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02" r:id="rId3"/>
    <p:sldId id="317" r:id="rId4"/>
    <p:sldId id="318" r:id="rId5"/>
    <p:sldId id="319" r:id="rId6"/>
    <p:sldId id="380" r:id="rId7"/>
    <p:sldId id="378" r:id="rId8"/>
    <p:sldId id="379" r:id="rId9"/>
    <p:sldId id="343" r:id="rId10"/>
    <p:sldId id="344" r:id="rId11"/>
    <p:sldId id="345" r:id="rId12"/>
    <p:sldId id="346" r:id="rId13"/>
    <p:sldId id="347" r:id="rId14"/>
    <p:sldId id="348" r:id="rId15"/>
    <p:sldId id="349" r:id="rId16"/>
    <p:sldId id="350" r:id="rId17"/>
    <p:sldId id="351"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52" r:id="rId32"/>
    <p:sldId id="325" r:id="rId33"/>
    <p:sldId id="375" r:id="rId34"/>
    <p:sldId id="396" r:id="rId35"/>
    <p:sldId id="397" r:id="rId36"/>
    <p:sldId id="398" r:id="rId37"/>
    <p:sldId id="399" r:id="rId38"/>
    <p:sldId id="400" r:id="rId39"/>
    <p:sldId id="401" r:id="rId40"/>
    <p:sldId id="402" r:id="rId41"/>
    <p:sldId id="403" r:id="rId42"/>
    <p:sldId id="404" r:id="rId43"/>
    <p:sldId id="405" r:id="rId44"/>
    <p:sldId id="376" r:id="rId45"/>
    <p:sldId id="377" r:id="rId46"/>
    <p:sldId id="407" r:id="rId4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95" autoAdjust="0"/>
    <p:restoredTop sz="83165" autoAdjust="0"/>
  </p:normalViewPr>
  <p:slideViewPr>
    <p:cSldViewPr>
      <p:cViewPr varScale="1">
        <p:scale>
          <a:sx n="64" d="100"/>
          <a:sy n="64" d="100"/>
        </p:scale>
        <p:origin x="184" y="1144"/>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2019/12/30</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2019/12/30</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7F7F7F"/>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TW"/>
          </a:p>
        </p:txBody>
      </p:sp>
      <p:sp>
        <p:nvSpPr>
          <p:cNvPr id="4" name="Slide Number Placeholder 3"/>
          <p:cNvSpPr>
            <a:spLocks noGrp="1"/>
          </p:cNvSpPr>
          <p:nvPr>
            <p:ph type="sldNum" sz="quarter" idx="5"/>
          </p:nvPr>
        </p:nvSpPr>
        <p:spPr/>
        <p:txBody>
          <a:bodyPr/>
          <a:lstStyle/>
          <a:p>
            <a:fld id="{19C21AE4-DCA2-45E0-AA4B-871EC476FA87}" type="slidenum">
              <a:rPr lang="en-US" altLang="zh-TW"/>
              <a:pPr/>
              <a:t>15</a:t>
            </a:fld>
            <a:endParaRPr lang="en-US" altLang="zh-TW"/>
          </a:p>
        </p:txBody>
      </p:sp>
    </p:spTree>
    <p:extLst>
      <p:ext uri="{BB962C8B-B14F-4D97-AF65-F5344CB8AC3E}">
        <p14:creationId xmlns:p14="http://schemas.microsoft.com/office/powerpoint/2010/main" val="103316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7F7F7F"/>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90000"/>
              </a:lnSpc>
            </a:pPr>
            <a:endParaRPr lang="en-US" altLang="zh-TW" sz="1100"/>
          </a:p>
        </p:txBody>
      </p:sp>
      <p:sp>
        <p:nvSpPr>
          <p:cNvPr id="4" name="Slide Number Placeholder 3"/>
          <p:cNvSpPr>
            <a:spLocks noGrp="1"/>
          </p:cNvSpPr>
          <p:nvPr>
            <p:ph type="sldNum" sz="quarter" idx="5"/>
          </p:nvPr>
        </p:nvSpPr>
        <p:spPr/>
        <p:txBody>
          <a:bodyPr/>
          <a:lstStyle/>
          <a:p>
            <a:fld id="{D2F0FC9B-40AB-4675-94A7-6BEFBBE727CB}" type="slidenum">
              <a:rPr lang="en-US" altLang="zh-TW"/>
              <a:pPr/>
              <a:t>23</a:t>
            </a:fld>
            <a:endParaRPr lang="en-US" altLang="zh-TW"/>
          </a:p>
        </p:txBody>
      </p:sp>
    </p:spTree>
    <p:extLst>
      <p:ext uri="{BB962C8B-B14F-4D97-AF65-F5344CB8AC3E}">
        <p14:creationId xmlns:p14="http://schemas.microsoft.com/office/powerpoint/2010/main" val="1188436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7F7F7F"/>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90000"/>
              </a:lnSpc>
            </a:pPr>
            <a:r>
              <a:rPr lang="en-US" altLang="zh-TW" sz="1100" dirty="0"/>
              <a:t>Dynamic binary translation is used in virtualizing the CPU by translating potentially dangerous (or non-</a:t>
            </a:r>
            <a:r>
              <a:rPr lang="en-US" altLang="zh-TW" sz="1100" dirty="0" err="1"/>
              <a:t>virtualizable</a:t>
            </a:r>
            <a:r>
              <a:rPr lang="en-US" altLang="zh-TW" sz="1100" dirty="0"/>
              <a:t>) instruction sequences one-by-one into safe instruction sequences. </a:t>
            </a:r>
          </a:p>
          <a:p>
            <a:pPr eaLnBrk="1" hangingPunct="1">
              <a:lnSpc>
                <a:spcPct val="90000"/>
              </a:lnSpc>
            </a:pPr>
            <a:endParaRPr lang="en-US" altLang="zh-TW" sz="1100" dirty="0"/>
          </a:p>
          <a:p>
            <a:pPr eaLnBrk="1" hangingPunct="1">
              <a:lnSpc>
                <a:spcPct val="90000"/>
              </a:lnSpc>
            </a:pPr>
            <a:r>
              <a:rPr lang="en-US" altLang="zh-TW" sz="1100" dirty="0"/>
              <a:t> It works like this:</a:t>
            </a:r>
          </a:p>
          <a:p>
            <a:pPr eaLnBrk="1" hangingPunct="1">
              <a:lnSpc>
                <a:spcPct val="90000"/>
              </a:lnSpc>
            </a:pPr>
            <a:endParaRPr lang="en-US" altLang="zh-TW" sz="1100" dirty="0"/>
          </a:p>
          <a:p>
            <a:pPr eaLnBrk="1" hangingPunct="1">
              <a:lnSpc>
                <a:spcPct val="90000"/>
              </a:lnSpc>
              <a:buFont typeface="Calibri" pitchFamily="34" charset="0"/>
              <a:buAutoNum type="arabicPeriod"/>
            </a:pPr>
            <a:r>
              <a:rPr lang="en-US" altLang="zh-TW" sz="1100" dirty="0"/>
              <a:t>The monitor inspects the next sequence of instructions. An instruction sequence is typically defined as the next basic block, that is all instructions up to the next control transfer instruction such as a branch. There may be reasons to end a sequence earlier or go past a branch but for now lets assume we go to the next branch.</a:t>
            </a:r>
          </a:p>
          <a:p>
            <a:pPr eaLnBrk="1" hangingPunct="1">
              <a:lnSpc>
                <a:spcPct val="90000"/>
              </a:lnSpc>
              <a:buFont typeface="Calibri" pitchFamily="34" charset="0"/>
              <a:buAutoNum type="arabicPeriod"/>
            </a:pPr>
            <a:r>
              <a:rPr lang="en-US" altLang="zh-TW" sz="1100" dirty="0"/>
              <a:t>Each instruction is translated and the translation is copied into a translation cache.</a:t>
            </a:r>
          </a:p>
          <a:p>
            <a:pPr eaLnBrk="1" hangingPunct="1">
              <a:lnSpc>
                <a:spcPct val="90000"/>
              </a:lnSpc>
              <a:buFont typeface="Calibri" pitchFamily="34" charset="0"/>
              <a:buAutoNum type="arabicPeriod"/>
            </a:pPr>
            <a:r>
              <a:rPr lang="en-US" altLang="zh-TW" sz="1100" dirty="0"/>
              <a:t>Instructions are translated as follows:</a:t>
            </a:r>
          </a:p>
          <a:p>
            <a:pPr marL="723900" lvl="1" indent="-241300" eaLnBrk="1" hangingPunct="1">
              <a:lnSpc>
                <a:spcPct val="90000"/>
              </a:lnSpc>
              <a:buFontTx/>
              <a:buChar char="•"/>
            </a:pPr>
            <a:r>
              <a:rPr lang="en-US" altLang="zh-TW" sz="1100" dirty="0"/>
              <a:t>Instructions which pose no problems can be copied into the translation cache with modification. We call these "ident" translations.</a:t>
            </a:r>
          </a:p>
          <a:p>
            <a:pPr marL="723900" lvl="1" indent="-241300" eaLnBrk="1" hangingPunct="1">
              <a:lnSpc>
                <a:spcPct val="90000"/>
              </a:lnSpc>
              <a:buFontTx/>
              <a:buChar char="•"/>
            </a:pPr>
            <a:r>
              <a:rPr lang="en-US" altLang="zh-TW" sz="1100" dirty="0"/>
              <a:t>Some simple dangerous instructions can be translated into a short sequence emulation code. This code is placed directly into the translation cache. We call this "inline" translation. An example is the modification of the Interrupt Enable flag.</a:t>
            </a:r>
          </a:p>
          <a:p>
            <a:pPr marL="723900" lvl="1" indent="-241300" eaLnBrk="1" hangingPunct="1">
              <a:lnSpc>
                <a:spcPct val="90000"/>
              </a:lnSpc>
              <a:buFontTx/>
              <a:buChar char="•"/>
            </a:pPr>
            <a:r>
              <a:rPr lang="en-US" altLang="zh-TW" sz="1100" dirty="0"/>
              <a:t>Other dangerous instructions need be performed by emulation code in the monitor. For these instructions calls to the monitor are made. These are called "Call-outs". An example of these is a change to the page table base.</a:t>
            </a:r>
          </a:p>
          <a:p>
            <a:pPr marL="723900" lvl="1" indent="-241300" eaLnBrk="1" hangingPunct="1">
              <a:lnSpc>
                <a:spcPct val="90000"/>
              </a:lnSpc>
              <a:buFontTx/>
              <a:buChar char="•"/>
            </a:pPr>
            <a:r>
              <a:rPr lang="en-US" altLang="zh-TW" sz="1100" dirty="0"/>
              <a:t>The branch ending the basic block needs a call out. </a:t>
            </a:r>
          </a:p>
          <a:p>
            <a:pPr eaLnBrk="1" hangingPunct="1">
              <a:lnSpc>
                <a:spcPct val="90000"/>
              </a:lnSpc>
              <a:buFont typeface="Calibri" pitchFamily="34" charset="0"/>
              <a:buAutoNum type="arabicPeriod"/>
            </a:pPr>
            <a:r>
              <a:rPr lang="en-US" altLang="zh-TW" sz="1100" dirty="0"/>
              <a:t>The monitor can now jump to the start of the translated basic block with the virtual registers in the hardware registers.</a:t>
            </a:r>
          </a:p>
          <a:p>
            <a:pPr eaLnBrk="1" hangingPunct="1">
              <a:lnSpc>
                <a:spcPct val="90000"/>
              </a:lnSpc>
            </a:pPr>
            <a:endParaRPr lang="en-US" altLang="zh-TW" sz="1100" dirty="0"/>
          </a:p>
          <a:p>
            <a:pPr eaLnBrk="1" hangingPunct="1">
              <a:lnSpc>
                <a:spcPct val="90000"/>
              </a:lnSpc>
            </a:pPr>
            <a:r>
              <a:rPr lang="en-US" altLang="zh-TW" sz="1100" dirty="0"/>
              <a:t>So dangerous instructions can be privileged instructions, non-</a:t>
            </a:r>
            <a:r>
              <a:rPr lang="en-US" altLang="zh-TW" sz="1100" dirty="0" err="1"/>
              <a:t>virtualizable</a:t>
            </a:r>
            <a:r>
              <a:rPr lang="en-US" altLang="zh-TW" sz="1100" dirty="0"/>
              <a:t> instructions, control flow, memory accesses.</a:t>
            </a:r>
          </a:p>
        </p:txBody>
      </p:sp>
      <p:sp>
        <p:nvSpPr>
          <p:cNvPr id="4" name="Slide Number Placeholder 3"/>
          <p:cNvSpPr>
            <a:spLocks noGrp="1"/>
          </p:cNvSpPr>
          <p:nvPr>
            <p:ph type="sldNum" sz="quarter" idx="5"/>
          </p:nvPr>
        </p:nvSpPr>
        <p:spPr/>
        <p:txBody>
          <a:bodyPr/>
          <a:lstStyle/>
          <a:p>
            <a:fld id="{CF7F5DCB-DFD5-460F-A618-D9112056DB6F}" type="slidenum">
              <a:rPr lang="en-US" altLang="zh-TW"/>
              <a:pPr/>
              <a:t>24</a:t>
            </a:fld>
            <a:endParaRPr lang="en-US" altLang="zh-TW"/>
          </a:p>
        </p:txBody>
      </p:sp>
    </p:spTree>
    <p:extLst>
      <p:ext uri="{BB962C8B-B14F-4D97-AF65-F5344CB8AC3E}">
        <p14:creationId xmlns:p14="http://schemas.microsoft.com/office/powerpoint/2010/main" val="2859772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Dynamic binary</a:t>
            </a:r>
            <a:r>
              <a:rPr lang="en-US" baseline="0" dirty="0"/>
              <a:t> translation is used in </a:t>
            </a:r>
            <a:r>
              <a:rPr lang="en-US" baseline="0" dirty="0" err="1"/>
              <a:t>virtualizing</a:t>
            </a:r>
            <a:r>
              <a:rPr lang="en-US" baseline="0" dirty="0"/>
              <a:t> the CPU by translating potentially dangerous (or non-virtualizable) instruction sequences one-by-one into safe instruction sequences. </a:t>
            </a:r>
          </a:p>
          <a:p>
            <a:endParaRPr lang="en-US" baseline="0" dirty="0"/>
          </a:p>
          <a:p>
            <a:r>
              <a:rPr lang="en-US" baseline="0" dirty="0"/>
              <a:t> It works like this:</a:t>
            </a:r>
          </a:p>
          <a:p>
            <a:endParaRPr lang="en-US" baseline="0" dirty="0"/>
          </a:p>
          <a:p>
            <a:pPr marL="241653" indent="-241653">
              <a:buFont typeface="+mj-lt"/>
              <a:buAutoNum type="arabicPeriod"/>
            </a:pPr>
            <a:r>
              <a:rPr lang="en-US" baseline="0" dirty="0"/>
              <a:t>The monitor inspects the next sequence of instructions. An instruction sequence is typically defined as the next basic block, that is all instructions up to the next control transfer instruction such as a branch. There may be reasons to end a sequence earlier or go past a branch but for now lets assume we go to the next branch.</a:t>
            </a:r>
          </a:p>
          <a:p>
            <a:pPr marL="241653" indent="-241653">
              <a:buFont typeface="+mj-lt"/>
              <a:buAutoNum type="arabicPeriod"/>
            </a:pPr>
            <a:r>
              <a:rPr lang="en-US" baseline="0" dirty="0"/>
              <a:t>Each instruction is translated and the translation is copied into a translation cache.</a:t>
            </a:r>
          </a:p>
          <a:p>
            <a:pPr marL="241653" indent="-241653">
              <a:buFont typeface="+mj-lt"/>
              <a:buAutoNum type="arabicPeriod"/>
            </a:pPr>
            <a:r>
              <a:rPr lang="en-US" baseline="0" dirty="0"/>
              <a:t>Instructions are translated as follows:</a:t>
            </a:r>
          </a:p>
          <a:p>
            <a:pPr marL="724959" lvl="1" indent="-241653">
              <a:buFont typeface="Arial" pitchFamily="34" charset="0"/>
              <a:buChar char="•"/>
            </a:pPr>
            <a:r>
              <a:rPr lang="en-US" baseline="0" dirty="0"/>
              <a:t>Instructions which pose no problems can be copied into the translation cache with modification. We call these "ident" translations.</a:t>
            </a:r>
          </a:p>
          <a:p>
            <a:pPr marL="724959" lvl="1" indent="-241653">
              <a:buFont typeface="Arial" pitchFamily="34" charset="0"/>
              <a:buChar char="•"/>
            </a:pPr>
            <a:r>
              <a:rPr lang="en-US" baseline="0" dirty="0"/>
              <a:t>Some simple dangerous instructions can be translated into a short sequence emulation code. This code is placed directly into the translation cache. We call this "inline" translation. An example is the modification of the Interrupt Enable flag.</a:t>
            </a:r>
          </a:p>
          <a:p>
            <a:pPr marL="724959" lvl="1" indent="-241653">
              <a:buFont typeface="Arial" pitchFamily="34" charset="0"/>
              <a:buChar char="•"/>
            </a:pPr>
            <a:r>
              <a:rPr lang="en-US" baseline="0" dirty="0"/>
              <a:t>Other dangerous instructions need be performed by emulation code in the monitor. For these instructions calls to the monitor are made. These are called "Call-outs". An example of these is a change to the page table base.</a:t>
            </a:r>
          </a:p>
          <a:p>
            <a:pPr marL="724959" lvl="1" indent="-241653">
              <a:buFont typeface="Arial" pitchFamily="34" charset="0"/>
              <a:buChar char="•"/>
            </a:pPr>
            <a:r>
              <a:rPr lang="en-US" baseline="0" dirty="0"/>
              <a:t>The branch ending the basic block needs a call out. </a:t>
            </a:r>
          </a:p>
          <a:p>
            <a:pPr marL="241653" indent="-241653">
              <a:buFont typeface="+mj-lt"/>
              <a:buAutoNum type="arabicPeriod"/>
            </a:pPr>
            <a:r>
              <a:rPr lang="en-US" baseline="0" dirty="0"/>
              <a:t>The monitor can now jump to the start of the translated basic block with the virtual registers in the hardware registers.</a:t>
            </a:r>
          </a:p>
          <a:p>
            <a:pPr marL="241653" indent="-241653"/>
            <a:endParaRPr lang="en-US" baseline="0" dirty="0"/>
          </a:p>
          <a:p>
            <a:pPr marL="241653" indent="-241653"/>
            <a:r>
              <a:rPr lang="en-US" baseline="0" dirty="0"/>
              <a:t>So dangerous instructions can be privileged instructions, non-virtualizable instructions, control flow, memory accesses.</a:t>
            </a:r>
          </a:p>
        </p:txBody>
      </p:sp>
      <p:sp>
        <p:nvSpPr>
          <p:cNvPr id="4" name="Slide Number Placeholder 3"/>
          <p:cNvSpPr>
            <a:spLocks noGrp="1"/>
          </p:cNvSpPr>
          <p:nvPr>
            <p:ph type="sldNum" sz="quarter" idx="10"/>
          </p:nvPr>
        </p:nvSpPr>
        <p:spPr/>
        <p:txBody>
          <a:bodyPr/>
          <a:lstStyle/>
          <a:p>
            <a:fld id="{A6545F9A-0FF2-4090-8703-55A26BE7AB60}" type="slidenum">
              <a:rPr lang="en-US" smtClean="0"/>
              <a:pPr/>
              <a:t>25</a:t>
            </a:fld>
            <a:endParaRPr lang="en-US"/>
          </a:p>
        </p:txBody>
      </p:sp>
    </p:spTree>
    <p:extLst>
      <p:ext uri="{BB962C8B-B14F-4D97-AF65-F5344CB8AC3E}">
        <p14:creationId xmlns:p14="http://schemas.microsoft.com/office/powerpoint/2010/main" val="92406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28</a:t>
            </a:fld>
            <a:endParaRPr lang="en-US"/>
          </a:p>
        </p:txBody>
      </p:sp>
    </p:spTree>
    <p:extLst>
      <p:ext uri="{BB962C8B-B14F-4D97-AF65-F5344CB8AC3E}">
        <p14:creationId xmlns:p14="http://schemas.microsoft.com/office/powerpoint/2010/main" val="332416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2019/12/30</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2019/12/30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2019/12/30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2019/12/30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2019/12/30</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a:solidFill>
                  <a:schemeClr val="bg1"/>
                </a:solidFill>
              </a:rPr>
              <a:t>Virtual Machine</a:t>
            </a:r>
            <a:endParaRPr kumimoji="1" lang="zh-CN" altLang="en-US" sz="4400" dirty="0">
              <a:solidFill>
                <a:schemeClr val="bg1"/>
              </a:solidFill>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rPr>
              <a:t>Computer</a:t>
            </a:r>
            <a:r>
              <a:rPr lang="zh-CN" altLang="en-US" sz="1600" dirty="0">
                <a:solidFill>
                  <a:schemeClr val="bg1"/>
                </a:solidFill>
              </a:rPr>
              <a:t> </a:t>
            </a:r>
            <a:r>
              <a:rPr lang="en-US" altLang="zh-CN" sz="1600" dirty="0">
                <a:solidFill>
                  <a:schemeClr val="bg1"/>
                </a:solidFill>
              </a:rPr>
              <a:t>System</a:t>
            </a:r>
            <a:r>
              <a:rPr lang="zh-CN" altLang="en-US" sz="1600" dirty="0">
                <a:solidFill>
                  <a:schemeClr val="bg1"/>
                </a:solidFill>
              </a:rPr>
              <a:t> </a:t>
            </a:r>
            <a:r>
              <a:rPr lang="en-US" altLang="zh-CN" sz="1600" dirty="0">
                <a:solidFill>
                  <a:schemeClr val="bg1"/>
                </a:solidFill>
              </a:rPr>
              <a:t>Engineering,</a:t>
            </a:r>
            <a:r>
              <a:rPr lang="zh-CN" altLang="en-US" sz="1600" dirty="0">
                <a:solidFill>
                  <a:schemeClr val="bg1"/>
                </a:solidFill>
              </a:rPr>
              <a:t> </a:t>
            </a:r>
            <a:r>
              <a:rPr lang="en-US" altLang="zh-CN" sz="1600" dirty="0">
                <a:solidFill>
                  <a:schemeClr val="bg1"/>
                </a:solidFill>
              </a:rPr>
              <a:t>Fall</a:t>
            </a:r>
            <a:r>
              <a:rPr lang="zh-CN" altLang="en-US" sz="1600" dirty="0">
                <a:solidFill>
                  <a:schemeClr val="bg1"/>
                </a:solidFill>
              </a:rPr>
              <a:t> </a:t>
            </a:r>
            <a:r>
              <a:rPr lang="en-US" altLang="zh-CN" sz="1600" dirty="0">
                <a:solidFill>
                  <a:schemeClr val="bg1"/>
                </a:solidFill>
              </a:rPr>
              <a:t>2019.</a:t>
            </a:r>
            <a:r>
              <a:rPr lang="zh-CN" altLang="en-US" sz="1600" dirty="0">
                <a:solidFill>
                  <a:schemeClr val="bg1"/>
                </a:solidFill>
              </a:rPr>
              <a:t> </a:t>
            </a:r>
            <a:r>
              <a:rPr lang="en-US" altLang="zh-CN" sz="1600" dirty="0">
                <a:solidFill>
                  <a:schemeClr val="bg1"/>
                </a:solidFill>
              </a:rPr>
              <a:t>(IPADS,</a:t>
            </a:r>
            <a:r>
              <a:rPr lang="zh-CN" altLang="en-US" sz="1600" dirty="0">
                <a:solidFill>
                  <a:schemeClr val="bg1"/>
                </a:solidFill>
              </a:rPr>
              <a:t> </a:t>
            </a:r>
            <a:r>
              <a:rPr lang="en-US" altLang="zh-CN" sz="1600" dirty="0">
                <a:solidFill>
                  <a:schemeClr val="bg1"/>
                </a:solidFill>
              </a:rPr>
              <a:t>SJTU)</a:t>
            </a:r>
            <a:endParaRPr lang="zh-CN" altLang="en-US" sz="1600" dirty="0">
              <a:solidFill>
                <a:schemeClr val="bg1"/>
              </a:solidFill>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DengXian" charset="0"/>
              <a:ea typeface="DengXian" charset="0"/>
              <a:cs typeface="DengXian" charset="0"/>
            </a:endParaRPr>
          </a:p>
        </p:txBody>
      </p:sp>
      <p:sp>
        <p:nvSpPr>
          <p:cNvPr id="2" name="矩形 1"/>
          <p:cNvSpPr/>
          <p:nvPr/>
        </p:nvSpPr>
        <p:spPr>
          <a:xfrm>
            <a:off x="683567" y="3892766"/>
            <a:ext cx="7920881" cy="523220"/>
          </a:xfrm>
          <a:prstGeom prst="rect">
            <a:avLst/>
          </a:prstGeom>
        </p:spPr>
        <p:txBody>
          <a:bodyPr wrap="square">
            <a:spAutoFit/>
          </a:bodyPr>
          <a:lstStyle/>
          <a:p>
            <a:r>
              <a:rPr lang="it-IT" altLang="zh-CN" sz="2800" dirty="0">
                <a:solidFill>
                  <a:schemeClr val="accent1"/>
                </a:solidFill>
                <a:latin typeface="DengXian" charset="0"/>
                <a:ea typeface="DengXian" charset="0"/>
                <a:cs typeface="DengXian" charset="0"/>
              </a:rPr>
              <a:t>Virtualizing CPU, memory </a:t>
            </a:r>
            <a:r>
              <a:rPr lang="en-US" altLang="zh-CN" sz="2800" dirty="0">
                <a:solidFill>
                  <a:schemeClr val="accent1"/>
                </a:solidFill>
                <a:latin typeface="DengXian" charset="0"/>
                <a:ea typeface="DengXian" charset="0"/>
                <a:cs typeface="DengXian" charset="0"/>
              </a:rPr>
              <a:t>and</a:t>
            </a:r>
            <a:r>
              <a:rPr lang="it-IT" altLang="zh-CN" sz="2800" dirty="0">
                <a:solidFill>
                  <a:schemeClr val="accent1"/>
                </a:solidFill>
                <a:latin typeface="DengXian" charset="0"/>
                <a:ea typeface="DengXian" charset="0"/>
                <a:cs typeface="DengXian" charset="0"/>
              </a:rPr>
              <a:t> devices</a:t>
            </a: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a:solidFill>
                  <a:schemeClr val="accent1"/>
                </a:solidFill>
                <a:latin typeface="DengXian" charset="0"/>
                <a:ea typeface="DengXian" charset="0"/>
                <a:cs typeface="DengXian" charset="0"/>
              </a:rPr>
              <a:t>Yubin Xia</a:t>
            </a: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First</a:t>
            </a:r>
            <a:r>
              <a:rPr kumimoji="1" lang="zh-CN" altLang="en-US" dirty="0"/>
              <a:t> </a:t>
            </a:r>
            <a:r>
              <a:rPr kumimoji="1" lang="en-US" altLang="zh-CN" dirty="0"/>
              <a:t>Try:</a:t>
            </a:r>
            <a:r>
              <a:rPr kumimoji="1" lang="zh-CN" altLang="en-US" dirty="0"/>
              <a:t> </a:t>
            </a:r>
            <a:r>
              <a:rPr kumimoji="1" lang="en-US" altLang="zh-CN" dirty="0"/>
              <a:t>OS</a:t>
            </a:r>
            <a:r>
              <a:rPr kumimoji="1" lang="zh-CN" altLang="en-US" dirty="0"/>
              <a:t> </a:t>
            </a:r>
            <a:r>
              <a:rPr kumimoji="1" lang="en-US" altLang="zh-CN" dirty="0"/>
              <a:t>on</a:t>
            </a:r>
            <a:r>
              <a:rPr kumimoji="1" lang="zh-CN" altLang="en-US" dirty="0"/>
              <a:t> </a:t>
            </a:r>
            <a:r>
              <a:rPr kumimoji="1" lang="en-US" altLang="zh-CN" dirty="0"/>
              <a:t>OS</a:t>
            </a:r>
            <a:endParaRPr kumimoji="1" lang="zh-CN" altLang="en-US" dirty="0"/>
          </a:p>
        </p:txBody>
      </p:sp>
      <p:sp>
        <p:nvSpPr>
          <p:cNvPr id="4" name="Rectangle 22"/>
          <p:cNvSpPr/>
          <p:nvPr/>
        </p:nvSpPr>
        <p:spPr>
          <a:xfrm>
            <a:off x="2382514" y="3527212"/>
            <a:ext cx="4565750" cy="322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Host</a:t>
            </a:r>
            <a:r>
              <a:rPr lang="zh-CN" altLang="en-US" sz="1600" dirty="0">
                <a:solidFill>
                  <a:schemeClr val="bg1"/>
                </a:solidFill>
                <a:cs typeface="Arial Narrow"/>
              </a:rPr>
              <a:t> </a:t>
            </a:r>
            <a:r>
              <a:rPr lang="en-US" altLang="zh-CN" sz="1600" dirty="0">
                <a:solidFill>
                  <a:schemeClr val="bg1"/>
                </a:solidFill>
                <a:cs typeface="Arial Narrow"/>
              </a:rPr>
              <a:t>OS</a:t>
            </a:r>
            <a:endParaRPr lang="en-US" sz="1600" dirty="0">
              <a:solidFill>
                <a:schemeClr val="bg1"/>
              </a:solidFill>
              <a:cs typeface="Arial Narrow"/>
            </a:endParaRPr>
          </a:p>
        </p:txBody>
      </p:sp>
      <p:sp>
        <p:nvSpPr>
          <p:cNvPr id="5" name="Rectangle 23"/>
          <p:cNvSpPr/>
          <p:nvPr/>
        </p:nvSpPr>
        <p:spPr>
          <a:xfrm>
            <a:off x="3318617" y="2671228"/>
            <a:ext cx="792088" cy="72257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Guest</a:t>
            </a:r>
            <a:r>
              <a:rPr lang="zh-CN" altLang="en-US" sz="1600" dirty="0">
                <a:solidFill>
                  <a:srgbClr val="0096FF"/>
                </a:solidFill>
                <a:cs typeface="Arial Narrow"/>
              </a:rPr>
              <a:t> </a:t>
            </a:r>
            <a:r>
              <a:rPr lang="en-US" altLang="zh-CN" sz="1600" dirty="0">
                <a:solidFill>
                  <a:srgbClr val="0096FF"/>
                </a:solidFill>
                <a:cs typeface="Arial Narrow"/>
              </a:rPr>
              <a:t>App-1</a:t>
            </a:r>
          </a:p>
        </p:txBody>
      </p:sp>
      <p:sp>
        <p:nvSpPr>
          <p:cNvPr id="6" name="Rectangle 24"/>
          <p:cNvSpPr/>
          <p:nvPr/>
        </p:nvSpPr>
        <p:spPr>
          <a:xfrm>
            <a:off x="4244917" y="4128217"/>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5161807" y="4128218"/>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2382514" y="2671228"/>
            <a:ext cx="792087" cy="72257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Guest</a:t>
            </a:r>
            <a:r>
              <a:rPr lang="zh-CN" altLang="en-US" sz="1600" dirty="0">
                <a:solidFill>
                  <a:srgbClr val="0096FF"/>
                </a:solidFill>
                <a:cs typeface="Arial Narrow"/>
              </a:rPr>
              <a:t> </a:t>
            </a:r>
            <a:r>
              <a:rPr lang="en-US" altLang="zh-CN" sz="1600" dirty="0">
                <a:solidFill>
                  <a:srgbClr val="0096FF"/>
                </a:solidFill>
                <a:cs typeface="Arial Narrow"/>
              </a:rPr>
              <a:t>OS</a:t>
            </a:r>
            <a:endParaRPr lang="en-US" sz="1600" dirty="0">
              <a:solidFill>
                <a:srgbClr val="0096FF"/>
              </a:solidFill>
              <a:cs typeface="Arial Narrow"/>
            </a:endParaRPr>
          </a:p>
        </p:txBody>
      </p:sp>
      <p:sp>
        <p:nvSpPr>
          <p:cNvPr id="9" name="Rectangle 37"/>
          <p:cNvSpPr/>
          <p:nvPr/>
        </p:nvSpPr>
        <p:spPr>
          <a:xfrm>
            <a:off x="5152399" y="2671228"/>
            <a:ext cx="835531" cy="722577"/>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App-1</a:t>
            </a:r>
          </a:p>
        </p:txBody>
      </p:sp>
      <p:cxnSp>
        <p:nvCxnSpPr>
          <p:cNvPr id="10" name="Straight Connector 13"/>
          <p:cNvCxnSpPr/>
          <p:nvPr/>
        </p:nvCxnSpPr>
        <p:spPr>
          <a:xfrm>
            <a:off x="2368063" y="3999865"/>
            <a:ext cx="4570422"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318618" y="4128218"/>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4" name="Rectangle 23"/>
          <p:cNvSpPr/>
          <p:nvPr/>
        </p:nvSpPr>
        <p:spPr>
          <a:xfrm>
            <a:off x="4235508" y="2671228"/>
            <a:ext cx="792088" cy="72257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Guest</a:t>
            </a:r>
            <a:r>
              <a:rPr lang="zh-CN" altLang="en-US" sz="1600" dirty="0">
                <a:solidFill>
                  <a:srgbClr val="0096FF"/>
                </a:solidFill>
                <a:cs typeface="Arial Narrow"/>
              </a:rPr>
              <a:t> </a:t>
            </a:r>
            <a:r>
              <a:rPr lang="en-US" altLang="zh-CN" sz="1600" dirty="0">
                <a:solidFill>
                  <a:srgbClr val="0096FF"/>
                </a:solidFill>
                <a:cs typeface="Arial Narrow"/>
              </a:rPr>
              <a:t>App-2</a:t>
            </a:r>
          </a:p>
        </p:txBody>
      </p:sp>
      <p:sp>
        <p:nvSpPr>
          <p:cNvPr id="15" name="Rectangle 37"/>
          <p:cNvSpPr/>
          <p:nvPr/>
        </p:nvSpPr>
        <p:spPr>
          <a:xfrm>
            <a:off x="6112733" y="2671228"/>
            <a:ext cx="835531" cy="722577"/>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App-2</a:t>
            </a:r>
          </a:p>
        </p:txBody>
      </p:sp>
      <p:sp>
        <p:nvSpPr>
          <p:cNvPr id="16" name="文本框 15"/>
          <p:cNvSpPr txBox="1"/>
          <p:nvPr/>
        </p:nvSpPr>
        <p:spPr>
          <a:xfrm>
            <a:off x="251520" y="3535508"/>
            <a:ext cx="1882552" cy="307777"/>
          </a:xfrm>
          <a:prstGeom prst="rect">
            <a:avLst/>
          </a:prstGeom>
          <a:noFill/>
        </p:spPr>
        <p:txBody>
          <a:bodyPr wrap="square" rtlCol="0">
            <a:spAutoFit/>
          </a:bodyPr>
          <a:lstStyle/>
          <a:p>
            <a:pPr algn="r"/>
            <a:r>
              <a:rPr kumimoji="1" lang="en-US" altLang="zh-CN" sz="1400" i="1" dirty="0">
                <a:solidFill>
                  <a:schemeClr val="tx1">
                    <a:lumMod val="65000"/>
                    <a:lumOff val="35000"/>
                  </a:schemeClr>
                </a:solidFill>
                <a:latin typeface="DengXian" charset="0"/>
                <a:ea typeface="DengXian" charset="0"/>
                <a:cs typeface="DengXian" charset="0"/>
              </a:rPr>
              <a:t>Kernel</a:t>
            </a:r>
            <a:r>
              <a:rPr kumimoji="1" lang="zh-CN" altLang="en-US" sz="1400" i="1" dirty="0">
                <a:solidFill>
                  <a:schemeClr val="tx1">
                    <a:lumMod val="65000"/>
                    <a:lumOff val="35000"/>
                  </a:schemeClr>
                </a:solidFill>
                <a:latin typeface="DengXian" charset="0"/>
                <a:ea typeface="DengXian" charset="0"/>
                <a:cs typeface="DengXian" charset="0"/>
              </a:rPr>
              <a:t> </a:t>
            </a:r>
            <a:r>
              <a:rPr kumimoji="1" lang="en-US" altLang="zh-CN" sz="1400" i="1" dirty="0">
                <a:solidFill>
                  <a:schemeClr val="tx1">
                    <a:lumMod val="65000"/>
                    <a:lumOff val="35000"/>
                  </a:schemeClr>
                </a:solidFill>
                <a:latin typeface="DengXian" charset="0"/>
                <a:ea typeface="DengXian" charset="0"/>
                <a:cs typeface="DengXian" charset="0"/>
              </a:rPr>
              <a:t>mode</a:t>
            </a:r>
            <a:endParaRPr kumimoji="1" lang="zh-CN" altLang="en-US" sz="1400" i="1" dirty="0">
              <a:solidFill>
                <a:schemeClr val="tx1">
                  <a:lumMod val="65000"/>
                  <a:lumOff val="35000"/>
                </a:schemeClr>
              </a:solidFill>
              <a:latin typeface="DengXian" charset="0"/>
              <a:ea typeface="DengXian" charset="0"/>
              <a:cs typeface="DengXian" charset="0"/>
            </a:endParaRPr>
          </a:p>
        </p:txBody>
      </p:sp>
      <p:sp>
        <p:nvSpPr>
          <p:cNvPr id="17" name="文本框 16"/>
          <p:cNvSpPr txBox="1"/>
          <p:nvPr/>
        </p:nvSpPr>
        <p:spPr>
          <a:xfrm>
            <a:off x="251520" y="2909763"/>
            <a:ext cx="1882552" cy="307777"/>
          </a:xfrm>
          <a:prstGeom prst="rect">
            <a:avLst/>
          </a:prstGeom>
          <a:noFill/>
        </p:spPr>
        <p:txBody>
          <a:bodyPr wrap="square" rtlCol="0">
            <a:spAutoFit/>
          </a:bodyPr>
          <a:lstStyle/>
          <a:p>
            <a:pPr algn="r"/>
            <a:r>
              <a:rPr kumimoji="1" lang="en-US" altLang="zh-CN" sz="1400" i="1" dirty="0">
                <a:solidFill>
                  <a:schemeClr val="tx1">
                    <a:lumMod val="65000"/>
                    <a:lumOff val="35000"/>
                  </a:schemeClr>
                </a:solidFill>
                <a:latin typeface="DengXian" charset="0"/>
                <a:ea typeface="DengXian" charset="0"/>
                <a:cs typeface="DengXian" charset="0"/>
              </a:rPr>
              <a:t>User</a:t>
            </a:r>
            <a:r>
              <a:rPr kumimoji="1" lang="zh-CN" altLang="en-US" sz="1400" i="1" dirty="0">
                <a:solidFill>
                  <a:schemeClr val="tx1">
                    <a:lumMod val="65000"/>
                    <a:lumOff val="35000"/>
                  </a:schemeClr>
                </a:solidFill>
                <a:latin typeface="DengXian" charset="0"/>
                <a:ea typeface="DengXian" charset="0"/>
                <a:cs typeface="DengXian" charset="0"/>
              </a:rPr>
              <a:t> </a:t>
            </a:r>
            <a:r>
              <a:rPr kumimoji="1" lang="en-US" altLang="zh-CN" sz="1400" i="1" dirty="0">
                <a:solidFill>
                  <a:schemeClr val="tx1">
                    <a:lumMod val="65000"/>
                    <a:lumOff val="35000"/>
                  </a:schemeClr>
                </a:solidFill>
                <a:latin typeface="DengXian" charset="0"/>
                <a:ea typeface="DengXian" charset="0"/>
                <a:cs typeface="DengXian" charset="0"/>
              </a:rPr>
              <a:t>mode</a:t>
            </a:r>
            <a:endParaRPr kumimoji="1" lang="zh-CN" altLang="en-US" sz="1400" i="1" dirty="0">
              <a:solidFill>
                <a:schemeClr val="tx1">
                  <a:lumMod val="65000"/>
                  <a:lumOff val="35000"/>
                </a:schemeClr>
              </a:solidFill>
              <a:latin typeface="DengXian" charset="0"/>
              <a:ea typeface="DengXian" charset="0"/>
              <a:cs typeface="DengXian" charset="0"/>
            </a:endParaRPr>
          </a:p>
        </p:txBody>
      </p:sp>
      <p:sp>
        <p:nvSpPr>
          <p:cNvPr id="18" name="右大括号 17"/>
          <p:cNvSpPr/>
          <p:nvPr/>
        </p:nvSpPr>
        <p:spPr>
          <a:xfrm rot="16200000">
            <a:off x="3606740" y="1147650"/>
            <a:ext cx="198861" cy="2642850"/>
          </a:xfrm>
          <a:prstGeom prst="rightBrace">
            <a:avLst>
              <a:gd name="adj1" fmla="val 77953"/>
              <a:gd name="adj2" fmla="val 49461"/>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9" name="文本框 18"/>
          <p:cNvSpPr txBox="1"/>
          <p:nvPr/>
        </p:nvSpPr>
        <p:spPr>
          <a:xfrm>
            <a:off x="3013392" y="2019227"/>
            <a:ext cx="1378496" cy="307777"/>
          </a:xfrm>
          <a:prstGeom prst="rect">
            <a:avLst/>
          </a:prstGeom>
          <a:noFill/>
        </p:spPr>
        <p:txBody>
          <a:bodyPr wrap="square" rtlCol="0">
            <a:spAutoFit/>
          </a:bodyPr>
          <a:lstStyle/>
          <a:p>
            <a:pPr algn="ctr"/>
            <a:r>
              <a:rPr kumimoji="1" lang="en-US" altLang="zh-CN" sz="1400" b="1" dirty="0">
                <a:solidFill>
                  <a:srgbClr val="0096FF"/>
                </a:solidFill>
                <a:latin typeface="DengXian" charset="0"/>
                <a:ea typeface="DengXian" charset="0"/>
                <a:cs typeface="DengXian" charset="0"/>
              </a:rPr>
              <a:t>Guest</a:t>
            </a:r>
            <a:r>
              <a:rPr kumimoji="1" lang="zh-CN" altLang="en-US" sz="1400" b="1" dirty="0">
                <a:solidFill>
                  <a:srgbClr val="0096FF"/>
                </a:solidFill>
                <a:latin typeface="DengXian" charset="0"/>
                <a:ea typeface="DengXian" charset="0"/>
                <a:cs typeface="DengXian" charset="0"/>
              </a:rPr>
              <a:t> </a:t>
            </a:r>
            <a:r>
              <a:rPr kumimoji="1" lang="en-US" altLang="zh-CN" sz="1400" b="1" dirty="0">
                <a:solidFill>
                  <a:srgbClr val="0096FF"/>
                </a:solidFill>
                <a:latin typeface="DengXian" charset="0"/>
                <a:ea typeface="DengXian" charset="0"/>
                <a:cs typeface="DengXian" charset="0"/>
              </a:rPr>
              <a:t>VM</a:t>
            </a:r>
            <a:endParaRPr kumimoji="1" lang="zh-CN" altLang="en-US" sz="1400" b="1" dirty="0">
              <a:solidFill>
                <a:srgbClr val="0096FF"/>
              </a:solidFill>
              <a:latin typeface="DengXian" charset="0"/>
              <a:ea typeface="DengXian" charset="0"/>
              <a:cs typeface="DengXian" charset="0"/>
            </a:endParaRPr>
          </a:p>
        </p:txBody>
      </p:sp>
      <p:sp>
        <p:nvSpPr>
          <p:cNvPr id="20" name="文本框 19"/>
          <p:cNvSpPr txBox="1"/>
          <p:nvPr/>
        </p:nvSpPr>
        <p:spPr>
          <a:xfrm>
            <a:off x="7164288" y="3534423"/>
            <a:ext cx="2016224" cy="307777"/>
          </a:xfrm>
          <a:prstGeom prst="rect">
            <a:avLst/>
          </a:prstGeom>
          <a:noFill/>
        </p:spPr>
        <p:txBody>
          <a:bodyPr wrap="square" rtlCol="0">
            <a:spAutoFit/>
          </a:bodyPr>
          <a:lstStyle/>
          <a:p>
            <a:r>
              <a:rPr kumimoji="1" lang="en-US" altLang="zh-CN" sz="1400" i="1" dirty="0">
                <a:solidFill>
                  <a:srgbClr val="0096FF"/>
                </a:solidFill>
                <a:latin typeface="DengXian" charset="0"/>
                <a:ea typeface="DengXian" charset="0"/>
                <a:cs typeface="DengXian" charset="0"/>
              </a:rPr>
              <a:t>(Now</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works</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as</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VMM)</a:t>
            </a:r>
            <a:endParaRPr kumimoji="1" lang="zh-CN" altLang="en-US" sz="1400" i="1" dirty="0">
              <a:solidFill>
                <a:srgbClr val="0096FF"/>
              </a:solidFill>
              <a:latin typeface="DengXian" charset="0"/>
              <a:ea typeface="DengXian" charset="0"/>
              <a:cs typeface="DengXian" charset="0"/>
            </a:endParaRPr>
          </a:p>
        </p:txBody>
      </p:sp>
      <p:cxnSp>
        <p:nvCxnSpPr>
          <p:cNvPr id="22" name="直线箭头连接符 21"/>
          <p:cNvCxnSpPr>
            <a:stCxn id="4" idx="3"/>
            <a:endCxn id="20" idx="1"/>
          </p:cNvCxnSpPr>
          <p:nvPr/>
        </p:nvCxnSpPr>
        <p:spPr>
          <a:xfrm>
            <a:off x="6948264" y="3688312"/>
            <a:ext cx="21602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17113" y="1929883"/>
            <a:ext cx="2016224" cy="307777"/>
          </a:xfrm>
          <a:prstGeom prst="rect">
            <a:avLst/>
          </a:prstGeom>
          <a:noFill/>
        </p:spPr>
        <p:txBody>
          <a:bodyPr wrap="square" rtlCol="0">
            <a:spAutoFit/>
          </a:bodyPr>
          <a:lstStyle/>
          <a:p>
            <a:r>
              <a:rPr kumimoji="1" lang="en-US" altLang="zh-CN" sz="1400" i="1" dirty="0">
                <a:solidFill>
                  <a:srgbClr val="0096FF"/>
                </a:solidFill>
                <a:latin typeface="DengXian" charset="0"/>
                <a:ea typeface="DengXian" charset="0"/>
                <a:cs typeface="DengXian" charset="0"/>
              </a:rPr>
              <a:t>Run</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as</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an</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application!</a:t>
            </a:r>
            <a:endParaRPr kumimoji="1" lang="zh-CN" altLang="en-US" sz="1400" i="1" dirty="0">
              <a:solidFill>
                <a:srgbClr val="0096FF"/>
              </a:solidFill>
              <a:latin typeface="DengXian" charset="0"/>
              <a:ea typeface="DengXian" charset="0"/>
              <a:cs typeface="DengXian" charset="0"/>
            </a:endParaRPr>
          </a:p>
        </p:txBody>
      </p:sp>
      <p:cxnSp>
        <p:nvCxnSpPr>
          <p:cNvPr id="24" name="直线箭头连接符 23"/>
          <p:cNvCxnSpPr>
            <a:endCxn id="23" idx="2"/>
          </p:cNvCxnSpPr>
          <p:nvPr/>
        </p:nvCxnSpPr>
        <p:spPr>
          <a:xfrm flipH="1" flipV="1">
            <a:off x="1625225" y="2237660"/>
            <a:ext cx="742838" cy="4335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432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Run</a:t>
            </a:r>
            <a:r>
              <a:rPr kumimoji="1" lang="zh-CN" altLang="en-US" dirty="0"/>
              <a:t> </a:t>
            </a:r>
            <a:r>
              <a:rPr kumimoji="1" lang="en-US" altLang="zh-CN" dirty="0"/>
              <a:t>OS</a:t>
            </a:r>
            <a:r>
              <a:rPr kumimoji="1" lang="zh-CN" altLang="en-US" dirty="0"/>
              <a:t> </a:t>
            </a:r>
            <a:r>
              <a:rPr kumimoji="1" lang="en-US" altLang="zh-CN" dirty="0"/>
              <a:t>as</a:t>
            </a:r>
            <a:r>
              <a:rPr kumimoji="1" lang="zh-CN" altLang="en-US" dirty="0"/>
              <a:t> </a:t>
            </a:r>
            <a:r>
              <a:rPr kumimoji="1" lang="en-US" altLang="zh-CN" dirty="0"/>
              <a:t>an</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p:txBody>
          <a:bodyPr/>
          <a:lstStyle/>
          <a:p>
            <a:r>
              <a:rPr kumimoji="1" lang="en-US" altLang="zh-CN" dirty="0"/>
              <a:t>Stuck</a:t>
            </a:r>
            <a:r>
              <a:rPr kumimoji="1" lang="zh-CN" altLang="en-US" dirty="0"/>
              <a:t> </a:t>
            </a:r>
            <a:r>
              <a:rPr kumimoji="1" lang="en-US" altLang="zh-CN" dirty="0"/>
              <a:t>at</a:t>
            </a:r>
            <a:r>
              <a:rPr kumimoji="1" lang="zh-CN" altLang="en-US" dirty="0"/>
              <a:t> </a:t>
            </a:r>
            <a:r>
              <a:rPr kumimoji="1" lang="en-US" altLang="zh-CN" dirty="0"/>
              <a:t>the</a:t>
            </a:r>
            <a:r>
              <a:rPr kumimoji="1" lang="zh-CN" altLang="en-US" dirty="0"/>
              <a:t> </a:t>
            </a:r>
            <a:r>
              <a:rPr kumimoji="1" lang="en-US" altLang="zh-CN" dirty="0"/>
              <a:t>very</a:t>
            </a:r>
            <a:r>
              <a:rPr kumimoji="1" lang="zh-CN" altLang="en-US" dirty="0"/>
              <a:t> </a:t>
            </a:r>
            <a:r>
              <a:rPr kumimoji="1" lang="en-US" altLang="zh-CN" dirty="0"/>
              <a:t>first</a:t>
            </a:r>
            <a:r>
              <a:rPr kumimoji="1" lang="zh-CN" altLang="en-US" dirty="0"/>
              <a:t> </a:t>
            </a:r>
            <a:r>
              <a:rPr kumimoji="1" lang="en-US" altLang="zh-CN" dirty="0"/>
              <a:t>instruction</a:t>
            </a:r>
            <a:endParaRPr kumimoji="1" lang="zh-CN" altLang="en-US" dirty="0"/>
          </a:p>
          <a:p>
            <a:pPr lvl="1"/>
            <a:r>
              <a:rPr kumimoji="1" lang="en-US" altLang="zh-CN" b="1" dirty="0">
                <a:solidFill>
                  <a:srgbClr val="FF2600"/>
                </a:solidFill>
              </a:rPr>
              <a:t>cli</a:t>
            </a:r>
            <a:r>
              <a:rPr kumimoji="1" lang="zh-CN" altLang="en-US" i="1" dirty="0">
                <a:solidFill>
                  <a:srgbClr val="FF2600"/>
                </a:solidFill>
              </a:rPr>
              <a:t> </a:t>
            </a:r>
            <a:r>
              <a:rPr kumimoji="1" lang="en-US" altLang="zh-CN" dirty="0"/>
              <a:t>:</a:t>
            </a:r>
            <a:r>
              <a:rPr kumimoji="1" lang="zh-CN" altLang="en-US" dirty="0"/>
              <a:t> </a:t>
            </a:r>
            <a:r>
              <a:rPr kumimoji="1" lang="en-US" altLang="zh-CN" dirty="0"/>
              <a:t>disable</a:t>
            </a:r>
            <a:r>
              <a:rPr kumimoji="1" lang="zh-CN" altLang="en-US" dirty="0"/>
              <a:t> </a:t>
            </a:r>
            <a:r>
              <a:rPr kumimoji="1" lang="en-US" altLang="zh-CN" dirty="0"/>
              <a:t>interrupt</a:t>
            </a:r>
            <a:endParaRPr kumimoji="1" lang="zh-CN" altLang="en-US" dirty="0"/>
          </a:p>
          <a:p>
            <a:pPr lvl="1"/>
            <a:r>
              <a:rPr kumimoji="1" lang="en-US" altLang="zh-CN" dirty="0"/>
              <a:t>It's</a:t>
            </a:r>
            <a:r>
              <a:rPr kumimoji="1" lang="zh-CN" altLang="en-US" dirty="0"/>
              <a:t> </a:t>
            </a:r>
            <a:r>
              <a:rPr kumimoji="1" lang="en-US" altLang="zh-CN" dirty="0"/>
              <a:t>a</a:t>
            </a:r>
            <a:r>
              <a:rPr kumimoji="1" lang="zh-CN" altLang="en-US" dirty="0"/>
              <a:t> </a:t>
            </a:r>
            <a:r>
              <a:rPr kumimoji="1" lang="en-US" altLang="zh-CN" dirty="0"/>
              <a:t>privilege</a:t>
            </a:r>
            <a:r>
              <a:rPr kumimoji="1" lang="zh-CN" altLang="en-US" dirty="0"/>
              <a:t> </a:t>
            </a:r>
            <a:r>
              <a:rPr kumimoji="1" lang="en-US" altLang="zh-CN" dirty="0"/>
              <a:t>instruction</a:t>
            </a:r>
            <a:endParaRPr kumimoji="1" lang="zh-CN" altLang="en-US" dirty="0"/>
          </a:p>
          <a:p>
            <a:pPr lvl="1"/>
            <a:r>
              <a:rPr kumimoji="1" lang="en-US" altLang="zh-CN" b="1" dirty="0"/>
              <a:t>Cannot</a:t>
            </a:r>
            <a:r>
              <a:rPr kumimoji="1" lang="zh-CN" altLang="en-US" b="1" dirty="0"/>
              <a:t> </a:t>
            </a:r>
            <a:r>
              <a:rPr kumimoji="1" lang="en-US" altLang="zh-CN" b="1" dirty="0"/>
              <a:t>run</a:t>
            </a:r>
            <a:r>
              <a:rPr kumimoji="1" lang="zh-CN" altLang="en-US" b="1" dirty="0"/>
              <a:t> </a:t>
            </a:r>
            <a:r>
              <a:rPr kumimoji="1" lang="en-US" altLang="zh-CN" b="1" dirty="0"/>
              <a:t>in</a:t>
            </a:r>
            <a:r>
              <a:rPr kumimoji="1" lang="zh-CN" altLang="en-US" b="1" dirty="0"/>
              <a:t> </a:t>
            </a:r>
            <a:r>
              <a:rPr kumimoji="1" lang="en-US" altLang="zh-CN" b="1" dirty="0"/>
              <a:t>user</a:t>
            </a:r>
            <a:r>
              <a:rPr kumimoji="1" lang="zh-CN" altLang="en-US" b="1" dirty="0"/>
              <a:t> </a:t>
            </a:r>
            <a:r>
              <a:rPr kumimoji="1" lang="en-US" altLang="zh-CN" b="1" dirty="0"/>
              <a:t>mode!</a:t>
            </a:r>
            <a:endParaRPr kumimoji="1" lang="zh-CN" altLang="en-US" b="1" dirty="0"/>
          </a:p>
          <a:p>
            <a:r>
              <a:rPr kumimoji="1" lang="en-US" altLang="zh-CN" dirty="0"/>
              <a:t>Similar</a:t>
            </a:r>
            <a:r>
              <a:rPr kumimoji="1" lang="zh-CN" altLang="en-US" dirty="0"/>
              <a:t> </a:t>
            </a:r>
            <a:r>
              <a:rPr kumimoji="1" lang="en-US" altLang="zh-CN" dirty="0"/>
              <a:t>instructions</a:t>
            </a:r>
            <a:endParaRPr kumimoji="1" lang="zh-CN" altLang="en-US" dirty="0"/>
          </a:p>
          <a:p>
            <a:pPr lvl="1"/>
            <a:r>
              <a:rPr kumimoji="1" lang="en-US" altLang="zh-CN" dirty="0"/>
              <a:t>E.g.,</a:t>
            </a:r>
            <a:r>
              <a:rPr kumimoji="1" lang="zh-CN" altLang="en-US" dirty="0"/>
              <a:t> </a:t>
            </a:r>
            <a:r>
              <a:rPr kumimoji="1" lang="en-US" altLang="zh-CN" b="1" dirty="0">
                <a:solidFill>
                  <a:srgbClr val="FF2600"/>
                </a:solidFill>
              </a:rPr>
              <a:t>change</a:t>
            </a:r>
            <a:r>
              <a:rPr kumimoji="1" lang="zh-CN" altLang="en-US" b="1" dirty="0">
                <a:solidFill>
                  <a:srgbClr val="FF2600"/>
                </a:solidFill>
              </a:rPr>
              <a:t> </a:t>
            </a:r>
            <a:r>
              <a:rPr kumimoji="1" lang="en-US" altLang="zh-CN" b="1" dirty="0">
                <a:solidFill>
                  <a:srgbClr val="FF2600"/>
                </a:solidFill>
              </a:rPr>
              <a:t>CR3</a:t>
            </a:r>
            <a:r>
              <a:rPr kumimoji="1" lang="en-US" altLang="zh-CN" dirty="0"/>
              <a:t>,</a:t>
            </a:r>
            <a:r>
              <a:rPr kumimoji="1" lang="zh-CN" altLang="en-US" dirty="0"/>
              <a:t> </a:t>
            </a:r>
            <a:r>
              <a:rPr kumimoji="1" lang="en-US" altLang="zh-CN" b="1" dirty="0">
                <a:solidFill>
                  <a:srgbClr val="FF2600"/>
                </a:solidFill>
              </a:rPr>
              <a:t>set</a:t>
            </a:r>
            <a:r>
              <a:rPr kumimoji="1" lang="zh-CN" altLang="en-US" b="1" dirty="0">
                <a:solidFill>
                  <a:srgbClr val="FF2600"/>
                </a:solidFill>
              </a:rPr>
              <a:t> </a:t>
            </a:r>
            <a:r>
              <a:rPr kumimoji="1" lang="en-US" altLang="zh-CN" b="1" dirty="0">
                <a:solidFill>
                  <a:srgbClr val="FF2600"/>
                </a:solidFill>
              </a:rPr>
              <a:t>IDT</a:t>
            </a:r>
            <a:r>
              <a:rPr kumimoji="1" lang="en-US" altLang="zh-CN" dirty="0"/>
              <a:t>,</a:t>
            </a:r>
            <a:r>
              <a:rPr kumimoji="1" lang="zh-CN" altLang="en-US" dirty="0"/>
              <a:t> </a:t>
            </a:r>
            <a:r>
              <a:rPr kumimoji="1" lang="en-US" altLang="zh-CN" dirty="0"/>
              <a:t>etc.</a:t>
            </a:r>
            <a:endParaRPr kumimoji="1" lang="zh-CN" altLang="en-US" dirty="0"/>
          </a:p>
          <a:p>
            <a:pPr lvl="1"/>
            <a:r>
              <a:rPr kumimoji="1" lang="en-US" altLang="zh-CN" dirty="0"/>
              <a:t>These</a:t>
            </a:r>
            <a:r>
              <a:rPr kumimoji="1" lang="zh-CN" altLang="en-US" dirty="0"/>
              <a:t> </a:t>
            </a:r>
            <a:r>
              <a:rPr kumimoji="1" lang="en-US" altLang="zh-CN" dirty="0"/>
              <a:t>instructions</a:t>
            </a:r>
            <a:r>
              <a:rPr kumimoji="1" lang="zh-CN" altLang="en-US" dirty="0"/>
              <a:t> </a:t>
            </a:r>
            <a:r>
              <a:rPr kumimoji="1" lang="en-US" altLang="zh-CN" dirty="0"/>
              <a:t>will</a:t>
            </a:r>
            <a:r>
              <a:rPr kumimoji="1" lang="zh-CN" altLang="en-US" dirty="0"/>
              <a:t> </a:t>
            </a:r>
            <a:r>
              <a:rPr kumimoji="1" lang="en-US" altLang="zh-CN" dirty="0"/>
              <a:t>change</a:t>
            </a:r>
            <a:r>
              <a:rPr kumimoji="1" lang="zh-CN" altLang="en-US" dirty="0"/>
              <a:t> </a:t>
            </a:r>
            <a:r>
              <a:rPr kumimoji="1" lang="en-US" altLang="zh-CN" dirty="0"/>
              <a:t>machine</a:t>
            </a:r>
            <a:r>
              <a:rPr kumimoji="1" lang="zh-CN" altLang="en-US" dirty="0"/>
              <a:t> </a:t>
            </a:r>
            <a:r>
              <a:rPr kumimoji="1" lang="en-US" altLang="zh-CN" dirty="0"/>
              <a:t>states</a:t>
            </a:r>
            <a:endParaRPr kumimoji="1" lang="zh-CN" altLang="en-US" dirty="0"/>
          </a:p>
        </p:txBody>
      </p:sp>
      <p:pic>
        <p:nvPicPr>
          <p:cNvPr id="4" name="图片 3"/>
          <p:cNvPicPr>
            <a:picLocks noChangeAspect="1"/>
          </p:cNvPicPr>
          <p:nvPr/>
        </p:nvPicPr>
        <p:blipFill rotWithShape="1">
          <a:blip r:embed="rId2"/>
          <a:srcRect r="71480"/>
          <a:stretch/>
        </p:blipFill>
        <p:spPr>
          <a:xfrm>
            <a:off x="6660232" y="1555151"/>
            <a:ext cx="2026568" cy="1509081"/>
          </a:xfrm>
          <a:prstGeom prst="rect">
            <a:avLst/>
          </a:prstGeom>
        </p:spPr>
      </p:pic>
      <p:sp>
        <p:nvSpPr>
          <p:cNvPr id="5" name="文本框 4"/>
          <p:cNvSpPr txBox="1"/>
          <p:nvPr/>
        </p:nvSpPr>
        <p:spPr>
          <a:xfrm>
            <a:off x="6660232" y="3064232"/>
            <a:ext cx="1872208" cy="338554"/>
          </a:xfrm>
          <a:prstGeom prst="rect">
            <a:avLst/>
          </a:prstGeom>
          <a:noFill/>
        </p:spPr>
        <p:txBody>
          <a:bodyPr wrap="square" rtlCol="0">
            <a:spAutoFit/>
          </a:bodyPr>
          <a:lstStyle/>
          <a:p>
            <a:pPr algn="ctr"/>
            <a:r>
              <a:rPr kumimoji="1" lang="en-US" altLang="zh-CN" sz="1600" i="1" dirty="0">
                <a:solidFill>
                  <a:schemeClr val="tx1">
                    <a:lumMod val="65000"/>
                    <a:lumOff val="35000"/>
                  </a:schemeClr>
                </a:solidFill>
                <a:latin typeface="DengXian" charset="0"/>
                <a:ea typeface="DengXian" charset="0"/>
                <a:cs typeface="DengXian" charset="0"/>
              </a:rPr>
              <a:t>xv6:</a:t>
            </a:r>
            <a:r>
              <a:rPr kumimoji="1" lang="zh-CN" altLang="en-US" sz="1600" i="1" dirty="0">
                <a:solidFill>
                  <a:schemeClr val="tx1">
                    <a:lumMod val="65000"/>
                    <a:lumOff val="35000"/>
                  </a:schemeClr>
                </a:solidFill>
                <a:latin typeface="DengXian" charset="0"/>
                <a:ea typeface="DengXian" charset="0"/>
                <a:cs typeface="DengXian" charset="0"/>
              </a:rPr>
              <a:t> </a:t>
            </a:r>
            <a:r>
              <a:rPr kumimoji="1" lang="en-US" altLang="zh-CN" sz="1600" i="1" dirty="0" err="1">
                <a:solidFill>
                  <a:schemeClr val="tx1">
                    <a:lumMod val="65000"/>
                    <a:lumOff val="35000"/>
                  </a:schemeClr>
                </a:solidFill>
                <a:latin typeface="DengXian" charset="0"/>
                <a:ea typeface="DengXian" charset="0"/>
                <a:cs typeface="DengXian" charset="0"/>
              </a:rPr>
              <a:t>bootasm.S</a:t>
            </a:r>
            <a:endParaRPr kumimoji="1" lang="zh-CN" altLang="en-US" sz="1600" i="1" dirty="0">
              <a:solidFill>
                <a:schemeClr val="tx1">
                  <a:lumMod val="65000"/>
                  <a:lumOff val="35000"/>
                </a:schemeClr>
              </a:solidFill>
              <a:latin typeface="DengXian" charset="0"/>
              <a:ea typeface="DengXian" charset="0"/>
              <a:cs typeface="DengXian" charset="0"/>
            </a:endParaRPr>
          </a:p>
        </p:txBody>
      </p:sp>
      <p:cxnSp>
        <p:nvCxnSpPr>
          <p:cNvPr id="6" name="直线箭头连接符 5"/>
          <p:cNvCxnSpPr/>
          <p:nvPr/>
        </p:nvCxnSpPr>
        <p:spPr>
          <a:xfrm>
            <a:off x="5508104" y="1777380"/>
            <a:ext cx="1008112" cy="864096"/>
          </a:xfrm>
          <a:prstGeom prst="straightConnector1">
            <a:avLst/>
          </a:prstGeom>
          <a:ln>
            <a:solidFill>
              <a:srgbClr val="00935D"/>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6804248" y="2797524"/>
            <a:ext cx="1512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201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t>Challenges of Privilege Instruction</a:t>
            </a:r>
            <a:endParaRPr kumimoji="1" lang="zh-CN" altLang="en-US" dirty="0"/>
          </a:p>
        </p:txBody>
      </p:sp>
      <p:sp>
        <p:nvSpPr>
          <p:cNvPr id="4" name="Rectangle 22"/>
          <p:cNvSpPr/>
          <p:nvPr/>
        </p:nvSpPr>
        <p:spPr>
          <a:xfrm>
            <a:off x="2231230" y="2941385"/>
            <a:ext cx="4565750" cy="322200"/>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a:t>
            </a:r>
            <a:endParaRPr lang="en-US" sz="1600" dirty="0">
              <a:solidFill>
                <a:schemeClr val="tx1">
                  <a:lumMod val="65000"/>
                  <a:lumOff val="35000"/>
                </a:schemeClr>
              </a:solidFill>
              <a:cs typeface="Arial Narrow"/>
            </a:endParaRPr>
          </a:p>
        </p:txBody>
      </p:sp>
      <p:sp>
        <p:nvSpPr>
          <p:cNvPr id="5" name="Rectangle 23"/>
          <p:cNvSpPr/>
          <p:nvPr/>
        </p:nvSpPr>
        <p:spPr>
          <a:xfrm>
            <a:off x="3471376" y="1767617"/>
            <a:ext cx="792088"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OS-2</a:t>
            </a:r>
          </a:p>
        </p:txBody>
      </p:sp>
      <p:sp>
        <p:nvSpPr>
          <p:cNvPr id="6" name="Rectangle 24"/>
          <p:cNvSpPr/>
          <p:nvPr/>
        </p:nvSpPr>
        <p:spPr>
          <a:xfrm>
            <a:off x="4093633" y="3552153"/>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5010523" y="3552154"/>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2231230" y="1767617"/>
            <a:ext cx="792087"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OS-1</a:t>
            </a:r>
            <a:endParaRPr lang="en-US" sz="1600" dirty="0">
              <a:solidFill>
                <a:schemeClr val="tx1">
                  <a:lumMod val="65000"/>
                  <a:lumOff val="35000"/>
                </a:schemeClr>
              </a:solidFill>
              <a:cs typeface="Arial Narrow"/>
            </a:endParaRPr>
          </a:p>
        </p:txBody>
      </p:sp>
      <p:sp>
        <p:nvSpPr>
          <p:cNvPr id="9" name="Rectangle 37"/>
          <p:cNvSpPr/>
          <p:nvPr/>
        </p:nvSpPr>
        <p:spPr>
          <a:xfrm>
            <a:off x="5951670" y="1767617"/>
            <a:ext cx="835531"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OS-4</a:t>
            </a:r>
          </a:p>
        </p:txBody>
      </p:sp>
      <p:cxnSp>
        <p:nvCxnSpPr>
          <p:cNvPr id="10" name="Straight Connector 13"/>
          <p:cNvCxnSpPr/>
          <p:nvPr/>
        </p:nvCxnSpPr>
        <p:spPr>
          <a:xfrm>
            <a:off x="2216779" y="3423801"/>
            <a:ext cx="4570422"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167334" y="3552154"/>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2" name="Rectangle 23"/>
          <p:cNvSpPr/>
          <p:nvPr/>
        </p:nvSpPr>
        <p:spPr>
          <a:xfrm>
            <a:off x="4711523" y="1767617"/>
            <a:ext cx="792088"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OS-3</a:t>
            </a:r>
          </a:p>
        </p:txBody>
      </p:sp>
      <p:sp>
        <p:nvSpPr>
          <p:cNvPr id="17" name="Rectangle 41"/>
          <p:cNvSpPr/>
          <p:nvPr/>
        </p:nvSpPr>
        <p:spPr>
          <a:xfrm>
            <a:off x="1979712" y="2596879"/>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$100, CR3</a:t>
            </a:r>
          </a:p>
        </p:txBody>
      </p:sp>
      <p:sp>
        <p:nvSpPr>
          <p:cNvPr id="18" name="Rectangle 41"/>
          <p:cNvSpPr/>
          <p:nvPr/>
        </p:nvSpPr>
        <p:spPr>
          <a:xfrm>
            <a:off x="3251853" y="2596879"/>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8</a:t>
            </a:r>
            <a:r>
              <a:rPr lang="en-US" sz="1167" b="1" dirty="0">
                <a:solidFill>
                  <a:schemeClr val="bg1"/>
                </a:solidFill>
                <a:latin typeface="DengXian" charset="0"/>
                <a:ea typeface="DengXian" charset="0"/>
                <a:cs typeface="DengXian" charset="0"/>
              </a:rPr>
              <a:t>0, CR3</a:t>
            </a:r>
          </a:p>
        </p:txBody>
      </p:sp>
      <p:sp>
        <p:nvSpPr>
          <p:cNvPr id="19" name="Rectangle 41"/>
          <p:cNvSpPr/>
          <p:nvPr/>
        </p:nvSpPr>
        <p:spPr>
          <a:xfrm>
            <a:off x="4523994" y="2596879"/>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a:t>
            </a:r>
            <a:r>
              <a:rPr lang="en-US" altLang="zh-CN" sz="1167" b="1" dirty="0">
                <a:solidFill>
                  <a:schemeClr val="bg1"/>
                </a:solidFill>
                <a:latin typeface="DengXian" charset="0"/>
                <a:ea typeface="DengXian" charset="0"/>
                <a:cs typeface="DengXian" charset="0"/>
              </a:rPr>
              <a:t>2</a:t>
            </a:r>
            <a:r>
              <a:rPr lang="en-US" sz="1167" b="1" dirty="0">
                <a:solidFill>
                  <a:schemeClr val="bg1"/>
                </a:solidFill>
                <a:latin typeface="DengXian" charset="0"/>
                <a:ea typeface="DengXian" charset="0"/>
                <a:cs typeface="DengXian" charset="0"/>
              </a:rPr>
              <a:t>0, CR3</a:t>
            </a:r>
          </a:p>
        </p:txBody>
      </p:sp>
      <p:sp>
        <p:nvSpPr>
          <p:cNvPr id="20" name="Rectangle 41"/>
          <p:cNvSpPr/>
          <p:nvPr/>
        </p:nvSpPr>
        <p:spPr>
          <a:xfrm>
            <a:off x="5796136" y="2596879"/>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20</a:t>
            </a:r>
            <a:r>
              <a:rPr lang="en-US" sz="1167" b="1" dirty="0">
                <a:solidFill>
                  <a:schemeClr val="bg1"/>
                </a:solidFill>
                <a:latin typeface="DengXian" charset="0"/>
                <a:ea typeface="DengXian" charset="0"/>
                <a:cs typeface="DengXian" charset="0"/>
              </a:rPr>
              <a:t>0, CR3</a:t>
            </a:r>
          </a:p>
        </p:txBody>
      </p:sp>
      <p:sp>
        <p:nvSpPr>
          <p:cNvPr id="22" name="内容占位符 2"/>
          <p:cNvSpPr>
            <a:spLocks noGrp="1"/>
          </p:cNvSpPr>
          <p:nvPr>
            <p:ph idx="1"/>
          </p:nvPr>
        </p:nvSpPr>
        <p:spPr>
          <a:xfrm>
            <a:off x="457200" y="4484944"/>
            <a:ext cx="8229600" cy="964844"/>
          </a:xfrm>
        </p:spPr>
        <p:txBody>
          <a:bodyPr>
            <a:normAutofit fontScale="85000" lnSpcReduction="10000"/>
          </a:bodyPr>
          <a:lstStyle/>
          <a:p>
            <a:r>
              <a:rPr kumimoji="1" lang="en-US" altLang="zh-CN" dirty="0"/>
              <a:t>Guest</a:t>
            </a:r>
            <a:r>
              <a:rPr kumimoji="1" lang="zh-CN" altLang="en-US" dirty="0"/>
              <a:t> </a:t>
            </a:r>
            <a:r>
              <a:rPr kumimoji="1" lang="en-US" altLang="zh-CN" dirty="0"/>
              <a:t>OS</a:t>
            </a:r>
            <a:r>
              <a:rPr kumimoji="1" lang="zh-CN" altLang="en-US" dirty="0"/>
              <a:t> </a:t>
            </a:r>
            <a:r>
              <a:rPr kumimoji="1" lang="en-US" altLang="zh-CN" dirty="0"/>
              <a:t>executes</a:t>
            </a:r>
            <a:r>
              <a:rPr kumimoji="1" lang="zh-CN" altLang="en-US" dirty="0"/>
              <a:t> </a:t>
            </a:r>
            <a:r>
              <a:rPr kumimoji="1" lang="en-US" altLang="zh-CN" dirty="0"/>
              <a:t>privilege</a:t>
            </a:r>
            <a:r>
              <a:rPr kumimoji="1" lang="zh-CN" altLang="en-US" dirty="0"/>
              <a:t> </a:t>
            </a:r>
            <a:r>
              <a:rPr kumimoji="1" lang="en-US" altLang="zh-CN" dirty="0"/>
              <a:t>instructions</a:t>
            </a:r>
            <a:endParaRPr kumimoji="1" lang="zh-CN" altLang="en-US" dirty="0"/>
          </a:p>
          <a:p>
            <a:r>
              <a:rPr kumimoji="1" lang="en-US" altLang="zh-CN" dirty="0"/>
              <a:t>Guest</a:t>
            </a:r>
            <a:r>
              <a:rPr kumimoji="1" lang="zh-CN" altLang="en-US" dirty="0"/>
              <a:t> </a:t>
            </a:r>
            <a:r>
              <a:rPr kumimoji="1" lang="en-US" altLang="zh-CN" dirty="0"/>
              <a:t>OS</a:t>
            </a:r>
            <a:r>
              <a:rPr kumimoji="1" lang="zh-CN" altLang="en-US" dirty="0"/>
              <a:t> </a:t>
            </a:r>
            <a:r>
              <a:rPr kumimoji="1" lang="en-US" altLang="zh-CN" dirty="0"/>
              <a:t>are</a:t>
            </a:r>
            <a:r>
              <a:rPr kumimoji="1" lang="zh-CN" altLang="en-US" dirty="0"/>
              <a:t> </a:t>
            </a:r>
            <a:r>
              <a:rPr kumimoji="1" lang="en-US" altLang="zh-CN" dirty="0"/>
              <a:t>not</a:t>
            </a:r>
            <a:r>
              <a:rPr kumimoji="1" lang="zh-CN" altLang="en-US" dirty="0"/>
              <a:t> </a:t>
            </a:r>
            <a:r>
              <a:rPr kumimoji="1" lang="en-US" altLang="zh-CN" dirty="0"/>
              <a:t>allowed</a:t>
            </a:r>
            <a:r>
              <a:rPr kumimoji="1" lang="zh-CN" altLang="en-US" dirty="0"/>
              <a:t> </a:t>
            </a:r>
            <a:r>
              <a:rPr kumimoji="1" lang="en-US" altLang="zh-CN" dirty="0"/>
              <a:t>to</a:t>
            </a:r>
            <a:r>
              <a:rPr kumimoji="1" lang="zh-CN" altLang="en-US" dirty="0"/>
              <a:t> </a:t>
            </a:r>
            <a:r>
              <a:rPr kumimoji="1" lang="en-US" altLang="zh-CN" dirty="0"/>
              <a:t>run</a:t>
            </a:r>
            <a:r>
              <a:rPr kumimoji="1" lang="zh-CN" altLang="en-US" dirty="0"/>
              <a:t> </a:t>
            </a:r>
            <a:r>
              <a:rPr kumimoji="1" lang="en-US" altLang="zh-CN" dirty="0"/>
              <a:t>the</a:t>
            </a:r>
            <a:r>
              <a:rPr kumimoji="1" lang="zh-CN" altLang="en-US" dirty="0"/>
              <a:t> </a:t>
            </a:r>
            <a:r>
              <a:rPr kumimoji="1" lang="en-US" altLang="zh-CN" dirty="0"/>
              <a:t>privilege</a:t>
            </a:r>
            <a:r>
              <a:rPr kumimoji="1" lang="zh-CN" altLang="en-US" dirty="0"/>
              <a:t> </a:t>
            </a:r>
            <a:r>
              <a:rPr kumimoji="1" lang="en-US" altLang="zh-CN" dirty="0"/>
              <a:t>instructions</a:t>
            </a:r>
            <a:endParaRPr kumimoji="1" lang="zh-CN" altLang="en-US" dirty="0"/>
          </a:p>
        </p:txBody>
      </p:sp>
    </p:spTree>
    <p:extLst>
      <p:ext uri="{BB962C8B-B14F-4D97-AF65-F5344CB8AC3E}">
        <p14:creationId xmlns:p14="http://schemas.microsoft.com/office/powerpoint/2010/main" val="397703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nSpc>
                <a:spcPct val="90000"/>
              </a:lnSpc>
            </a:pPr>
            <a:r>
              <a:rPr lang="en-US" altLang="zh-CN" dirty="0"/>
              <a:t>Solution:</a:t>
            </a:r>
            <a:r>
              <a:rPr lang="zh-CN" altLang="en-US" dirty="0"/>
              <a:t> </a:t>
            </a:r>
            <a:r>
              <a:rPr lang="en-US" altLang="zh-CN" dirty="0"/>
              <a:t>Trap</a:t>
            </a:r>
            <a:r>
              <a:rPr lang="zh-CN" altLang="en-US" dirty="0"/>
              <a:t> </a:t>
            </a:r>
            <a:r>
              <a:rPr lang="en-US" altLang="zh-CN" dirty="0"/>
              <a:t>&amp;</a:t>
            </a:r>
            <a:r>
              <a:rPr lang="zh-CN" altLang="en-US" dirty="0"/>
              <a:t> </a:t>
            </a:r>
            <a:r>
              <a:rPr lang="en-US" altLang="zh-CN" dirty="0"/>
              <a:t>Emulate</a:t>
            </a:r>
            <a:endParaRPr lang="en-US" altLang="zh-TW" dirty="0"/>
          </a:p>
        </p:txBody>
      </p:sp>
      <p:sp>
        <p:nvSpPr>
          <p:cNvPr id="3" name="Content Placeholder 2"/>
          <p:cNvSpPr>
            <a:spLocks noGrp="1"/>
          </p:cNvSpPr>
          <p:nvPr>
            <p:ph idx="1"/>
          </p:nvPr>
        </p:nvSpPr>
        <p:spPr>
          <a:xfrm>
            <a:off x="457200" y="1333501"/>
            <a:ext cx="8579296" cy="1812031"/>
          </a:xfrm>
        </p:spPr>
        <p:txBody>
          <a:bodyPr>
            <a:normAutofit/>
          </a:bodyPr>
          <a:lstStyle/>
          <a:p>
            <a:pPr>
              <a:lnSpc>
                <a:spcPct val="90000"/>
              </a:lnSpc>
            </a:pPr>
            <a:r>
              <a:rPr lang="en-US" altLang="zh-CN" sz="2000" b="1" dirty="0">
                <a:solidFill>
                  <a:srgbClr val="0096FF"/>
                </a:solidFill>
              </a:rPr>
              <a:t>Trap</a:t>
            </a:r>
            <a:r>
              <a:rPr lang="en-US" altLang="zh-CN" sz="2000" dirty="0"/>
              <a:t>:</a:t>
            </a:r>
            <a:r>
              <a:rPr lang="zh-CN" altLang="en-US" sz="2000" dirty="0"/>
              <a:t> </a:t>
            </a:r>
            <a:r>
              <a:rPr lang="en-US" altLang="zh-CN" sz="2000" dirty="0"/>
              <a:t>running</a:t>
            </a:r>
            <a:r>
              <a:rPr lang="zh-CN" altLang="en-US" sz="2000" dirty="0"/>
              <a:t> </a:t>
            </a:r>
            <a:r>
              <a:rPr lang="en-US" altLang="zh-CN" sz="2000" dirty="0"/>
              <a:t>privilege</a:t>
            </a:r>
            <a:r>
              <a:rPr lang="zh-CN" altLang="en-US" sz="2000" dirty="0"/>
              <a:t> </a:t>
            </a:r>
            <a:r>
              <a:rPr lang="en-US" altLang="zh-CN" sz="2000" dirty="0"/>
              <a:t>instructions in user-mode</a:t>
            </a:r>
            <a:r>
              <a:rPr lang="zh-CN" altLang="en-US" sz="2000" dirty="0"/>
              <a:t> </a:t>
            </a:r>
            <a:r>
              <a:rPr lang="en-US" altLang="zh-CN" sz="2000" dirty="0"/>
              <a:t>will</a:t>
            </a:r>
            <a:r>
              <a:rPr lang="zh-CN" altLang="en-US" sz="2000" dirty="0"/>
              <a:t> </a:t>
            </a:r>
            <a:r>
              <a:rPr lang="en-US" altLang="zh-CN" sz="2000" dirty="0"/>
              <a:t>trap</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VMM</a:t>
            </a:r>
            <a:endParaRPr lang="en-US" altLang="zh-TW" sz="2000" dirty="0"/>
          </a:p>
          <a:p>
            <a:pPr>
              <a:lnSpc>
                <a:spcPct val="90000"/>
              </a:lnSpc>
            </a:pPr>
            <a:r>
              <a:rPr lang="en-US" altLang="zh-CN" sz="2000" b="1" dirty="0">
                <a:solidFill>
                  <a:srgbClr val="0096FF"/>
                </a:solidFill>
              </a:rPr>
              <a:t>Emulate</a:t>
            </a:r>
            <a:r>
              <a:rPr lang="en-US" altLang="zh-CN" sz="2000" dirty="0"/>
              <a:t>:</a:t>
            </a:r>
            <a:r>
              <a:rPr lang="zh-CN" altLang="en-US" sz="2000" dirty="0"/>
              <a:t> </a:t>
            </a:r>
            <a:r>
              <a:rPr lang="en-US" altLang="zh-CN" sz="2000" dirty="0"/>
              <a:t>those</a:t>
            </a:r>
            <a:r>
              <a:rPr lang="zh-CN" altLang="en-US" sz="2000" dirty="0"/>
              <a:t> </a:t>
            </a:r>
            <a:r>
              <a:rPr lang="en-US" altLang="zh-TW" sz="2000" dirty="0"/>
              <a:t>instructions are implemented as </a:t>
            </a:r>
            <a:r>
              <a:rPr lang="en-US" altLang="zh-TW" sz="2000" i="1" dirty="0"/>
              <a:t>functions</a:t>
            </a:r>
            <a:r>
              <a:rPr lang="en-US" altLang="zh-TW" sz="2000" dirty="0"/>
              <a:t> in the</a:t>
            </a:r>
            <a:r>
              <a:rPr lang="zh-CN" altLang="en-US" sz="2000" dirty="0"/>
              <a:t> </a:t>
            </a:r>
            <a:r>
              <a:rPr lang="en-US" altLang="zh-CN" sz="2000" dirty="0"/>
              <a:t>VMM</a:t>
            </a:r>
            <a:endParaRPr lang="zh-CN" altLang="en-US" sz="2000" dirty="0"/>
          </a:p>
          <a:p>
            <a:pPr lvl="1">
              <a:lnSpc>
                <a:spcPct val="90000"/>
              </a:lnSpc>
            </a:pPr>
            <a:r>
              <a:rPr lang="en-US" altLang="zh-TW" sz="2000" dirty="0"/>
              <a:t>System state</a:t>
            </a:r>
            <a:r>
              <a:rPr lang="en-US" altLang="zh-CN" sz="2000" dirty="0"/>
              <a:t>s</a:t>
            </a:r>
            <a:r>
              <a:rPr lang="zh-CN" altLang="en-US" sz="2000" dirty="0"/>
              <a:t> </a:t>
            </a:r>
            <a:r>
              <a:rPr lang="en-US" altLang="zh-CN" sz="2000" dirty="0"/>
              <a:t>are</a:t>
            </a:r>
            <a:r>
              <a:rPr lang="en-US" altLang="zh-TW" sz="2000" dirty="0"/>
              <a:t> kept in</a:t>
            </a:r>
            <a:r>
              <a:rPr lang="zh-CN" altLang="en-US" sz="2000" dirty="0"/>
              <a:t> </a:t>
            </a:r>
            <a:r>
              <a:rPr lang="en-US" altLang="zh-CN" sz="2000" dirty="0"/>
              <a:t>VMM's</a:t>
            </a:r>
            <a:r>
              <a:rPr lang="en-US" altLang="zh-TW" sz="2000" dirty="0"/>
              <a:t> memory</a:t>
            </a:r>
            <a:r>
              <a:rPr lang="en-US" altLang="zh-CN" sz="2000" dirty="0"/>
              <a:t>,</a:t>
            </a:r>
            <a:r>
              <a:rPr lang="zh-CN" altLang="en-US" sz="2000" dirty="0"/>
              <a:t> </a:t>
            </a:r>
            <a:r>
              <a:rPr lang="en-US" altLang="zh-CN" sz="2000" dirty="0"/>
              <a:t>and</a:t>
            </a:r>
            <a:r>
              <a:rPr lang="zh-CN" altLang="en-US" sz="2000" dirty="0"/>
              <a:t> </a:t>
            </a:r>
            <a:r>
              <a:rPr lang="en-US" altLang="zh-CN" sz="2000" dirty="0"/>
              <a:t>are</a:t>
            </a:r>
            <a:r>
              <a:rPr lang="zh-CN" altLang="en-US" sz="2000" dirty="0"/>
              <a:t> </a:t>
            </a:r>
            <a:r>
              <a:rPr lang="en-US" altLang="zh-CN" sz="2000" dirty="0"/>
              <a:t>changed</a:t>
            </a:r>
            <a:r>
              <a:rPr lang="zh-CN" altLang="en-US" sz="2000" dirty="0"/>
              <a:t> </a:t>
            </a:r>
            <a:r>
              <a:rPr lang="en-US" altLang="zh-CN" sz="2000" dirty="0"/>
              <a:t>according</a:t>
            </a:r>
            <a:endParaRPr lang="en-US" altLang="zh-TW" sz="2000" dirty="0"/>
          </a:p>
        </p:txBody>
      </p:sp>
      <p:sp>
        <p:nvSpPr>
          <p:cNvPr id="4" name="Rectangle 22"/>
          <p:cNvSpPr/>
          <p:nvPr/>
        </p:nvSpPr>
        <p:spPr>
          <a:xfrm>
            <a:off x="3089394" y="4103276"/>
            <a:ext cx="2726499" cy="322200"/>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a:t>
            </a:r>
            <a:endParaRPr lang="en-US" sz="1600" dirty="0">
              <a:solidFill>
                <a:schemeClr val="tx1">
                  <a:lumMod val="65000"/>
                  <a:lumOff val="35000"/>
                </a:schemeClr>
              </a:solidFill>
              <a:cs typeface="Arial Narrow"/>
            </a:endParaRPr>
          </a:p>
        </p:txBody>
      </p:sp>
      <p:sp>
        <p:nvSpPr>
          <p:cNvPr id="6" name="Rectangle 24"/>
          <p:cNvSpPr/>
          <p:nvPr/>
        </p:nvSpPr>
        <p:spPr>
          <a:xfrm>
            <a:off x="4045436" y="5064321"/>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4989770" y="5064322"/>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3089394" y="2929508"/>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OS-1</a:t>
            </a:r>
            <a:endParaRPr lang="en-US" sz="1600" dirty="0">
              <a:solidFill>
                <a:schemeClr val="tx1">
                  <a:lumMod val="65000"/>
                  <a:lumOff val="35000"/>
                </a:schemeClr>
              </a:solidFill>
              <a:cs typeface="Arial Narrow"/>
            </a:endParaRPr>
          </a:p>
        </p:txBody>
      </p:sp>
      <p:cxnSp>
        <p:nvCxnSpPr>
          <p:cNvPr id="10" name="Straight Connector 13"/>
          <p:cNvCxnSpPr/>
          <p:nvPr/>
        </p:nvCxnSpPr>
        <p:spPr>
          <a:xfrm>
            <a:off x="3074943" y="4935969"/>
            <a:ext cx="2740950"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091693" y="5064322"/>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3" name="Rectangle 41"/>
          <p:cNvSpPr/>
          <p:nvPr/>
        </p:nvSpPr>
        <p:spPr>
          <a:xfrm>
            <a:off x="2837876" y="3758770"/>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$100, CR3</a:t>
            </a:r>
          </a:p>
        </p:txBody>
      </p:sp>
      <p:sp>
        <p:nvSpPr>
          <p:cNvPr id="17" name="Rectangle 41"/>
          <p:cNvSpPr/>
          <p:nvPr/>
        </p:nvSpPr>
        <p:spPr>
          <a:xfrm>
            <a:off x="2852939" y="4547544"/>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$20</a:t>
            </a:r>
            <a:r>
              <a:rPr lang="en-US" sz="1167" b="1" dirty="0">
                <a:solidFill>
                  <a:schemeClr val="bg1"/>
                </a:solidFill>
                <a:latin typeface="DengXian" charset="0"/>
                <a:ea typeface="DengXian" charset="0"/>
                <a:cs typeface="DengXian" charset="0"/>
              </a:rPr>
              <a:t>, CR3</a:t>
            </a:r>
          </a:p>
        </p:txBody>
      </p:sp>
      <p:cxnSp>
        <p:nvCxnSpPr>
          <p:cNvPr id="18" name="曲线连接符 17"/>
          <p:cNvCxnSpPr>
            <a:stCxn id="13" idx="1"/>
            <a:endCxn id="4" idx="1"/>
          </p:cNvCxnSpPr>
          <p:nvPr/>
        </p:nvCxnSpPr>
        <p:spPr>
          <a:xfrm rot="10800000" flipH="1" flipV="1">
            <a:off x="2837876" y="3888806"/>
            <a:ext cx="251518" cy="375569"/>
          </a:xfrm>
          <a:prstGeom prst="curvedConnector3">
            <a:avLst>
              <a:gd name="adj1" fmla="val -90888"/>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41"/>
          <p:cNvSpPr/>
          <p:nvPr/>
        </p:nvSpPr>
        <p:spPr>
          <a:xfrm>
            <a:off x="3215208" y="4165361"/>
            <a:ext cx="842567" cy="21882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altLang="zh-CN" sz="1167" b="1">
                <a:solidFill>
                  <a:schemeClr val="bg1"/>
                </a:solidFill>
                <a:latin typeface="DengXian" charset="0"/>
                <a:ea typeface="DengXian" charset="0"/>
                <a:cs typeface="DengXian" charset="0"/>
              </a:rPr>
              <a:t>Emulate</a:t>
            </a:r>
            <a:endParaRPr lang="en-US" sz="1167" b="1" dirty="0">
              <a:solidFill>
                <a:schemeClr val="bg1"/>
              </a:solidFill>
              <a:latin typeface="DengXian" charset="0"/>
              <a:ea typeface="DengXian" charset="0"/>
              <a:cs typeface="DengXian" charset="0"/>
            </a:endParaRPr>
          </a:p>
        </p:txBody>
      </p:sp>
      <p:cxnSp>
        <p:nvCxnSpPr>
          <p:cNvPr id="21" name="直线箭头连接符 20"/>
          <p:cNvCxnSpPr/>
          <p:nvPr/>
        </p:nvCxnSpPr>
        <p:spPr>
          <a:xfrm>
            <a:off x="3655653" y="4384184"/>
            <a:ext cx="0" cy="16336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763688" y="3860922"/>
            <a:ext cx="655949" cy="369332"/>
          </a:xfrm>
          <a:prstGeom prst="rect">
            <a:avLst/>
          </a:prstGeom>
        </p:spPr>
        <p:txBody>
          <a:bodyPr wrap="none">
            <a:spAutoFit/>
          </a:bodyPr>
          <a:lstStyle/>
          <a:p>
            <a:r>
              <a:rPr lang="en-US" altLang="zh-CN" b="1" dirty="0">
                <a:solidFill>
                  <a:srgbClr val="0096FF"/>
                </a:solidFill>
                <a:latin typeface="DengXian" charset="0"/>
                <a:ea typeface="DengXian" charset="0"/>
                <a:cs typeface="DengXian" charset="0"/>
              </a:rPr>
              <a:t>Trap</a:t>
            </a:r>
            <a:endParaRPr lang="zh-CN" altLang="en-US" dirty="0">
              <a:solidFill>
                <a:srgbClr val="0096FF"/>
              </a:solidFill>
              <a:latin typeface="DengXian" charset="0"/>
              <a:ea typeface="DengXian" charset="0"/>
              <a:cs typeface="DengXian" charset="0"/>
            </a:endParaRPr>
          </a:p>
        </p:txBody>
      </p:sp>
      <p:sp>
        <p:nvSpPr>
          <p:cNvPr id="27" name="Rectangle 27"/>
          <p:cNvSpPr/>
          <p:nvPr/>
        </p:nvSpPr>
        <p:spPr>
          <a:xfrm>
            <a:off x="4056599" y="2925718"/>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OS-2</a:t>
            </a:r>
            <a:endParaRPr lang="en-US" sz="1600" dirty="0">
              <a:solidFill>
                <a:schemeClr val="tx1">
                  <a:lumMod val="65000"/>
                  <a:lumOff val="35000"/>
                </a:schemeClr>
              </a:solidFill>
              <a:cs typeface="Arial Narrow"/>
            </a:endParaRPr>
          </a:p>
        </p:txBody>
      </p:sp>
      <p:sp>
        <p:nvSpPr>
          <p:cNvPr id="28" name="Rectangle 27"/>
          <p:cNvSpPr/>
          <p:nvPr/>
        </p:nvSpPr>
        <p:spPr>
          <a:xfrm>
            <a:off x="5023806" y="2929508"/>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OS-3</a:t>
            </a:r>
            <a:endParaRPr lang="en-US" sz="1600" dirty="0">
              <a:solidFill>
                <a:schemeClr val="tx1">
                  <a:lumMod val="65000"/>
                  <a:lumOff val="35000"/>
                </a:schemeClr>
              </a:solidFill>
              <a:cs typeface="Arial Narrow"/>
            </a:endParaRPr>
          </a:p>
        </p:txBody>
      </p:sp>
      <p:sp>
        <p:nvSpPr>
          <p:cNvPr id="19" name="矩形 18"/>
          <p:cNvSpPr/>
          <p:nvPr/>
        </p:nvSpPr>
        <p:spPr>
          <a:xfrm>
            <a:off x="1763688" y="4481432"/>
            <a:ext cx="1032655" cy="369332"/>
          </a:xfrm>
          <a:prstGeom prst="rect">
            <a:avLst/>
          </a:prstGeom>
        </p:spPr>
        <p:txBody>
          <a:bodyPr wrap="none">
            <a:spAutoFit/>
          </a:bodyPr>
          <a:lstStyle/>
          <a:p>
            <a:r>
              <a:rPr lang="en-US" altLang="zh-CN" b="1" dirty="0">
                <a:solidFill>
                  <a:srgbClr val="0096FF"/>
                </a:solidFill>
                <a:latin typeface="DengXian" charset="0"/>
                <a:ea typeface="DengXian" charset="0"/>
                <a:cs typeface="DengXian" charset="0"/>
              </a:rPr>
              <a:t>Emulate</a:t>
            </a:r>
            <a:endParaRPr lang="zh-CN" altLang="en-US" dirty="0">
              <a:solidFill>
                <a:srgbClr val="0096FF"/>
              </a:solidFill>
              <a:latin typeface="DengXian" charset="0"/>
              <a:ea typeface="DengXian" charset="0"/>
              <a:cs typeface="DengXian" charset="0"/>
            </a:endParaRPr>
          </a:p>
        </p:txBody>
      </p:sp>
    </p:spTree>
    <p:extLst>
      <p:ext uri="{BB962C8B-B14F-4D97-AF65-F5344CB8AC3E}">
        <p14:creationId xmlns:p14="http://schemas.microsoft.com/office/powerpoint/2010/main" val="321789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Now</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Run</a:t>
            </a:r>
            <a:r>
              <a:rPr kumimoji="1" lang="zh-CN" altLang="en-US" dirty="0"/>
              <a:t> </a:t>
            </a:r>
            <a:r>
              <a:rPr kumimoji="1" lang="en-US" altLang="zh-CN" dirty="0"/>
              <a:t>OS</a:t>
            </a:r>
            <a:r>
              <a:rPr kumimoji="1" lang="zh-CN" altLang="en-US" dirty="0"/>
              <a:t> </a:t>
            </a:r>
            <a:r>
              <a:rPr kumimoji="1" lang="en-US" altLang="zh-CN" dirty="0"/>
              <a:t>as</a:t>
            </a:r>
            <a:r>
              <a:rPr kumimoji="1" lang="zh-CN" altLang="en-US" dirty="0"/>
              <a:t> </a:t>
            </a:r>
            <a:r>
              <a:rPr kumimoji="1" lang="en-US" altLang="zh-CN" dirty="0"/>
              <a:t>an</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a:xfrm>
            <a:off x="457200" y="1333500"/>
            <a:ext cx="8229600" cy="4044279"/>
          </a:xfrm>
        </p:spPr>
        <p:txBody>
          <a:bodyPr>
            <a:normAutofit/>
          </a:bodyPr>
          <a:lstStyle/>
          <a:p>
            <a:r>
              <a:rPr kumimoji="1" lang="en-US" altLang="zh-CN" sz="2400" dirty="0"/>
              <a:t>Host</a:t>
            </a:r>
            <a:r>
              <a:rPr kumimoji="1" lang="zh-CN" altLang="en-US" sz="2400" dirty="0"/>
              <a:t> </a:t>
            </a:r>
            <a:r>
              <a:rPr kumimoji="1" lang="en-US" altLang="zh-CN" sz="2400" dirty="0"/>
              <a:t>OS</a:t>
            </a:r>
            <a:r>
              <a:rPr kumimoji="1" lang="zh-CN" altLang="en-US" sz="2400" dirty="0"/>
              <a:t> </a:t>
            </a:r>
            <a:r>
              <a:rPr kumimoji="1" lang="en-US" altLang="zh-CN" sz="2400" dirty="0"/>
              <a:t>virtualizes</a:t>
            </a:r>
            <a:r>
              <a:rPr kumimoji="1" lang="zh-CN" altLang="en-US" sz="2400" dirty="0"/>
              <a:t> </a:t>
            </a:r>
            <a:r>
              <a:rPr kumimoji="1" lang="en-US" altLang="zh-CN" sz="2400" dirty="0"/>
              <a:t>system</a:t>
            </a:r>
            <a:r>
              <a:rPr kumimoji="1" lang="zh-CN" altLang="en-US" sz="2400" dirty="0"/>
              <a:t> </a:t>
            </a:r>
            <a:r>
              <a:rPr kumimoji="1" lang="en-US" altLang="zh-CN" sz="2400" dirty="0"/>
              <a:t>states</a:t>
            </a:r>
            <a:endParaRPr kumimoji="1" lang="zh-CN" altLang="en-US" sz="2400" dirty="0"/>
          </a:p>
          <a:p>
            <a:pPr lvl="1"/>
            <a:r>
              <a:rPr kumimoji="1" lang="en-US" altLang="zh-CN" sz="2000" dirty="0"/>
              <a:t>Save</a:t>
            </a:r>
            <a:r>
              <a:rPr kumimoji="1" lang="zh-CN" altLang="en-US" sz="2000" dirty="0"/>
              <a:t> </a:t>
            </a:r>
            <a:r>
              <a:rPr kumimoji="1" lang="en-US" altLang="zh-CN" sz="2000" dirty="0"/>
              <a:t>guest</a:t>
            </a:r>
            <a:r>
              <a:rPr kumimoji="1" lang="zh-CN" altLang="en-US" sz="2000" dirty="0"/>
              <a:t> </a:t>
            </a:r>
            <a:r>
              <a:rPr kumimoji="1" lang="en-US" altLang="zh-CN" sz="2000" dirty="0"/>
              <a:t>system</a:t>
            </a:r>
            <a:r>
              <a:rPr kumimoji="1" lang="zh-CN" altLang="en-US" sz="2000" dirty="0"/>
              <a:t> </a:t>
            </a:r>
            <a:r>
              <a:rPr kumimoji="1" lang="en-US" altLang="zh-CN" sz="2000" dirty="0"/>
              <a:t>states</a:t>
            </a:r>
            <a:r>
              <a:rPr kumimoji="1" lang="zh-CN" altLang="en-US" sz="2000" dirty="0"/>
              <a:t> </a:t>
            </a:r>
            <a:r>
              <a:rPr kumimoji="1" lang="en-US" altLang="zh-CN" sz="2000" dirty="0"/>
              <a:t>in</a:t>
            </a:r>
            <a:r>
              <a:rPr kumimoji="1" lang="zh-CN" altLang="en-US" sz="2000" dirty="0"/>
              <a:t> </a:t>
            </a:r>
            <a:r>
              <a:rPr kumimoji="1" lang="en-US" altLang="zh-CN" sz="2000" dirty="0"/>
              <a:t>memory</a:t>
            </a:r>
            <a:endParaRPr kumimoji="1" lang="zh-CN" altLang="en-US" sz="2000" dirty="0"/>
          </a:p>
          <a:p>
            <a:r>
              <a:rPr kumimoji="1" lang="en-US" altLang="zh-CN" sz="2400" dirty="0"/>
              <a:t>When</a:t>
            </a:r>
            <a:r>
              <a:rPr kumimoji="1" lang="zh-CN" altLang="en-US" sz="2400" dirty="0"/>
              <a:t> </a:t>
            </a:r>
            <a:r>
              <a:rPr kumimoji="1" lang="en-US" altLang="zh-CN" sz="2400" dirty="0"/>
              <a:t>a</a:t>
            </a:r>
            <a:r>
              <a:rPr kumimoji="1" lang="zh-CN" altLang="en-US" sz="2400" dirty="0"/>
              <a:t> </a:t>
            </a:r>
            <a:r>
              <a:rPr kumimoji="1" lang="en-US" altLang="zh-CN" sz="2400" dirty="0"/>
              <a:t>guest</a:t>
            </a:r>
            <a:r>
              <a:rPr kumimoji="1" lang="zh-CN" altLang="en-US" sz="2400" dirty="0"/>
              <a:t> </a:t>
            </a:r>
            <a:r>
              <a:rPr kumimoji="1" lang="en-US" altLang="zh-CN" sz="2400" dirty="0"/>
              <a:t>OS</a:t>
            </a:r>
            <a:r>
              <a:rPr kumimoji="1" lang="zh-CN" altLang="en-US" sz="2400" dirty="0"/>
              <a:t> </a:t>
            </a:r>
            <a:r>
              <a:rPr kumimoji="1" lang="en-US" altLang="zh-CN" sz="2400" dirty="0"/>
              <a:t>runs</a:t>
            </a:r>
            <a:r>
              <a:rPr kumimoji="1" lang="zh-CN" altLang="en-US" sz="2400" dirty="0"/>
              <a:t> </a:t>
            </a:r>
            <a:r>
              <a:rPr kumimoji="1" lang="en-US" altLang="zh-CN" sz="2400" b="1" dirty="0">
                <a:solidFill>
                  <a:srgbClr val="FF2600"/>
                </a:solidFill>
              </a:rPr>
              <a:t>cli</a:t>
            </a:r>
            <a:endParaRPr kumimoji="1" lang="zh-CN" altLang="en-US" sz="2400" b="1" dirty="0">
              <a:solidFill>
                <a:srgbClr val="FF2600"/>
              </a:solidFill>
            </a:endParaRPr>
          </a:p>
          <a:p>
            <a:pPr lvl="1"/>
            <a:r>
              <a:rPr kumimoji="1" lang="en-US" altLang="zh-CN" sz="2000" dirty="0"/>
              <a:t>CPU</a:t>
            </a:r>
            <a:r>
              <a:rPr kumimoji="1" lang="zh-CN" altLang="en-US" sz="2000" dirty="0"/>
              <a:t> </a:t>
            </a:r>
            <a:r>
              <a:rPr kumimoji="1" lang="en-US" altLang="zh-CN" sz="2000" dirty="0"/>
              <a:t>will</a:t>
            </a:r>
            <a:r>
              <a:rPr kumimoji="1" lang="zh-CN" altLang="en-US" sz="2000" dirty="0"/>
              <a:t> </a:t>
            </a:r>
            <a:r>
              <a:rPr kumimoji="1" lang="en-US" altLang="zh-CN" sz="2000" dirty="0"/>
              <a:t>trap</a:t>
            </a:r>
            <a:r>
              <a:rPr kumimoji="1" lang="zh-CN" altLang="en-US" sz="2000" dirty="0"/>
              <a:t> </a:t>
            </a:r>
            <a:r>
              <a:rPr kumimoji="1" lang="en-US" altLang="zh-CN" sz="2000" dirty="0"/>
              <a:t>to</a:t>
            </a:r>
            <a:r>
              <a:rPr kumimoji="1" lang="zh-CN" altLang="en-US" sz="2000" dirty="0"/>
              <a:t> </a:t>
            </a:r>
            <a:r>
              <a:rPr kumimoji="1" lang="en-US" altLang="zh-CN" sz="2000" dirty="0"/>
              <a:t>the</a:t>
            </a:r>
            <a:r>
              <a:rPr kumimoji="1" lang="zh-CN" altLang="en-US" sz="2000" dirty="0"/>
              <a:t> </a:t>
            </a:r>
            <a:r>
              <a:rPr kumimoji="1" lang="en-US" altLang="zh-CN" sz="2000" dirty="0"/>
              <a:t>host</a:t>
            </a:r>
            <a:r>
              <a:rPr kumimoji="1" lang="zh-CN" altLang="en-US" sz="2000" dirty="0"/>
              <a:t> </a:t>
            </a:r>
            <a:r>
              <a:rPr kumimoji="1" lang="en-US" altLang="zh-CN" sz="2000" dirty="0"/>
              <a:t>OS</a:t>
            </a:r>
            <a:r>
              <a:rPr kumimoji="1" lang="zh-CN" altLang="en-US" sz="2000" dirty="0"/>
              <a:t> </a:t>
            </a:r>
            <a:r>
              <a:rPr kumimoji="1" lang="en-US" altLang="zh-CN" sz="2000" dirty="0"/>
              <a:t>(</a:t>
            </a:r>
            <a:r>
              <a:rPr kumimoji="1" lang="en-US" altLang="zh-CN" sz="2000" dirty="0">
                <a:solidFill>
                  <a:srgbClr val="0096FF"/>
                </a:solidFill>
              </a:rPr>
              <a:t>trap</a:t>
            </a:r>
            <a:r>
              <a:rPr kumimoji="1" lang="en-US" altLang="zh-CN" sz="2000" dirty="0"/>
              <a:t>)</a:t>
            </a:r>
            <a:endParaRPr kumimoji="1" lang="zh-CN" altLang="en-US" sz="2000" dirty="0"/>
          </a:p>
          <a:p>
            <a:pPr lvl="1"/>
            <a:r>
              <a:rPr kumimoji="1" lang="en-US" altLang="zh-CN" sz="2000" dirty="0"/>
              <a:t>Host</a:t>
            </a:r>
            <a:r>
              <a:rPr kumimoji="1" lang="zh-CN" altLang="en-US" sz="2000" dirty="0"/>
              <a:t> </a:t>
            </a:r>
            <a:r>
              <a:rPr kumimoji="1" lang="en-US" altLang="zh-CN" sz="2000" dirty="0"/>
              <a:t>OS</a:t>
            </a:r>
            <a:r>
              <a:rPr kumimoji="1" lang="zh-CN" altLang="en-US" sz="2000" dirty="0"/>
              <a:t> </a:t>
            </a:r>
            <a:r>
              <a:rPr kumimoji="1" lang="en-US" altLang="zh-CN" sz="2000" dirty="0"/>
              <a:t>will</a:t>
            </a:r>
            <a:r>
              <a:rPr kumimoji="1" lang="zh-CN" altLang="en-US" sz="2000" dirty="0"/>
              <a:t> </a:t>
            </a:r>
            <a:r>
              <a:rPr kumimoji="1" lang="en-US" altLang="zh-CN" sz="2000" dirty="0"/>
              <a:t>change</a:t>
            </a:r>
            <a:r>
              <a:rPr kumimoji="1" lang="zh-CN" altLang="en-US" sz="2000" dirty="0"/>
              <a:t> </a:t>
            </a:r>
            <a:r>
              <a:rPr kumimoji="1" lang="en-US" altLang="zh-CN" sz="2000" dirty="0"/>
              <a:t>the</a:t>
            </a:r>
            <a:r>
              <a:rPr kumimoji="1" lang="zh-CN" altLang="en-US" sz="2000" dirty="0"/>
              <a:t> </a:t>
            </a:r>
            <a:r>
              <a:rPr kumimoji="1" lang="en-US" altLang="zh-CN" sz="2000" dirty="0"/>
              <a:t>IF</a:t>
            </a:r>
            <a:r>
              <a:rPr kumimoji="1" lang="zh-CN" altLang="en-US" sz="2000" dirty="0"/>
              <a:t> </a:t>
            </a:r>
            <a:r>
              <a:rPr kumimoji="1" lang="en-US" altLang="zh-CN" sz="2000" dirty="0"/>
              <a:t>bit</a:t>
            </a:r>
            <a:r>
              <a:rPr kumimoji="1" lang="zh-CN" altLang="en-US" sz="2000" dirty="0"/>
              <a:t> </a:t>
            </a:r>
            <a:r>
              <a:rPr kumimoji="1" lang="en-US" altLang="zh-CN" sz="2000" dirty="0"/>
              <a:t>(</a:t>
            </a:r>
            <a:r>
              <a:rPr kumimoji="1" lang="en-US" altLang="zh-CN" sz="2000" dirty="0">
                <a:solidFill>
                  <a:srgbClr val="0096FF"/>
                </a:solidFill>
              </a:rPr>
              <a:t>emulate</a:t>
            </a:r>
            <a:r>
              <a:rPr kumimoji="1" lang="en-US" altLang="zh-CN" sz="2000" dirty="0"/>
              <a:t>)</a:t>
            </a:r>
            <a:endParaRPr kumimoji="1" lang="zh-CN" altLang="en-US" sz="2000" dirty="0"/>
          </a:p>
          <a:p>
            <a:r>
              <a:rPr kumimoji="1" lang="en-US" altLang="zh-CN" sz="2400" dirty="0"/>
              <a:t>How</a:t>
            </a:r>
            <a:r>
              <a:rPr kumimoji="1" lang="zh-CN" altLang="en-US" sz="2400" dirty="0"/>
              <a:t> </a:t>
            </a:r>
            <a:r>
              <a:rPr kumimoji="1" lang="en-US" altLang="zh-CN" sz="2400" dirty="0"/>
              <a:t>does</a:t>
            </a:r>
            <a:r>
              <a:rPr kumimoji="1" lang="zh-CN" altLang="en-US" sz="2400" dirty="0"/>
              <a:t> </a:t>
            </a:r>
            <a:r>
              <a:rPr kumimoji="1" lang="en-US" altLang="zh-CN" sz="2400" dirty="0"/>
              <a:t>a</a:t>
            </a:r>
            <a:r>
              <a:rPr kumimoji="1" lang="zh-CN" altLang="en-US" sz="2400" dirty="0"/>
              <a:t> </a:t>
            </a:r>
            <a:r>
              <a:rPr kumimoji="1" lang="en-US" altLang="zh-CN" sz="2400" dirty="0"/>
              <a:t>host</a:t>
            </a:r>
            <a:r>
              <a:rPr kumimoji="1" lang="zh-CN" altLang="en-US" sz="2400" dirty="0"/>
              <a:t> </a:t>
            </a:r>
            <a:r>
              <a:rPr kumimoji="1" lang="en-US" altLang="zh-CN" sz="2400" dirty="0"/>
              <a:t>OS</a:t>
            </a:r>
            <a:r>
              <a:rPr kumimoji="1" lang="zh-CN" altLang="en-US" sz="2400" dirty="0"/>
              <a:t> </a:t>
            </a:r>
            <a:r>
              <a:rPr kumimoji="1" lang="en-US" altLang="zh-CN" sz="2400" dirty="0"/>
              <a:t>deliver</a:t>
            </a:r>
            <a:r>
              <a:rPr kumimoji="1" lang="zh-CN" altLang="en-US" sz="2400" dirty="0"/>
              <a:t> </a:t>
            </a:r>
            <a:r>
              <a:rPr kumimoji="1" lang="en-US" altLang="zh-CN" sz="2400" dirty="0"/>
              <a:t>interrupt</a:t>
            </a:r>
            <a:r>
              <a:rPr kumimoji="1" lang="zh-CN" altLang="en-US" sz="2400" dirty="0"/>
              <a:t> </a:t>
            </a:r>
            <a:r>
              <a:rPr kumimoji="1" lang="en-US" altLang="zh-CN" sz="2400" dirty="0"/>
              <a:t>to</a:t>
            </a:r>
            <a:r>
              <a:rPr kumimoji="1" lang="zh-CN" altLang="en-US" sz="2400" dirty="0"/>
              <a:t> </a:t>
            </a:r>
            <a:r>
              <a:rPr kumimoji="1" lang="en-US" altLang="zh-CN" sz="2400" dirty="0"/>
              <a:t>a</a:t>
            </a:r>
            <a:r>
              <a:rPr kumimoji="1" lang="zh-CN" altLang="en-US" sz="2400" dirty="0"/>
              <a:t> </a:t>
            </a:r>
            <a:r>
              <a:rPr kumimoji="1" lang="en-US" altLang="zh-CN" sz="2400" dirty="0"/>
              <a:t>guest</a:t>
            </a:r>
            <a:r>
              <a:rPr kumimoji="1" lang="zh-CN" altLang="en-US" sz="2400" dirty="0"/>
              <a:t> </a:t>
            </a:r>
            <a:r>
              <a:rPr kumimoji="1" lang="en-US" altLang="zh-CN" sz="2400" dirty="0"/>
              <a:t>OS?</a:t>
            </a:r>
            <a:endParaRPr kumimoji="1" lang="zh-CN" altLang="en-US" sz="2400" dirty="0"/>
          </a:p>
          <a:p>
            <a:pPr lvl="1"/>
            <a:r>
              <a:rPr kumimoji="1" lang="en-US" altLang="zh-CN" sz="2000" dirty="0"/>
              <a:t>Similar</a:t>
            </a:r>
            <a:r>
              <a:rPr kumimoji="1" lang="zh-CN" altLang="en-US" sz="2000" dirty="0"/>
              <a:t> </a:t>
            </a:r>
            <a:r>
              <a:rPr kumimoji="1" lang="en-US" altLang="zh-CN" sz="2000" dirty="0"/>
              <a:t>as</a:t>
            </a:r>
            <a:r>
              <a:rPr kumimoji="1" lang="zh-CN" altLang="en-US" sz="2000" dirty="0"/>
              <a:t> </a:t>
            </a:r>
            <a:r>
              <a:rPr kumimoji="1" lang="en-US" altLang="zh-CN" sz="2000" dirty="0"/>
              <a:t>delivering</a:t>
            </a:r>
            <a:r>
              <a:rPr kumimoji="1" lang="zh-CN" altLang="en-US" sz="2000" dirty="0"/>
              <a:t> </a:t>
            </a:r>
            <a:r>
              <a:rPr kumimoji="1" lang="en-US" altLang="zh-CN" sz="2000" dirty="0"/>
              <a:t>a</a:t>
            </a:r>
            <a:r>
              <a:rPr kumimoji="1" lang="zh-CN" altLang="en-US" sz="2000" dirty="0"/>
              <a:t> </a:t>
            </a:r>
            <a:r>
              <a:rPr kumimoji="1" lang="en-US" altLang="zh-CN" sz="2000" b="1" dirty="0">
                <a:solidFill>
                  <a:srgbClr val="0096FF"/>
                </a:solidFill>
              </a:rPr>
              <a:t>signal</a:t>
            </a:r>
            <a:r>
              <a:rPr kumimoji="1" lang="zh-CN" altLang="en-US" sz="2000" dirty="0">
                <a:solidFill>
                  <a:srgbClr val="00935D"/>
                </a:solidFill>
              </a:rPr>
              <a:t> </a:t>
            </a:r>
            <a:r>
              <a:rPr kumimoji="1" lang="en-US" altLang="zh-CN" sz="2000" dirty="0"/>
              <a:t>to</a:t>
            </a:r>
            <a:r>
              <a:rPr kumimoji="1" lang="zh-CN" altLang="en-US" sz="2000" dirty="0"/>
              <a:t> </a:t>
            </a:r>
            <a:r>
              <a:rPr kumimoji="1" lang="en-US" altLang="zh-CN" sz="2000" dirty="0"/>
              <a:t>an</a:t>
            </a:r>
            <a:r>
              <a:rPr kumimoji="1" lang="zh-CN" altLang="en-US" sz="2000" dirty="0"/>
              <a:t> </a:t>
            </a:r>
            <a:r>
              <a:rPr kumimoji="1" lang="en-US" altLang="zh-CN" sz="2000" dirty="0"/>
              <a:t>application</a:t>
            </a:r>
            <a:endParaRPr kumimoji="1" lang="zh-CN" altLang="en-US" sz="2000" dirty="0"/>
          </a:p>
          <a:p>
            <a:r>
              <a:rPr kumimoji="1" lang="en-US" altLang="zh-CN" sz="2200" dirty="0"/>
              <a:t>Problem</a:t>
            </a:r>
            <a:r>
              <a:rPr kumimoji="1" lang="zh-CN" altLang="en-US" sz="2200" dirty="0"/>
              <a:t> </a:t>
            </a:r>
            <a:r>
              <a:rPr kumimoji="1" lang="en-US" altLang="zh-CN" sz="2200" dirty="0"/>
              <a:t>solved?</a:t>
            </a:r>
            <a:r>
              <a:rPr kumimoji="1" lang="zh-CN" altLang="en-US" sz="2200" dirty="0"/>
              <a:t> </a:t>
            </a:r>
            <a:r>
              <a:rPr kumimoji="1" lang="en-US" altLang="zh-CN" sz="2200" dirty="0"/>
              <a:t>No...</a:t>
            </a:r>
            <a:endParaRPr kumimoji="1" lang="zh-CN" altLang="en-US" sz="2200" dirty="0"/>
          </a:p>
        </p:txBody>
      </p:sp>
      <p:pic>
        <p:nvPicPr>
          <p:cNvPr id="4" name="图片 3"/>
          <p:cNvPicPr>
            <a:picLocks noChangeAspect="1"/>
          </p:cNvPicPr>
          <p:nvPr/>
        </p:nvPicPr>
        <p:blipFill rotWithShape="1">
          <a:blip r:embed="rId2"/>
          <a:srcRect r="71480"/>
          <a:stretch/>
        </p:blipFill>
        <p:spPr>
          <a:xfrm>
            <a:off x="6660232" y="1555151"/>
            <a:ext cx="2026568" cy="1509081"/>
          </a:xfrm>
          <a:prstGeom prst="rect">
            <a:avLst/>
          </a:prstGeom>
        </p:spPr>
      </p:pic>
      <p:sp>
        <p:nvSpPr>
          <p:cNvPr id="5" name="文本框 4"/>
          <p:cNvSpPr txBox="1"/>
          <p:nvPr/>
        </p:nvSpPr>
        <p:spPr>
          <a:xfrm>
            <a:off x="6660232" y="3064232"/>
            <a:ext cx="1872208" cy="338554"/>
          </a:xfrm>
          <a:prstGeom prst="rect">
            <a:avLst/>
          </a:prstGeom>
          <a:noFill/>
        </p:spPr>
        <p:txBody>
          <a:bodyPr wrap="square" rtlCol="0">
            <a:spAutoFit/>
          </a:bodyPr>
          <a:lstStyle/>
          <a:p>
            <a:pPr algn="ctr"/>
            <a:r>
              <a:rPr kumimoji="1" lang="en-US" altLang="zh-CN" sz="1600" i="1" dirty="0">
                <a:solidFill>
                  <a:schemeClr val="tx1">
                    <a:lumMod val="65000"/>
                    <a:lumOff val="35000"/>
                  </a:schemeClr>
                </a:solidFill>
                <a:latin typeface="DengXian" charset="0"/>
                <a:ea typeface="DengXian" charset="0"/>
                <a:cs typeface="DengXian" charset="0"/>
              </a:rPr>
              <a:t>xv6:</a:t>
            </a:r>
            <a:r>
              <a:rPr kumimoji="1" lang="zh-CN" altLang="en-US" sz="1600" i="1" dirty="0">
                <a:solidFill>
                  <a:schemeClr val="tx1">
                    <a:lumMod val="65000"/>
                    <a:lumOff val="35000"/>
                  </a:schemeClr>
                </a:solidFill>
                <a:latin typeface="DengXian" charset="0"/>
                <a:ea typeface="DengXian" charset="0"/>
                <a:cs typeface="DengXian" charset="0"/>
              </a:rPr>
              <a:t> </a:t>
            </a:r>
            <a:r>
              <a:rPr kumimoji="1" lang="en-US" altLang="zh-CN" sz="1600" i="1" dirty="0" err="1">
                <a:solidFill>
                  <a:schemeClr val="tx1">
                    <a:lumMod val="65000"/>
                    <a:lumOff val="35000"/>
                  </a:schemeClr>
                </a:solidFill>
                <a:latin typeface="DengXian" charset="0"/>
                <a:ea typeface="DengXian" charset="0"/>
                <a:cs typeface="DengXian" charset="0"/>
              </a:rPr>
              <a:t>bootasm.S</a:t>
            </a:r>
            <a:endParaRPr kumimoji="1" lang="zh-CN" altLang="en-US" sz="1600" i="1" dirty="0">
              <a:solidFill>
                <a:schemeClr val="tx1">
                  <a:lumMod val="65000"/>
                  <a:lumOff val="35000"/>
                </a:schemeClr>
              </a:solidFill>
              <a:latin typeface="DengXian" charset="0"/>
              <a:ea typeface="DengXian" charset="0"/>
              <a:cs typeface="DengXian" charset="0"/>
            </a:endParaRPr>
          </a:p>
        </p:txBody>
      </p:sp>
      <p:cxnSp>
        <p:nvCxnSpPr>
          <p:cNvPr id="12" name="直线连接符 11"/>
          <p:cNvCxnSpPr/>
          <p:nvPr/>
        </p:nvCxnSpPr>
        <p:spPr>
          <a:xfrm>
            <a:off x="6804248" y="2797524"/>
            <a:ext cx="1512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98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zh-CN" dirty="0"/>
              <a:t>Problems</a:t>
            </a:r>
            <a:r>
              <a:rPr lang="zh-CN" altLang="en-US" dirty="0"/>
              <a:t> </a:t>
            </a:r>
            <a:r>
              <a:rPr lang="en-US" altLang="zh-CN" dirty="0"/>
              <a:t>of</a:t>
            </a:r>
            <a:r>
              <a:rPr lang="en-US" altLang="zh-TW" dirty="0"/>
              <a:t> Trap </a:t>
            </a:r>
            <a:r>
              <a:rPr lang="en-US" altLang="zh-CN" dirty="0"/>
              <a:t>&amp;</a:t>
            </a:r>
            <a:r>
              <a:rPr lang="zh-CN" altLang="en-US" dirty="0"/>
              <a:t> </a:t>
            </a:r>
            <a:r>
              <a:rPr lang="en-US" altLang="zh-TW" dirty="0"/>
              <a:t>Emulate</a:t>
            </a:r>
          </a:p>
        </p:txBody>
      </p:sp>
      <p:sp>
        <p:nvSpPr>
          <p:cNvPr id="32771" name="Content Placeholder 2"/>
          <p:cNvSpPr>
            <a:spLocks noGrp="1"/>
          </p:cNvSpPr>
          <p:nvPr>
            <p:ph idx="1"/>
          </p:nvPr>
        </p:nvSpPr>
        <p:spPr/>
        <p:txBody>
          <a:bodyPr>
            <a:normAutofit/>
          </a:bodyPr>
          <a:lstStyle/>
          <a:p>
            <a:r>
              <a:rPr lang="en-US" altLang="zh-TW" dirty="0"/>
              <a:t>Not all architectures </a:t>
            </a:r>
            <a:r>
              <a:rPr lang="en-US" altLang="zh-CN" dirty="0"/>
              <a:t>are</a:t>
            </a:r>
            <a:r>
              <a:rPr lang="zh-CN" altLang="en-US" dirty="0"/>
              <a:t> </a:t>
            </a:r>
            <a:r>
              <a:rPr lang="en-US" altLang="zh-CN" dirty="0"/>
              <a:t>"</a:t>
            </a:r>
            <a:r>
              <a:rPr lang="en-US" altLang="zh-CN" b="1" dirty="0">
                <a:solidFill>
                  <a:srgbClr val="0096FF"/>
                </a:solidFill>
              </a:rPr>
              <a:t>strictly</a:t>
            </a:r>
            <a:r>
              <a:rPr lang="zh-CN" altLang="en-US" b="1" dirty="0">
                <a:solidFill>
                  <a:srgbClr val="0096FF"/>
                </a:solidFill>
              </a:rPr>
              <a:t> </a:t>
            </a:r>
            <a:r>
              <a:rPr lang="en-US" altLang="zh-CN" b="1" dirty="0">
                <a:solidFill>
                  <a:srgbClr val="0096FF"/>
                </a:solidFill>
              </a:rPr>
              <a:t>virtualizable</a:t>
            </a:r>
            <a:r>
              <a:rPr lang="en-US" altLang="zh-CN" dirty="0"/>
              <a:t>"</a:t>
            </a:r>
            <a:endParaRPr lang="zh-CN" altLang="en-US" dirty="0"/>
          </a:p>
          <a:p>
            <a:r>
              <a:rPr lang="en-US" altLang="zh-CN" dirty="0"/>
              <a:t>An</a:t>
            </a:r>
            <a:r>
              <a:rPr lang="zh-CN" altLang="en-US" dirty="0"/>
              <a:t> </a:t>
            </a:r>
            <a:r>
              <a:rPr lang="en-US" altLang="zh-CN" dirty="0"/>
              <a:t>ISA</a:t>
            </a:r>
            <a:r>
              <a:rPr lang="zh-CN" altLang="en-US" dirty="0"/>
              <a:t> </a:t>
            </a:r>
            <a:r>
              <a:rPr lang="en-US" altLang="zh-CN" dirty="0"/>
              <a:t>is</a:t>
            </a:r>
            <a:r>
              <a:rPr lang="zh-CN" altLang="en-US" dirty="0"/>
              <a:t> </a:t>
            </a:r>
            <a:r>
              <a:rPr lang="en-US" altLang="zh-CN" dirty="0"/>
              <a:t>s</a:t>
            </a:r>
            <a:r>
              <a:rPr lang="en-US" altLang="zh-TW" dirty="0"/>
              <a:t>trictly virtualizable if, when executed in a lesser privileged mode:</a:t>
            </a:r>
          </a:p>
          <a:p>
            <a:pPr lvl="1"/>
            <a:r>
              <a:rPr lang="en-US" altLang="zh-CN" u="sng" dirty="0">
                <a:solidFill>
                  <a:srgbClr val="0096FF"/>
                </a:solidFill>
              </a:rPr>
              <a:t>A</a:t>
            </a:r>
            <a:r>
              <a:rPr lang="en-US" altLang="zh-TW" u="sng" dirty="0">
                <a:solidFill>
                  <a:srgbClr val="0096FF"/>
                </a:solidFill>
              </a:rPr>
              <a:t>ll instructions that access privileged state trap</a:t>
            </a:r>
          </a:p>
          <a:p>
            <a:pPr lvl="1"/>
            <a:r>
              <a:rPr lang="en-US" altLang="zh-CN" u="sng" dirty="0">
                <a:solidFill>
                  <a:srgbClr val="0096FF"/>
                </a:solidFill>
              </a:rPr>
              <a:t>A</a:t>
            </a:r>
            <a:r>
              <a:rPr lang="en-US" altLang="zh-TW" u="sng" dirty="0">
                <a:solidFill>
                  <a:srgbClr val="0096FF"/>
                </a:solidFill>
              </a:rPr>
              <a:t>ll instructions either trap or execute identically</a:t>
            </a:r>
          </a:p>
          <a:p>
            <a:r>
              <a:rPr lang="en-US" altLang="zh-TW" dirty="0"/>
              <a:t>Trap costs may be high</a:t>
            </a:r>
          </a:p>
        </p:txBody>
      </p:sp>
    </p:spTree>
    <p:extLst>
      <p:ext uri="{BB962C8B-B14F-4D97-AF65-F5344CB8AC3E}">
        <p14:creationId xmlns:p14="http://schemas.microsoft.com/office/powerpoint/2010/main" val="334603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a:t>
            </a:r>
            <a:r>
              <a:rPr lang="en-US" altLang="zh-TW" dirty="0"/>
              <a:t>86 is not </a:t>
            </a:r>
            <a:r>
              <a:rPr lang="en-US" altLang="zh-CN" dirty="0"/>
              <a:t>S</a:t>
            </a:r>
            <a:r>
              <a:rPr lang="en-US" altLang="zh-TW" dirty="0"/>
              <a:t>trictly </a:t>
            </a:r>
            <a:r>
              <a:rPr lang="en-US" altLang="zh-CN" dirty="0" err="1"/>
              <a:t>V</a:t>
            </a:r>
            <a:r>
              <a:rPr lang="en-US" altLang="zh-TW" dirty="0" err="1"/>
              <a:t>irtualizable</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sz="2400" dirty="0"/>
              <a:t>Example:</a:t>
            </a:r>
            <a:r>
              <a:rPr lang="zh-CN" altLang="en-US" sz="2400" dirty="0"/>
              <a:t> </a:t>
            </a:r>
            <a:r>
              <a:rPr lang="en-US" altLang="zh-CN" sz="2400" dirty="0"/>
              <a:t>the</a:t>
            </a:r>
            <a:r>
              <a:rPr lang="zh-CN" altLang="en-US" sz="2400" dirty="0"/>
              <a:t> </a:t>
            </a:r>
            <a:r>
              <a:rPr lang="en-US" altLang="zh-TW" sz="2400" b="1" dirty="0" err="1">
                <a:solidFill>
                  <a:srgbClr val="FF2600"/>
                </a:solidFill>
              </a:rPr>
              <a:t>popf</a:t>
            </a:r>
            <a:r>
              <a:rPr lang="en-US" altLang="zh-TW" sz="2400" dirty="0">
                <a:solidFill>
                  <a:srgbClr val="00935D"/>
                </a:solidFill>
              </a:rPr>
              <a:t> </a:t>
            </a:r>
            <a:r>
              <a:rPr lang="en-US" altLang="zh-TW" sz="2400" dirty="0"/>
              <a:t>instruction</a:t>
            </a:r>
            <a:endParaRPr lang="zh-CN" altLang="en-US" sz="2400" dirty="0"/>
          </a:p>
          <a:p>
            <a:pPr lvl="1"/>
            <a:r>
              <a:rPr lang="en-US" altLang="zh-TW" sz="2200" i="1" dirty="0" err="1"/>
              <a:t>popf</a:t>
            </a:r>
            <a:r>
              <a:rPr lang="en-US" altLang="zh-TW" sz="2200" dirty="0"/>
              <a:t> takes a word off the stack and puts in into the flags register</a:t>
            </a:r>
            <a:endParaRPr lang="zh-CN" altLang="en-US" sz="2200" dirty="0"/>
          </a:p>
          <a:p>
            <a:pPr lvl="2"/>
            <a:r>
              <a:rPr lang="en-US" altLang="zh-TW" sz="1900" dirty="0"/>
              <a:t>One flag in that register is the interrupt enable flag</a:t>
            </a:r>
            <a:r>
              <a:rPr lang="zh-CN" altLang="en-US" sz="1900" dirty="0"/>
              <a:t> </a:t>
            </a:r>
            <a:r>
              <a:rPr lang="en-US" altLang="zh-CN" sz="1900" dirty="0"/>
              <a:t>(IF)</a:t>
            </a:r>
            <a:endParaRPr lang="zh-CN" altLang="en-US" sz="1900" dirty="0"/>
          </a:p>
          <a:p>
            <a:pPr lvl="1"/>
            <a:r>
              <a:rPr lang="en-US" altLang="zh-TW" sz="2200" u="sng" dirty="0"/>
              <a:t>At system level</a:t>
            </a:r>
            <a:r>
              <a:rPr lang="en-US" altLang="zh-TW" sz="2200" dirty="0"/>
              <a:t> the </a:t>
            </a:r>
            <a:r>
              <a:rPr lang="en-US" altLang="zh-CN" sz="2200" dirty="0"/>
              <a:t>IF</a:t>
            </a:r>
            <a:r>
              <a:rPr lang="zh-CN" altLang="en-US" sz="2200" dirty="0"/>
              <a:t> </a:t>
            </a:r>
            <a:r>
              <a:rPr lang="en-US" altLang="zh-TW" sz="2200" dirty="0"/>
              <a:t>flag is updated by </a:t>
            </a:r>
            <a:r>
              <a:rPr lang="en-US" altLang="zh-TW" sz="2200" dirty="0" err="1">
                <a:solidFill>
                  <a:srgbClr val="FF2600"/>
                </a:solidFill>
              </a:rPr>
              <a:t>popf</a:t>
            </a:r>
            <a:endParaRPr lang="zh-CN" altLang="en-US" sz="2200" dirty="0">
              <a:solidFill>
                <a:srgbClr val="FF2600"/>
              </a:solidFill>
            </a:endParaRPr>
          </a:p>
          <a:p>
            <a:pPr lvl="1"/>
            <a:r>
              <a:rPr lang="en-US" altLang="zh-CN" sz="2200" u="sng" dirty="0"/>
              <a:t>At</a:t>
            </a:r>
            <a:r>
              <a:rPr lang="zh-CN" altLang="en-US" sz="2200" u="sng" dirty="0"/>
              <a:t> </a:t>
            </a:r>
            <a:r>
              <a:rPr lang="en-US" altLang="zh-CN" sz="2200" u="sng" dirty="0"/>
              <a:t>user</a:t>
            </a:r>
            <a:r>
              <a:rPr lang="zh-CN" altLang="en-US" sz="2200" u="sng" dirty="0"/>
              <a:t> </a:t>
            </a:r>
            <a:r>
              <a:rPr lang="en-US" altLang="zh-CN" sz="2200" u="sng" dirty="0"/>
              <a:t>level</a:t>
            </a:r>
            <a:r>
              <a:rPr lang="zh-CN" altLang="en-US" sz="2200" dirty="0"/>
              <a:t> </a:t>
            </a:r>
            <a:r>
              <a:rPr lang="en-US" altLang="zh-CN" sz="2200" dirty="0"/>
              <a:t>the</a:t>
            </a:r>
            <a:r>
              <a:rPr lang="zh-CN" altLang="en-US" sz="2200" dirty="0"/>
              <a:t> </a:t>
            </a:r>
            <a:r>
              <a:rPr lang="en-US" altLang="zh-CN" sz="2200" dirty="0"/>
              <a:t>IF</a:t>
            </a:r>
            <a:r>
              <a:rPr lang="zh-CN" altLang="en-US" sz="2200" dirty="0"/>
              <a:t> </a:t>
            </a:r>
            <a:r>
              <a:rPr lang="en-US" altLang="zh-CN" sz="2200" dirty="0"/>
              <a:t>flag</a:t>
            </a:r>
            <a:r>
              <a:rPr lang="zh-CN" altLang="en-US" sz="2200" dirty="0"/>
              <a:t> </a:t>
            </a:r>
            <a:r>
              <a:rPr lang="en-US" altLang="zh-CN" sz="2200" dirty="0"/>
              <a:t>is</a:t>
            </a:r>
            <a:r>
              <a:rPr lang="zh-CN" altLang="en-US" sz="2200" dirty="0"/>
              <a:t> </a:t>
            </a:r>
            <a:r>
              <a:rPr lang="en-US" altLang="zh-CN" sz="2200" i="1" dirty="0"/>
              <a:t>not</a:t>
            </a:r>
            <a:r>
              <a:rPr lang="zh-CN" altLang="en-US" sz="2200" dirty="0"/>
              <a:t> </a:t>
            </a:r>
            <a:r>
              <a:rPr lang="en-US" altLang="zh-CN" sz="2200" dirty="0"/>
              <a:t>updated,</a:t>
            </a:r>
            <a:r>
              <a:rPr lang="zh-CN" altLang="en-US" sz="2200" dirty="0"/>
              <a:t> </a:t>
            </a:r>
            <a:r>
              <a:rPr lang="en-US" altLang="zh-CN" sz="2200" dirty="0"/>
              <a:t>and</a:t>
            </a:r>
            <a:r>
              <a:rPr lang="zh-CN" altLang="en-US" sz="2200" dirty="0"/>
              <a:t> </a:t>
            </a:r>
            <a:r>
              <a:rPr lang="en-US" altLang="zh-CN" sz="2200" dirty="0"/>
              <a:t>CPU</a:t>
            </a:r>
            <a:r>
              <a:rPr lang="zh-CN" altLang="en-US" sz="2200" dirty="0"/>
              <a:t> </a:t>
            </a:r>
            <a:r>
              <a:rPr lang="en-US" altLang="zh-TW" sz="2200" b="1" u="sng" dirty="0">
                <a:solidFill>
                  <a:srgbClr val="0096FF"/>
                </a:solidFill>
              </a:rPr>
              <a:t>silently</a:t>
            </a:r>
            <a:r>
              <a:rPr lang="en-US" altLang="zh-TW" sz="2200" dirty="0"/>
              <a:t> drop</a:t>
            </a:r>
            <a:r>
              <a:rPr lang="en-US" altLang="zh-CN" sz="2200" dirty="0"/>
              <a:t>s</a:t>
            </a:r>
            <a:r>
              <a:rPr lang="en-US" altLang="zh-TW" sz="2200" dirty="0"/>
              <a:t> updates to the IF</a:t>
            </a:r>
            <a:endParaRPr lang="zh-CN" altLang="en-US" sz="2200" dirty="0"/>
          </a:p>
          <a:p>
            <a:r>
              <a:rPr lang="en-US" altLang="zh-CN" sz="2400" dirty="0"/>
              <a:t>There</a:t>
            </a:r>
            <a:r>
              <a:rPr lang="zh-CN" altLang="en-US" sz="2400" dirty="0"/>
              <a:t> </a:t>
            </a:r>
            <a:r>
              <a:rPr lang="en-US" altLang="zh-CN" sz="2400" b="1" dirty="0">
                <a:solidFill>
                  <a:srgbClr val="0096FF"/>
                </a:solidFill>
              </a:rPr>
              <a:t>17</a:t>
            </a:r>
            <a:r>
              <a:rPr lang="zh-CN" altLang="en-US" sz="2400" dirty="0"/>
              <a:t> </a:t>
            </a:r>
            <a:r>
              <a:rPr lang="en-US" altLang="zh-CN" sz="2400" dirty="0"/>
              <a:t>such</a:t>
            </a:r>
            <a:r>
              <a:rPr lang="zh-CN" altLang="en-US" sz="2400" dirty="0"/>
              <a:t> </a:t>
            </a:r>
            <a:r>
              <a:rPr lang="en-US" altLang="zh-CN" sz="2400" dirty="0"/>
              <a:t>instructions</a:t>
            </a:r>
            <a:r>
              <a:rPr lang="zh-CN" altLang="en-US" sz="2400" dirty="0"/>
              <a:t> </a:t>
            </a:r>
            <a:r>
              <a:rPr lang="en-US" altLang="zh-CN" sz="2400" dirty="0"/>
              <a:t>in</a:t>
            </a:r>
            <a:r>
              <a:rPr lang="zh-CN" altLang="en-US" sz="2400" dirty="0"/>
              <a:t> </a:t>
            </a:r>
            <a:r>
              <a:rPr lang="en-US" altLang="zh-CN" sz="2400" dirty="0"/>
              <a:t>X86</a:t>
            </a:r>
            <a:endParaRPr lang="zh-CN" altLang="en-US" sz="2400" dirty="0"/>
          </a:p>
          <a:p>
            <a:pPr lvl="1"/>
            <a:r>
              <a:rPr lang="en-US" altLang="zh-CN" sz="2200" dirty="0"/>
              <a:t>SGDT, SIDT, SLDT, SMSW, PUSHF, POPF,</a:t>
            </a:r>
            <a:r>
              <a:rPr lang="zh-CN" altLang="en-US" sz="2200" dirty="0"/>
              <a:t> </a:t>
            </a:r>
            <a:r>
              <a:rPr lang="en-US" altLang="zh-CN" sz="2200" dirty="0"/>
              <a:t>LAR, LSL, VERR, VERW, POP, PUSH, CALL, JMP, INT n, RET, STR, MOV </a:t>
            </a:r>
          </a:p>
          <a:p>
            <a:pPr lvl="1"/>
            <a:endParaRPr lang="zh-CN" altLang="en-US" sz="2200" dirty="0"/>
          </a:p>
        </p:txBody>
      </p:sp>
    </p:spTree>
    <p:extLst>
      <p:ext uri="{BB962C8B-B14F-4D97-AF65-F5344CB8AC3E}">
        <p14:creationId xmlns:p14="http://schemas.microsoft.com/office/powerpoint/2010/main" val="3070968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CN" dirty="0"/>
              <a:t>How</a:t>
            </a:r>
            <a:r>
              <a:rPr lang="zh-CN" altLang="en-US" dirty="0"/>
              <a:t> </a:t>
            </a:r>
            <a:r>
              <a:rPr lang="en-US" altLang="zh-CN" dirty="0"/>
              <a:t>to</a:t>
            </a:r>
            <a:r>
              <a:rPr lang="zh-CN" altLang="en-US" dirty="0"/>
              <a:t> </a:t>
            </a:r>
            <a:r>
              <a:rPr lang="en-US" altLang="zh-CN" dirty="0"/>
              <a:t>Deal</a:t>
            </a:r>
            <a:r>
              <a:rPr lang="zh-CN" altLang="en-US" dirty="0"/>
              <a:t> </a:t>
            </a:r>
            <a:r>
              <a:rPr lang="en-US" altLang="zh-CN" dirty="0"/>
              <a:t>with</a:t>
            </a:r>
            <a:r>
              <a:rPr lang="zh-CN" altLang="en-US" dirty="0"/>
              <a:t> </a:t>
            </a:r>
            <a:r>
              <a:rPr lang="en-US" altLang="zh-CN" dirty="0"/>
              <a:t>the</a:t>
            </a:r>
            <a:r>
              <a:rPr lang="zh-CN" altLang="en-US" dirty="0"/>
              <a:t> </a:t>
            </a:r>
            <a:r>
              <a:rPr lang="en-US" altLang="zh-CN" dirty="0"/>
              <a:t>17</a:t>
            </a:r>
            <a:r>
              <a:rPr lang="zh-CN" altLang="en-US" dirty="0"/>
              <a:t> </a:t>
            </a:r>
            <a:r>
              <a:rPr lang="en-US" altLang="zh-CN" dirty="0"/>
              <a:t>Instructions?</a:t>
            </a:r>
            <a:endParaRPr lang="en-US" altLang="zh-TW" dirty="0"/>
          </a:p>
        </p:txBody>
      </p:sp>
      <p:sp>
        <p:nvSpPr>
          <p:cNvPr id="25603" name="Content Placeholder 2"/>
          <p:cNvSpPr>
            <a:spLocks noGrp="1"/>
          </p:cNvSpPr>
          <p:nvPr>
            <p:ph idx="1"/>
          </p:nvPr>
        </p:nvSpPr>
        <p:spPr>
          <a:xfrm>
            <a:off x="457200" y="1333501"/>
            <a:ext cx="8229600" cy="3771636"/>
          </a:xfrm>
        </p:spPr>
        <p:txBody>
          <a:bodyPr>
            <a:normAutofit/>
          </a:bodyPr>
          <a:lstStyle/>
          <a:p>
            <a:pPr marL="514350" indent="-514350">
              <a:buFont typeface="+mj-lt"/>
              <a:buAutoNum type="arabicPeriod"/>
            </a:pPr>
            <a:r>
              <a:rPr lang="en-US" altLang="zh-TW" sz="2400" b="1" dirty="0">
                <a:solidFill>
                  <a:srgbClr val="0096FF"/>
                </a:solidFill>
              </a:rPr>
              <a:t>Instruction Interpretation</a:t>
            </a:r>
            <a:r>
              <a:rPr lang="en-US" altLang="zh-CN" sz="2400" dirty="0"/>
              <a:t>:</a:t>
            </a:r>
            <a:r>
              <a:rPr lang="zh-CN" altLang="en-US" sz="2400" dirty="0"/>
              <a:t> </a:t>
            </a:r>
            <a:r>
              <a:rPr lang="en-US" altLang="zh-CN" sz="2400" dirty="0"/>
              <a:t>emulate</a:t>
            </a:r>
            <a:r>
              <a:rPr lang="zh-CN" altLang="en-US" sz="2400" dirty="0"/>
              <a:t> </a:t>
            </a:r>
            <a:r>
              <a:rPr lang="en-US" altLang="zh-CN" sz="2400" dirty="0"/>
              <a:t>them</a:t>
            </a:r>
            <a:r>
              <a:rPr lang="zh-CN" altLang="en-US" sz="2400" dirty="0"/>
              <a:t> </a:t>
            </a:r>
            <a:r>
              <a:rPr lang="en-US" altLang="zh-CN" sz="2400" dirty="0"/>
              <a:t>by</a:t>
            </a:r>
            <a:r>
              <a:rPr lang="zh-CN" altLang="en-US" sz="2400" dirty="0"/>
              <a:t> </a:t>
            </a:r>
            <a:r>
              <a:rPr lang="en-US" altLang="zh-CN" sz="2400" dirty="0"/>
              <a:t>software</a:t>
            </a:r>
            <a:endParaRPr lang="en-US" altLang="zh-TW" sz="2400" dirty="0"/>
          </a:p>
          <a:p>
            <a:pPr marL="514350" indent="-514350">
              <a:buFont typeface="+mj-lt"/>
              <a:buAutoNum type="arabicPeriod"/>
            </a:pPr>
            <a:r>
              <a:rPr lang="en-US" altLang="zh-TW" sz="2400" b="1" dirty="0">
                <a:solidFill>
                  <a:srgbClr val="0096FF"/>
                </a:solidFill>
              </a:rPr>
              <a:t>Binary </a:t>
            </a:r>
            <a:r>
              <a:rPr lang="en-US" altLang="zh-CN" sz="2400" b="1" dirty="0">
                <a:solidFill>
                  <a:srgbClr val="0096FF"/>
                </a:solidFill>
              </a:rPr>
              <a:t>t</a:t>
            </a:r>
            <a:r>
              <a:rPr lang="en-US" altLang="zh-TW" sz="2400" b="1" dirty="0">
                <a:solidFill>
                  <a:srgbClr val="0096FF"/>
                </a:solidFill>
              </a:rPr>
              <a:t>ranslation</a:t>
            </a:r>
            <a:r>
              <a:rPr lang="en-US" altLang="zh-CN" sz="2400" dirty="0"/>
              <a:t>:</a:t>
            </a:r>
            <a:r>
              <a:rPr lang="zh-CN" altLang="en-US" sz="2400" dirty="0"/>
              <a:t> </a:t>
            </a:r>
            <a:r>
              <a:rPr lang="en-US" altLang="zh-CN" sz="2400" dirty="0"/>
              <a:t>translate</a:t>
            </a:r>
            <a:r>
              <a:rPr lang="zh-CN" altLang="en-US" sz="2400" dirty="0"/>
              <a:t> </a:t>
            </a:r>
            <a:r>
              <a:rPr lang="en-US" altLang="zh-CN" sz="2400" dirty="0"/>
              <a:t>them</a:t>
            </a:r>
            <a:r>
              <a:rPr lang="zh-CN" altLang="en-US" sz="2400" dirty="0"/>
              <a:t> </a:t>
            </a:r>
            <a:r>
              <a:rPr lang="en-US" altLang="zh-CN" sz="2400" dirty="0"/>
              <a:t>to</a:t>
            </a:r>
            <a:r>
              <a:rPr lang="zh-CN" altLang="en-US" sz="2400" dirty="0"/>
              <a:t> </a:t>
            </a:r>
            <a:r>
              <a:rPr lang="en-US" altLang="zh-CN" sz="2400" dirty="0"/>
              <a:t>other</a:t>
            </a:r>
            <a:r>
              <a:rPr lang="zh-CN" altLang="en-US" sz="2400" dirty="0"/>
              <a:t> </a:t>
            </a:r>
            <a:r>
              <a:rPr lang="en-US" altLang="zh-CN" sz="2400" dirty="0"/>
              <a:t>instructions</a:t>
            </a:r>
            <a:endParaRPr lang="en-US" altLang="zh-TW" sz="2400" dirty="0"/>
          </a:p>
          <a:p>
            <a:pPr marL="514350" indent="-514350">
              <a:buFont typeface="+mj-lt"/>
              <a:buAutoNum type="arabicPeriod"/>
            </a:pPr>
            <a:r>
              <a:rPr lang="en-US" altLang="zh-TW" sz="2400" b="1" dirty="0">
                <a:solidFill>
                  <a:srgbClr val="0096FF"/>
                </a:solidFill>
              </a:rPr>
              <a:t>Para-virtualization</a:t>
            </a:r>
            <a:r>
              <a:rPr lang="en-US" altLang="zh-CN" sz="2400" dirty="0"/>
              <a:t>:</a:t>
            </a:r>
            <a:r>
              <a:rPr lang="zh-CN" altLang="en-US" sz="2400" dirty="0"/>
              <a:t> </a:t>
            </a:r>
            <a:r>
              <a:rPr lang="en-US" altLang="zh-CN" sz="2400" dirty="0"/>
              <a:t>replace</a:t>
            </a:r>
            <a:r>
              <a:rPr lang="zh-CN" altLang="en-US" sz="2400" dirty="0"/>
              <a:t> </a:t>
            </a:r>
            <a:r>
              <a:rPr lang="en-US" altLang="zh-CN" sz="2400" dirty="0"/>
              <a:t>them</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source</a:t>
            </a:r>
            <a:r>
              <a:rPr lang="zh-CN" altLang="en-US" sz="2400" dirty="0"/>
              <a:t> </a:t>
            </a:r>
            <a:r>
              <a:rPr lang="en-US" altLang="zh-CN" sz="2400" dirty="0"/>
              <a:t>code</a:t>
            </a:r>
            <a:endParaRPr lang="en-US" altLang="zh-TW" sz="2400" dirty="0"/>
          </a:p>
          <a:p>
            <a:pPr marL="514350" indent="-514350">
              <a:buFont typeface="+mj-lt"/>
              <a:buAutoNum type="arabicPeriod"/>
            </a:pPr>
            <a:r>
              <a:rPr lang="en-US" altLang="zh-TW" sz="2400" b="1" dirty="0">
                <a:solidFill>
                  <a:srgbClr val="0096FF"/>
                </a:solidFill>
              </a:rPr>
              <a:t>New </a:t>
            </a:r>
            <a:r>
              <a:rPr lang="en-US" altLang="zh-CN" sz="2400" b="1" dirty="0">
                <a:solidFill>
                  <a:srgbClr val="0096FF"/>
                </a:solidFill>
              </a:rPr>
              <a:t>h</a:t>
            </a:r>
            <a:r>
              <a:rPr lang="en-US" altLang="zh-TW" sz="2400" b="1" dirty="0">
                <a:solidFill>
                  <a:srgbClr val="0096FF"/>
                </a:solidFill>
              </a:rPr>
              <a:t>ardware</a:t>
            </a:r>
            <a:r>
              <a:rPr lang="en-US" altLang="zh-CN" sz="2400" dirty="0"/>
              <a:t>:</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CPU</a:t>
            </a:r>
            <a:endParaRPr lang="en-US" altLang="zh-TW" sz="2400" dirty="0"/>
          </a:p>
        </p:txBody>
      </p:sp>
    </p:spTree>
    <p:extLst>
      <p:ext uri="{BB962C8B-B14F-4D97-AF65-F5344CB8AC3E}">
        <p14:creationId xmlns:p14="http://schemas.microsoft.com/office/powerpoint/2010/main" val="803338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CN" dirty="0"/>
              <a:t>Sol-1:</a:t>
            </a:r>
            <a:r>
              <a:rPr lang="zh-CN" altLang="en-US" dirty="0"/>
              <a:t> </a:t>
            </a:r>
            <a:r>
              <a:rPr lang="en-US" altLang="zh-TW" dirty="0"/>
              <a:t>Instruction Interpretation</a:t>
            </a:r>
          </a:p>
        </p:txBody>
      </p:sp>
      <p:sp>
        <p:nvSpPr>
          <p:cNvPr id="26627" name="Content Placeholder 2"/>
          <p:cNvSpPr>
            <a:spLocks noGrp="1"/>
          </p:cNvSpPr>
          <p:nvPr>
            <p:ph idx="1"/>
          </p:nvPr>
        </p:nvSpPr>
        <p:spPr/>
        <p:txBody>
          <a:bodyPr>
            <a:normAutofit/>
          </a:bodyPr>
          <a:lstStyle/>
          <a:p>
            <a:r>
              <a:rPr lang="en-US" altLang="zh-TW" dirty="0"/>
              <a:t>Emulate </a:t>
            </a:r>
            <a:r>
              <a:rPr lang="en-US" altLang="zh-TW" b="1" dirty="0"/>
              <a:t>Fetch/Decode/Execute</a:t>
            </a:r>
            <a:r>
              <a:rPr lang="en-US" altLang="zh-TW" dirty="0"/>
              <a:t> pipeline </a:t>
            </a:r>
            <a:r>
              <a:rPr lang="en-US" altLang="zh-TW" u="sng" dirty="0">
                <a:solidFill>
                  <a:srgbClr val="0096FF"/>
                </a:solidFill>
              </a:rPr>
              <a:t>in software</a:t>
            </a:r>
          </a:p>
          <a:p>
            <a:pPr lvl="1"/>
            <a:r>
              <a:rPr lang="en-US" altLang="zh-CN" dirty="0"/>
              <a:t>Emulate</a:t>
            </a:r>
            <a:r>
              <a:rPr lang="zh-CN" altLang="en-US" dirty="0"/>
              <a:t> </a:t>
            </a:r>
            <a:r>
              <a:rPr lang="en-US" altLang="zh-CN" dirty="0"/>
              <a:t>all</a:t>
            </a:r>
            <a:r>
              <a:rPr lang="zh-CN" altLang="en-US" dirty="0"/>
              <a:t> </a:t>
            </a:r>
            <a:r>
              <a:rPr lang="en-US" altLang="zh-CN" dirty="0"/>
              <a:t>the</a:t>
            </a:r>
            <a:r>
              <a:rPr lang="zh-CN" altLang="en-US" dirty="0"/>
              <a:t> </a:t>
            </a:r>
            <a:r>
              <a:rPr lang="en-US" altLang="zh-CN" dirty="0"/>
              <a:t>system</a:t>
            </a:r>
            <a:r>
              <a:rPr lang="zh-CN" altLang="en-US" dirty="0"/>
              <a:t> </a:t>
            </a:r>
            <a:r>
              <a:rPr lang="en-US" altLang="zh-CN" dirty="0"/>
              <a:t>status</a:t>
            </a:r>
            <a:r>
              <a:rPr lang="zh-CN" altLang="en-US" dirty="0"/>
              <a:t> </a:t>
            </a:r>
            <a:r>
              <a:rPr lang="en-US" altLang="zh-CN" dirty="0"/>
              <a:t>using</a:t>
            </a:r>
            <a:r>
              <a:rPr lang="zh-CN" altLang="en-US" dirty="0"/>
              <a:t> </a:t>
            </a:r>
            <a:r>
              <a:rPr lang="en-US" altLang="zh-CN" dirty="0"/>
              <a:t>memory</a:t>
            </a:r>
            <a:endParaRPr lang="zh-CN" altLang="en-US" dirty="0"/>
          </a:p>
          <a:p>
            <a:pPr lvl="2"/>
            <a:r>
              <a:rPr lang="en-US" altLang="zh-CN" dirty="0"/>
              <a:t>E.g.,</a:t>
            </a:r>
            <a:r>
              <a:rPr lang="zh-CN" altLang="en-US" dirty="0"/>
              <a:t> </a:t>
            </a:r>
            <a:r>
              <a:rPr lang="en-US" altLang="zh-CN" dirty="0"/>
              <a:t>using</a:t>
            </a:r>
            <a:r>
              <a:rPr lang="zh-CN" altLang="en-US" dirty="0"/>
              <a:t> </a:t>
            </a:r>
            <a:r>
              <a:rPr lang="en-US" altLang="zh-CN" dirty="0"/>
              <a:t>an</a:t>
            </a:r>
            <a:r>
              <a:rPr lang="zh-CN" altLang="en-US" dirty="0"/>
              <a:t> </a:t>
            </a:r>
            <a:r>
              <a:rPr lang="en-US" altLang="zh-CN" dirty="0"/>
              <a:t>array</a:t>
            </a:r>
            <a:r>
              <a:rPr lang="zh-CN" altLang="en-US" dirty="0"/>
              <a:t> </a:t>
            </a:r>
            <a:r>
              <a:rPr lang="en-US" altLang="zh-CN" b="1" dirty="0">
                <a:solidFill>
                  <a:srgbClr val="0096FF"/>
                </a:solidFill>
                <a:latin typeface="Courier New" pitchFamily="49" charset="0"/>
                <a:cs typeface="Courier New" pitchFamily="49" charset="0"/>
              </a:rPr>
              <a:t>GPR[8]</a:t>
            </a:r>
            <a:r>
              <a:rPr lang="zh-CN" altLang="en-US" dirty="0"/>
              <a:t> </a:t>
            </a:r>
            <a:r>
              <a:rPr lang="en-US" altLang="zh-CN" dirty="0"/>
              <a:t>for</a:t>
            </a:r>
            <a:r>
              <a:rPr lang="zh-CN" altLang="en-US" dirty="0"/>
              <a:t> </a:t>
            </a:r>
            <a:r>
              <a:rPr lang="en-US" altLang="zh-CN" dirty="0"/>
              <a:t>general</a:t>
            </a:r>
            <a:r>
              <a:rPr lang="zh-CN" altLang="en-US" dirty="0"/>
              <a:t> </a:t>
            </a:r>
            <a:r>
              <a:rPr lang="en-US" altLang="zh-CN" dirty="0"/>
              <a:t>purpose</a:t>
            </a:r>
            <a:r>
              <a:rPr lang="zh-CN" altLang="en-US" dirty="0"/>
              <a:t> </a:t>
            </a:r>
            <a:r>
              <a:rPr lang="en-US" altLang="zh-CN" dirty="0"/>
              <a:t>registers</a:t>
            </a:r>
            <a:endParaRPr lang="zh-CN" altLang="en-US" dirty="0"/>
          </a:p>
          <a:p>
            <a:pPr lvl="1"/>
            <a:r>
              <a:rPr lang="en-US" altLang="zh-CN" dirty="0"/>
              <a:t>None</a:t>
            </a:r>
            <a:r>
              <a:rPr lang="zh-CN" altLang="en-US" dirty="0"/>
              <a:t> </a:t>
            </a:r>
            <a:r>
              <a:rPr lang="en-US" altLang="zh-CN" dirty="0"/>
              <a:t>guest</a:t>
            </a:r>
            <a:r>
              <a:rPr lang="zh-CN" altLang="en-US" dirty="0"/>
              <a:t> </a:t>
            </a:r>
            <a:r>
              <a:rPr lang="en-US" altLang="zh-CN" dirty="0"/>
              <a:t>instruction</a:t>
            </a:r>
            <a:r>
              <a:rPr lang="zh-CN" altLang="en-US" dirty="0"/>
              <a:t> </a:t>
            </a:r>
            <a:r>
              <a:rPr lang="en-US" altLang="zh-CN" dirty="0"/>
              <a:t>executes</a:t>
            </a:r>
            <a:r>
              <a:rPr lang="zh-CN" altLang="en-US" dirty="0"/>
              <a:t> </a:t>
            </a:r>
            <a:r>
              <a:rPr lang="en-US" altLang="zh-CN" dirty="0"/>
              <a:t>directly</a:t>
            </a:r>
            <a:r>
              <a:rPr lang="zh-CN" altLang="en-US" dirty="0"/>
              <a:t> </a:t>
            </a:r>
            <a:r>
              <a:rPr lang="en-US" altLang="zh-CN" dirty="0"/>
              <a:t>on</a:t>
            </a:r>
            <a:r>
              <a:rPr lang="zh-CN" altLang="en-US" dirty="0"/>
              <a:t> </a:t>
            </a:r>
            <a:r>
              <a:rPr lang="en-US" altLang="zh-CN" dirty="0"/>
              <a:t>hardware</a:t>
            </a:r>
            <a:endParaRPr lang="zh-CN" altLang="en-US" dirty="0"/>
          </a:p>
          <a:p>
            <a:r>
              <a:rPr lang="en-US" altLang="zh-CN" dirty="0"/>
              <a:t>E.g.,</a:t>
            </a:r>
            <a:r>
              <a:rPr lang="zh-CN" altLang="en-US" dirty="0"/>
              <a:t> </a:t>
            </a:r>
            <a:r>
              <a:rPr lang="en-US" altLang="zh-CN" dirty="0" err="1"/>
              <a:t>Bochs</a:t>
            </a:r>
            <a:endParaRPr lang="en-US" altLang="zh-TW" dirty="0"/>
          </a:p>
        </p:txBody>
      </p:sp>
    </p:spTree>
    <p:extLst>
      <p:ext uri="{BB962C8B-B14F-4D97-AF65-F5344CB8AC3E}">
        <p14:creationId xmlns:p14="http://schemas.microsoft.com/office/powerpoint/2010/main" val="86617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animEffect transition="in" filter="fade">
                                      <p:cBhvr>
                                        <p:cTn id="7"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28700" y="1029419"/>
            <a:ext cx="8784976" cy="4924425"/>
          </a:xfrm>
          <a:prstGeom prst="rect">
            <a:avLst/>
          </a:prstGeom>
          <a:noFill/>
          <a:ln>
            <a:noFill/>
          </a:ln>
        </p:spPr>
        <p:txBody>
          <a:bodyPr wrap="square" lIns="152400" tIns="152400" rIns="152400" bIns="152400" numCol="2">
            <a:spAutoFit/>
          </a:bodyPr>
          <a:lstStyle/>
          <a:p>
            <a:pPr>
              <a:defRPr/>
            </a:pPr>
            <a:r>
              <a:rPr lang="en-US" sz="1200" dirty="0">
                <a:latin typeface="Courier New" pitchFamily="49" charset="0"/>
                <a:cs typeface="Courier New" pitchFamily="49" charset="0"/>
              </a:rPr>
              <a:t>void </a:t>
            </a:r>
            <a:r>
              <a:rPr lang="en-US" sz="1200" dirty="0" err="1">
                <a:latin typeface="Courier New" pitchFamily="49" charset="0"/>
                <a:cs typeface="Courier New" pitchFamily="49" charset="0"/>
              </a:rPr>
              <a:t>CPU_Run</a:t>
            </a:r>
            <a:r>
              <a:rPr lang="en-US" sz="1200" dirty="0">
                <a:latin typeface="Courier New" pitchFamily="49" charset="0"/>
                <a:cs typeface="Courier New" pitchFamily="49" charset="0"/>
              </a:rPr>
              <a:t>(void)</a:t>
            </a:r>
          </a:p>
          <a:p>
            <a:pPr>
              <a:defRPr/>
            </a:pP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   while (1) {</a:t>
            </a:r>
          </a:p>
          <a:p>
            <a:pPr>
              <a:defRPr/>
            </a:pPr>
            <a:r>
              <a:rPr lang="en-US" sz="1200" dirty="0">
                <a:latin typeface="Courier New" pitchFamily="49" charset="0"/>
                <a:cs typeface="Courier New" pitchFamily="49" charset="0"/>
              </a:rPr>
              <a:t>      inst = Fetch(</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a:t>
            </a:r>
          </a:p>
          <a:p>
            <a:pPr>
              <a:defRPr/>
            </a:pPr>
            <a:endParaRPr lang="en-US" sz="1200" dirty="0">
              <a:latin typeface="Courier New" pitchFamily="49" charset="0"/>
              <a:cs typeface="Courier New" pitchFamily="49" charset="0"/>
            </a:endParaRPr>
          </a:p>
          <a:p>
            <a:pPr>
              <a:defRPr/>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 += 4;</a:t>
            </a:r>
          </a:p>
          <a:p>
            <a:pPr>
              <a:defRPr/>
            </a:pPr>
            <a:endParaRPr lang="en-US" sz="1200" dirty="0">
              <a:latin typeface="Courier New" pitchFamily="49" charset="0"/>
              <a:cs typeface="Courier New" pitchFamily="49" charset="0"/>
            </a:endParaRPr>
          </a:p>
          <a:p>
            <a:pPr>
              <a:defRPr/>
            </a:pPr>
            <a:r>
              <a:rPr lang="en-US" sz="1200" dirty="0">
                <a:latin typeface="Courier New" pitchFamily="49" charset="0"/>
                <a:cs typeface="Courier New" pitchFamily="49" charset="0"/>
              </a:rPr>
              <a:t>      switch (inst) {</a:t>
            </a:r>
          </a:p>
          <a:p>
            <a:pPr>
              <a:defRPr/>
            </a:pPr>
            <a:r>
              <a:rPr lang="en-US" sz="1200" dirty="0">
                <a:latin typeface="Courier New" pitchFamily="49" charset="0"/>
                <a:cs typeface="Courier New" pitchFamily="49" charset="0"/>
              </a:rPr>
              <a:t>      case </a:t>
            </a:r>
            <a:r>
              <a:rPr lang="en-US" sz="1200" b="1" dirty="0">
                <a:solidFill>
                  <a:srgbClr val="0096FF"/>
                </a:solidFill>
                <a:latin typeface="Courier New" pitchFamily="49" charset="0"/>
                <a:cs typeface="Courier New" pitchFamily="49" charset="0"/>
              </a:rPr>
              <a:t>ADD</a:t>
            </a: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CPUState.GPR</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rd</a:t>
            </a:r>
            <a:r>
              <a:rPr lang="en-US" sz="1200" dirty="0">
                <a:latin typeface="Courier New" pitchFamily="49" charset="0"/>
                <a:cs typeface="Courier New" pitchFamily="49" charset="0"/>
              </a:rPr>
              <a:t>] = GPR[</a:t>
            </a:r>
            <a:r>
              <a:rPr lang="en-US" sz="1200" dirty="0" err="1">
                <a:latin typeface="Courier New" pitchFamily="49" charset="0"/>
                <a:cs typeface="Courier New" pitchFamily="49" charset="0"/>
              </a:rPr>
              <a:t>rn</a:t>
            </a:r>
            <a:r>
              <a:rPr lang="en-US" sz="1200" dirty="0">
                <a:latin typeface="Courier New" pitchFamily="49" charset="0"/>
                <a:cs typeface="Courier New" pitchFamily="49" charset="0"/>
              </a:rPr>
              <a:t>] + GPR[</a:t>
            </a:r>
            <a:r>
              <a:rPr lang="en-US" sz="1200" dirty="0" err="1">
                <a:latin typeface="Courier New" pitchFamily="49" charset="0"/>
                <a:cs typeface="Courier New" pitchFamily="49" charset="0"/>
              </a:rPr>
              <a:t>rm</a:t>
            </a: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         break;</a:t>
            </a:r>
          </a:p>
          <a:p>
            <a:pPr>
              <a:defRPr/>
            </a:pPr>
            <a:r>
              <a:rPr lang="en-US" sz="1200" dirty="0">
                <a:latin typeface="Courier New" pitchFamily="49" charset="0"/>
                <a:cs typeface="Courier New" pitchFamily="49" charset="0"/>
              </a:rPr>
              <a:t>      …</a:t>
            </a:r>
          </a:p>
          <a:p>
            <a:pPr>
              <a:defRPr/>
            </a:pPr>
            <a:r>
              <a:rPr lang="en-US" sz="1200" dirty="0">
                <a:latin typeface="Courier New" pitchFamily="49" charset="0"/>
                <a:cs typeface="Courier New" pitchFamily="49" charset="0"/>
              </a:rPr>
              <a:t>      case </a:t>
            </a:r>
            <a:r>
              <a:rPr lang="en-US" sz="1200" b="1" dirty="0">
                <a:solidFill>
                  <a:srgbClr val="0096FF"/>
                </a:solidFill>
                <a:latin typeface="Courier New" pitchFamily="49" charset="0"/>
                <a:cs typeface="Courier New" pitchFamily="49" charset="0"/>
              </a:rPr>
              <a:t>CLI</a:t>
            </a: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         CPU_CLI(); break;</a:t>
            </a:r>
          </a:p>
          <a:p>
            <a:pPr>
              <a:defRPr/>
            </a:pPr>
            <a:r>
              <a:rPr lang="en-US" sz="1200" dirty="0">
                <a:latin typeface="Courier New" pitchFamily="49" charset="0"/>
                <a:cs typeface="Courier New" pitchFamily="49" charset="0"/>
              </a:rPr>
              <a:t>      case </a:t>
            </a:r>
            <a:r>
              <a:rPr lang="en-US" sz="1200" b="1" dirty="0">
                <a:solidFill>
                  <a:srgbClr val="0096FF"/>
                </a:solidFill>
                <a:latin typeface="Courier New" pitchFamily="49" charset="0"/>
                <a:cs typeface="Courier New" pitchFamily="49" charset="0"/>
              </a:rPr>
              <a:t>STI</a:t>
            </a:r>
            <a:r>
              <a:rPr lang="en-US" sz="1200" b="1" dirty="0">
                <a:latin typeface="Courier New" pitchFamily="49" charset="0"/>
                <a:cs typeface="Courier New" pitchFamily="49" charset="0"/>
              </a:rPr>
              <a:t>:</a:t>
            </a:r>
          </a:p>
          <a:p>
            <a:pPr>
              <a:defRPr/>
            </a:pPr>
            <a:r>
              <a:rPr lang="en-US" sz="1200" dirty="0">
                <a:latin typeface="Courier New" pitchFamily="49" charset="0"/>
                <a:cs typeface="Courier New" pitchFamily="49" charset="0"/>
              </a:rPr>
              <a:t>         CPU_STI(); break;</a:t>
            </a:r>
          </a:p>
          <a:p>
            <a:pPr>
              <a:defRPr/>
            </a:pPr>
            <a:r>
              <a:rPr lang="en-US" sz="1200" dirty="0">
                <a:latin typeface="Courier New" pitchFamily="49" charset="0"/>
                <a:cs typeface="Courier New" pitchFamily="49" charset="0"/>
              </a:rPr>
              <a:t>      }</a:t>
            </a:r>
          </a:p>
          <a:p>
            <a:pPr>
              <a:defRPr/>
            </a:pPr>
            <a:endParaRPr lang="en-US" sz="1200" dirty="0">
              <a:latin typeface="Courier New" pitchFamily="49" charset="0"/>
              <a:cs typeface="Courier New" pitchFamily="49" charset="0"/>
            </a:endParaRPr>
          </a:p>
          <a:p>
            <a:pPr>
              <a:defRPr/>
            </a:pPr>
            <a:r>
              <a:rPr lang="en-US" sz="1200" dirty="0">
                <a:latin typeface="Courier New" pitchFamily="49" charset="0"/>
                <a:cs typeface="Courier New" pitchFamily="49" charset="0"/>
              </a:rPr>
              <a:t>      if (</a:t>
            </a:r>
            <a:r>
              <a:rPr lang="en-US" sz="1200" dirty="0" err="1">
                <a:latin typeface="Courier New" pitchFamily="49" charset="0"/>
                <a:cs typeface="Courier New" pitchFamily="49" charset="0"/>
              </a:rPr>
              <a:t>CPUState.IRQ</a:t>
            </a:r>
            <a:r>
              <a:rPr lang="zh-CN" altLang="en-US" sz="1200" dirty="0">
                <a:latin typeface="Courier New" pitchFamily="49" charset="0"/>
                <a:cs typeface="Courier New" pitchFamily="49" charset="0"/>
              </a:rPr>
              <a:t> </a:t>
            </a:r>
            <a:r>
              <a:rPr lang="en-US" sz="1200" dirty="0">
                <a:latin typeface="Courier New" pitchFamily="49" charset="0"/>
                <a:cs typeface="Courier New" pitchFamily="49" charset="0"/>
              </a:rPr>
              <a:t>&amp;&amp; CPUState.IE) {</a:t>
            </a:r>
          </a:p>
          <a:p>
            <a:pPr>
              <a:defRPr/>
            </a:pPr>
            <a:r>
              <a:rPr lang="en-US" sz="1200" dirty="0">
                <a:latin typeface="Courier New" pitchFamily="49" charset="0"/>
                <a:cs typeface="Courier New" pitchFamily="49" charset="0"/>
              </a:rPr>
              <a:t>         CPUState.IE = 0;</a:t>
            </a:r>
          </a:p>
          <a:p>
            <a:pPr>
              <a:defRPr/>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CPU_Vector</a:t>
            </a:r>
            <a:r>
              <a:rPr lang="en-US" sz="1200" dirty="0">
                <a:latin typeface="Courier New" pitchFamily="49" charset="0"/>
                <a:cs typeface="Courier New" pitchFamily="49" charset="0"/>
              </a:rPr>
              <a:t>(EXC_INT);</a:t>
            </a:r>
          </a:p>
          <a:p>
            <a:pPr>
              <a:defRPr/>
            </a:pPr>
            <a:r>
              <a:rPr lang="en-US" sz="1200" dirty="0">
                <a:latin typeface="Courier New" pitchFamily="49" charset="0"/>
                <a:cs typeface="Courier New" pitchFamily="49" charset="0"/>
              </a:rPr>
              <a:t>      }</a:t>
            </a:r>
          </a:p>
          <a:p>
            <a:pPr>
              <a:defRPr/>
            </a:pPr>
            <a:r>
              <a:rPr lang="en-US" sz="1200" dirty="0">
                <a:latin typeface="Courier New" pitchFamily="49" charset="0"/>
                <a:cs typeface="Courier New" pitchFamily="49" charset="0"/>
              </a:rPr>
              <a:t>   }</a:t>
            </a:r>
          </a:p>
          <a:p>
            <a:pPr>
              <a:defRPr/>
            </a:pPr>
            <a:r>
              <a:rPr lang="en-US" sz="1200" dirty="0">
                <a:latin typeface="Courier New" pitchFamily="49" charset="0"/>
                <a:cs typeface="Courier New" pitchFamily="49" charset="0"/>
              </a:rPr>
              <a:t>}</a:t>
            </a:r>
            <a:endParaRPr lang="zh-CN" altLang="en-US" sz="1200" dirty="0">
              <a:latin typeface="Courier New" pitchFamily="49" charset="0"/>
              <a:cs typeface="Courier New" pitchFamily="49" charset="0"/>
            </a:endParaRPr>
          </a:p>
        </p:txBody>
      </p:sp>
      <p:sp>
        <p:nvSpPr>
          <p:cNvPr id="6" name="矩形 5"/>
          <p:cNvSpPr/>
          <p:nvPr/>
        </p:nvSpPr>
        <p:spPr>
          <a:xfrm>
            <a:off x="5544616" y="1129119"/>
            <a:ext cx="4572000" cy="3231654"/>
          </a:xfrm>
          <a:prstGeom prst="rect">
            <a:avLst/>
          </a:prstGeom>
        </p:spPr>
        <p:txBody>
          <a:bodyPr>
            <a:spAutoFit/>
          </a:bodyPr>
          <a:lstStyle/>
          <a:p>
            <a:pPr>
              <a:defRPr/>
            </a:pPr>
            <a:r>
              <a:rPr lang="en-US" altLang="zh-CN" sz="1200" dirty="0">
                <a:latin typeface="Courier New" pitchFamily="49" charset="0"/>
                <a:cs typeface="Courier New" pitchFamily="49" charset="0"/>
              </a:rPr>
              <a:t>void CPU_CLI(void)</a:t>
            </a:r>
          </a:p>
          <a:p>
            <a:pPr>
              <a:defRPr/>
            </a:pP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CPUState.IE</a:t>
            </a:r>
            <a:r>
              <a:rPr lang="en-US" altLang="zh-CN" sz="1200" dirty="0">
                <a:latin typeface="Courier New" pitchFamily="49" charset="0"/>
                <a:cs typeface="Courier New" pitchFamily="49" charset="0"/>
              </a:rPr>
              <a:t> = 0;</a:t>
            </a:r>
          </a:p>
          <a:p>
            <a:pPr>
              <a:defRPr/>
            </a:pPr>
            <a:r>
              <a:rPr lang="en-US" altLang="zh-CN" sz="1200" dirty="0">
                <a:latin typeface="Courier New" pitchFamily="49" charset="0"/>
                <a:cs typeface="Courier New" pitchFamily="49" charset="0"/>
              </a:rPr>
              <a:t>}</a:t>
            </a:r>
          </a:p>
          <a:p>
            <a:pPr>
              <a:defRPr/>
            </a:pPr>
            <a:endParaRPr lang="zh-CN" altLang="en-US" sz="1200" dirty="0">
              <a:latin typeface="Courier New" pitchFamily="49" charset="0"/>
              <a:cs typeface="Courier New" pitchFamily="49" charset="0"/>
            </a:endParaRPr>
          </a:p>
          <a:p>
            <a:pPr>
              <a:defRPr/>
            </a:pPr>
            <a:endParaRPr lang="en-US" altLang="zh-CN" sz="1200" dirty="0">
              <a:latin typeface="Courier New" pitchFamily="49" charset="0"/>
              <a:cs typeface="Courier New" pitchFamily="49" charset="0"/>
            </a:endParaRPr>
          </a:p>
          <a:p>
            <a:pPr>
              <a:defRPr/>
            </a:pPr>
            <a:r>
              <a:rPr lang="en-US" altLang="zh-CN" sz="1200" dirty="0">
                <a:latin typeface="Courier New" pitchFamily="49" charset="0"/>
                <a:cs typeface="Courier New" pitchFamily="49" charset="0"/>
              </a:rPr>
              <a:t>void CPU_STI(void)</a:t>
            </a:r>
          </a:p>
          <a:p>
            <a:pPr>
              <a:defRPr/>
            </a:pP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CPUState.IE</a:t>
            </a:r>
            <a:r>
              <a:rPr lang="en-US" altLang="zh-CN" sz="1200" dirty="0">
                <a:latin typeface="Courier New" pitchFamily="49" charset="0"/>
                <a:cs typeface="Courier New" pitchFamily="49" charset="0"/>
              </a:rPr>
              <a:t> = 1;</a:t>
            </a:r>
          </a:p>
          <a:p>
            <a:pPr>
              <a:defRPr/>
            </a:pPr>
            <a:r>
              <a:rPr lang="en-US" altLang="zh-CN" sz="1200" dirty="0">
                <a:latin typeface="Courier New" pitchFamily="49" charset="0"/>
                <a:cs typeface="Courier New" pitchFamily="49" charset="0"/>
              </a:rPr>
              <a:t>}</a:t>
            </a:r>
          </a:p>
          <a:p>
            <a:pPr>
              <a:defRPr/>
            </a:pPr>
            <a:endParaRPr lang="zh-CN" altLang="en-US" sz="1200" dirty="0">
              <a:latin typeface="Courier New" pitchFamily="49" charset="0"/>
              <a:cs typeface="Courier New" pitchFamily="49" charset="0"/>
            </a:endParaRPr>
          </a:p>
          <a:p>
            <a:pPr>
              <a:defRPr/>
            </a:pPr>
            <a:endParaRPr lang="en-US" altLang="zh-CN" sz="1200" dirty="0">
              <a:latin typeface="Courier New" pitchFamily="49" charset="0"/>
              <a:cs typeface="Courier New" pitchFamily="49" charset="0"/>
            </a:endParaRPr>
          </a:p>
          <a:p>
            <a:pPr>
              <a:defRPr/>
            </a:pPr>
            <a:r>
              <a:rPr lang="en-US" altLang="zh-CN" sz="1200" dirty="0">
                <a:latin typeface="Courier New" pitchFamily="49" charset="0"/>
                <a:cs typeface="Courier New" pitchFamily="49" charset="0"/>
              </a:rPr>
              <a:t>void </a:t>
            </a:r>
            <a:r>
              <a:rPr lang="en-US" altLang="zh-CN" sz="1200" dirty="0" err="1">
                <a:latin typeface="Courier New" pitchFamily="49" charset="0"/>
                <a:cs typeface="Courier New" pitchFamily="49" charset="0"/>
              </a:rPr>
              <a:t>CPU_Vector</a:t>
            </a: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int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exc</a:t>
            </a: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CPUState.LR</a:t>
            </a:r>
            <a:r>
              <a:rPr lang="en-US" altLang="zh-CN" sz="1200" dirty="0">
                <a:latin typeface="Courier New" pitchFamily="49" charset="0"/>
                <a:cs typeface="Courier New" pitchFamily="49" charset="0"/>
              </a:rPr>
              <a:t> = </a:t>
            </a:r>
            <a:r>
              <a:rPr lang="en-US" altLang="zh-CN" sz="1200" dirty="0" err="1">
                <a:latin typeface="Courier New" pitchFamily="49" charset="0"/>
                <a:cs typeface="Courier New" pitchFamily="49" charset="0"/>
              </a:rPr>
              <a:t>CPUState.PC</a:t>
            </a: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CPUState.PC</a:t>
            </a:r>
            <a:r>
              <a:rPr lang="en-US" altLang="zh-CN" sz="1200" dirty="0">
                <a:latin typeface="Courier New" pitchFamily="49" charset="0"/>
                <a:cs typeface="Courier New" pitchFamily="49" charset="0"/>
              </a:rPr>
              <a:t> = </a:t>
            </a:r>
            <a:r>
              <a:rPr lang="en-US" altLang="zh-CN" sz="1200" dirty="0" err="1">
                <a:latin typeface="Courier New" pitchFamily="49" charset="0"/>
                <a:cs typeface="Courier New" pitchFamily="49" charset="0"/>
              </a:rPr>
              <a:t>disTab</a:t>
            </a: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exc</a:t>
            </a: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a:t>
            </a:r>
          </a:p>
        </p:txBody>
      </p:sp>
      <p:sp>
        <p:nvSpPr>
          <p:cNvPr id="8" name="标题 1"/>
          <p:cNvSpPr>
            <a:spLocks noGrp="1"/>
          </p:cNvSpPr>
          <p:nvPr>
            <p:ph type="title"/>
          </p:nvPr>
        </p:nvSpPr>
        <p:spPr>
          <a:xfrm>
            <a:off x="457200" y="228866"/>
            <a:ext cx="8229600" cy="900442"/>
          </a:xfrm>
        </p:spPr>
        <p:txBody>
          <a:bodyPr>
            <a:noAutofit/>
          </a:bodyPr>
          <a:lstStyle/>
          <a:p>
            <a:r>
              <a:rPr lang="en-US" altLang="zh-TW" sz="2400" dirty="0"/>
              <a:t>Example: Virtualizing Interrupt Flag</a:t>
            </a:r>
            <a:r>
              <a:rPr lang="zh-CN" altLang="en-US" sz="2400" dirty="0"/>
              <a:t> </a:t>
            </a:r>
            <a:r>
              <a:rPr lang="en-US" altLang="zh-TW" sz="2400" dirty="0"/>
              <a:t>w/ Instruction Interpreter</a:t>
            </a:r>
            <a:endParaRPr kumimoji="1" lang="zh-CN" altLang="en-US" sz="2400" dirty="0"/>
          </a:p>
        </p:txBody>
      </p:sp>
    </p:spTree>
    <p:extLst>
      <p:ext uri="{BB962C8B-B14F-4D97-AF65-F5344CB8AC3E}">
        <p14:creationId xmlns:p14="http://schemas.microsoft.com/office/powerpoint/2010/main" val="32185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a:t>
            </a:r>
            <a:r>
              <a:rPr lang="zh-CN" altLang="en-US" dirty="0"/>
              <a:t> </a:t>
            </a:r>
            <a:r>
              <a:rPr lang="en-US" altLang="zh-CN" dirty="0"/>
              <a:t>Linux Bugs</a:t>
            </a:r>
            <a:endParaRPr lang="zh-CN" altLang="en-US" dirty="0"/>
          </a:p>
        </p:txBody>
      </p:sp>
      <p:sp>
        <p:nvSpPr>
          <p:cNvPr id="3" name="内容占位符 2"/>
          <p:cNvSpPr>
            <a:spLocks noGrp="1"/>
          </p:cNvSpPr>
          <p:nvPr>
            <p:ph idx="1"/>
          </p:nvPr>
        </p:nvSpPr>
        <p:spPr>
          <a:xfrm>
            <a:off x="457200" y="5002351"/>
            <a:ext cx="8229600" cy="807477"/>
          </a:xfrm>
        </p:spPr>
        <p:txBody>
          <a:bodyPr>
            <a:normAutofit fontScale="92500"/>
          </a:bodyPr>
          <a:lstStyle/>
          <a:p>
            <a:pPr marL="0" indent="0" algn="ctr">
              <a:buNone/>
            </a:pPr>
            <a:r>
              <a:rPr lang="en-US" altLang="zh-CN" sz="2000" dirty="0">
                <a:solidFill>
                  <a:schemeClr val="bg1">
                    <a:lumMod val="65000"/>
                  </a:schemeClr>
                </a:solidFill>
              </a:rPr>
              <a:t>Source: Bugzilla.kernel.com, count of all bugs currently marked NEW, ASSIGNED, REOPENED, RESOLVED, VERIFIED, or CLOSED, by creation data</a:t>
            </a:r>
            <a:endParaRPr lang="zh-CN" altLang="en-US" sz="2000" dirty="0">
              <a:solidFill>
                <a:schemeClr val="bg1">
                  <a:lumMod val="65000"/>
                </a:schemeClr>
              </a:solidFill>
            </a:endParaRPr>
          </a:p>
        </p:txBody>
      </p:sp>
      <p:pic>
        <p:nvPicPr>
          <p:cNvPr id="4" name="图片 3"/>
          <p:cNvPicPr>
            <a:picLocks noChangeAspect="1"/>
          </p:cNvPicPr>
          <p:nvPr/>
        </p:nvPicPr>
        <p:blipFill>
          <a:blip r:embed="rId2"/>
          <a:stretch>
            <a:fillRect/>
          </a:stretch>
        </p:blipFill>
        <p:spPr>
          <a:xfrm>
            <a:off x="1619672" y="1412492"/>
            <a:ext cx="5184576" cy="3358733"/>
          </a:xfrm>
          <a:prstGeom prst="rect">
            <a:avLst/>
          </a:prstGeom>
        </p:spPr>
      </p:pic>
    </p:spTree>
    <p:extLst>
      <p:ext uri="{BB962C8B-B14F-4D97-AF65-F5344CB8AC3E}">
        <p14:creationId xmlns:p14="http://schemas.microsoft.com/office/powerpoint/2010/main" val="3159134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TW"/>
              <a:t>Instruction Interpretation</a:t>
            </a:r>
          </a:p>
        </p:txBody>
      </p:sp>
      <p:sp>
        <p:nvSpPr>
          <p:cNvPr id="26627" name="Content Placeholder 2"/>
          <p:cNvSpPr>
            <a:spLocks noGrp="1"/>
          </p:cNvSpPr>
          <p:nvPr>
            <p:ph idx="1"/>
          </p:nvPr>
        </p:nvSpPr>
        <p:spPr/>
        <p:txBody>
          <a:bodyPr>
            <a:normAutofit/>
          </a:bodyPr>
          <a:lstStyle/>
          <a:p>
            <a:r>
              <a:rPr lang="en-US" altLang="zh-TW" dirty="0"/>
              <a:t>Positives</a:t>
            </a:r>
            <a:endParaRPr lang="zh-CN" altLang="en-US" dirty="0"/>
          </a:p>
          <a:p>
            <a:pPr lvl="1"/>
            <a:r>
              <a:rPr lang="en-US" altLang="zh-CN" dirty="0"/>
              <a:t>E</a:t>
            </a:r>
            <a:r>
              <a:rPr lang="en-US" altLang="zh-TW" dirty="0"/>
              <a:t>asy to implement</a:t>
            </a:r>
            <a:r>
              <a:rPr lang="zh-CN" altLang="en-US" dirty="0"/>
              <a:t> </a:t>
            </a:r>
            <a:r>
              <a:rPr lang="en-US" altLang="zh-CN" dirty="0"/>
              <a:t>&amp;</a:t>
            </a:r>
            <a:r>
              <a:rPr lang="zh-CN" altLang="en-US" dirty="0"/>
              <a:t> </a:t>
            </a:r>
            <a:r>
              <a:rPr lang="en-US" altLang="zh-CN" dirty="0"/>
              <a:t>m</a:t>
            </a:r>
            <a:r>
              <a:rPr lang="en-US" altLang="zh-TW" dirty="0"/>
              <a:t>inimal complexity</a:t>
            </a:r>
          </a:p>
          <a:p>
            <a:r>
              <a:rPr lang="en-US" altLang="zh-TW" dirty="0"/>
              <a:t>Negatives</a:t>
            </a:r>
            <a:endParaRPr lang="zh-CN" altLang="en-US" dirty="0"/>
          </a:p>
          <a:p>
            <a:pPr lvl="1"/>
            <a:r>
              <a:rPr lang="en-US" altLang="zh-CN" b="1" dirty="0">
                <a:solidFill>
                  <a:srgbClr val="FF2600"/>
                </a:solidFill>
              </a:rPr>
              <a:t>Very</a:t>
            </a:r>
            <a:r>
              <a:rPr lang="zh-CN" altLang="en-US" b="1" dirty="0">
                <a:solidFill>
                  <a:srgbClr val="FF2600"/>
                </a:solidFill>
              </a:rPr>
              <a:t> </a:t>
            </a:r>
            <a:r>
              <a:rPr lang="en-US" altLang="zh-CN" b="1" dirty="0">
                <a:solidFill>
                  <a:srgbClr val="FF2600"/>
                </a:solidFill>
              </a:rPr>
              <a:t>s</a:t>
            </a:r>
            <a:r>
              <a:rPr lang="en-US" altLang="zh-TW" b="1" dirty="0">
                <a:solidFill>
                  <a:srgbClr val="FF2600"/>
                </a:solidFill>
              </a:rPr>
              <a:t>low</a:t>
            </a:r>
            <a:r>
              <a:rPr lang="en-US" altLang="zh-CN" b="1" dirty="0">
                <a:solidFill>
                  <a:srgbClr val="FF2600"/>
                </a:solidFill>
              </a:rPr>
              <a:t>!</a:t>
            </a:r>
            <a:endParaRPr lang="zh-CN" altLang="en-US" dirty="0">
              <a:solidFill>
                <a:srgbClr val="FF2600"/>
              </a:solidFill>
            </a:endParaRPr>
          </a:p>
        </p:txBody>
      </p:sp>
    </p:spTree>
    <p:extLst>
      <p:ext uri="{BB962C8B-B14F-4D97-AF65-F5344CB8AC3E}">
        <p14:creationId xmlns:p14="http://schemas.microsoft.com/office/powerpoint/2010/main" val="289797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fade">
                                      <p:cBhvr>
                                        <p:cTn id="22"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Sol-2:</a:t>
            </a:r>
            <a:r>
              <a:rPr lang="zh-CN" altLang="en-US" dirty="0"/>
              <a:t> </a:t>
            </a:r>
            <a:r>
              <a:rPr lang="en-US" altLang="zh-TW" dirty="0"/>
              <a:t>Binary Translator</a:t>
            </a:r>
            <a:endParaRPr kumimoji="1" lang="zh-CN" altLang="en-US" dirty="0"/>
          </a:p>
        </p:txBody>
      </p:sp>
      <p:sp>
        <p:nvSpPr>
          <p:cNvPr id="3" name="内容占位符 2"/>
          <p:cNvSpPr>
            <a:spLocks noGrp="1"/>
          </p:cNvSpPr>
          <p:nvPr>
            <p:ph idx="1"/>
          </p:nvPr>
        </p:nvSpPr>
        <p:spPr/>
        <p:txBody>
          <a:bodyPr/>
          <a:lstStyle/>
          <a:p>
            <a:r>
              <a:rPr kumimoji="1" lang="en-US" altLang="zh-CN" dirty="0"/>
              <a:t>Translate</a:t>
            </a:r>
            <a:r>
              <a:rPr kumimoji="1" lang="zh-CN" altLang="en-US" dirty="0"/>
              <a:t> </a:t>
            </a:r>
            <a:r>
              <a:rPr kumimoji="1" lang="en-US" altLang="zh-CN" dirty="0"/>
              <a:t>before</a:t>
            </a:r>
            <a:r>
              <a:rPr kumimoji="1" lang="zh-CN" altLang="en-US" dirty="0"/>
              <a:t> </a:t>
            </a:r>
            <a:r>
              <a:rPr kumimoji="1" lang="en-US" altLang="zh-CN" dirty="0"/>
              <a:t>execution</a:t>
            </a:r>
            <a:endParaRPr kumimoji="1" lang="zh-CN" altLang="en-US" dirty="0"/>
          </a:p>
          <a:p>
            <a:pPr lvl="1"/>
            <a:r>
              <a:rPr kumimoji="1" lang="en-US" altLang="zh-CN" dirty="0"/>
              <a:t>Translation</a:t>
            </a:r>
            <a:r>
              <a:rPr kumimoji="1" lang="zh-CN" altLang="en-US" dirty="0"/>
              <a:t> </a:t>
            </a:r>
            <a:r>
              <a:rPr kumimoji="1" lang="en-US" altLang="zh-CN" dirty="0"/>
              <a:t>unit</a:t>
            </a:r>
            <a:r>
              <a:rPr kumimoji="1" lang="zh-CN" altLang="en-US" dirty="0"/>
              <a:t> </a:t>
            </a:r>
            <a:r>
              <a:rPr kumimoji="1" lang="en-US" altLang="zh-CN" dirty="0"/>
              <a:t>is</a:t>
            </a:r>
            <a:r>
              <a:rPr kumimoji="1" lang="zh-CN" altLang="en-US" dirty="0"/>
              <a:t> </a:t>
            </a:r>
            <a:r>
              <a:rPr kumimoji="1" lang="en-US" altLang="zh-CN" dirty="0"/>
              <a:t>basic</a:t>
            </a:r>
            <a:r>
              <a:rPr kumimoji="1" lang="zh-CN" altLang="en-US" dirty="0"/>
              <a:t> </a:t>
            </a:r>
            <a:r>
              <a:rPr kumimoji="1" lang="en-US" altLang="zh-CN" dirty="0"/>
              <a:t>block</a:t>
            </a:r>
            <a:r>
              <a:rPr kumimoji="1" lang="zh-CN" altLang="en-US" dirty="0"/>
              <a:t> </a:t>
            </a:r>
            <a:r>
              <a:rPr kumimoji="1" lang="en-US" altLang="zh-CN" dirty="0"/>
              <a:t>(why?)</a:t>
            </a:r>
            <a:endParaRPr kumimoji="1" lang="zh-CN" altLang="en-US" dirty="0"/>
          </a:p>
          <a:p>
            <a:pPr lvl="1"/>
            <a:r>
              <a:rPr kumimoji="1" lang="en-US" altLang="zh-CN" dirty="0"/>
              <a:t>Each</a:t>
            </a:r>
            <a:r>
              <a:rPr kumimoji="1" lang="zh-CN" altLang="en-US" dirty="0"/>
              <a:t> </a:t>
            </a:r>
            <a:r>
              <a:rPr kumimoji="1" lang="en-US" altLang="zh-CN" dirty="0"/>
              <a:t>basic</a:t>
            </a:r>
            <a:r>
              <a:rPr kumimoji="1" lang="zh-CN" altLang="en-US" dirty="0"/>
              <a:t> </a:t>
            </a:r>
            <a:r>
              <a:rPr kumimoji="1" lang="en-US" altLang="zh-CN" dirty="0"/>
              <a:t>block</a:t>
            </a:r>
            <a:r>
              <a:rPr kumimoji="1" lang="zh-CN" altLang="en-US" dirty="0"/>
              <a:t> </a:t>
            </a:r>
            <a:r>
              <a:rPr kumimoji="1" lang="en-US" altLang="zh-CN" dirty="0"/>
              <a:t>-&gt;</a:t>
            </a:r>
            <a:r>
              <a:rPr kumimoji="1" lang="zh-CN" altLang="en-US" dirty="0"/>
              <a:t> </a:t>
            </a:r>
            <a:r>
              <a:rPr kumimoji="1" lang="en-US" altLang="zh-CN" dirty="0"/>
              <a:t>code</a:t>
            </a:r>
            <a:r>
              <a:rPr kumimoji="1" lang="zh-CN" altLang="en-US" dirty="0"/>
              <a:t> </a:t>
            </a:r>
            <a:r>
              <a:rPr kumimoji="1" lang="en-US" altLang="zh-CN" dirty="0"/>
              <a:t>cache</a:t>
            </a:r>
            <a:endParaRPr kumimoji="1" lang="zh-CN" altLang="en-US" dirty="0"/>
          </a:p>
          <a:p>
            <a:pPr lvl="1"/>
            <a:r>
              <a:rPr kumimoji="1" lang="en-US" altLang="zh-CN" dirty="0"/>
              <a:t>Translate</a:t>
            </a:r>
            <a:r>
              <a:rPr kumimoji="1" lang="zh-CN" altLang="en-US" dirty="0"/>
              <a:t> </a:t>
            </a:r>
            <a:r>
              <a:rPr kumimoji="1" lang="en-US" altLang="zh-CN" dirty="0"/>
              <a:t>the</a:t>
            </a:r>
            <a:r>
              <a:rPr kumimoji="1" lang="zh-CN" altLang="en-US" dirty="0"/>
              <a:t> </a:t>
            </a:r>
            <a:r>
              <a:rPr kumimoji="1" lang="en-US" altLang="zh-CN" dirty="0"/>
              <a:t>17</a:t>
            </a:r>
            <a:r>
              <a:rPr kumimoji="1" lang="zh-CN" altLang="en-US" dirty="0"/>
              <a:t> </a:t>
            </a:r>
            <a:r>
              <a:rPr kumimoji="1" lang="en-US" altLang="zh-CN" dirty="0"/>
              <a:t>instructions</a:t>
            </a:r>
            <a:r>
              <a:rPr kumimoji="1" lang="zh-CN" altLang="en-US" dirty="0"/>
              <a:t> </a:t>
            </a:r>
            <a:r>
              <a:rPr kumimoji="1" lang="en-US" altLang="zh-CN" dirty="0"/>
              <a:t>to</a:t>
            </a:r>
            <a:r>
              <a:rPr kumimoji="1" lang="zh-CN" altLang="en-US" dirty="0"/>
              <a:t> </a:t>
            </a:r>
            <a:r>
              <a:rPr kumimoji="1" lang="en-US" altLang="zh-CN" dirty="0"/>
              <a:t>function</a:t>
            </a:r>
            <a:r>
              <a:rPr kumimoji="1" lang="zh-CN" altLang="en-US" dirty="0"/>
              <a:t> </a:t>
            </a:r>
            <a:r>
              <a:rPr kumimoji="1" lang="en-US" altLang="zh-CN" dirty="0"/>
              <a:t>calls</a:t>
            </a:r>
            <a:endParaRPr kumimoji="1" lang="zh-CN" altLang="en-US" dirty="0"/>
          </a:p>
          <a:p>
            <a:pPr lvl="2"/>
            <a:r>
              <a:rPr kumimoji="1" lang="en-US" altLang="zh-CN" dirty="0"/>
              <a:t>Implemented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a:t>VMM</a:t>
            </a:r>
            <a:endParaRPr kumimoji="1" lang="zh-CN" altLang="en-US" dirty="0"/>
          </a:p>
          <a:p>
            <a:r>
              <a:rPr kumimoji="1" lang="en-US" altLang="zh-CN" dirty="0"/>
              <a:t>E.g.,</a:t>
            </a:r>
            <a:r>
              <a:rPr kumimoji="1" lang="zh-CN" altLang="en-US" dirty="0"/>
              <a:t> </a:t>
            </a:r>
            <a:r>
              <a:rPr kumimoji="1" lang="en-US" altLang="zh-CN" dirty="0"/>
              <a:t>VMware,</a:t>
            </a:r>
            <a:r>
              <a:rPr kumimoji="1" lang="zh-CN" altLang="en-US" dirty="0"/>
              <a:t> </a:t>
            </a:r>
            <a:r>
              <a:rPr kumimoji="1" lang="en-US" altLang="zh-CN" dirty="0" err="1"/>
              <a:t>Qemu</a:t>
            </a:r>
            <a:endParaRPr kumimoji="1" lang="zh-CN" altLang="en-US" dirty="0"/>
          </a:p>
        </p:txBody>
      </p:sp>
    </p:spTree>
    <p:extLst>
      <p:ext uri="{BB962C8B-B14F-4D97-AF65-F5344CB8AC3E}">
        <p14:creationId xmlns:p14="http://schemas.microsoft.com/office/powerpoint/2010/main" val="258404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CN" dirty="0"/>
              <a:t>Architecture</a:t>
            </a:r>
            <a:r>
              <a:rPr lang="zh-CN" altLang="en-US" dirty="0"/>
              <a:t> </a:t>
            </a:r>
            <a:r>
              <a:rPr lang="en-US" altLang="zh-CN" dirty="0"/>
              <a:t>of</a:t>
            </a:r>
            <a:r>
              <a:rPr lang="zh-CN" altLang="en-US" dirty="0"/>
              <a:t> </a:t>
            </a:r>
            <a:r>
              <a:rPr lang="en-US" altLang="zh-CN" dirty="0"/>
              <a:t>a</a:t>
            </a:r>
            <a:r>
              <a:rPr lang="zh-CN" altLang="en-US" dirty="0"/>
              <a:t> </a:t>
            </a:r>
            <a:r>
              <a:rPr lang="en-US" altLang="zh-TW" dirty="0"/>
              <a:t>Binary Translator</a:t>
            </a:r>
          </a:p>
        </p:txBody>
      </p:sp>
      <p:sp>
        <p:nvSpPr>
          <p:cNvPr id="4" name="Rectangle 3"/>
          <p:cNvSpPr/>
          <p:nvPr/>
        </p:nvSpPr>
        <p:spPr>
          <a:xfrm>
            <a:off x="2524844" y="2560340"/>
            <a:ext cx="1968500" cy="635000"/>
          </a:xfrm>
          <a:prstGeom prst="rect">
            <a:avLst/>
          </a:prstGeom>
          <a:solidFill>
            <a:schemeClr val="accent1"/>
          </a:solidFill>
          <a:ln>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dirty="0">
                <a:solidFill>
                  <a:schemeClr val="bg1"/>
                </a:solidFill>
                <a:latin typeface="DengXian" charset="0"/>
                <a:ea typeface="DengXian" charset="0"/>
                <a:cs typeface="DengXian" charset="0"/>
              </a:rPr>
              <a:t>Translator</a:t>
            </a:r>
          </a:p>
        </p:txBody>
      </p:sp>
      <p:sp>
        <p:nvSpPr>
          <p:cNvPr id="5" name="Rectangle 4"/>
          <p:cNvSpPr/>
          <p:nvPr/>
        </p:nvSpPr>
        <p:spPr>
          <a:xfrm>
            <a:off x="2969344" y="1417340"/>
            <a:ext cx="1079500" cy="698500"/>
          </a:xfrm>
          <a:prstGeom prst="rect">
            <a:avLst/>
          </a:prstGeom>
          <a:solidFill>
            <a:schemeClr val="bg1"/>
          </a:solidFill>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b="1" dirty="0">
                <a:solidFill>
                  <a:srgbClr val="0096FF"/>
                </a:solidFill>
                <a:latin typeface="DengXian" charset="0"/>
                <a:ea typeface="DengXian" charset="0"/>
                <a:cs typeface="DengXian" charset="0"/>
              </a:rPr>
              <a:t>Guest </a:t>
            </a:r>
          </a:p>
          <a:p>
            <a:pPr algn="ctr">
              <a:defRPr/>
            </a:pPr>
            <a:r>
              <a:rPr lang="en-US" sz="1500" b="1" dirty="0">
                <a:solidFill>
                  <a:srgbClr val="0096FF"/>
                </a:solidFill>
                <a:latin typeface="DengXian" charset="0"/>
                <a:ea typeface="DengXian" charset="0"/>
                <a:cs typeface="DengXian" charset="0"/>
              </a:rPr>
              <a:t>Code</a:t>
            </a:r>
          </a:p>
        </p:txBody>
      </p:sp>
      <p:sp>
        <p:nvSpPr>
          <p:cNvPr id="6" name="Rectangle 5"/>
          <p:cNvSpPr/>
          <p:nvPr/>
        </p:nvSpPr>
        <p:spPr>
          <a:xfrm>
            <a:off x="2905844" y="3639840"/>
            <a:ext cx="1143000" cy="1397000"/>
          </a:xfrm>
          <a:prstGeom prst="rect">
            <a:avLst/>
          </a:prstGeom>
          <a:solidFill>
            <a:schemeClr val="accent3">
              <a:lumMod val="75000"/>
              <a:alpha val="80000"/>
            </a:schemeClr>
          </a:solidFill>
          <a:ln>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dirty="0">
                <a:solidFill>
                  <a:schemeClr val="bg1"/>
                </a:solidFill>
                <a:latin typeface="DengXian" charset="0"/>
                <a:ea typeface="DengXian" charset="0"/>
                <a:cs typeface="DengXian" charset="0"/>
              </a:rPr>
              <a:t>Translation </a:t>
            </a:r>
          </a:p>
          <a:p>
            <a:pPr algn="ctr">
              <a:defRPr/>
            </a:pPr>
            <a:r>
              <a:rPr lang="en-US" sz="1500" dirty="0">
                <a:solidFill>
                  <a:schemeClr val="bg1"/>
                </a:solidFill>
                <a:latin typeface="DengXian" charset="0"/>
                <a:ea typeface="DengXian" charset="0"/>
                <a:cs typeface="DengXian" charset="0"/>
              </a:rPr>
              <a:t>Cache</a:t>
            </a:r>
          </a:p>
        </p:txBody>
      </p:sp>
      <p:grpSp>
        <p:nvGrpSpPr>
          <p:cNvPr id="3" name="Group 25"/>
          <p:cNvGrpSpPr/>
          <p:nvPr/>
        </p:nvGrpSpPr>
        <p:grpSpPr>
          <a:xfrm>
            <a:off x="4556844" y="4084340"/>
            <a:ext cx="1460500" cy="825500"/>
            <a:chOff x="3581400" y="5105400"/>
            <a:chExt cx="1752600" cy="990600"/>
          </a:xfrm>
          <a:solidFill>
            <a:schemeClr val="bg1"/>
          </a:solidFill>
        </p:grpSpPr>
        <p:sp>
          <p:nvSpPr>
            <p:cNvPr id="11" name="Rectangle 10"/>
            <p:cNvSpPr/>
            <p:nvPr/>
          </p:nvSpPr>
          <p:spPr>
            <a:xfrm>
              <a:off x="3733800" y="5562600"/>
              <a:ext cx="1600200" cy="533400"/>
            </a:xfrm>
            <a:prstGeom prst="rect">
              <a:avLst/>
            </a:prstGeom>
            <a:grpFill/>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500" dirty="0">
                <a:solidFill>
                  <a:srgbClr val="00935D"/>
                </a:solidFill>
                <a:latin typeface="DengXian" charset="0"/>
                <a:ea typeface="DengXian" charset="0"/>
                <a:cs typeface="DengXian" charset="0"/>
              </a:endParaRPr>
            </a:p>
          </p:txBody>
        </p:sp>
        <p:sp>
          <p:nvSpPr>
            <p:cNvPr id="10" name="Rectangle 9"/>
            <p:cNvSpPr/>
            <p:nvPr/>
          </p:nvSpPr>
          <p:spPr>
            <a:xfrm>
              <a:off x="3657600" y="5334000"/>
              <a:ext cx="1600200" cy="533400"/>
            </a:xfrm>
            <a:prstGeom prst="rect">
              <a:avLst/>
            </a:prstGeom>
            <a:grpFill/>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500" dirty="0">
                <a:solidFill>
                  <a:srgbClr val="00935D"/>
                </a:solidFill>
                <a:latin typeface="DengXian" charset="0"/>
                <a:ea typeface="DengXian" charset="0"/>
                <a:cs typeface="DengXian" charset="0"/>
              </a:endParaRPr>
            </a:p>
          </p:txBody>
        </p:sp>
        <p:sp>
          <p:nvSpPr>
            <p:cNvPr id="7" name="Rectangle 6"/>
            <p:cNvSpPr/>
            <p:nvPr/>
          </p:nvSpPr>
          <p:spPr>
            <a:xfrm>
              <a:off x="3581400" y="5105400"/>
              <a:ext cx="1600200" cy="533400"/>
            </a:xfrm>
            <a:prstGeom prst="rect">
              <a:avLst/>
            </a:prstGeom>
            <a:grpFill/>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b="1" dirty="0">
                  <a:solidFill>
                    <a:srgbClr val="0096FF"/>
                  </a:solidFill>
                  <a:latin typeface="DengXian" charset="0"/>
                  <a:ea typeface="DengXian" charset="0"/>
                  <a:cs typeface="DengXian" charset="0"/>
                </a:rPr>
                <a:t>Callouts</a:t>
              </a:r>
            </a:p>
          </p:txBody>
        </p:sp>
      </p:grpSp>
      <p:sp>
        <p:nvSpPr>
          <p:cNvPr id="12" name="Rectangle 11"/>
          <p:cNvSpPr/>
          <p:nvPr/>
        </p:nvSpPr>
        <p:spPr>
          <a:xfrm>
            <a:off x="1762844" y="3639840"/>
            <a:ext cx="698500" cy="1397000"/>
          </a:xfrm>
          <a:prstGeom prst="rect">
            <a:avLst/>
          </a:prstGeom>
          <a:solidFill>
            <a:schemeClr val="accent3">
              <a:lumMod val="75000"/>
              <a:alpha val="80000"/>
            </a:schemeClr>
          </a:solidFill>
          <a:ln>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dirty="0">
                <a:solidFill>
                  <a:schemeClr val="bg1"/>
                </a:solidFill>
                <a:latin typeface="DengXian" charset="0"/>
                <a:ea typeface="DengXian" charset="0"/>
                <a:cs typeface="DengXian" charset="0"/>
              </a:rPr>
              <a:t>TC</a:t>
            </a:r>
          </a:p>
          <a:p>
            <a:pPr algn="ctr">
              <a:defRPr/>
            </a:pPr>
            <a:r>
              <a:rPr lang="en-US" sz="1500" dirty="0">
                <a:solidFill>
                  <a:schemeClr val="bg1"/>
                </a:solidFill>
                <a:latin typeface="DengXian" charset="0"/>
                <a:ea typeface="DengXian" charset="0"/>
                <a:cs typeface="DengXian" charset="0"/>
              </a:rPr>
              <a:t>Index</a:t>
            </a:r>
          </a:p>
        </p:txBody>
      </p:sp>
      <p:cxnSp>
        <p:nvCxnSpPr>
          <p:cNvPr id="17" name="Straight Arrow Connector 16"/>
          <p:cNvCxnSpPr/>
          <p:nvPr/>
        </p:nvCxnSpPr>
        <p:spPr>
          <a:xfrm rot="5400000">
            <a:off x="3128756" y="3416929"/>
            <a:ext cx="444500" cy="1323"/>
          </a:xfrm>
          <a:prstGeom prst="straightConnector1">
            <a:avLst/>
          </a:prstGeom>
          <a:ln w="38100">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4" idx="0"/>
          </p:cNvCxnSpPr>
          <p:nvPr/>
        </p:nvCxnSpPr>
        <p:spPr>
          <a:xfrm rot="5400000">
            <a:off x="3286845" y="2338090"/>
            <a:ext cx="444500" cy="2646"/>
          </a:xfrm>
          <a:prstGeom prst="straightConnector1">
            <a:avLst/>
          </a:prstGeom>
          <a:ln w="38100">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3"/>
            <a:endCxn id="6" idx="1"/>
          </p:cNvCxnSpPr>
          <p:nvPr/>
        </p:nvCxnSpPr>
        <p:spPr>
          <a:xfrm>
            <a:off x="2461344" y="4338340"/>
            <a:ext cx="444500" cy="0"/>
          </a:xfrm>
          <a:prstGeom prst="straightConnector1">
            <a:avLst/>
          </a:prstGeom>
          <a:ln w="38100">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p:cNvCxnSpPr>
          <p:nvPr/>
        </p:nvCxnSpPr>
        <p:spPr>
          <a:xfrm flipV="1">
            <a:off x="4048844" y="4306590"/>
            <a:ext cx="508000" cy="31750"/>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461844" y="3639840"/>
            <a:ext cx="1206500" cy="1397000"/>
          </a:xfrm>
          <a:prstGeom prst="rect">
            <a:avLst/>
          </a:prstGeom>
          <a:solidFill>
            <a:schemeClr val="accent1"/>
          </a:solidFill>
          <a:ln>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r>
              <a:rPr lang="en-US" sz="1500" dirty="0">
                <a:solidFill>
                  <a:schemeClr val="bg1"/>
                </a:solidFill>
                <a:latin typeface="DengXian" charset="0"/>
                <a:ea typeface="DengXian" charset="0"/>
                <a:cs typeface="DengXian" charset="0"/>
              </a:rPr>
              <a:t>CPU Emulation</a:t>
            </a:r>
          </a:p>
          <a:p>
            <a:pPr algn="ctr"/>
            <a:r>
              <a:rPr lang="en-US" sz="1500" dirty="0">
                <a:solidFill>
                  <a:schemeClr val="bg1"/>
                </a:solidFill>
                <a:latin typeface="DengXian" charset="0"/>
                <a:ea typeface="DengXian" charset="0"/>
                <a:cs typeface="DengXian" charset="0"/>
              </a:rPr>
              <a:t>Routines</a:t>
            </a:r>
          </a:p>
        </p:txBody>
      </p:sp>
      <p:cxnSp>
        <p:nvCxnSpPr>
          <p:cNvPr id="41" name="Straight Arrow Connector 40"/>
          <p:cNvCxnSpPr>
            <a:endCxn id="39" idx="1"/>
          </p:cNvCxnSpPr>
          <p:nvPr/>
        </p:nvCxnSpPr>
        <p:spPr>
          <a:xfrm>
            <a:off x="5890344" y="4306590"/>
            <a:ext cx="571500" cy="31750"/>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hape 91"/>
          <p:cNvCxnSpPr>
            <a:endCxn id="4" idx="3"/>
          </p:cNvCxnSpPr>
          <p:nvPr/>
        </p:nvCxnSpPr>
        <p:spPr>
          <a:xfrm rot="16200000" flipV="1">
            <a:off x="4255219" y="3115965"/>
            <a:ext cx="1206500" cy="730250"/>
          </a:xfrm>
          <a:prstGeom prst="bentConnector2">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hape 96"/>
          <p:cNvCxnSpPr>
            <a:stCxn id="12" idx="0"/>
            <a:endCxn id="4" idx="1"/>
          </p:cNvCxnSpPr>
          <p:nvPr/>
        </p:nvCxnSpPr>
        <p:spPr>
          <a:xfrm rot="5400000" flipH="1" flipV="1">
            <a:off x="1937469" y="3052465"/>
            <a:ext cx="762000" cy="412750"/>
          </a:xfrm>
          <a:prstGeom prst="bentConnector2">
            <a:avLst/>
          </a:prstGeom>
          <a:ln w="38100">
            <a:solidFill>
              <a:schemeClr val="accent1"/>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a:off x="3446256" y="3416929"/>
            <a:ext cx="444500" cy="1323"/>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314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zh-TW"/>
              <a:t>Basic Blocks</a:t>
            </a:r>
          </a:p>
        </p:txBody>
      </p:sp>
      <p:cxnSp>
        <p:nvCxnSpPr>
          <p:cNvPr id="7" name="Straight Arrow Connector 6"/>
          <p:cNvCxnSpPr>
            <a:stCxn id="14" idx="3"/>
            <a:endCxn id="32" idx="1"/>
          </p:cNvCxnSpPr>
          <p:nvPr/>
        </p:nvCxnSpPr>
        <p:spPr>
          <a:xfrm>
            <a:off x="1841500" y="1841500"/>
            <a:ext cx="190500" cy="13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70000" y="1714500"/>
            <a:ext cx="571500" cy="254000"/>
          </a:xfrm>
          <a:prstGeom prst="rect">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333" b="1" dirty="0" err="1">
                <a:solidFill>
                  <a:schemeClr val="bg1"/>
                </a:solidFill>
                <a:latin typeface="DengXian" charset="0"/>
                <a:ea typeface="DengXian" charset="0"/>
                <a:cs typeface="DengXian" charset="0"/>
              </a:rPr>
              <a:t>vPC</a:t>
            </a:r>
            <a:endParaRPr lang="en-US" sz="1333" b="1" dirty="0">
              <a:solidFill>
                <a:schemeClr val="bg1"/>
              </a:solidFill>
              <a:latin typeface="DengXian" charset="0"/>
              <a:ea typeface="DengXian" charset="0"/>
              <a:cs typeface="DengXian" charset="0"/>
            </a:endParaRPr>
          </a:p>
        </p:txBody>
      </p:sp>
      <p:sp>
        <p:nvSpPr>
          <p:cNvPr id="32" name="Rectangle 31"/>
          <p:cNvSpPr/>
          <p:nvPr/>
        </p:nvSpPr>
        <p:spPr>
          <a:xfrm>
            <a:off x="20320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33" name="Rectangle 32"/>
          <p:cNvSpPr/>
          <p:nvPr/>
        </p:nvSpPr>
        <p:spPr>
          <a:xfrm>
            <a:off x="2032000" y="1968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cli</a:t>
            </a:r>
            <a:endParaRPr lang="en-US" sz="1167" b="1" dirty="0">
              <a:solidFill>
                <a:schemeClr val="tx1"/>
              </a:solidFill>
              <a:latin typeface="Courier New" pitchFamily="49" charset="0"/>
              <a:cs typeface="Courier New" pitchFamily="49" charset="0"/>
            </a:endParaRPr>
          </a:p>
        </p:txBody>
      </p:sp>
      <p:sp>
        <p:nvSpPr>
          <p:cNvPr id="34" name="Rectangle 33"/>
          <p:cNvSpPr/>
          <p:nvPr/>
        </p:nvSpPr>
        <p:spPr>
          <a:xfrm>
            <a:off x="20320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35" name="Rectangle 34"/>
          <p:cNvSpPr/>
          <p:nvPr/>
        </p:nvSpPr>
        <p:spPr>
          <a:xfrm>
            <a:off x="2032000" y="2476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cr3</a:t>
            </a:r>
          </a:p>
        </p:txBody>
      </p:sp>
      <p:sp>
        <p:nvSpPr>
          <p:cNvPr id="36" name="Rectangle 35"/>
          <p:cNvSpPr/>
          <p:nvPr/>
        </p:nvSpPr>
        <p:spPr>
          <a:xfrm>
            <a:off x="2032000" y="273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sti</a:t>
            </a:r>
            <a:endParaRPr lang="en-US" sz="1167" b="1" dirty="0">
              <a:solidFill>
                <a:schemeClr val="tx1"/>
              </a:solidFill>
              <a:latin typeface="Courier New" pitchFamily="49" charset="0"/>
              <a:cs typeface="Courier New" pitchFamily="49" charset="0"/>
            </a:endParaRPr>
          </a:p>
        </p:txBody>
      </p:sp>
      <p:sp>
        <p:nvSpPr>
          <p:cNvPr id="37" name="Rectangle 36"/>
          <p:cNvSpPr/>
          <p:nvPr/>
        </p:nvSpPr>
        <p:spPr>
          <a:xfrm>
            <a:off x="2032000" y="298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1016001" y="2476500"/>
            <a:ext cx="2032000" cy="2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858162" y="2475839"/>
            <a:ext cx="2032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829" name="TextBox 107"/>
          <p:cNvSpPr txBox="1">
            <a:spLocks noChangeArrowheads="1"/>
          </p:cNvSpPr>
          <p:nvPr/>
        </p:nvSpPr>
        <p:spPr bwMode="auto">
          <a:xfrm>
            <a:off x="2356274" y="1079501"/>
            <a:ext cx="1192955" cy="323165"/>
          </a:xfrm>
          <a:prstGeom prst="rect">
            <a:avLst/>
          </a:prstGeom>
          <a:noFill/>
          <a:ln w="9525">
            <a:noFill/>
            <a:miter lim="800000"/>
            <a:headEnd/>
            <a:tailEnd/>
          </a:ln>
        </p:spPr>
        <p:txBody>
          <a:bodyPr wrap="none">
            <a:spAutoFit/>
          </a:bodyPr>
          <a:lstStyle/>
          <a:p>
            <a:pPr algn="ctr"/>
            <a:r>
              <a:rPr lang="en-US" altLang="zh-TW" sz="1500" b="1">
                <a:latin typeface="DengXian" charset="0"/>
                <a:ea typeface="DengXian" charset="0"/>
                <a:cs typeface="DengXian" charset="0"/>
              </a:rPr>
              <a:t>Guest Code</a:t>
            </a:r>
          </a:p>
        </p:txBody>
      </p:sp>
      <p:sp>
        <p:nvSpPr>
          <p:cNvPr id="53" name="Right Brace 52"/>
          <p:cNvSpPr/>
          <p:nvPr/>
        </p:nvSpPr>
        <p:spPr>
          <a:xfrm>
            <a:off x="3937000" y="1714500"/>
            <a:ext cx="190500" cy="1270000"/>
          </a:xfrm>
          <a:prstGeom prst="rightBrace">
            <a:avLst/>
          </a:prstGeom>
          <a:ln w="12700">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34831" name="TextBox 53"/>
          <p:cNvSpPr txBox="1">
            <a:spLocks noChangeArrowheads="1"/>
          </p:cNvSpPr>
          <p:nvPr/>
        </p:nvSpPr>
        <p:spPr bwMode="auto">
          <a:xfrm>
            <a:off x="4127500" y="2196042"/>
            <a:ext cx="1762021" cy="323165"/>
          </a:xfrm>
          <a:prstGeom prst="rect">
            <a:avLst/>
          </a:prstGeom>
          <a:noFill/>
          <a:ln w="9525">
            <a:noFill/>
            <a:miter lim="800000"/>
            <a:headEnd/>
            <a:tailEnd/>
          </a:ln>
        </p:spPr>
        <p:txBody>
          <a:bodyPr wrap="none">
            <a:spAutoFit/>
          </a:bodyPr>
          <a:lstStyle/>
          <a:p>
            <a:r>
              <a:rPr lang="en-US" altLang="zh-TW" sz="1500" b="1">
                <a:solidFill>
                  <a:srgbClr val="00935D"/>
                </a:solidFill>
                <a:latin typeface="DengXian" charset="0"/>
                <a:ea typeface="DengXian" charset="0"/>
                <a:cs typeface="DengXian" charset="0"/>
              </a:rPr>
              <a:t>Straight-line code</a:t>
            </a:r>
          </a:p>
        </p:txBody>
      </p:sp>
      <p:sp>
        <p:nvSpPr>
          <p:cNvPr id="55" name="Right Brace 54"/>
          <p:cNvSpPr/>
          <p:nvPr/>
        </p:nvSpPr>
        <p:spPr>
          <a:xfrm>
            <a:off x="3937000" y="3048000"/>
            <a:ext cx="190500" cy="190500"/>
          </a:xfrm>
          <a:prstGeom prst="rightBrace">
            <a:avLst/>
          </a:prstGeom>
          <a:ln w="12700">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34833" name="TextBox 55"/>
          <p:cNvSpPr txBox="1">
            <a:spLocks noChangeArrowheads="1"/>
          </p:cNvSpPr>
          <p:nvPr/>
        </p:nvSpPr>
        <p:spPr bwMode="auto">
          <a:xfrm>
            <a:off x="4127500" y="2984501"/>
            <a:ext cx="1266693" cy="323165"/>
          </a:xfrm>
          <a:prstGeom prst="rect">
            <a:avLst/>
          </a:prstGeom>
          <a:noFill/>
          <a:ln w="9525">
            <a:noFill/>
            <a:miter lim="800000"/>
            <a:headEnd/>
            <a:tailEnd/>
          </a:ln>
        </p:spPr>
        <p:txBody>
          <a:bodyPr wrap="none">
            <a:spAutoFit/>
          </a:bodyPr>
          <a:lstStyle/>
          <a:p>
            <a:r>
              <a:rPr lang="en-US" altLang="zh-TW" sz="1500" b="1">
                <a:solidFill>
                  <a:srgbClr val="00935D"/>
                </a:solidFill>
                <a:latin typeface="DengXian" charset="0"/>
                <a:ea typeface="DengXian" charset="0"/>
                <a:cs typeface="DengXian" charset="0"/>
              </a:rPr>
              <a:t>Control flow</a:t>
            </a:r>
          </a:p>
        </p:txBody>
      </p:sp>
      <p:sp>
        <p:nvSpPr>
          <p:cNvPr id="57" name="Right Brace 56"/>
          <p:cNvSpPr/>
          <p:nvPr/>
        </p:nvSpPr>
        <p:spPr>
          <a:xfrm>
            <a:off x="5825717" y="1714500"/>
            <a:ext cx="190500" cy="1524000"/>
          </a:xfrm>
          <a:prstGeom prst="rightBrace">
            <a:avLst/>
          </a:prstGeom>
          <a:ln w="12700">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34835" name="TextBox 58"/>
          <p:cNvSpPr txBox="1">
            <a:spLocks noChangeArrowheads="1"/>
          </p:cNvSpPr>
          <p:nvPr/>
        </p:nvSpPr>
        <p:spPr bwMode="auto">
          <a:xfrm>
            <a:off x="6016217" y="2323042"/>
            <a:ext cx="1148071" cy="323165"/>
          </a:xfrm>
          <a:prstGeom prst="rect">
            <a:avLst/>
          </a:prstGeom>
          <a:noFill/>
          <a:ln w="9525">
            <a:noFill/>
            <a:miter lim="800000"/>
            <a:headEnd/>
            <a:tailEnd/>
          </a:ln>
        </p:spPr>
        <p:txBody>
          <a:bodyPr wrap="none">
            <a:spAutoFit/>
          </a:bodyPr>
          <a:lstStyle/>
          <a:p>
            <a:r>
              <a:rPr lang="en-US" altLang="zh-TW" sz="1500" b="1">
                <a:solidFill>
                  <a:srgbClr val="00935D"/>
                </a:solidFill>
                <a:latin typeface="DengXian" charset="0"/>
                <a:ea typeface="DengXian" charset="0"/>
                <a:cs typeface="DengXian" charset="0"/>
              </a:rPr>
              <a:t>Basic Block</a:t>
            </a:r>
          </a:p>
        </p:txBody>
      </p:sp>
    </p:spTree>
    <p:extLst>
      <p:ext uri="{BB962C8B-B14F-4D97-AF65-F5344CB8AC3E}">
        <p14:creationId xmlns:p14="http://schemas.microsoft.com/office/powerpoint/2010/main" val="2077867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33" idx="3"/>
            <a:endCxn id="21" idx="1"/>
          </p:cNvCxnSpPr>
          <p:nvPr/>
        </p:nvCxnSpPr>
        <p:spPr>
          <a:xfrm>
            <a:off x="3873500" y="2095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5" idx="3"/>
            <a:endCxn id="22" idx="1"/>
          </p:cNvCxnSpPr>
          <p:nvPr/>
        </p:nvCxnSpPr>
        <p:spPr>
          <a:xfrm>
            <a:off x="3873500" y="2603500"/>
            <a:ext cx="1143000" cy="127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3"/>
            <a:endCxn id="23" idx="1"/>
          </p:cNvCxnSpPr>
          <p:nvPr/>
        </p:nvCxnSpPr>
        <p:spPr>
          <a:xfrm>
            <a:off x="3873500" y="2857500"/>
            <a:ext cx="1143000" cy="254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7" idx="3"/>
            <a:endCxn id="24" idx="1"/>
          </p:cNvCxnSpPr>
          <p:nvPr/>
        </p:nvCxnSpPr>
        <p:spPr>
          <a:xfrm>
            <a:off x="3873500" y="3111500"/>
            <a:ext cx="1143000" cy="254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2" idx="3"/>
            <a:endCxn id="96" idx="1"/>
          </p:cNvCxnSpPr>
          <p:nvPr/>
        </p:nvCxnSpPr>
        <p:spPr>
          <a:xfrm>
            <a:off x="3873500" y="1841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5016500" y="2032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22" name="Left Brace 21"/>
          <p:cNvSpPr/>
          <p:nvPr/>
        </p:nvSpPr>
        <p:spPr>
          <a:xfrm>
            <a:off x="5016500" y="2540000"/>
            <a:ext cx="63500" cy="381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23" name="Left Brace 22"/>
          <p:cNvSpPr/>
          <p:nvPr/>
        </p:nvSpPr>
        <p:spPr>
          <a:xfrm>
            <a:off x="5016500" y="3048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24" name="Left Brace 23"/>
          <p:cNvSpPr/>
          <p:nvPr/>
        </p:nvSpPr>
        <p:spPr>
          <a:xfrm>
            <a:off x="5016500" y="3302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96" name="Left Brace 95"/>
          <p:cNvSpPr/>
          <p:nvPr/>
        </p:nvSpPr>
        <p:spPr>
          <a:xfrm>
            <a:off x="5016500" y="1778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97" name="Left Brace 96"/>
          <p:cNvSpPr/>
          <p:nvPr/>
        </p:nvSpPr>
        <p:spPr>
          <a:xfrm>
            <a:off x="5016500" y="2286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cxnSp>
        <p:nvCxnSpPr>
          <p:cNvPr id="98" name="Straight Arrow Connector 97"/>
          <p:cNvCxnSpPr>
            <a:stCxn id="34" idx="3"/>
            <a:endCxn id="97" idx="1"/>
          </p:cNvCxnSpPr>
          <p:nvPr/>
        </p:nvCxnSpPr>
        <p:spPr>
          <a:xfrm>
            <a:off x="3873500" y="2349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854" name="Title 1"/>
          <p:cNvSpPr>
            <a:spLocks noGrp="1"/>
          </p:cNvSpPr>
          <p:nvPr>
            <p:ph type="title"/>
          </p:nvPr>
        </p:nvSpPr>
        <p:spPr/>
        <p:txBody>
          <a:bodyPr/>
          <a:lstStyle/>
          <a:p>
            <a:r>
              <a:rPr lang="en-US" altLang="zh-TW" dirty="0"/>
              <a:t>Binary Translation</a:t>
            </a:r>
          </a:p>
        </p:txBody>
      </p:sp>
      <p:cxnSp>
        <p:nvCxnSpPr>
          <p:cNvPr id="7" name="Straight Arrow Connector 6"/>
          <p:cNvCxnSpPr>
            <a:stCxn id="14" idx="3"/>
            <a:endCxn id="32" idx="1"/>
          </p:cNvCxnSpPr>
          <p:nvPr/>
        </p:nvCxnSpPr>
        <p:spPr>
          <a:xfrm>
            <a:off x="1841500" y="1841500"/>
            <a:ext cx="190500" cy="13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70000" y="1714500"/>
            <a:ext cx="571500" cy="2540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333" b="1" dirty="0" err="1">
                <a:solidFill>
                  <a:schemeClr val="bg1"/>
                </a:solidFill>
              </a:rPr>
              <a:t>vPC</a:t>
            </a:r>
            <a:endParaRPr lang="en-US" sz="1333" b="1" dirty="0">
              <a:solidFill>
                <a:schemeClr val="bg1"/>
              </a:solidFill>
            </a:endParaRPr>
          </a:p>
        </p:txBody>
      </p:sp>
      <p:sp>
        <p:nvSpPr>
          <p:cNvPr id="32" name="Rectangle 31"/>
          <p:cNvSpPr/>
          <p:nvPr/>
        </p:nvSpPr>
        <p:spPr>
          <a:xfrm>
            <a:off x="20320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33" name="Rectangle 32"/>
          <p:cNvSpPr/>
          <p:nvPr/>
        </p:nvSpPr>
        <p:spPr>
          <a:xfrm>
            <a:off x="2032000" y="1968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cli</a:t>
            </a:r>
            <a:endParaRPr lang="en-US" sz="1167" b="1" dirty="0">
              <a:solidFill>
                <a:schemeClr val="tx1"/>
              </a:solidFill>
              <a:latin typeface="Courier New" pitchFamily="49" charset="0"/>
              <a:cs typeface="Courier New" pitchFamily="49" charset="0"/>
            </a:endParaRPr>
          </a:p>
        </p:txBody>
      </p:sp>
      <p:sp>
        <p:nvSpPr>
          <p:cNvPr id="34" name="Rectangle 33"/>
          <p:cNvSpPr/>
          <p:nvPr/>
        </p:nvSpPr>
        <p:spPr>
          <a:xfrm>
            <a:off x="20320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35" name="Rectangle 34"/>
          <p:cNvSpPr/>
          <p:nvPr/>
        </p:nvSpPr>
        <p:spPr>
          <a:xfrm>
            <a:off x="2032000" y="2476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cr3</a:t>
            </a:r>
          </a:p>
        </p:txBody>
      </p:sp>
      <p:sp>
        <p:nvSpPr>
          <p:cNvPr id="36" name="Rectangle 35"/>
          <p:cNvSpPr/>
          <p:nvPr/>
        </p:nvSpPr>
        <p:spPr>
          <a:xfrm>
            <a:off x="2032000" y="273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sti</a:t>
            </a:r>
            <a:endParaRPr lang="en-US" sz="1167" b="1" dirty="0">
              <a:solidFill>
                <a:schemeClr val="tx1"/>
              </a:solidFill>
              <a:latin typeface="Courier New" pitchFamily="49" charset="0"/>
              <a:cs typeface="Courier New" pitchFamily="49" charset="0"/>
            </a:endParaRPr>
          </a:p>
        </p:txBody>
      </p:sp>
      <p:sp>
        <p:nvSpPr>
          <p:cNvPr id="37" name="Rectangle 36"/>
          <p:cNvSpPr/>
          <p:nvPr/>
        </p:nvSpPr>
        <p:spPr>
          <a:xfrm>
            <a:off x="2032000" y="298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1016001" y="2476500"/>
            <a:ext cx="2032000" cy="2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858162" y="2475839"/>
            <a:ext cx="2032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1435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42" name="Rectangle 41"/>
          <p:cNvSpPr/>
          <p:nvPr/>
        </p:nvSpPr>
        <p:spPr>
          <a:xfrm>
            <a:off x="5143500" y="1968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call  HANDLE_CLI</a:t>
            </a:r>
          </a:p>
        </p:txBody>
      </p:sp>
      <p:sp>
        <p:nvSpPr>
          <p:cNvPr id="43" name="Rectangle 42"/>
          <p:cNvSpPr/>
          <p:nvPr/>
        </p:nvSpPr>
        <p:spPr>
          <a:xfrm>
            <a:off x="51435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44" name="Rectangle 43"/>
          <p:cNvSpPr/>
          <p:nvPr/>
        </p:nvSpPr>
        <p:spPr>
          <a:xfrm>
            <a:off x="5143500" y="2476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00" b="1" dirty="0" err="1">
                <a:solidFill>
                  <a:schemeClr val="tx1"/>
                </a:solidFill>
                <a:latin typeface="Courier New" pitchFamily="49" charset="0"/>
                <a:cs typeface="Courier New" pitchFamily="49" charset="0"/>
              </a:rPr>
              <a:t>mov</a:t>
            </a:r>
            <a:r>
              <a:rPr lang="en-US" sz="1100" b="1" dirty="0">
                <a:solidFill>
                  <a:schemeClr val="tx1"/>
                </a:solidFill>
                <a:latin typeface="Courier New" pitchFamily="49" charset="0"/>
                <a:cs typeface="Courier New" pitchFamily="49" charset="0"/>
              </a:rPr>
              <a:t>   [CO_ARG], </a:t>
            </a:r>
            <a:r>
              <a:rPr lang="en-US" sz="1100" b="1" dirty="0" err="1">
                <a:solidFill>
                  <a:schemeClr val="tx1"/>
                </a:solidFill>
                <a:latin typeface="Courier New" pitchFamily="49" charset="0"/>
                <a:cs typeface="Courier New" pitchFamily="49" charset="0"/>
              </a:rPr>
              <a:t>ebx</a:t>
            </a:r>
            <a:endParaRPr lang="en-US" sz="1100" b="1" dirty="0">
              <a:solidFill>
                <a:schemeClr val="tx1"/>
              </a:solidFill>
              <a:latin typeface="Courier New" pitchFamily="49" charset="0"/>
              <a:cs typeface="Courier New" pitchFamily="49" charset="0"/>
            </a:endParaRPr>
          </a:p>
        </p:txBody>
      </p:sp>
      <p:sp>
        <p:nvSpPr>
          <p:cNvPr id="45" name="Rectangle 44"/>
          <p:cNvSpPr/>
          <p:nvPr/>
        </p:nvSpPr>
        <p:spPr>
          <a:xfrm>
            <a:off x="5143500" y="2730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call  HANDLE_CR3</a:t>
            </a:r>
          </a:p>
        </p:txBody>
      </p:sp>
      <p:sp>
        <p:nvSpPr>
          <p:cNvPr id="46" name="Rectangle 45"/>
          <p:cNvSpPr/>
          <p:nvPr/>
        </p:nvSpPr>
        <p:spPr>
          <a:xfrm>
            <a:off x="5143500" y="2984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call  HANDLE_STI</a:t>
            </a:r>
          </a:p>
        </p:txBody>
      </p:sp>
      <p:cxnSp>
        <p:nvCxnSpPr>
          <p:cNvPr id="47" name="Straight Connector 46"/>
          <p:cNvCxnSpPr/>
          <p:nvPr/>
        </p:nvCxnSpPr>
        <p:spPr>
          <a:xfrm rot="5400000">
            <a:off x="4033573" y="2571750"/>
            <a:ext cx="2221177"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874412" y="2571089"/>
            <a:ext cx="22225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43500" y="3238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jmp</a:t>
            </a:r>
            <a:r>
              <a:rPr lang="en-US" sz="1167" b="1" dirty="0">
                <a:solidFill>
                  <a:schemeClr val="tx1"/>
                </a:solidFill>
                <a:latin typeface="Courier New" pitchFamily="49" charset="0"/>
                <a:cs typeface="Courier New" pitchFamily="49" charset="0"/>
              </a:rPr>
              <a:t>   HANDLE_RET</a:t>
            </a:r>
          </a:p>
        </p:txBody>
      </p:sp>
      <p:sp>
        <p:nvSpPr>
          <p:cNvPr id="78" name="Rectangle 77"/>
          <p:cNvSpPr/>
          <p:nvPr/>
        </p:nvSpPr>
        <p:spPr>
          <a:xfrm>
            <a:off x="7239000" y="1714500"/>
            <a:ext cx="571500" cy="254000"/>
          </a:xfrm>
          <a:prstGeom prst="rect">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333" b="1" dirty="0">
                <a:solidFill>
                  <a:schemeClr val="bg1"/>
                </a:solidFill>
              </a:rPr>
              <a:t>start</a:t>
            </a:r>
          </a:p>
        </p:txBody>
      </p:sp>
      <p:sp>
        <p:nvSpPr>
          <p:cNvPr id="35875" name="TextBox 107"/>
          <p:cNvSpPr txBox="1">
            <a:spLocks noChangeArrowheads="1"/>
          </p:cNvSpPr>
          <p:nvPr/>
        </p:nvSpPr>
        <p:spPr bwMode="auto">
          <a:xfrm>
            <a:off x="2404620" y="1079501"/>
            <a:ext cx="1096262" cy="323165"/>
          </a:xfrm>
          <a:prstGeom prst="rect">
            <a:avLst/>
          </a:prstGeom>
          <a:noFill/>
          <a:ln w="9525">
            <a:noFill/>
            <a:miter lim="800000"/>
            <a:headEnd/>
            <a:tailEnd/>
          </a:ln>
        </p:spPr>
        <p:txBody>
          <a:bodyPr wrap="none">
            <a:spAutoFit/>
          </a:bodyPr>
          <a:lstStyle/>
          <a:p>
            <a:pPr algn="ctr"/>
            <a:r>
              <a:rPr lang="en-US" altLang="zh-TW" sz="1500" b="1"/>
              <a:t>Guest Code</a:t>
            </a:r>
          </a:p>
        </p:txBody>
      </p:sp>
      <p:sp>
        <p:nvSpPr>
          <p:cNvPr id="35876" name="TextBox 109"/>
          <p:cNvSpPr txBox="1">
            <a:spLocks noChangeArrowheads="1"/>
          </p:cNvSpPr>
          <p:nvPr/>
        </p:nvSpPr>
        <p:spPr bwMode="auto">
          <a:xfrm>
            <a:off x="5270379" y="1079501"/>
            <a:ext cx="1587742" cy="323165"/>
          </a:xfrm>
          <a:prstGeom prst="rect">
            <a:avLst/>
          </a:prstGeom>
          <a:noFill/>
          <a:ln w="9525">
            <a:noFill/>
            <a:miter lim="800000"/>
            <a:headEnd/>
            <a:tailEnd/>
          </a:ln>
        </p:spPr>
        <p:txBody>
          <a:bodyPr wrap="none">
            <a:spAutoFit/>
          </a:bodyPr>
          <a:lstStyle/>
          <a:p>
            <a:pPr algn="ctr"/>
            <a:r>
              <a:rPr lang="en-US" altLang="zh-TW" sz="1500" b="1"/>
              <a:t>Translation Cache</a:t>
            </a:r>
          </a:p>
        </p:txBody>
      </p:sp>
      <p:sp>
        <p:nvSpPr>
          <p:cNvPr id="121" name="Right Arrow 120"/>
          <p:cNvSpPr/>
          <p:nvPr/>
        </p:nvSpPr>
        <p:spPr>
          <a:xfrm>
            <a:off x="6985000" y="3302000"/>
            <a:ext cx="317500" cy="1270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lang="en-US" altLang="zh-TW" sz="1333" b="1">
              <a:solidFill>
                <a:schemeClr val="tx1"/>
              </a:solidFill>
            </a:endParaRPr>
          </a:p>
        </p:txBody>
      </p:sp>
      <p:sp>
        <p:nvSpPr>
          <p:cNvPr id="126" name="Left-Right Arrow 125"/>
          <p:cNvSpPr/>
          <p:nvPr/>
        </p:nvSpPr>
        <p:spPr>
          <a:xfrm>
            <a:off x="6985000" y="3048000"/>
            <a:ext cx="317500" cy="1270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lang="en-US" altLang="zh-TW" sz="1333" b="1">
              <a:solidFill>
                <a:schemeClr val="tx1"/>
              </a:solidFill>
            </a:endParaRPr>
          </a:p>
        </p:txBody>
      </p:sp>
      <p:sp>
        <p:nvSpPr>
          <p:cNvPr id="127" name="Left-Right Arrow 126"/>
          <p:cNvSpPr/>
          <p:nvPr/>
        </p:nvSpPr>
        <p:spPr>
          <a:xfrm>
            <a:off x="6985000" y="2794000"/>
            <a:ext cx="317500" cy="1270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lang="en-US" altLang="zh-TW" sz="1333" b="1">
              <a:solidFill>
                <a:schemeClr val="tx1"/>
              </a:solidFill>
            </a:endParaRPr>
          </a:p>
        </p:txBody>
      </p:sp>
      <p:sp>
        <p:nvSpPr>
          <p:cNvPr id="128" name="Right Arrow 127"/>
          <p:cNvSpPr/>
          <p:nvPr/>
        </p:nvSpPr>
        <p:spPr>
          <a:xfrm flipH="1">
            <a:off x="6966480" y="1778000"/>
            <a:ext cx="336021" cy="1270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lang="en-US" altLang="zh-TW" sz="1333" b="1">
              <a:solidFill>
                <a:schemeClr val="tx1"/>
              </a:solidFill>
            </a:endParaRPr>
          </a:p>
        </p:txBody>
      </p:sp>
    </p:spTree>
    <p:extLst>
      <p:ext uri="{BB962C8B-B14F-4D97-AF65-F5344CB8AC3E}">
        <p14:creationId xmlns:p14="http://schemas.microsoft.com/office/powerpoint/2010/main" val="163040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33" idx="3"/>
            <a:endCxn id="21" idx="1"/>
          </p:cNvCxnSpPr>
          <p:nvPr/>
        </p:nvCxnSpPr>
        <p:spPr>
          <a:xfrm>
            <a:off x="3873500" y="2095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5" idx="3"/>
            <a:endCxn id="22" idx="1"/>
          </p:cNvCxnSpPr>
          <p:nvPr/>
        </p:nvCxnSpPr>
        <p:spPr>
          <a:xfrm>
            <a:off x="3873500" y="2603500"/>
            <a:ext cx="1143000" cy="127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3"/>
            <a:endCxn id="23" idx="1"/>
          </p:cNvCxnSpPr>
          <p:nvPr/>
        </p:nvCxnSpPr>
        <p:spPr>
          <a:xfrm>
            <a:off x="3873500" y="2857500"/>
            <a:ext cx="1143000" cy="635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7" idx="3"/>
            <a:endCxn id="24" idx="1"/>
          </p:cNvCxnSpPr>
          <p:nvPr/>
        </p:nvCxnSpPr>
        <p:spPr>
          <a:xfrm>
            <a:off x="3873500" y="3111500"/>
            <a:ext cx="1143000" cy="1016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2" idx="3"/>
            <a:endCxn id="96" idx="1"/>
          </p:cNvCxnSpPr>
          <p:nvPr/>
        </p:nvCxnSpPr>
        <p:spPr>
          <a:xfrm>
            <a:off x="3873500" y="1841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5016500" y="2032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22" name="Left Brace 21"/>
          <p:cNvSpPr/>
          <p:nvPr/>
        </p:nvSpPr>
        <p:spPr>
          <a:xfrm>
            <a:off x="5016500" y="2540000"/>
            <a:ext cx="63500" cy="381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23" name="Left Brace 22"/>
          <p:cNvSpPr/>
          <p:nvPr/>
        </p:nvSpPr>
        <p:spPr>
          <a:xfrm>
            <a:off x="5016500" y="3048000"/>
            <a:ext cx="63500" cy="889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24" name="Left Brace 23"/>
          <p:cNvSpPr/>
          <p:nvPr/>
        </p:nvSpPr>
        <p:spPr>
          <a:xfrm>
            <a:off x="5016500" y="4064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96" name="Left Brace 95"/>
          <p:cNvSpPr/>
          <p:nvPr/>
        </p:nvSpPr>
        <p:spPr>
          <a:xfrm>
            <a:off x="5016500" y="1778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97" name="Left Brace 96"/>
          <p:cNvSpPr/>
          <p:nvPr/>
        </p:nvSpPr>
        <p:spPr>
          <a:xfrm>
            <a:off x="5016500" y="2286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cxnSp>
        <p:nvCxnSpPr>
          <p:cNvPr id="98" name="Straight Arrow Connector 97"/>
          <p:cNvCxnSpPr>
            <a:stCxn id="34" idx="3"/>
            <a:endCxn id="97" idx="1"/>
          </p:cNvCxnSpPr>
          <p:nvPr/>
        </p:nvCxnSpPr>
        <p:spPr>
          <a:xfrm>
            <a:off x="3873500" y="2349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Binary Translation</a:t>
            </a:r>
          </a:p>
        </p:txBody>
      </p:sp>
      <p:cxnSp>
        <p:nvCxnSpPr>
          <p:cNvPr id="7" name="Straight Arrow Connector 6"/>
          <p:cNvCxnSpPr>
            <a:stCxn id="14" idx="3"/>
            <a:endCxn id="32" idx="1"/>
          </p:cNvCxnSpPr>
          <p:nvPr/>
        </p:nvCxnSpPr>
        <p:spPr>
          <a:xfrm>
            <a:off x="1841500" y="1841500"/>
            <a:ext cx="190500" cy="13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70000" y="1714500"/>
            <a:ext cx="571500" cy="2540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333" b="1" dirty="0" err="1">
                <a:solidFill>
                  <a:schemeClr val="bg1"/>
                </a:solidFill>
              </a:rPr>
              <a:t>vPC</a:t>
            </a:r>
            <a:endParaRPr lang="en-US" sz="1333" b="1" dirty="0">
              <a:solidFill>
                <a:schemeClr val="bg1"/>
              </a:solidFill>
            </a:endParaRPr>
          </a:p>
        </p:txBody>
      </p:sp>
      <p:sp>
        <p:nvSpPr>
          <p:cNvPr id="32" name="Rectangle 31"/>
          <p:cNvSpPr/>
          <p:nvPr/>
        </p:nvSpPr>
        <p:spPr>
          <a:xfrm>
            <a:off x="20320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33" name="Rectangle 32"/>
          <p:cNvSpPr/>
          <p:nvPr/>
        </p:nvSpPr>
        <p:spPr>
          <a:xfrm>
            <a:off x="2032000" y="1968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cli</a:t>
            </a:r>
            <a:endParaRPr lang="en-US" sz="1167" b="1" dirty="0">
              <a:solidFill>
                <a:schemeClr val="tx1"/>
              </a:solidFill>
              <a:latin typeface="Courier New" pitchFamily="49" charset="0"/>
              <a:cs typeface="Courier New" pitchFamily="49" charset="0"/>
            </a:endParaRPr>
          </a:p>
        </p:txBody>
      </p:sp>
      <p:sp>
        <p:nvSpPr>
          <p:cNvPr id="34" name="Rectangle 33"/>
          <p:cNvSpPr/>
          <p:nvPr/>
        </p:nvSpPr>
        <p:spPr>
          <a:xfrm>
            <a:off x="20320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35" name="Rectangle 34"/>
          <p:cNvSpPr/>
          <p:nvPr/>
        </p:nvSpPr>
        <p:spPr>
          <a:xfrm>
            <a:off x="2032000" y="2476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cr3</a:t>
            </a:r>
          </a:p>
        </p:txBody>
      </p:sp>
      <p:sp>
        <p:nvSpPr>
          <p:cNvPr id="36" name="Rectangle 35"/>
          <p:cNvSpPr/>
          <p:nvPr/>
        </p:nvSpPr>
        <p:spPr>
          <a:xfrm>
            <a:off x="2032000" y="273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sti</a:t>
            </a:r>
            <a:endParaRPr lang="en-US" sz="1167" b="1" dirty="0">
              <a:solidFill>
                <a:schemeClr val="tx1"/>
              </a:solidFill>
              <a:latin typeface="Courier New" pitchFamily="49" charset="0"/>
              <a:cs typeface="Courier New" pitchFamily="49" charset="0"/>
            </a:endParaRPr>
          </a:p>
        </p:txBody>
      </p:sp>
      <p:sp>
        <p:nvSpPr>
          <p:cNvPr id="37" name="Rectangle 36"/>
          <p:cNvSpPr/>
          <p:nvPr/>
        </p:nvSpPr>
        <p:spPr>
          <a:xfrm>
            <a:off x="2032000" y="298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1016000" y="2476500"/>
            <a:ext cx="2032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858162" y="2475839"/>
            <a:ext cx="2032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1435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42" name="Rectangle 41"/>
          <p:cNvSpPr/>
          <p:nvPr/>
        </p:nvSpPr>
        <p:spPr>
          <a:xfrm>
            <a:off x="5143500" y="1968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[CPU_IE], 0</a:t>
            </a:r>
          </a:p>
        </p:txBody>
      </p:sp>
      <p:sp>
        <p:nvSpPr>
          <p:cNvPr id="43" name="Rectangle 42"/>
          <p:cNvSpPr/>
          <p:nvPr/>
        </p:nvSpPr>
        <p:spPr>
          <a:xfrm>
            <a:off x="51435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44" name="Rectangle 43"/>
          <p:cNvSpPr/>
          <p:nvPr/>
        </p:nvSpPr>
        <p:spPr>
          <a:xfrm>
            <a:off x="5143500" y="2476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00" b="1" dirty="0" err="1">
                <a:solidFill>
                  <a:schemeClr val="tx1"/>
                </a:solidFill>
                <a:latin typeface="Courier New" pitchFamily="49" charset="0"/>
                <a:cs typeface="Courier New" pitchFamily="49" charset="0"/>
              </a:rPr>
              <a:t>mov</a:t>
            </a:r>
            <a:r>
              <a:rPr lang="en-US" sz="1100" b="1" dirty="0">
                <a:solidFill>
                  <a:schemeClr val="tx1"/>
                </a:solidFill>
                <a:latin typeface="Courier New" pitchFamily="49" charset="0"/>
                <a:cs typeface="Courier New" pitchFamily="49" charset="0"/>
              </a:rPr>
              <a:t>   [CO_ARG], </a:t>
            </a:r>
            <a:r>
              <a:rPr lang="en-US" sz="1100" b="1" dirty="0" err="1">
                <a:solidFill>
                  <a:schemeClr val="tx1"/>
                </a:solidFill>
                <a:latin typeface="Courier New" pitchFamily="49" charset="0"/>
                <a:cs typeface="Courier New" pitchFamily="49" charset="0"/>
              </a:rPr>
              <a:t>ebx</a:t>
            </a:r>
            <a:endParaRPr lang="en-US" sz="1100" b="1" dirty="0">
              <a:solidFill>
                <a:schemeClr val="tx1"/>
              </a:solidFill>
              <a:latin typeface="Courier New" pitchFamily="49" charset="0"/>
              <a:cs typeface="Courier New" pitchFamily="49" charset="0"/>
            </a:endParaRPr>
          </a:p>
        </p:txBody>
      </p:sp>
      <p:sp>
        <p:nvSpPr>
          <p:cNvPr id="45" name="Rectangle 44"/>
          <p:cNvSpPr/>
          <p:nvPr/>
        </p:nvSpPr>
        <p:spPr>
          <a:xfrm>
            <a:off x="5143500" y="273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call  HANDLE_CR3</a:t>
            </a:r>
          </a:p>
        </p:txBody>
      </p:sp>
      <p:sp>
        <p:nvSpPr>
          <p:cNvPr id="46" name="Rectangle 45"/>
          <p:cNvSpPr/>
          <p:nvPr/>
        </p:nvSpPr>
        <p:spPr>
          <a:xfrm>
            <a:off x="5143500" y="2984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[CPU_IE], 1</a:t>
            </a:r>
          </a:p>
        </p:txBody>
      </p:sp>
      <p:cxnSp>
        <p:nvCxnSpPr>
          <p:cNvPr id="47" name="Straight Connector 46"/>
          <p:cNvCxnSpPr/>
          <p:nvPr/>
        </p:nvCxnSpPr>
        <p:spPr>
          <a:xfrm rot="5400000">
            <a:off x="3620162" y="2984500"/>
            <a:ext cx="3047338" cy="6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461662" y="2983839"/>
            <a:ext cx="3048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143500" y="3238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test  [CPU_IRQ], 1</a:t>
            </a:r>
          </a:p>
        </p:txBody>
      </p:sp>
      <p:sp>
        <p:nvSpPr>
          <p:cNvPr id="50" name="Rectangle 49"/>
          <p:cNvSpPr/>
          <p:nvPr/>
        </p:nvSpPr>
        <p:spPr>
          <a:xfrm>
            <a:off x="5143500" y="3492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jne</a:t>
            </a:r>
            <a:endParaRPr lang="en-US" sz="1167" b="1" dirty="0">
              <a:solidFill>
                <a:schemeClr val="tx1"/>
              </a:solidFill>
              <a:latin typeface="Courier New" pitchFamily="49" charset="0"/>
              <a:cs typeface="Courier New" pitchFamily="49" charset="0"/>
            </a:endParaRPr>
          </a:p>
        </p:txBody>
      </p:sp>
      <p:sp>
        <p:nvSpPr>
          <p:cNvPr id="51" name="Rectangle 50"/>
          <p:cNvSpPr/>
          <p:nvPr/>
        </p:nvSpPr>
        <p:spPr>
          <a:xfrm>
            <a:off x="5143500" y="3746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call  HANDLE_INTS</a:t>
            </a:r>
          </a:p>
        </p:txBody>
      </p:sp>
      <p:sp>
        <p:nvSpPr>
          <p:cNvPr id="52" name="Rectangle 51"/>
          <p:cNvSpPr/>
          <p:nvPr/>
        </p:nvSpPr>
        <p:spPr>
          <a:xfrm>
            <a:off x="5143500" y="400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jmp</a:t>
            </a:r>
            <a:r>
              <a:rPr lang="en-US" sz="1167" b="1" dirty="0">
                <a:solidFill>
                  <a:schemeClr val="tx1"/>
                </a:solidFill>
                <a:latin typeface="Courier New" pitchFamily="49" charset="0"/>
                <a:cs typeface="Courier New" pitchFamily="49" charset="0"/>
              </a:rPr>
              <a:t>   HANDLE_RET</a:t>
            </a:r>
          </a:p>
        </p:txBody>
      </p:sp>
      <p:sp>
        <p:nvSpPr>
          <p:cNvPr id="78" name="Rectangle 77"/>
          <p:cNvSpPr/>
          <p:nvPr/>
        </p:nvSpPr>
        <p:spPr>
          <a:xfrm>
            <a:off x="7239000" y="1714500"/>
            <a:ext cx="571500" cy="254000"/>
          </a:xfrm>
          <a:prstGeom prst="rect">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333" b="1" dirty="0">
                <a:solidFill>
                  <a:schemeClr val="bg1"/>
                </a:solidFill>
              </a:rPr>
              <a:t>start</a:t>
            </a:r>
          </a:p>
        </p:txBody>
      </p:sp>
      <p:sp>
        <p:nvSpPr>
          <p:cNvPr id="108" name="TextBox 107"/>
          <p:cNvSpPr txBox="1"/>
          <p:nvPr/>
        </p:nvSpPr>
        <p:spPr>
          <a:xfrm>
            <a:off x="2404619" y="1079501"/>
            <a:ext cx="1096262" cy="323165"/>
          </a:xfrm>
          <a:prstGeom prst="rect">
            <a:avLst/>
          </a:prstGeom>
          <a:noFill/>
        </p:spPr>
        <p:txBody>
          <a:bodyPr wrap="none" rtlCol="0">
            <a:spAutoFit/>
          </a:bodyPr>
          <a:lstStyle/>
          <a:p>
            <a:pPr algn="ctr"/>
            <a:r>
              <a:rPr lang="en-US" sz="1500" b="1" dirty="0"/>
              <a:t>Guest Code</a:t>
            </a:r>
          </a:p>
        </p:txBody>
      </p:sp>
      <p:sp>
        <p:nvSpPr>
          <p:cNvPr id="110" name="TextBox 109"/>
          <p:cNvSpPr txBox="1"/>
          <p:nvPr/>
        </p:nvSpPr>
        <p:spPr>
          <a:xfrm>
            <a:off x="5270379" y="1079501"/>
            <a:ext cx="1587742" cy="323165"/>
          </a:xfrm>
          <a:prstGeom prst="rect">
            <a:avLst/>
          </a:prstGeom>
          <a:noFill/>
        </p:spPr>
        <p:txBody>
          <a:bodyPr wrap="none" rtlCol="0">
            <a:spAutoFit/>
          </a:bodyPr>
          <a:lstStyle/>
          <a:p>
            <a:pPr algn="ctr"/>
            <a:r>
              <a:rPr lang="en-US" sz="1500" b="1" dirty="0"/>
              <a:t>Translation Cache</a:t>
            </a:r>
          </a:p>
        </p:txBody>
      </p:sp>
      <p:sp>
        <p:nvSpPr>
          <p:cNvPr id="121" name="Right Arrow 120"/>
          <p:cNvSpPr/>
          <p:nvPr/>
        </p:nvSpPr>
        <p:spPr>
          <a:xfrm>
            <a:off x="6985000" y="4064000"/>
            <a:ext cx="317500" cy="1270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333" b="1">
              <a:solidFill>
                <a:schemeClr val="tx1"/>
              </a:solidFill>
            </a:endParaRPr>
          </a:p>
        </p:txBody>
      </p:sp>
      <p:sp>
        <p:nvSpPr>
          <p:cNvPr id="126" name="Left-Right Arrow 125"/>
          <p:cNvSpPr/>
          <p:nvPr/>
        </p:nvSpPr>
        <p:spPr>
          <a:xfrm>
            <a:off x="6985000" y="3810000"/>
            <a:ext cx="317500" cy="1270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333" b="1">
              <a:solidFill>
                <a:schemeClr val="tx1"/>
              </a:solidFill>
            </a:endParaRPr>
          </a:p>
        </p:txBody>
      </p:sp>
      <p:sp>
        <p:nvSpPr>
          <p:cNvPr id="127" name="Left-Right Arrow 126"/>
          <p:cNvSpPr/>
          <p:nvPr/>
        </p:nvSpPr>
        <p:spPr>
          <a:xfrm>
            <a:off x="6985000" y="2794000"/>
            <a:ext cx="317500" cy="1270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333" b="1">
              <a:solidFill>
                <a:schemeClr val="tx1"/>
              </a:solidFill>
            </a:endParaRPr>
          </a:p>
        </p:txBody>
      </p:sp>
      <p:cxnSp>
        <p:nvCxnSpPr>
          <p:cNvPr id="133" name="Elbow Connector 132"/>
          <p:cNvCxnSpPr/>
          <p:nvPr/>
        </p:nvCxnSpPr>
        <p:spPr>
          <a:xfrm>
            <a:off x="5778500" y="3619500"/>
            <a:ext cx="1016000" cy="381000"/>
          </a:xfrm>
          <a:prstGeom prst="bentConnector3">
            <a:avLst>
              <a:gd name="adj1" fmla="val 100000"/>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8" name="Right Arrow 127"/>
          <p:cNvSpPr/>
          <p:nvPr/>
        </p:nvSpPr>
        <p:spPr>
          <a:xfrm flipH="1">
            <a:off x="6966856" y="1778000"/>
            <a:ext cx="335643" cy="1270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333" b="1">
              <a:solidFill>
                <a:schemeClr val="tx1"/>
              </a:solidFill>
            </a:endParaRPr>
          </a:p>
        </p:txBody>
      </p:sp>
    </p:spTree>
    <p:extLst>
      <p:ext uri="{BB962C8B-B14F-4D97-AF65-F5344CB8AC3E}">
        <p14:creationId xmlns:p14="http://schemas.microsoft.com/office/powerpoint/2010/main" val="705430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Binary Translator</a:t>
            </a:r>
          </a:p>
        </p:txBody>
      </p:sp>
      <p:sp>
        <p:nvSpPr>
          <p:cNvPr id="5" name="TextBox 4"/>
          <p:cNvSpPr txBox="1"/>
          <p:nvPr/>
        </p:nvSpPr>
        <p:spPr>
          <a:xfrm>
            <a:off x="539552" y="1132785"/>
            <a:ext cx="8147248" cy="5109091"/>
          </a:xfrm>
          <a:prstGeom prst="rect">
            <a:avLst/>
          </a:prstGeom>
          <a:noFill/>
          <a:ln>
            <a:noFill/>
          </a:ln>
        </p:spPr>
        <p:txBody>
          <a:bodyPr wrap="square" lIns="152400" tIns="152400" rIns="152400" bIns="152400" numCol="2" rtlCol="0">
            <a:spAutoFit/>
          </a:bodyPr>
          <a:lstStyle/>
          <a:p>
            <a:r>
              <a:rPr lang="en-US" sz="1200" dirty="0">
                <a:latin typeface="Courier New" pitchFamily="49" charset="0"/>
                <a:cs typeface="Courier New" pitchFamily="49" charset="0"/>
              </a:rPr>
              <a:t>void </a:t>
            </a:r>
            <a:r>
              <a:rPr lang="en-US" sz="1200" b="1" dirty="0" err="1">
                <a:solidFill>
                  <a:srgbClr val="00935D"/>
                </a:solidFill>
                <a:latin typeface="Courier New" pitchFamily="49" charset="0"/>
                <a:cs typeface="Courier New" pitchFamily="49" charset="0"/>
              </a:rPr>
              <a:t>BT_Run</a:t>
            </a:r>
            <a:r>
              <a:rPr lang="en-US" sz="1200" dirty="0">
                <a:latin typeface="Courier New" pitchFamily="49" charset="0"/>
                <a:cs typeface="Courier New" pitchFamily="49" charset="0"/>
              </a:rPr>
              <a:t>(void)</a:t>
            </a:r>
          </a:p>
          <a:p>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 = _start;</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BT_Continue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void </a:t>
            </a:r>
            <a:r>
              <a:rPr lang="en-US" sz="1200" b="1" dirty="0" err="1">
                <a:solidFill>
                  <a:srgbClr val="00935D"/>
                </a:solidFill>
                <a:latin typeface="Courier New" pitchFamily="49" charset="0"/>
                <a:cs typeface="Courier New" pitchFamily="49" charset="0"/>
              </a:rPr>
              <a:t>BT_Continue</a:t>
            </a:r>
            <a:r>
              <a:rPr lang="en-US" sz="1200" dirty="0">
                <a:latin typeface="Courier New" pitchFamily="49" charset="0"/>
                <a:cs typeface="Courier New" pitchFamily="49" charset="0"/>
              </a:rPr>
              <a:t>(void)</a:t>
            </a:r>
          </a:p>
          <a:p>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void *</a:t>
            </a:r>
            <a:r>
              <a:rPr lang="en-US" sz="1200" dirty="0" err="1">
                <a:latin typeface="Courier New" pitchFamily="49" charset="0"/>
                <a:cs typeface="Courier New" pitchFamily="49" charset="0"/>
              </a:rPr>
              <a:t>tcpc</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tcpc</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BTFindBB</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if (!</a:t>
            </a:r>
            <a:r>
              <a:rPr lang="en-US" sz="1200" dirty="0" err="1">
                <a:latin typeface="Courier New" pitchFamily="49" charset="0"/>
                <a:cs typeface="Courier New" pitchFamily="49" charset="0"/>
              </a:rPr>
              <a:t>tcpc</a:t>
            </a:r>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tcpc</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BTTranslate</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RestoreRegsAndJump</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tcpc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endParaRPr lang="zh-CN" alt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void *</a:t>
            </a:r>
            <a:r>
              <a:rPr lang="en-US" sz="1200" b="1" dirty="0" err="1">
                <a:solidFill>
                  <a:srgbClr val="00935D"/>
                </a:solidFill>
                <a:latin typeface="Courier New" pitchFamily="49" charset="0"/>
                <a:cs typeface="Courier New" pitchFamily="49" charset="0"/>
              </a:rPr>
              <a:t>BTTranslate</a:t>
            </a:r>
            <a:r>
              <a:rPr lang="en-US" sz="1200" dirty="0">
                <a:latin typeface="Courier New" pitchFamily="49" charset="0"/>
                <a:cs typeface="Courier New" pitchFamily="49" charset="0"/>
              </a:rPr>
              <a:t>(uint32 pc)</a:t>
            </a:r>
          </a:p>
          <a:p>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void *start = </a:t>
            </a:r>
            <a:r>
              <a:rPr lang="en-US" sz="1200" dirty="0" err="1">
                <a:latin typeface="Courier New" pitchFamily="49" charset="0"/>
                <a:cs typeface="Courier New" pitchFamily="49" charset="0"/>
              </a:rPr>
              <a:t>TCTop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uint32 TCPC = pc;</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while (1) {</a:t>
            </a:r>
          </a:p>
          <a:p>
            <a:r>
              <a:rPr lang="en-US" sz="1200" dirty="0">
                <a:latin typeface="Courier New" pitchFamily="49" charset="0"/>
                <a:cs typeface="Courier New" pitchFamily="49" charset="0"/>
              </a:rPr>
              <a:t>      inst = Fetch(TCPC);</a:t>
            </a:r>
          </a:p>
          <a:p>
            <a:r>
              <a:rPr lang="en-US" sz="1200" dirty="0">
                <a:latin typeface="Courier New" pitchFamily="49" charset="0"/>
                <a:cs typeface="Courier New" pitchFamily="49" charset="0"/>
              </a:rPr>
              <a:t>      TCPC += 4;</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if (</a:t>
            </a:r>
            <a:r>
              <a:rPr lang="en-US" sz="1200" dirty="0" err="1">
                <a:latin typeface="Courier New" pitchFamily="49" charset="0"/>
                <a:cs typeface="Courier New" pitchFamily="49" charset="0"/>
              </a:rPr>
              <a:t>IsPrivileged</a:t>
            </a:r>
            <a:r>
              <a:rPr lang="en-US" sz="1200" dirty="0">
                <a:latin typeface="Courier New" pitchFamily="49" charset="0"/>
                <a:cs typeface="Courier New" pitchFamily="49" charset="0"/>
              </a:rPr>
              <a:t>(inst)) {</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EmitCallout</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 else if (</a:t>
            </a:r>
            <a:r>
              <a:rPr lang="en-US" sz="1200" dirty="0" err="1">
                <a:latin typeface="Courier New" pitchFamily="49" charset="0"/>
                <a:cs typeface="Courier New" pitchFamily="49" charset="0"/>
              </a:rPr>
              <a:t>IsControlFlow</a:t>
            </a:r>
            <a:r>
              <a:rPr lang="en-US" sz="1200" dirty="0">
                <a:latin typeface="Courier New" pitchFamily="49" charset="0"/>
                <a:cs typeface="Courier New" pitchFamily="49" charset="0"/>
              </a:rPr>
              <a:t>(inst)) {</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EmitEndBB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break;</a:t>
            </a:r>
          </a:p>
          <a:p>
            <a:r>
              <a:rPr lang="en-US" sz="1200" dirty="0">
                <a:latin typeface="Courier New" pitchFamily="49" charset="0"/>
                <a:cs typeface="Courier New" pitchFamily="49" charset="0"/>
              </a:rPr>
              <a:t>      } else {</a:t>
            </a:r>
          </a:p>
          <a:p>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ident</a:t>
            </a:r>
            <a:r>
              <a:rPr lang="en-US" sz="1200" dirty="0">
                <a:latin typeface="Courier New" pitchFamily="49" charset="0"/>
                <a:cs typeface="Courier New" pitchFamily="49" charset="0"/>
              </a:rPr>
              <a:t> translation */</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EmitInst</a:t>
            </a:r>
            <a:r>
              <a:rPr lang="en-US" sz="1200" dirty="0">
                <a:latin typeface="Courier New" pitchFamily="49" charset="0"/>
                <a:cs typeface="Courier New" pitchFamily="49" charset="0"/>
              </a:rPr>
              <a:t>(inst);</a:t>
            </a:r>
          </a:p>
          <a:p>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return start;</a:t>
            </a:r>
          </a:p>
          <a:p>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2856779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Binary Translator</a:t>
            </a:r>
          </a:p>
        </p:txBody>
      </p:sp>
      <p:sp>
        <p:nvSpPr>
          <p:cNvPr id="5" name="TextBox 4"/>
          <p:cNvSpPr txBox="1"/>
          <p:nvPr/>
        </p:nvSpPr>
        <p:spPr>
          <a:xfrm>
            <a:off x="457200" y="1129308"/>
            <a:ext cx="7190432" cy="3816429"/>
          </a:xfrm>
          <a:prstGeom prst="rect">
            <a:avLst/>
          </a:prstGeom>
          <a:noFill/>
          <a:ln>
            <a:noFill/>
          </a:ln>
        </p:spPr>
        <p:txBody>
          <a:bodyPr wrap="square" lIns="152400" tIns="152400" rIns="152400" bIns="152400" numCol="2" rtlCol="0">
            <a:spAutoFit/>
          </a:bodyPr>
          <a:lstStyle/>
          <a:p>
            <a:r>
              <a:rPr lang="en-US" sz="1200" dirty="0">
                <a:latin typeface="Courier New" pitchFamily="49" charset="0"/>
                <a:cs typeface="Courier New" pitchFamily="49" charset="0"/>
              </a:rPr>
              <a:t>void </a:t>
            </a:r>
            <a:r>
              <a:rPr lang="en-US" sz="1200" b="1" dirty="0" err="1">
                <a:solidFill>
                  <a:srgbClr val="00935D"/>
                </a:solidFill>
                <a:latin typeface="Courier New" pitchFamily="49" charset="0"/>
                <a:cs typeface="Courier New" pitchFamily="49" charset="0"/>
              </a:rPr>
              <a:t>BT_CalloutSTI</a:t>
            </a:r>
            <a:r>
              <a:rPr lang="zh-CN" altLang="en-US" sz="1200" b="1" dirty="0">
                <a:solidFill>
                  <a:srgbClr val="00935D"/>
                </a:solidFill>
                <a:latin typeface="Courier New" pitchFamily="49" charset="0"/>
                <a:cs typeface="Courier New" pitchFamily="49" charset="0"/>
              </a:rPr>
              <a:t> </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BTSavedRegs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regs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BTFindPC</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regs.tcpc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CPUState.GPR[] = regs.GPR[];</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CPU_STI();</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 += 4;</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if (CPUState.IRQ</a:t>
            </a:r>
          </a:p>
          <a:p>
            <a:r>
              <a:rPr lang="en-US" sz="1200" dirty="0">
                <a:latin typeface="Courier New" pitchFamily="49" charset="0"/>
                <a:cs typeface="Courier New" pitchFamily="49" charset="0"/>
              </a:rPr>
              <a:t>         &amp;&amp; CPUState.IE) {</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CPUVector</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BT_Continue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 NOT_REACHED */</a:t>
            </a:r>
          </a:p>
          <a:p>
            <a:r>
              <a:rPr lang="en-US" sz="1200" dirty="0">
                <a:latin typeface="Courier New" pitchFamily="49" charset="0"/>
                <a:cs typeface="Courier New" pitchFamily="49" charset="0"/>
              </a:rPr>
              <a: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return;</a:t>
            </a:r>
          </a:p>
          <a:p>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2584156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Binary Translation</a:t>
            </a:r>
          </a:p>
        </p:txBody>
      </p:sp>
      <p:sp>
        <p:nvSpPr>
          <p:cNvPr id="3" name="Content Placeholder 2"/>
          <p:cNvSpPr>
            <a:spLocks noGrp="1"/>
          </p:cNvSpPr>
          <p:nvPr>
            <p:ph idx="1"/>
          </p:nvPr>
        </p:nvSpPr>
        <p:spPr/>
        <p:txBody>
          <a:bodyPr>
            <a:normAutofit/>
          </a:bodyPr>
          <a:lstStyle/>
          <a:p>
            <a:r>
              <a:rPr lang="en-US" sz="2400" dirty="0"/>
              <a:t>PC </a:t>
            </a:r>
            <a:r>
              <a:rPr lang="en-US" altLang="zh-CN" sz="2400" dirty="0"/>
              <a:t>s</a:t>
            </a:r>
            <a:r>
              <a:rPr lang="en-US" sz="2400" dirty="0"/>
              <a:t>ynchronization on interrupts</a:t>
            </a:r>
            <a:endParaRPr lang="zh-CN" altLang="en-US" sz="2400" dirty="0"/>
          </a:p>
          <a:p>
            <a:pPr lvl="1"/>
            <a:r>
              <a:rPr lang="en-US" altLang="zh-CN" sz="2000" dirty="0"/>
              <a:t>Now</a:t>
            </a:r>
            <a:r>
              <a:rPr lang="zh-CN" altLang="en-US" sz="2000" dirty="0"/>
              <a:t> </a:t>
            </a:r>
            <a:r>
              <a:rPr lang="en-US" altLang="zh-CN" sz="2000" dirty="0"/>
              <a:t>interrupt</a:t>
            </a:r>
            <a:r>
              <a:rPr lang="zh-CN" altLang="en-US" sz="2000" dirty="0"/>
              <a:t> </a:t>
            </a:r>
            <a:r>
              <a:rPr lang="en-US" altLang="zh-CN" sz="2000" dirty="0"/>
              <a:t>will</a:t>
            </a:r>
            <a:r>
              <a:rPr lang="zh-CN" altLang="en-US" sz="2000" dirty="0"/>
              <a:t> </a:t>
            </a:r>
            <a:r>
              <a:rPr lang="en-US" altLang="zh-CN" sz="2000" dirty="0"/>
              <a:t>only</a:t>
            </a:r>
            <a:r>
              <a:rPr lang="zh-CN" altLang="en-US" sz="2000" dirty="0"/>
              <a:t> </a:t>
            </a:r>
            <a:r>
              <a:rPr lang="en-US" altLang="zh-CN" sz="2000" dirty="0"/>
              <a:t>happen</a:t>
            </a:r>
            <a:r>
              <a:rPr lang="zh-CN" altLang="en-US" sz="2000" dirty="0"/>
              <a:t> </a:t>
            </a:r>
            <a:r>
              <a:rPr lang="en-US" altLang="zh-CN" sz="2000" dirty="0"/>
              <a:t>at</a:t>
            </a:r>
            <a:r>
              <a:rPr lang="zh-CN" altLang="en-US" sz="2000" dirty="0"/>
              <a:t> </a:t>
            </a:r>
            <a:r>
              <a:rPr lang="en-US" altLang="zh-CN" sz="2000" dirty="0"/>
              <a:t>basic</a:t>
            </a:r>
            <a:r>
              <a:rPr lang="zh-CN" altLang="en-US" sz="2000" dirty="0"/>
              <a:t> </a:t>
            </a:r>
            <a:r>
              <a:rPr lang="en-US" altLang="zh-CN" sz="2000" dirty="0"/>
              <a:t>block</a:t>
            </a:r>
            <a:r>
              <a:rPr lang="zh-CN" altLang="en-US" sz="2000" dirty="0"/>
              <a:t> </a:t>
            </a:r>
            <a:r>
              <a:rPr lang="en-US" altLang="zh-CN" sz="2000" dirty="0"/>
              <a:t>boundary</a:t>
            </a:r>
            <a:endParaRPr lang="zh-CN" altLang="en-US" sz="2000" dirty="0"/>
          </a:p>
          <a:p>
            <a:pPr lvl="1"/>
            <a:r>
              <a:rPr lang="en-US" altLang="zh-CN" sz="2000" dirty="0"/>
              <a:t>But</a:t>
            </a:r>
            <a:r>
              <a:rPr lang="zh-CN" altLang="en-US" sz="2000" dirty="0"/>
              <a:t> </a:t>
            </a:r>
            <a:r>
              <a:rPr lang="en-US" altLang="zh-CN" sz="2000" dirty="0"/>
              <a:t>on</a:t>
            </a:r>
            <a:r>
              <a:rPr lang="zh-CN" altLang="en-US" sz="2000" dirty="0"/>
              <a:t> </a:t>
            </a:r>
            <a:r>
              <a:rPr lang="en-US" altLang="zh-CN" sz="2000" dirty="0"/>
              <a:t>real</a:t>
            </a:r>
            <a:r>
              <a:rPr lang="zh-CN" altLang="en-US" sz="2000" dirty="0"/>
              <a:t> </a:t>
            </a:r>
            <a:r>
              <a:rPr lang="en-US" altLang="zh-CN" sz="2000" dirty="0"/>
              <a:t>machine,</a:t>
            </a:r>
            <a:r>
              <a:rPr lang="zh-CN" altLang="en-US" sz="2000" dirty="0"/>
              <a:t> </a:t>
            </a:r>
            <a:r>
              <a:rPr lang="en-US" altLang="zh-CN" sz="2000" dirty="0"/>
              <a:t>interrupt</a:t>
            </a:r>
            <a:r>
              <a:rPr lang="zh-CN" altLang="en-US" sz="2000" dirty="0"/>
              <a:t> </a:t>
            </a:r>
            <a:r>
              <a:rPr lang="en-US" altLang="zh-CN" sz="2000" dirty="0"/>
              <a:t>may</a:t>
            </a:r>
            <a:r>
              <a:rPr lang="zh-CN" altLang="en-US" sz="2000" dirty="0"/>
              <a:t> </a:t>
            </a:r>
            <a:r>
              <a:rPr lang="en-US" altLang="zh-CN" sz="2000" dirty="0"/>
              <a:t>happen</a:t>
            </a:r>
            <a:r>
              <a:rPr lang="zh-CN" altLang="en-US" sz="2000" dirty="0"/>
              <a:t> </a:t>
            </a:r>
            <a:r>
              <a:rPr lang="en-US" altLang="zh-CN" sz="2000" dirty="0"/>
              <a:t>at</a:t>
            </a:r>
            <a:r>
              <a:rPr lang="zh-CN" altLang="en-US" sz="2000" dirty="0"/>
              <a:t> </a:t>
            </a:r>
            <a:r>
              <a:rPr lang="en-US" altLang="zh-CN" sz="2000" dirty="0"/>
              <a:t>any</a:t>
            </a:r>
            <a:r>
              <a:rPr lang="zh-CN" altLang="en-US" sz="2000" dirty="0"/>
              <a:t> </a:t>
            </a:r>
            <a:r>
              <a:rPr lang="en-US" altLang="zh-CN" sz="2000" dirty="0"/>
              <a:t>instruction</a:t>
            </a:r>
            <a:endParaRPr lang="zh-CN" altLang="en-US" sz="2000" dirty="0"/>
          </a:p>
          <a:p>
            <a:pPr lvl="1"/>
            <a:endParaRPr lang="zh-CN" altLang="en-US" sz="2200" dirty="0"/>
          </a:p>
          <a:p>
            <a:r>
              <a:rPr lang="en-US" altLang="zh-CN" sz="2400" dirty="0"/>
              <a:t>Carefully</a:t>
            </a:r>
            <a:r>
              <a:rPr lang="zh-CN" altLang="en-US" sz="2400" dirty="0"/>
              <a:t> </a:t>
            </a:r>
            <a:r>
              <a:rPr lang="en-US" altLang="zh-CN" sz="2400" dirty="0"/>
              <a:t>handle</a:t>
            </a:r>
            <a:r>
              <a:rPr lang="zh-CN" altLang="en-US" sz="2400" dirty="0"/>
              <a:t> </a:t>
            </a:r>
            <a:r>
              <a:rPr lang="en-US" altLang="zh-CN" sz="2400" dirty="0"/>
              <a:t>s</a:t>
            </a:r>
            <a:r>
              <a:rPr lang="en-US" sz="2400" dirty="0"/>
              <a:t>elf-modifying code</a:t>
            </a:r>
            <a:r>
              <a:rPr lang="zh-CN" altLang="en-US" sz="2400" dirty="0"/>
              <a:t> </a:t>
            </a:r>
            <a:r>
              <a:rPr lang="en-US" altLang="zh-CN" sz="2400" dirty="0"/>
              <a:t>(SMC)</a:t>
            </a:r>
            <a:endParaRPr lang="en-US" sz="2400" dirty="0"/>
          </a:p>
          <a:p>
            <a:pPr lvl="1"/>
            <a:r>
              <a:rPr lang="en-US" sz="2000" dirty="0"/>
              <a:t>Notified on writes to translated guest code</a:t>
            </a:r>
          </a:p>
        </p:txBody>
      </p:sp>
    </p:spTree>
    <p:extLst>
      <p:ext uri="{BB962C8B-B14F-4D97-AF65-F5344CB8AC3E}">
        <p14:creationId xmlns:p14="http://schemas.microsoft.com/office/powerpoint/2010/main" val="2453100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Hybrid Approach</a:t>
            </a:r>
            <a:endParaRPr kumimoji="1" lang="zh-CN" altLang="en-US" dirty="0"/>
          </a:p>
        </p:txBody>
      </p:sp>
      <p:sp>
        <p:nvSpPr>
          <p:cNvPr id="3" name="内容占位符 2"/>
          <p:cNvSpPr>
            <a:spLocks noGrp="1"/>
          </p:cNvSpPr>
          <p:nvPr>
            <p:ph idx="1"/>
          </p:nvPr>
        </p:nvSpPr>
        <p:spPr>
          <a:xfrm>
            <a:off x="457200" y="4625295"/>
            <a:ext cx="8229600" cy="896501"/>
          </a:xfrm>
        </p:spPr>
        <p:txBody>
          <a:bodyPr>
            <a:normAutofit fontScale="77500" lnSpcReduction="20000"/>
          </a:bodyPr>
          <a:lstStyle/>
          <a:p>
            <a:r>
              <a:rPr lang="en-US" altLang="zh-CN" dirty="0"/>
              <a:t>Binary translation for the kernel</a:t>
            </a:r>
          </a:p>
          <a:p>
            <a:r>
              <a:rPr lang="en-US" altLang="zh-CN" dirty="0"/>
              <a:t>Direct execution (trap</a:t>
            </a:r>
            <a:r>
              <a:rPr lang="zh-CN" altLang="en-US" dirty="0"/>
              <a:t> </a:t>
            </a:r>
            <a:r>
              <a:rPr lang="en-US" altLang="zh-CN" dirty="0"/>
              <a:t>&amp;</a:t>
            </a:r>
            <a:r>
              <a:rPr lang="zh-CN" altLang="en-US" dirty="0"/>
              <a:t> </a:t>
            </a:r>
            <a:r>
              <a:rPr lang="en-US" altLang="zh-CN" dirty="0"/>
              <a:t>emulate) for the applications</a:t>
            </a:r>
          </a:p>
        </p:txBody>
      </p:sp>
      <p:sp>
        <p:nvSpPr>
          <p:cNvPr id="4" name="Rectangle 34"/>
          <p:cNvSpPr/>
          <p:nvPr/>
        </p:nvSpPr>
        <p:spPr>
          <a:xfrm>
            <a:off x="899592" y="1417340"/>
            <a:ext cx="7228408" cy="2880320"/>
          </a:xfrm>
          <a:prstGeom prst="rect">
            <a:avLst/>
          </a:prstGeom>
          <a:solidFill>
            <a:schemeClr val="accent3">
              <a:lumMod val="20000"/>
              <a:lumOff val="80000"/>
            </a:schemeClr>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200" dirty="0">
              <a:solidFill>
                <a:schemeClr val="tx1"/>
              </a:solidFill>
              <a:latin typeface="DengXian" charset="0"/>
              <a:ea typeface="DengXian" charset="0"/>
              <a:cs typeface="DengXian" charset="0"/>
            </a:endParaRPr>
          </a:p>
        </p:txBody>
      </p:sp>
      <p:cxnSp>
        <p:nvCxnSpPr>
          <p:cNvPr id="5" name="Straight Arrow Connector 4"/>
          <p:cNvCxnSpPr>
            <a:endCxn id="8" idx="1"/>
          </p:cNvCxnSpPr>
          <p:nvPr/>
        </p:nvCxnSpPr>
        <p:spPr>
          <a:xfrm>
            <a:off x="1153592" y="2565524"/>
            <a:ext cx="27766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1431256" y="1930524"/>
            <a:ext cx="2008336" cy="1270000"/>
          </a:xfrm>
          <a:prstGeom prst="flowChartDecision">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dirty="0" err="1">
                <a:solidFill>
                  <a:schemeClr val="tx1"/>
                </a:solidFill>
                <a:latin typeface="DengXian" charset="0"/>
                <a:ea typeface="DengXian" charset="0"/>
                <a:cs typeface="DengXian" charset="0"/>
              </a:rPr>
              <a:t>DirectExec</a:t>
            </a:r>
            <a:endParaRPr lang="en-US" sz="1200" dirty="0">
              <a:solidFill>
                <a:schemeClr val="tx1"/>
              </a:solidFill>
              <a:latin typeface="DengXian" charset="0"/>
              <a:ea typeface="DengXian" charset="0"/>
              <a:cs typeface="DengXian" charset="0"/>
            </a:endParaRPr>
          </a:p>
          <a:p>
            <a:pPr algn="ctr"/>
            <a:r>
              <a:rPr lang="en-US" sz="1200" dirty="0">
                <a:solidFill>
                  <a:schemeClr val="tx1"/>
                </a:solidFill>
                <a:latin typeface="DengXian" charset="0"/>
                <a:ea typeface="DengXian" charset="0"/>
                <a:cs typeface="DengXian" charset="0"/>
              </a:rPr>
              <a:t>OK?</a:t>
            </a:r>
          </a:p>
        </p:txBody>
      </p:sp>
      <p:sp>
        <p:nvSpPr>
          <p:cNvPr id="7" name="Rectangle 7"/>
          <p:cNvSpPr/>
          <p:nvPr/>
        </p:nvSpPr>
        <p:spPr>
          <a:xfrm>
            <a:off x="3947592" y="2184524"/>
            <a:ext cx="1587500" cy="762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dirty="0">
                <a:solidFill>
                  <a:schemeClr val="tx1"/>
                </a:solidFill>
                <a:latin typeface="DengXian" charset="0"/>
                <a:ea typeface="DengXian" charset="0"/>
                <a:cs typeface="DengXian" charset="0"/>
              </a:rPr>
              <a:t>Direct Execution</a:t>
            </a:r>
          </a:p>
          <a:p>
            <a:pPr algn="ctr"/>
            <a:r>
              <a:rPr lang="en-US" sz="1200" dirty="0">
                <a:solidFill>
                  <a:schemeClr val="tx1"/>
                </a:solidFill>
                <a:latin typeface="DengXian" charset="0"/>
                <a:ea typeface="DengXian" charset="0"/>
                <a:cs typeface="DengXian" charset="0"/>
              </a:rPr>
              <a:t>Jump to Guest PC</a:t>
            </a:r>
          </a:p>
        </p:txBody>
      </p:sp>
      <p:cxnSp>
        <p:nvCxnSpPr>
          <p:cNvPr id="8" name="Straight Arrow Connector 9"/>
          <p:cNvCxnSpPr>
            <a:stCxn id="8" idx="3"/>
            <a:endCxn id="10" idx="1"/>
          </p:cNvCxnSpPr>
          <p:nvPr/>
        </p:nvCxnSpPr>
        <p:spPr>
          <a:xfrm>
            <a:off x="3439592" y="2565524"/>
            <a:ext cx="508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10"/>
          <p:cNvSpPr txBox="1"/>
          <p:nvPr/>
        </p:nvSpPr>
        <p:spPr>
          <a:xfrm>
            <a:off x="3398306" y="2248025"/>
            <a:ext cx="409086" cy="276999"/>
          </a:xfrm>
          <a:prstGeom prst="rect">
            <a:avLst/>
          </a:prstGeom>
          <a:noFill/>
          <a:ln w="19050">
            <a:noFill/>
          </a:ln>
        </p:spPr>
        <p:txBody>
          <a:bodyPr wrap="none" rtlCol="0">
            <a:spAutoFit/>
          </a:bodyPr>
          <a:lstStyle/>
          <a:p>
            <a:r>
              <a:rPr lang="en-US" sz="1200" dirty="0">
                <a:latin typeface="DengXian" charset="0"/>
                <a:ea typeface="DengXian" charset="0"/>
                <a:cs typeface="DengXian" charset="0"/>
              </a:rPr>
              <a:t>Yes</a:t>
            </a:r>
          </a:p>
        </p:txBody>
      </p:sp>
      <p:sp>
        <p:nvSpPr>
          <p:cNvPr id="10" name="Rectangle 11"/>
          <p:cNvSpPr/>
          <p:nvPr/>
        </p:nvSpPr>
        <p:spPr>
          <a:xfrm>
            <a:off x="4392092" y="3327524"/>
            <a:ext cx="1143000" cy="635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dirty="0">
                <a:solidFill>
                  <a:schemeClr val="tx1"/>
                </a:solidFill>
                <a:latin typeface="DengXian" charset="0"/>
                <a:ea typeface="DengXian" charset="0"/>
                <a:cs typeface="DengXian" charset="0"/>
              </a:rPr>
              <a:t>Execute</a:t>
            </a:r>
          </a:p>
          <a:p>
            <a:pPr algn="ctr"/>
            <a:r>
              <a:rPr lang="en-US" sz="1200" dirty="0">
                <a:solidFill>
                  <a:schemeClr val="tx1"/>
                </a:solidFill>
                <a:latin typeface="DengXian" charset="0"/>
                <a:ea typeface="DengXian" charset="0"/>
                <a:cs typeface="DengXian" charset="0"/>
              </a:rPr>
              <a:t>In TC</a:t>
            </a:r>
          </a:p>
        </p:txBody>
      </p:sp>
      <p:sp>
        <p:nvSpPr>
          <p:cNvPr id="11" name="Rectangle 13"/>
          <p:cNvSpPr/>
          <p:nvPr/>
        </p:nvSpPr>
        <p:spPr>
          <a:xfrm>
            <a:off x="3122092" y="3327524"/>
            <a:ext cx="1016000" cy="635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dirty="0">
                <a:solidFill>
                  <a:schemeClr val="tx1"/>
                </a:solidFill>
                <a:latin typeface="DengXian" charset="0"/>
                <a:ea typeface="DengXian" charset="0"/>
                <a:cs typeface="DengXian" charset="0"/>
              </a:rPr>
              <a:t>TC </a:t>
            </a:r>
          </a:p>
          <a:p>
            <a:pPr algn="ctr"/>
            <a:r>
              <a:rPr lang="en-US" sz="1200" dirty="0">
                <a:solidFill>
                  <a:schemeClr val="tx1"/>
                </a:solidFill>
                <a:latin typeface="DengXian" charset="0"/>
                <a:ea typeface="DengXian" charset="0"/>
                <a:cs typeface="DengXian" charset="0"/>
              </a:rPr>
              <a:t>Validate</a:t>
            </a:r>
          </a:p>
        </p:txBody>
      </p:sp>
      <p:cxnSp>
        <p:nvCxnSpPr>
          <p:cNvPr id="12" name="Shape 15"/>
          <p:cNvCxnSpPr>
            <a:stCxn id="8" idx="2"/>
            <a:endCxn id="16" idx="1"/>
          </p:cNvCxnSpPr>
          <p:nvPr/>
        </p:nvCxnSpPr>
        <p:spPr>
          <a:xfrm rot="16200000" flipH="1">
            <a:off x="2556508" y="3079440"/>
            <a:ext cx="444500" cy="686668"/>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7"/>
          <p:cNvCxnSpPr>
            <a:stCxn id="16" idx="3"/>
            <a:endCxn id="14" idx="1"/>
          </p:cNvCxnSpPr>
          <p:nvPr/>
        </p:nvCxnSpPr>
        <p:spPr>
          <a:xfrm>
            <a:off x="4138092" y="3645024"/>
            <a:ext cx="254000" cy="1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Flowchart: Manual Operation 19"/>
          <p:cNvSpPr/>
          <p:nvPr/>
        </p:nvSpPr>
        <p:spPr>
          <a:xfrm rot="16200000">
            <a:off x="5662092" y="2502024"/>
            <a:ext cx="2159000" cy="1016000"/>
          </a:xfrm>
          <a:prstGeom prst="flowChartManualOperation">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 rtlCol="0" anchor="ctr"/>
          <a:lstStyle/>
          <a:p>
            <a:pPr algn="ctr"/>
            <a:r>
              <a:rPr lang="en-US" sz="1200" dirty="0">
                <a:solidFill>
                  <a:schemeClr val="tx1"/>
                </a:solidFill>
                <a:latin typeface="DengXian" charset="0"/>
                <a:ea typeface="DengXian" charset="0"/>
                <a:cs typeface="DengXian" charset="0"/>
              </a:rPr>
              <a:t>Handle</a:t>
            </a:r>
          </a:p>
          <a:p>
            <a:pPr algn="ctr"/>
            <a:r>
              <a:rPr lang="en-US" sz="1200" dirty="0">
                <a:solidFill>
                  <a:schemeClr val="tx1"/>
                </a:solidFill>
                <a:latin typeface="DengXian" charset="0"/>
                <a:ea typeface="DengXian" charset="0"/>
                <a:cs typeface="DengXian" charset="0"/>
              </a:rPr>
              <a:t>Priv.</a:t>
            </a:r>
          </a:p>
          <a:p>
            <a:pPr algn="ctr"/>
            <a:r>
              <a:rPr lang="en-US" sz="1200" dirty="0">
                <a:solidFill>
                  <a:schemeClr val="tx1"/>
                </a:solidFill>
                <a:latin typeface="DengXian" charset="0"/>
                <a:ea typeface="DengXian" charset="0"/>
                <a:cs typeface="DengXian" charset="0"/>
              </a:rPr>
              <a:t>Instruction</a:t>
            </a:r>
          </a:p>
        </p:txBody>
      </p:sp>
      <p:cxnSp>
        <p:nvCxnSpPr>
          <p:cNvPr id="15" name="Shape 21"/>
          <p:cNvCxnSpPr>
            <a:endCxn id="8" idx="0"/>
          </p:cNvCxnSpPr>
          <p:nvPr/>
        </p:nvCxnSpPr>
        <p:spPr>
          <a:xfrm flipH="1" flipV="1">
            <a:off x="2435424" y="1930524"/>
            <a:ext cx="4814168" cy="1079500"/>
          </a:xfrm>
          <a:prstGeom prst="bentConnector4">
            <a:avLst>
              <a:gd name="adj1" fmla="val -9372"/>
              <a:gd name="adj2" fmla="val 12117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25"/>
          <p:cNvCxnSpPr>
            <a:stCxn id="10" idx="3"/>
          </p:cNvCxnSpPr>
          <p:nvPr/>
        </p:nvCxnSpPr>
        <p:spPr>
          <a:xfrm>
            <a:off x="5535092" y="2565524"/>
            <a:ext cx="698500" cy="1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26"/>
          <p:cNvCxnSpPr>
            <a:stCxn id="14" idx="3"/>
          </p:cNvCxnSpPr>
          <p:nvPr/>
        </p:nvCxnSpPr>
        <p:spPr>
          <a:xfrm>
            <a:off x="5535092" y="3645024"/>
            <a:ext cx="698500" cy="1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36"/>
          <p:cNvSpPr txBox="1"/>
          <p:nvPr/>
        </p:nvSpPr>
        <p:spPr>
          <a:xfrm>
            <a:off x="2007320" y="3264025"/>
            <a:ext cx="385042" cy="276999"/>
          </a:xfrm>
          <a:prstGeom prst="rect">
            <a:avLst/>
          </a:prstGeom>
          <a:noFill/>
          <a:ln w="19050">
            <a:noFill/>
          </a:ln>
        </p:spPr>
        <p:txBody>
          <a:bodyPr wrap="none" rtlCol="0">
            <a:spAutoFit/>
          </a:bodyPr>
          <a:lstStyle/>
          <a:p>
            <a:r>
              <a:rPr lang="en-US" sz="1200" dirty="0">
                <a:latin typeface="DengXian" charset="0"/>
                <a:ea typeface="DengXian" charset="0"/>
                <a:cs typeface="DengXian" charset="0"/>
              </a:rPr>
              <a:t>No</a:t>
            </a:r>
          </a:p>
        </p:txBody>
      </p:sp>
      <p:sp>
        <p:nvSpPr>
          <p:cNvPr id="19" name="TextBox 43"/>
          <p:cNvSpPr txBox="1"/>
          <p:nvPr/>
        </p:nvSpPr>
        <p:spPr>
          <a:xfrm>
            <a:off x="5535092" y="3327525"/>
            <a:ext cx="647934" cy="276999"/>
          </a:xfrm>
          <a:prstGeom prst="rect">
            <a:avLst/>
          </a:prstGeom>
          <a:noFill/>
          <a:ln w="19050">
            <a:noFill/>
          </a:ln>
        </p:spPr>
        <p:txBody>
          <a:bodyPr wrap="none" rtlCol="0">
            <a:spAutoFit/>
          </a:bodyPr>
          <a:lstStyle/>
          <a:p>
            <a:r>
              <a:rPr lang="en-US" sz="1200" dirty="0">
                <a:latin typeface="DengXian" charset="0"/>
                <a:ea typeface="DengXian" charset="0"/>
                <a:cs typeface="DengXian" charset="0"/>
              </a:rPr>
              <a:t>Callout</a:t>
            </a:r>
          </a:p>
        </p:txBody>
      </p:sp>
      <p:sp>
        <p:nvSpPr>
          <p:cNvPr id="20" name="TextBox 44"/>
          <p:cNvSpPr txBox="1"/>
          <p:nvPr/>
        </p:nvSpPr>
        <p:spPr>
          <a:xfrm>
            <a:off x="5598592" y="2248025"/>
            <a:ext cx="482824" cy="276999"/>
          </a:xfrm>
          <a:prstGeom prst="rect">
            <a:avLst/>
          </a:prstGeom>
          <a:noFill/>
          <a:ln w="19050">
            <a:noFill/>
          </a:ln>
        </p:spPr>
        <p:txBody>
          <a:bodyPr wrap="none" rtlCol="0">
            <a:spAutoFit/>
          </a:bodyPr>
          <a:lstStyle/>
          <a:p>
            <a:r>
              <a:rPr lang="en-US" sz="1200" dirty="0">
                <a:latin typeface="DengXian" charset="0"/>
                <a:ea typeface="DengXian" charset="0"/>
                <a:cs typeface="DengXian" charset="0"/>
              </a:rPr>
              <a:t>Trap</a:t>
            </a:r>
          </a:p>
        </p:txBody>
      </p:sp>
      <p:cxnSp>
        <p:nvCxnSpPr>
          <p:cNvPr id="21" name="Elbow Connector 46"/>
          <p:cNvCxnSpPr>
            <a:stCxn id="14" idx="2"/>
            <a:endCxn id="16" idx="2"/>
          </p:cNvCxnSpPr>
          <p:nvPr/>
        </p:nvCxnSpPr>
        <p:spPr>
          <a:xfrm rot="5400000">
            <a:off x="4296842" y="3295774"/>
            <a:ext cx="1323" cy="1333500"/>
          </a:xfrm>
          <a:prstGeom prst="bentConnector3">
            <a:avLst>
              <a:gd name="adj1" fmla="val 1439546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49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Virtual Machine</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0769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zh-CN" dirty="0"/>
              <a:t>Sol-3:</a:t>
            </a:r>
            <a:r>
              <a:rPr lang="zh-CN" altLang="en-US" dirty="0"/>
              <a:t> </a:t>
            </a:r>
            <a:r>
              <a:rPr lang="en-US" altLang="zh-TW" dirty="0"/>
              <a:t>Para-virtualization</a:t>
            </a:r>
          </a:p>
        </p:txBody>
      </p:sp>
      <p:sp>
        <p:nvSpPr>
          <p:cNvPr id="36867" name="Content Placeholder 2"/>
          <p:cNvSpPr>
            <a:spLocks noGrp="1"/>
          </p:cNvSpPr>
          <p:nvPr>
            <p:ph idx="1"/>
          </p:nvPr>
        </p:nvSpPr>
        <p:spPr/>
        <p:txBody>
          <a:bodyPr/>
          <a:lstStyle/>
          <a:p>
            <a:r>
              <a:rPr lang="en-US" altLang="zh-TW" dirty="0"/>
              <a:t>Modify </a:t>
            </a:r>
            <a:r>
              <a:rPr lang="en-US" altLang="zh-CN" dirty="0"/>
              <a:t>OS</a:t>
            </a:r>
            <a:r>
              <a:rPr lang="zh-CN" altLang="en-US" dirty="0"/>
              <a:t> </a:t>
            </a:r>
            <a:r>
              <a:rPr lang="en-US" altLang="zh-CN" dirty="0"/>
              <a:t>and</a:t>
            </a:r>
            <a:r>
              <a:rPr lang="zh-CN" altLang="en-US" dirty="0"/>
              <a:t> </a:t>
            </a:r>
            <a:r>
              <a:rPr lang="en-US" altLang="zh-TW" dirty="0"/>
              <a:t>let </a:t>
            </a:r>
            <a:r>
              <a:rPr lang="en-US" altLang="zh-CN" dirty="0"/>
              <a:t>it</a:t>
            </a:r>
            <a:r>
              <a:rPr lang="zh-CN" altLang="en-US" dirty="0"/>
              <a:t> </a:t>
            </a:r>
            <a:r>
              <a:rPr lang="en-US" altLang="zh-TW" dirty="0"/>
              <a:t>cooperate with </a:t>
            </a:r>
            <a:r>
              <a:rPr lang="en-US" altLang="zh-CN" dirty="0"/>
              <a:t>the</a:t>
            </a:r>
            <a:r>
              <a:rPr lang="zh-CN" altLang="en-US" dirty="0"/>
              <a:t> </a:t>
            </a:r>
            <a:r>
              <a:rPr lang="en-US" altLang="zh-TW" dirty="0"/>
              <a:t>VMM</a:t>
            </a:r>
          </a:p>
          <a:p>
            <a:pPr lvl="1"/>
            <a:r>
              <a:rPr lang="en-US" altLang="zh-TW" dirty="0"/>
              <a:t>Change sensitive instructions to calls to the VMM</a:t>
            </a:r>
            <a:endParaRPr lang="zh-CN" altLang="en-US" dirty="0"/>
          </a:p>
          <a:p>
            <a:pPr lvl="2"/>
            <a:r>
              <a:rPr lang="en-US" altLang="zh-CN" dirty="0"/>
              <a:t>Also</a:t>
            </a:r>
            <a:r>
              <a:rPr lang="zh-CN" altLang="en-US" dirty="0"/>
              <a:t> </a:t>
            </a:r>
            <a:r>
              <a:rPr lang="en-US" altLang="zh-CN" dirty="0"/>
              <a:t>known</a:t>
            </a:r>
            <a:r>
              <a:rPr lang="zh-CN" altLang="en-US" dirty="0"/>
              <a:t> </a:t>
            </a:r>
            <a:r>
              <a:rPr lang="en-US" altLang="zh-CN" dirty="0"/>
              <a:t>as</a:t>
            </a:r>
            <a:r>
              <a:rPr lang="zh-CN" altLang="en-US" dirty="0"/>
              <a:t> </a:t>
            </a:r>
            <a:r>
              <a:rPr lang="en-US" altLang="zh-CN" b="1" dirty="0" err="1">
                <a:solidFill>
                  <a:srgbClr val="0096FF"/>
                </a:solidFill>
              </a:rPr>
              <a:t>hypercall</a:t>
            </a:r>
            <a:endParaRPr lang="en-US" altLang="zh-TW" b="1" dirty="0">
              <a:solidFill>
                <a:srgbClr val="0096FF"/>
              </a:solidFill>
            </a:endParaRPr>
          </a:p>
          <a:p>
            <a:pPr lvl="1"/>
            <a:r>
              <a:rPr lang="en-US" altLang="zh-CN" dirty="0" err="1"/>
              <a:t>Hypercall</a:t>
            </a:r>
            <a:r>
              <a:rPr lang="zh-CN" altLang="en-US" dirty="0"/>
              <a:t> </a:t>
            </a:r>
            <a:r>
              <a:rPr lang="en-US" altLang="zh-CN" dirty="0"/>
              <a:t>can</a:t>
            </a:r>
            <a:r>
              <a:rPr lang="zh-CN" altLang="en-US" dirty="0"/>
              <a:t> </a:t>
            </a:r>
            <a:r>
              <a:rPr lang="en-US" altLang="zh-CN" dirty="0"/>
              <a:t>be</a:t>
            </a:r>
            <a:r>
              <a:rPr lang="zh-CN" altLang="en-US" dirty="0"/>
              <a:t> </a:t>
            </a:r>
            <a:r>
              <a:rPr lang="en-US" altLang="zh-CN" dirty="0"/>
              <a:t>seen</a:t>
            </a:r>
            <a:r>
              <a:rPr lang="zh-CN" altLang="en-US" dirty="0"/>
              <a:t> </a:t>
            </a:r>
            <a:r>
              <a:rPr lang="en-US" altLang="zh-CN" dirty="0"/>
              <a:t>as</a:t>
            </a:r>
            <a:r>
              <a:rPr lang="en-US" altLang="zh-TW" dirty="0"/>
              <a:t> trap</a:t>
            </a:r>
            <a:endParaRPr lang="zh-CN" altLang="en-US" dirty="0"/>
          </a:p>
          <a:p>
            <a:r>
              <a:rPr lang="en-US" altLang="zh-CN" dirty="0"/>
              <a:t>E.g.,</a:t>
            </a:r>
            <a:r>
              <a:rPr lang="zh-CN" altLang="en-US" dirty="0"/>
              <a:t> </a:t>
            </a:r>
            <a:r>
              <a:rPr lang="en-US" altLang="zh-CN" dirty="0"/>
              <a:t>Xen</a:t>
            </a:r>
            <a:r>
              <a:rPr lang="zh-CN" altLang="en-US" dirty="0"/>
              <a:t> </a:t>
            </a:r>
            <a:r>
              <a:rPr lang="en-US" altLang="zh-CN" dirty="0"/>
              <a:t>hypervisor</a:t>
            </a:r>
          </a:p>
          <a:p>
            <a:pPr lvl="1"/>
            <a:r>
              <a:rPr lang="en-US" altLang="zh-CN" dirty="0"/>
              <a:t>Host</a:t>
            </a:r>
            <a:r>
              <a:rPr lang="zh-CN" altLang="en-US" dirty="0"/>
              <a:t> </a:t>
            </a:r>
            <a:r>
              <a:rPr lang="en-US" altLang="zh-CN" dirty="0"/>
              <a:t>100</a:t>
            </a:r>
            <a:r>
              <a:rPr lang="zh-CN" altLang="en-US" dirty="0"/>
              <a:t> </a:t>
            </a:r>
            <a:r>
              <a:rPr lang="en-US" altLang="zh-CN" dirty="0"/>
              <a:t>VMs</a:t>
            </a:r>
            <a:r>
              <a:rPr lang="zh-CN" altLang="en-US" dirty="0"/>
              <a:t> </a:t>
            </a:r>
            <a:r>
              <a:rPr lang="en-US" altLang="zh-CN" dirty="0"/>
              <a:t>on</a:t>
            </a:r>
            <a:r>
              <a:rPr lang="zh-CN" altLang="en-US" dirty="0"/>
              <a:t> </a:t>
            </a:r>
            <a:r>
              <a:rPr lang="en-US" altLang="zh-CN" dirty="0"/>
              <a:t>1</a:t>
            </a:r>
            <a:r>
              <a:rPr lang="zh-CN" altLang="en-US" dirty="0"/>
              <a:t> </a:t>
            </a:r>
            <a:r>
              <a:rPr lang="en-US" altLang="zh-CN" dirty="0"/>
              <a:t>machine</a:t>
            </a:r>
            <a:endParaRPr lang="zh-CN" altLang="en-US" dirty="0"/>
          </a:p>
        </p:txBody>
      </p:sp>
    </p:spTree>
    <p:extLst>
      <p:ext uri="{BB962C8B-B14F-4D97-AF65-F5344CB8AC3E}">
        <p14:creationId xmlns:p14="http://schemas.microsoft.com/office/powerpoint/2010/main" val="674804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Sol-4:</a:t>
            </a:r>
            <a:r>
              <a:rPr lang="zh-CN" altLang="en-US" sz="2800" dirty="0"/>
              <a:t> </a:t>
            </a:r>
            <a:r>
              <a:rPr lang="en-US" altLang="zh-CN" sz="2800" dirty="0"/>
              <a:t>Hardware Supported CPU Virtualization</a:t>
            </a:r>
            <a:endParaRPr lang="zh-CN" altLang="en-US" sz="2800" dirty="0"/>
          </a:p>
        </p:txBody>
      </p:sp>
      <p:sp>
        <p:nvSpPr>
          <p:cNvPr id="3" name="内容占位符 2"/>
          <p:cNvSpPr>
            <a:spLocks noGrp="1"/>
          </p:cNvSpPr>
          <p:nvPr>
            <p:ph idx="1"/>
          </p:nvPr>
        </p:nvSpPr>
        <p:spPr>
          <a:xfrm>
            <a:off x="4495314" y="1357318"/>
            <a:ext cx="4186808" cy="3771636"/>
          </a:xfrm>
        </p:spPr>
        <p:txBody>
          <a:bodyPr>
            <a:normAutofit/>
          </a:bodyPr>
          <a:lstStyle/>
          <a:p>
            <a:r>
              <a:rPr lang="en-US" altLang="zh-CN" sz="2400" dirty="0"/>
              <a:t>VMX </a:t>
            </a:r>
            <a:r>
              <a:rPr lang="en-US" altLang="zh-CN" sz="2400" b="1" dirty="0">
                <a:solidFill>
                  <a:srgbClr val="0096FF"/>
                </a:solidFill>
              </a:rPr>
              <a:t>non-root</a:t>
            </a:r>
            <a:r>
              <a:rPr lang="en-US" altLang="zh-CN" sz="2400" dirty="0"/>
              <a:t> operation:</a:t>
            </a:r>
          </a:p>
          <a:p>
            <a:pPr lvl="1"/>
            <a:r>
              <a:rPr lang="en-US" altLang="zh-CN" sz="2000" dirty="0"/>
              <a:t>Not fully privileged, intended for guest software</a:t>
            </a:r>
          </a:p>
          <a:p>
            <a:endParaRPr lang="zh-CN" altLang="en-US" sz="2400" dirty="0"/>
          </a:p>
        </p:txBody>
      </p:sp>
      <p:sp>
        <p:nvSpPr>
          <p:cNvPr id="4" name="Rectangle 22"/>
          <p:cNvSpPr/>
          <p:nvPr/>
        </p:nvSpPr>
        <p:spPr>
          <a:xfrm>
            <a:off x="3366161" y="4993955"/>
            <a:ext cx="2258306" cy="322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Host Kernel (VMM)</a:t>
            </a:r>
            <a:endParaRPr lang="en-US" sz="1600" dirty="0">
              <a:solidFill>
                <a:schemeClr val="bg1"/>
              </a:solidFill>
              <a:cs typeface="Arial Narrow"/>
            </a:endParaRPr>
          </a:p>
        </p:txBody>
      </p:sp>
      <p:sp>
        <p:nvSpPr>
          <p:cNvPr id="7" name="Rectangle 27"/>
          <p:cNvSpPr/>
          <p:nvPr/>
        </p:nvSpPr>
        <p:spPr>
          <a:xfrm>
            <a:off x="4299612" y="3577580"/>
            <a:ext cx="1322661" cy="1061148"/>
          </a:xfrm>
          <a:prstGeom prst="rect">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9" name="Rectangle 27"/>
          <p:cNvSpPr/>
          <p:nvPr/>
        </p:nvSpPr>
        <p:spPr>
          <a:xfrm>
            <a:off x="4391075" y="3692014"/>
            <a:ext cx="526008" cy="321946"/>
          </a:xfrm>
          <a:prstGeom prst="rect">
            <a:avLst/>
          </a:prstGeom>
          <a:solidFill>
            <a:schemeClr val="accent1">
              <a:lumMod val="20000"/>
              <a:lumOff val="8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accent1">
                    <a:lumMod val="75000"/>
                  </a:schemeClr>
                </a:solidFill>
                <a:cs typeface="Arial Narrow"/>
              </a:rPr>
              <a:t>app</a:t>
            </a:r>
          </a:p>
        </p:txBody>
      </p:sp>
      <p:sp>
        <p:nvSpPr>
          <p:cNvPr id="15" name="Rectangle 27"/>
          <p:cNvSpPr/>
          <p:nvPr/>
        </p:nvSpPr>
        <p:spPr>
          <a:xfrm>
            <a:off x="3857220" y="3577580"/>
            <a:ext cx="370384" cy="1060224"/>
          </a:xfrm>
          <a:prstGeom prst="rect">
            <a:avLst/>
          </a:prstGeom>
          <a:solidFill>
            <a:schemeClr val="accent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app</a:t>
            </a:r>
            <a:endParaRPr lang="en-US" sz="1600" dirty="0">
              <a:solidFill>
                <a:schemeClr val="accent2"/>
              </a:solidFill>
              <a:cs typeface="Arial Narrow"/>
            </a:endParaRPr>
          </a:p>
        </p:txBody>
      </p:sp>
      <p:sp>
        <p:nvSpPr>
          <p:cNvPr id="17" name="Rectangle 27"/>
          <p:cNvSpPr/>
          <p:nvPr/>
        </p:nvSpPr>
        <p:spPr>
          <a:xfrm>
            <a:off x="3369797" y="3577580"/>
            <a:ext cx="370384" cy="1060224"/>
          </a:xfrm>
          <a:prstGeom prst="rect">
            <a:avLst/>
          </a:prstGeom>
          <a:solidFill>
            <a:schemeClr val="accent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app</a:t>
            </a:r>
            <a:endParaRPr lang="en-US" sz="1600" dirty="0">
              <a:solidFill>
                <a:schemeClr val="accent2"/>
              </a:solidFill>
              <a:cs typeface="Arial Narrow"/>
            </a:endParaRPr>
          </a:p>
        </p:txBody>
      </p:sp>
      <p:sp>
        <p:nvSpPr>
          <p:cNvPr id="18" name="Rectangle 27"/>
          <p:cNvSpPr/>
          <p:nvPr/>
        </p:nvSpPr>
        <p:spPr>
          <a:xfrm>
            <a:off x="4371618" y="4201889"/>
            <a:ext cx="1157453" cy="321946"/>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bg1"/>
                </a:solidFill>
                <a:cs typeface="Arial Narrow"/>
              </a:rPr>
              <a:t>Guest kernel</a:t>
            </a:r>
            <a:endParaRPr lang="en-US" sz="1400" dirty="0">
              <a:solidFill>
                <a:schemeClr val="bg1"/>
              </a:solidFill>
              <a:cs typeface="Arial Narrow"/>
            </a:endParaRPr>
          </a:p>
        </p:txBody>
      </p:sp>
      <p:sp>
        <p:nvSpPr>
          <p:cNvPr id="19" name="Rectangle 27"/>
          <p:cNvSpPr/>
          <p:nvPr/>
        </p:nvSpPr>
        <p:spPr>
          <a:xfrm>
            <a:off x="5058793" y="3692014"/>
            <a:ext cx="474322" cy="321946"/>
          </a:xfrm>
          <a:prstGeom prst="rect">
            <a:avLst/>
          </a:prstGeom>
          <a:solidFill>
            <a:schemeClr val="accent1">
              <a:lumMod val="20000"/>
              <a:lumOff val="8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accent1">
                    <a:lumMod val="75000"/>
                  </a:schemeClr>
                </a:solidFill>
                <a:cs typeface="Arial Narrow"/>
              </a:rPr>
              <a:t>app</a:t>
            </a:r>
          </a:p>
        </p:txBody>
      </p:sp>
      <p:sp>
        <p:nvSpPr>
          <p:cNvPr id="20" name="文本框 19"/>
          <p:cNvSpPr txBox="1"/>
          <p:nvPr/>
        </p:nvSpPr>
        <p:spPr>
          <a:xfrm>
            <a:off x="1765133" y="4300706"/>
            <a:ext cx="1789856" cy="369332"/>
          </a:xfrm>
          <a:prstGeom prst="rect">
            <a:avLst/>
          </a:prstGeom>
          <a:noFill/>
        </p:spPr>
        <p:txBody>
          <a:bodyPr wrap="square" rtlCol="0">
            <a:spAutoFit/>
          </a:bodyPr>
          <a:lstStyle/>
          <a:p>
            <a:r>
              <a:rPr lang="en-US" altLang="zh-CN" b="1" dirty="0">
                <a:solidFill>
                  <a:srgbClr val="0096FF"/>
                </a:solidFill>
                <a:latin typeface="等线" panose="02010600030101010101" pitchFamily="2" charset="-122"/>
                <a:ea typeface="等线" panose="02010600030101010101" pitchFamily="2" charset="-122"/>
              </a:rPr>
              <a:t>Root / Ring-3</a:t>
            </a:r>
            <a:endParaRPr lang="zh-CN" altLang="en-US" b="1" dirty="0">
              <a:solidFill>
                <a:srgbClr val="0096FF"/>
              </a:solidFill>
              <a:latin typeface="等线" panose="02010600030101010101" pitchFamily="2" charset="-122"/>
              <a:ea typeface="等线" panose="02010600030101010101" pitchFamily="2" charset="-122"/>
            </a:endParaRPr>
          </a:p>
        </p:txBody>
      </p:sp>
      <p:sp>
        <p:nvSpPr>
          <p:cNvPr id="21" name="文本框 20"/>
          <p:cNvSpPr txBox="1"/>
          <p:nvPr/>
        </p:nvSpPr>
        <p:spPr>
          <a:xfrm>
            <a:off x="1765133" y="4961084"/>
            <a:ext cx="1789856" cy="369332"/>
          </a:xfrm>
          <a:prstGeom prst="rect">
            <a:avLst/>
          </a:prstGeom>
          <a:noFill/>
        </p:spPr>
        <p:txBody>
          <a:bodyPr wrap="square" rtlCol="0">
            <a:spAutoFit/>
          </a:bodyPr>
          <a:lstStyle/>
          <a:p>
            <a:r>
              <a:rPr lang="en-US" altLang="zh-CN" b="1" dirty="0">
                <a:solidFill>
                  <a:srgbClr val="0096FF"/>
                </a:solidFill>
                <a:latin typeface="等线" panose="02010600030101010101" pitchFamily="2" charset="-122"/>
                <a:ea typeface="等线" panose="02010600030101010101" pitchFamily="2" charset="-122"/>
              </a:rPr>
              <a:t>Root / Ring-0</a:t>
            </a:r>
            <a:endParaRPr lang="zh-CN" altLang="en-US" b="1" dirty="0">
              <a:solidFill>
                <a:srgbClr val="0096FF"/>
              </a:solidFill>
              <a:latin typeface="等线" panose="02010600030101010101" pitchFamily="2" charset="-122"/>
              <a:ea typeface="等线" panose="02010600030101010101" pitchFamily="2" charset="-122"/>
            </a:endParaRPr>
          </a:p>
        </p:txBody>
      </p:sp>
      <p:sp>
        <p:nvSpPr>
          <p:cNvPr id="22" name="内容占位符 2"/>
          <p:cNvSpPr txBox="1">
            <a:spLocks/>
          </p:cNvSpPr>
          <p:nvPr/>
        </p:nvSpPr>
        <p:spPr>
          <a:xfrm>
            <a:off x="609600" y="1357318"/>
            <a:ext cx="4186808" cy="3799803"/>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0" i="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charset="0"/>
              <a:buChar char="•"/>
              <a:defRPr sz="2400" b="0" i="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VMX </a:t>
            </a:r>
            <a:r>
              <a:rPr lang="en-US" altLang="zh-CN" sz="2400" b="1" dirty="0">
                <a:solidFill>
                  <a:srgbClr val="0096FF"/>
                </a:solidFill>
              </a:rPr>
              <a:t>root</a:t>
            </a:r>
            <a:r>
              <a:rPr lang="en-US" altLang="zh-CN" sz="2400" dirty="0"/>
              <a:t> operation:</a:t>
            </a:r>
          </a:p>
          <a:p>
            <a:pPr lvl="1"/>
            <a:r>
              <a:rPr lang="en-US" altLang="zh-CN" sz="2000" dirty="0"/>
              <a:t>Full privileged, intended for Virtual Machine Monitor</a:t>
            </a:r>
          </a:p>
          <a:p>
            <a:endParaRPr lang="zh-CN" altLang="en-US" sz="2400" dirty="0"/>
          </a:p>
        </p:txBody>
      </p:sp>
      <p:sp>
        <p:nvSpPr>
          <p:cNvPr id="23" name="文本框 22"/>
          <p:cNvSpPr txBox="1"/>
          <p:nvPr/>
        </p:nvSpPr>
        <p:spPr>
          <a:xfrm>
            <a:off x="5695324" y="3665135"/>
            <a:ext cx="2468303" cy="369332"/>
          </a:xfrm>
          <a:prstGeom prst="rect">
            <a:avLst/>
          </a:prstGeom>
          <a:noFill/>
        </p:spPr>
        <p:txBody>
          <a:bodyPr wrap="square" rtlCol="0">
            <a:spAutoFit/>
          </a:bodyPr>
          <a:lstStyle/>
          <a:p>
            <a:r>
              <a:rPr lang="en-US" altLang="zh-CN" dirty="0">
                <a:solidFill>
                  <a:schemeClr val="accent1">
                    <a:lumMod val="75000"/>
                  </a:schemeClr>
                </a:solidFill>
                <a:latin typeface="等线" panose="02010600030101010101" pitchFamily="2" charset="-122"/>
                <a:ea typeface="等线" panose="02010600030101010101" pitchFamily="2" charset="-122"/>
              </a:rPr>
              <a:t>Non-Root / Ring-3</a:t>
            </a:r>
            <a:endParaRPr lang="zh-CN" altLang="en-US" dirty="0">
              <a:solidFill>
                <a:schemeClr val="accent1">
                  <a:lumMod val="75000"/>
                </a:schemeClr>
              </a:solidFill>
              <a:latin typeface="等线" panose="02010600030101010101" pitchFamily="2" charset="-122"/>
              <a:ea typeface="等线" panose="02010600030101010101" pitchFamily="2" charset="-122"/>
            </a:endParaRPr>
          </a:p>
        </p:txBody>
      </p:sp>
      <p:sp>
        <p:nvSpPr>
          <p:cNvPr id="24" name="文本框 23"/>
          <p:cNvSpPr txBox="1"/>
          <p:nvPr/>
        </p:nvSpPr>
        <p:spPr>
          <a:xfrm>
            <a:off x="5695324" y="4189071"/>
            <a:ext cx="2328381" cy="369332"/>
          </a:xfrm>
          <a:prstGeom prst="rect">
            <a:avLst/>
          </a:prstGeom>
          <a:noFill/>
        </p:spPr>
        <p:txBody>
          <a:bodyPr wrap="square" rtlCol="0">
            <a:spAutoFit/>
          </a:bodyPr>
          <a:lstStyle/>
          <a:p>
            <a:r>
              <a:rPr lang="en-US" altLang="zh-CN" dirty="0">
                <a:solidFill>
                  <a:schemeClr val="accent1">
                    <a:lumMod val="75000"/>
                  </a:schemeClr>
                </a:solidFill>
                <a:latin typeface="等线" panose="02010600030101010101" pitchFamily="2" charset="-122"/>
                <a:ea typeface="等线" panose="02010600030101010101" pitchFamily="2" charset="-122"/>
              </a:rPr>
              <a:t>Non-Root / Ring-0</a:t>
            </a:r>
            <a:endParaRPr lang="zh-CN" altLang="en-US" dirty="0">
              <a:solidFill>
                <a:schemeClr val="accent1">
                  <a:lumMod val="75000"/>
                </a:schemeClr>
              </a:solidFill>
              <a:latin typeface="等线" panose="02010600030101010101" pitchFamily="2" charset="-122"/>
              <a:ea typeface="等线" panose="02010600030101010101" pitchFamily="2" charset="-122"/>
            </a:endParaRPr>
          </a:p>
        </p:txBody>
      </p:sp>
      <p:sp>
        <p:nvSpPr>
          <p:cNvPr id="26" name="矩形 25"/>
          <p:cNvSpPr/>
          <p:nvPr/>
        </p:nvSpPr>
        <p:spPr>
          <a:xfrm>
            <a:off x="881118" y="2857500"/>
            <a:ext cx="7381763" cy="369332"/>
          </a:xfrm>
          <a:prstGeom prst="rect">
            <a:avLst/>
          </a:prstGeom>
          <a:solidFill>
            <a:schemeClr val="accent2">
              <a:lumMod val="20000"/>
              <a:lumOff val="80000"/>
            </a:schemeClr>
          </a:solidFill>
        </p:spPr>
        <p:txBody>
          <a:bodyPr wrap="square">
            <a:spAutoFit/>
          </a:bodyPr>
          <a:lstStyle/>
          <a:p>
            <a:pPr algn="ctr"/>
            <a:r>
              <a:rPr lang="en-US" altLang="zh-CN" b="1" dirty="0">
                <a:solidFill>
                  <a:schemeClr val="tx1">
                    <a:lumMod val="75000"/>
                    <a:lumOff val="25000"/>
                  </a:schemeClr>
                </a:solidFill>
                <a:latin typeface="等线" panose="02010600030101010101" pitchFamily="2" charset="-122"/>
                <a:ea typeface="等线" panose="02010600030101010101" pitchFamily="2" charset="-122"/>
              </a:rPr>
              <a:t>Both forms of operation support all four privilege levels from 0 to 3</a:t>
            </a:r>
          </a:p>
        </p:txBody>
      </p:sp>
      <p:cxnSp>
        <p:nvCxnSpPr>
          <p:cNvPr id="29" name="直接箭头连接符 28"/>
          <p:cNvCxnSpPr/>
          <p:nvPr/>
        </p:nvCxnSpPr>
        <p:spPr>
          <a:xfrm flipV="1">
            <a:off x="4919070" y="4670038"/>
            <a:ext cx="0" cy="299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063086" y="4663434"/>
            <a:ext cx="0" cy="3058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923927" y="4648300"/>
            <a:ext cx="986505" cy="338554"/>
          </a:xfrm>
          <a:prstGeom prst="rect">
            <a:avLst/>
          </a:prstGeom>
          <a:noFill/>
        </p:spPr>
        <p:txBody>
          <a:bodyPr wrap="square" rtlCol="0">
            <a:spAutoFit/>
          </a:bodyPr>
          <a:lstStyle/>
          <a:p>
            <a:pPr algn="r"/>
            <a:r>
              <a:rPr lang="en-US" altLang="zh-CN" sz="1600" dirty="0" err="1">
                <a:latin typeface="等线" panose="02010600030101010101" pitchFamily="2" charset="-122"/>
                <a:ea typeface="等线" panose="02010600030101010101" pitchFamily="2" charset="-122"/>
              </a:rPr>
              <a:t>VMEnter</a:t>
            </a:r>
            <a:endParaRPr lang="zh-CN" altLang="en-US" sz="1600" dirty="0">
              <a:latin typeface="等线" panose="02010600030101010101" pitchFamily="2" charset="-122"/>
              <a:ea typeface="等线" panose="02010600030101010101" pitchFamily="2" charset="-122"/>
            </a:endParaRPr>
          </a:p>
        </p:txBody>
      </p:sp>
      <p:sp>
        <p:nvSpPr>
          <p:cNvPr id="36" name="文本框 35"/>
          <p:cNvSpPr txBox="1"/>
          <p:nvPr/>
        </p:nvSpPr>
        <p:spPr>
          <a:xfrm>
            <a:off x="5126168" y="4648300"/>
            <a:ext cx="986505" cy="338554"/>
          </a:xfrm>
          <a:prstGeom prst="rect">
            <a:avLst/>
          </a:prstGeom>
          <a:noFill/>
        </p:spPr>
        <p:txBody>
          <a:bodyPr wrap="square" rtlCol="0">
            <a:spAutoFit/>
          </a:bodyPr>
          <a:lstStyle/>
          <a:p>
            <a:r>
              <a:rPr lang="en-US" altLang="zh-CN" sz="1600" dirty="0" err="1">
                <a:latin typeface="等线" panose="02010600030101010101" pitchFamily="2" charset="-122"/>
                <a:ea typeface="等线" panose="02010600030101010101" pitchFamily="2" charset="-122"/>
              </a:rPr>
              <a:t>VMExit</a:t>
            </a:r>
            <a:endParaRPr lang="zh-CN" altLang="en-US" sz="16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506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Memory Virtualization</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36158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Virtualizing the</a:t>
            </a:r>
            <a:r>
              <a:rPr lang="zh-CN" altLang="en-US" dirty="0"/>
              <a:t> </a:t>
            </a:r>
            <a:r>
              <a:rPr lang="en-US" altLang="zh-CN" dirty="0"/>
              <a:t>Page Tables</a:t>
            </a:r>
            <a:endParaRPr lang="zh-CN" altLang="en-US" dirty="0"/>
          </a:p>
        </p:txBody>
      </p:sp>
      <p:sp>
        <p:nvSpPr>
          <p:cNvPr id="3" name="内容占位符 2"/>
          <p:cNvSpPr>
            <a:spLocks noGrp="1"/>
          </p:cNvSpPr>
          <p:nvPr>
            <p:ph idx="1"/>
          </p:nvPr>
        </p:nvSpPr>
        <p:spPr>
          <a:xfrm>
            <a:off x="457200" y="1333500"/>
            <a:ext cx="8229600" cy="4116287"/>
          </a:xfrm>
        </p:spPr>
        <p:txBody>
          <a:bodyPr>
            <a:noAutofit/>
          </a:bodyPr>
          <a:lstStyle/>
          <a:p>
            <a:r>
              <a:rPr lang="en-US" altLang="zh-CN" sz="2400" dirty="0"/>
              <a:t>Terminology: 3 types of address now</a:t>
            </a:r>
          </a:p>
          <a:p>
            <a:pPr lvl="1"/>
            <a:r>
              <a:rPr lang="en-US" altLang="zh-CN" sz="2000" b="1" dirty="0">
                <a:solidFill>
                  <a:srgbClr val="0096FF"/>
                </a:solidFill>
              </a:rPr>
              <a:t>GVA</a:t>
            </a:r>
            <a:r>
              <a:rPr lang="en-US" altLang="zh-CN" sz="2000" dirty="0">
                <a:solidFill>
                  <a:srgbClr val="0096FF"/>
                </a:solidFill>
              </a:rPr>
              <a:t>-&gt;</a:t>
            </a:r>
            <a:r>
              <a:rPr lang="en-US" altLang="zh-CN" sz="2000" b="1" dirty="0">
                <a:solidFill>
                  <a:srgbClr val="0096FF"/>
                </a:solidFill>
              </a:rPr>
              <a:t>GPA</a:t>
            </a:r>
            <a:r>
              <a:rPr lang="en-US" altLang="zh-CN" sz="2000" dirty="0">
                <a:solidFill>
                  <a:srgbClr val="0096FF"/>
                </a:solidFill>
              </a:rPr>
              <a:t>-&gt;</a:t>
            </a:r>
            <a:r>
              <a:rPr lang="en-US" altLang="zh-CN" sz="2000" b="1" dirty="0">
                <a:solidFill>
                  <a:srgbClr val="0096FF"/>
                </a:solidFill>
              </a:rPr>
              <a:t>HPA</a:t>
            </a:r>
            <a:r>
              <a:rPr lang="en-US" altLang="zh-CN" sz="2000" dirty="0">
                <a:solidFill>
                  <a:schemeClr val="accent2"/>
                </a:solidFill>
              </a:rPr>
              <a:t> </a:t>
            </a:r>
            <a:r>
              <a:rPr lang="en-US" altLang="zh-CN" sz="2000" dirty="0"/>
              <a:t>(Guest virtual. Guest physical. Host physical)</a:t>
            </a:r>
          </a:p>
          <a:p>
            <a:pPr lvl="1"/>
            <a:r>
              <a:rPr lang="en-US" altLang="zh-CN" sz="2000" dirty="0"/>
              <a:t>Guest VM's page table contains GPA</a:t>
            </a:r>
          </a:p>
          <a:p>
            <a:r>
              <a:rPr lang="en-US" altLang="zh-CN" sz="2400" dirty="0"/>
              <a:t>Setting CR3 to point to guest page table would not work</a:t>
            </a:r>
          </a:p>
          <a:p>
            <a:pPr lvl="1"/>
            <a:r>
              <a:rPr lang="en-US" altLang="zh-CN" sz="2000" dirty="0"/>
              <a:t>E.g.,</a:t>
            </a:r>
            <a:r>
              <a:rPr lang="zh-CN" altLang="en-US" sz="2000" dirty="0"/>
              <a:t> </a:t>
            </a:r>
            <a:r>
              <a:rPr lang="en-US" altLang="zh-CN" sz="2000" dirty="0"/>
              <a:t>a</a:t>
            </a:r>
            <a:r>
              <a:rPr lang="zh-CN" altLang="en-US" sz="2000" dirty="0"/>
              <a:t> </a:t>
            </a:r>
            <a:r>
              <a:rPr lang="en-US" altLang="zh-CN" sz="2000" dirty="0"/>
              <a:t>processes in VM might access host physical address 0~1GB,</a:t>
            </a:r>
            <a:r>
              <a:rPr lang="zh-CN" altLang="en-US" sz="2000" dirty="0"/>
              <a:t> </a:t>
            </a:r>
            <a:r>
              <a:rPr lang="en-US" altLang="zh-CN" sz="2000" dirty="0"/>
              <a:t>which might not belong to that guest VM</a:t>
            </a:r>
            <a:endParaRPr lang="zh-CN" altLang="en-US" sz="2000" dirty="0"/>
          </a:p>
          <a:p>
            <a:pPr lvl="1"/>
            <a:r>
              <a:rPr lang="en-US" altLang="zh-CN" sz="2000" dirty="0"/>
              <a:t>Solution-1:</a:t>
            </a:r>
            <a:r>
              <a:rPr lang="zh-CN" altLang="en-US" sz="2000" dirty="0"/>
              <a:t> </a:t>
            </a:r>
            <a:r>
              <a:rPr lang="en-US" altLang="zh-CN" sz="2000" b="1" dirty="0">
                <a:solidFill>
                  <a:srgbClr val="0096FF"/>
                </a:solidFill>
              </a:rPr>
              <a:t>shadow</a:t>
            </a:r>
            <a:r>
              <a:rPr lang="zh-CN" altLang="en-US" sz="2000" b="1" dirty="0">
                <a:solidFill>
                  <a:srgbClr val="0096FF"/>
                </a:solidFill>
              </a:rPr>
              <a:t> </a:t>
            </a:r>
            <a:r>
              <a:rPr lang="en-US" altLang="zh-CN" sz="2000" b="1" dirty="0">
                <a:solidFill>
                  <a:srgbClr val="0096FF"/>
                </a:solidFill>
              </a:rPr>
              <a:t>paging</a:t>
            </a:r>
            <a:endParaRPr lang="zh-CN" altLang="en-US" sz="2000" b="1" dirty="0">
              <a:solidFill>
                <a:srgbClr val="0096FF"/>
              </a:solidFill>
            </a:endParaRPr>
          </a:p>
          <a:p>
            <a:pPr lvl="1"/>
            <a:r>
              <a:rPr lang="en-US" altLang="zh-CN" sz="2000" dirty="0"/>
              <a:t>Solution-2:</a:t>
            </a:r>
            <a:r>
              <a:rPr lang="zh-CN" altLang="en-US" sz="2000" dirty="0"/>
              <a:t> </a:t>
            </a:r>
            <a:r>
              <a:rPr lang="en-US" altLang="zh-CN" sz="2000" b="1" dirty="0">
                <a:solidFill>
                  <a:srgbClr val="0096FF"/>
                </a:solidFill>
              </a:rPr>
              <a:t>direct</a:t>
            </a:r>
            <a:r>
              <a:rPr lang="zh-CN" altLang="en-US" sz="2000" b="1" dirty="0">
                <a:solidFill>
                  <a:srgbClr val="0096FF"/>
                </a:solidFill>
              </a:rPr>
              <a:t> </a:t>
            </a:r>
            <a:r>
              <a:rPr lang="en-US" altLang="zh-CN" sz="2000" b="1" dirty="0">
                <a:solidFill>
                  <a:srgbClr val="0096FF"/>
                </a:solidFill>
              </a:rPr>
              <a:t>paging</a:t>
            </a:r>
            <a:endParaRPr lang="zh-CN" altLang="en-US" sz="2000" b="1" dirty="0">
              <a:solidFill>
                <a:srgbClr val="0096FF"/>
              </a:solidFill>
            </a:endParaRPr>
          </a:p>
          <a:p>
            <a:pPr lvl="1"/>
            <a:r>
              <a:rPr lang="en-US" altLang="zh-CN" sz="2000" dirty="0"/>
              <a:t>Solution-3:</a:t>
            </a:r>
            <a:r>
              <a:rPr lang="zh-CN" altLang="en-US" sz="2000" dirty="0"/>
              <a:t> </a:t>
            </a:r>
            <a:r>
              <a:rPr lang="en-US" altLang="zh-CN" sz="2000" b="1" dirty="0">
                <a:solidFill>
                  <a:srgbClr val="0096FF"/>
                </a:solidFill>
              </a:rPr>
              <a:t>new</a:t>
            </a:r>
            <a:r>
              <a:rPr lang="zh-CN" altLang="en-US" sz="2000" b="1" dirty="0">
                <a:solidFill>
                  <a:srgbClr val="0096FF"/>
                </a:solidFill>
              </a:rPr>
              <a:t> </a:t>
            </a:r>
            <a:r>
              <a:rPr lang="en-US" altLang="zh-CN" sz="2000" b="1" dirty="0">
                <a:solidFill>
                  <a:srgbClr val="0096FF"/>
                </a:solidFill>
              </a:rPr>
              <a:t>hardware</a:t>
            </a:r>
            <a:endParaRPr lang="zh-CN" altLang="en-US" sz="2000" b="1" dirty="0">
              <a:solidFill>
                <a:srgbClr val="0096FF"/>
              </a:solidFill>
            </a:endParaRPr>
          </a:p>
        </p:txBody>
      </p:sp>
      <p:sp>
        <p:nvSpPr>
          <p:cNvPr id="4" name="灯片编号占位符 3"/>
          <p:cNvSpPr>
            <a:spLocks noGrp="1"/>
          </p:cNvSpPr>
          <p:nvPr>
            <p:ph type="sldNum" sz="quarter" idx="12"/>
          </p:nvPr>
        </p:nvSpPr>
        <p:spPr/>
        <p:txBody>
          <a:bodyPr/>
          <a:lstStyle/>
          <a:p>
            <a:fld id="{8107FB38-4DA8-4D40-A1B7-468F17DAFC82}" type="slidenum">
              <a:rPr lang="zh-CN" altLang="en-US" smtClean="0"/>
              <a:t>33</a:t>
            </a:fld>
            <a:endParaRPr lang="zh-CN" altLang="en-US"/>
          </a:p>
        </p:txBody>
      </p:sp>
    </p:spTree>
    <p:extLst>
      <p:ext uri="{BB962C8B-B14F-4D97-AF65-F5344CB8AC3E}">
        <p14:creationId xmlns:p14="http://schemas.microsoft.com/office/powerpoint/2010/main" val="2074607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Solution-1: Shadow Pages</a:t>
            </a:r>
            <a:endParaRPr kumimoji="1" lang="zh-CN" altLang="en-US" dirty="0"/>
          </a:p>
        </p:txBody>
      </p:sp>
      <p:cxnSp>
        <p:nvCxnSpPr>
          <p:cNvPr id="4" name="直接连接符 55"/>
          <p:cNvCxnSpPr/>
          <p:nvPr/>
        </p:nvCxnSpPr>
        <p:spPr>
          <a:xfrm>
            <a:off x="887588" y="3537821"/>
            <a:ext cx="762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直接连接符 2"/>
          <p:cNvCxnSpPr/>
          <p:nvPr/>
        </p:nvCxnSpPr>
        <p:spPr>
          <a:xfrm>
            <a:off x="894015" y="2511708"/>
            <a:ext cx="762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 name="Elbow Connector 116"/>
          <p:cNvCxnSpPr/>
          <p:nvPr/>
        </p:nvCxnSpPr>
        <p:spPr>
          <a:xfrm>
            <a:off x="2423762" y="2069451"/>
            <a:ext cx="12700" cy="208047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Elbow Connector 116"/>
          <p:cNvCxnSpPr/>
          <p:nvPr/>
        </p:nvCxnSpPr>
        <p:spPr>
          <a:xfrm rot="10800000" flipV="1">
            <a:off x="1643675" y="2069450"/>
            <a:ext cx="12700" cy="208047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146"/>
          <p:cNvCxnSpPr/>
          <p:nvPr/>
        </p:nvCxnSpPr>
        <p:spPr>
          <a:xfrm>
            <a:off x="6024164" y="3199782"/>
            <a:ext cx="133038" cy="72639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9" name="Picture 83"/>
          <p:cNvPicPr>
            <a:picLocks noChangeAspect="1"/>
          </p:cNvPicPr>
          <p:nvPr/>
        </p:nvPicPr>
        <p:blipFill rotWithShape="1">
          <a:blip r:embed="rId2"/>
          <a:srcRect t="40008" b="43755"/>
          <a:stretch/>
        </p:blipFill>
        <p:spPr>
          <a:xfrm>
            <a:off x="3743909" y="3949867"/>
            <a:ext cx="4320480" cy="598401"/>
          </a:xfrm>
          <a:prstGeom prst="rect">
            <a:avLst/>
          </a:prstGeom>
        </p:spPr>
      </p:pic>
      <p:sp>
        <p:nvSpPr>
          <p:cNvPr id="10" name="Rectangle 5"/>
          <p:cNvSpPr>
            <a:spLocks noChangeAspect="1" noChangeArrowheads="1"/>
          </p:cNvSpPr>
          <p:nvPr/>
        </p:nvSpPr>
        <p:spPr bwMode="auto">
          <a:xfrm>
            <a:off x="3433949" y="3926174"/>
            <a:ext cx="54654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1" name="Rectangle 5"/>
          <p:cNvSpPr>
            <a:spLocks noChangeAspect="1" noChangeArrowheads="1"/>
          </p:cNvSpPr>
          <p:nvPr/>
        </p:nvSpPr>
        <p:spPr bwMode="auto">
          <a:xfrm>
            <a:off x="4384606" y="1903171"/>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2" name="Rectangle 5"/>
          <p:cNvSpPr>
            <a:spLocks noChangeAspect="1" noChangeArrowheads="1"/>
          </p:cNvSpPr>
          <p:nvPr/>
        </p:nvSpPr>
        <p:spPr bwMode="auto">
          <a:xfrm>
            <a:off x="4931146" y="1903171"/>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3" name="Rectangle 5"/>
          <p:cNvSpPr>
            <a:spLocks noChangeAspect="1" noChangeArrowheads="1"/>
          </p:cNvSpPr>
          <p:nvPr/>
        </p:nvSpPr>
        <p:spPr bwMode="auto">
          <a:xfrm>
            <a:off x="5477686" y="1903171"/>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4" name="Rectangle 5"/>
          <p:cNvSpPr>
            <a:spLocks noChangeAspect="1" noChangeArrowheads="1"/>
          </p:cNvSpPr>
          <p:nvPr/>
        </p:nvSpPr>
        <p:spPr bwMode="auto">
          <a:xfrm>
            <a:off x="4384606" y="2900371"/>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5" name="Rectangle 5"/>
          <p:cNvSpPr>
            <a:spLocks noChangeAspect="1" noChangeArrowheads="1"/>
          </p:cNvSpPr>
          <p:nvPr/>
        </p:nvSpPr>
        <p:spPr bwMode="auto">
          <a:xfrm>
            <a:off x="4384606" y="2906772"/>
            <a:ext cx="546540" cy="2940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6" name="Rectangle 11"/>
          <p:cNvSpPr>
            <a:spLocks noChangeAspect="1" noChangeArrowheads="1"/>
          </p:cNvSpPr>
          <p:nvPr/>
        </p:nvSpPr>
        <p:spPr bwMode="auto">
          <a:xfrm>
            <a:off x="4931146" y="29067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7" name="Rectangle 5"/>
          <p:cNvSpPr>
            <a:spLocks noChangeAspect="1" noChangeArrowheads="1"/>
          </p:cNvSpPr>
          <p:nvPr/>
        </p:nvSpPr>
        <p:spPr bwMode="auto">
          <a:xfrm>
            <a:off x="5477686" y="2906772"/>
            <a:ext cx="546540" cy="2940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8" name="Rectangle 5"/>
          <p:cNvSpPr>
            <a:spLocks noChangeAspect="1" noChangeArrowheads="1"/>
          </p:cNvSpPr>
          <p:nvPr/>
        </p:nvSpPr>
        <p:spPr bwMode="auto">
          <a:xfrm>
            <a:off x="6024226" y="2906772"/>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19" name="Straight Connector 15"/>
          <p:cNvCxnSpPr/>
          <p:nvPr/>
        </p:nvCxnSpPr>
        <p:spPr>
          <a:xfrm>
            <a:off x="4384606" y="2197199"/>
            <a:ext cx="54654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6"/>
          <p:cNvCxnSpPr/>
          <p:nvPr/>
        </p:nvCxnSpPr>
        <p:spPr>
          <a:xfrm>
            <a:off x="4931146" y="2197199"/>
            <a:ext cx="54654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17"/>
          <p:cNvCxnSpPr/>
          <p:nvPr/>
        </p:nvCxnSpPr>
        <p:spPr>
          <a:xfrm flipH="1">
            <a:off x="6024226" y="2197199"/>
            <a:ext cx="546540" cy="709572"/>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2" name="Straight Connector 20"/>
          <p:cNvCxnSpPr/>
          <p:nvPr/>
        </p:nvCxnSpPr>
        <p:spPr>
          <a:xfrm flipH="1">
            <a:off x="6570766" y="2197199"/>
            <a:ext cx="546540" cy="709572"/>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23" name="Rectangle 5"/>
          <p:cNvSpPr>
            <a:spLocks noChangeAspect="1" noChangeArrowheads="1"/>
          </p:cNvSpPr>
          <p:nvPr/>
        </p:nvSpPr>
        <p:spPr bwMode="auto">
          <a:xfrm>
            <a:off x="6570766" y="1903171"/>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4" name="Rectangle 5"/>
          <p:cNvSpPr>
            <a:spLocks noChangeAspect="1" noChangeArrowheads="1"/>
          </p:cNvSpPr>
          <p:nvPr/>
        </p:nvSpPr>
        <p:spPr bwMode="auto">
          <a:xfrm>
            <a:off x="6570766" y="2906772"/>
            <a:ext cx="546540" cy="294029"/>
          </a:xfrm>
          <a:prstGeom prst="rect">
            <a:avLst/>
          </a:prstGeom>
          <a:solidFill>
            <a:srgbClr val="FFFF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25" name="Straight Connector 25"/>
          <p:cNvCxnSpPr/>
          <p:nvPr/>
        </p:nvCxnSpPr>
        <p:spPr>
          <a:xfrm flipH="1">
            <a:off x="4394056" y="2197199"/>
            <a:ext cx="108363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7"/>
          <p:cNvCxnSpPr/>
          <p:nvPr/>
        </p:nvCxnSpPr>
        <p:spPr>
          <a:xfrm flipH="1">
            <a:off x="4931146" y="2197199"/>
            <a:ext cx="1093080" cy="709572"/>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5"/>
          <p:cNvSpPr>
            <a:spLocks noChangeAspect="1" noChangeArrowheads="1"/>
          </p:cNvSpPr>
          <p:nvPr/>
        </p:nvSpPr>
        <p:spPr bwMode="auto">
          <a:xfrm>
            <a:off x="5073569" y="3931724"/>
            <a:ext cx="54654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8" name="Rectangle 5"/>
          <p:cNvSpPr>
            <a:spLocks noChangeAspect="1" noChangeArrowheads="1"/>
          </p:cNvSpPr>
          <p:nvPr/>
        </p:nvSpPr>
        <p:spPr bwMode="auto">
          <a:xfrm>
            <a:off x="5610659" y="3931724"/>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9" name="Rectangle 31"/>
          <p:cNvSpPr>
            <a:spLocks noChangeAspect="1" noChangeArrowheads="1"/>
          </p:cNvSpPr>
          <p:nvPr/>
        </p:nvSpPr>
        <p:spPr bwMode="auto">
          <a:xfrm>
            <a:off x="6157199" y="3931724"/>
            <a:ext cx="546540" cy="29402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0" name="Rectangle 5"/>
          <p:cNvSpPr>
            <a:spLocks noChangeAspect="1" noChangeArrowheads="1"/>
          </p:cNvSpPr>
          <p:nvPr/>
        </p:nvSpPr>
        <p:spPr bwMode="auto">
          <a:xfrm>
            <a:off x="6703739" y="3931724"/>
            <a:ext cx="546540" cy="294029"/>
          </a:xfrm>
          <a:prstGeom prst="rect">
            <a:avLst/>
          </a:prstGeom>
          <a:solidFill>
            <a:srgbClr val="FFFF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1" name="Rectangle 5"/>
          <p:cNvSpPr>
            <a:spLocks noChangeAspect="1" noChangeArrowheads="1"/>
          </p:cNvSpPr>
          <p:nvPr/>
        </p:nvSpPr>
        <p:spPr bwMode="auto">
          <a:xfrm>
            <a:off x="7117306" y="1903171"/>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2" name="Rectangle 5"/>
          <p:cNvSpPr>
            <a:spLocks noChangeAspect="1" noChangeArrowheads="1"/>
          </p:cNvSpPr>
          <p:nvPr/>
        </p:nvSpPr>
        <p:spPr bwMode="auto">
          <a:xfrm>
            <a:off x="4384606" y="2903161"/>
            <a:ext cx="2732700" cy="294029"/>
          </a:xfrm>
          <a:prstGeom prst="rect">
            <a:avLst/>
          </a:prstGeom>
          <a:noFill/>
          <a:ln w="38100" cmpd="sng">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3" name="Rectangle 5"/>
          <p:cNvSpPr>
            <a:spLocks noChangeAspect="1" noChangeArrowheads="1"/>
          </p:cNvSpPr>
          <p:nvPr/>
        </p:nvSpPr>
        <p:spPr bwMode="auto">
          <a:xfrm>
            <a:off x="4517579" y="3931724"/>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4" name="Rectangle 5"/>
          <p:cNvSpPr>
            <a:spLocks noChangeAspect="1" noChangeArrowheads="1"/>
          </p:cNvSpPr>
          <p:nvPr/>
        </p:nvSpPr>
        <p:spPr bwMode="auto">
          <a:xfrm>
            <a:off x="3971039" y="3931724"/>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35" name="Straight Connector 50"/>
          <p:cNvCxnSpPr/>
          <p:nvPr/>
        </p:nvCxnSpPr>
        <p:spPr>
          <a:xfrm flipH="1">
            <a:off x="4517580" y="3199782"/>
            <a:ext cx="966522" cy="70816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Straight Connector 53"/>
          <p:cNvCxnSpPr/>
          <p:nvPr/>
        </p:nvCxnSpPr>
        <p:spPr>
          <a:xfrm flipH="1">
            <a:off x="3971040" y="3199783"/>
            <a:ext cx="973002" cy="72375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37" name="Rectangle 5"/>
          <p:cNvSpPr>
            <a:spLocks noChangeAspect="1" noChangeArrowheads="1"/>
          </p:cNvSpPr>
          <p:nvPr/>
        </p:nvSpPr>
        <p:spPr bwMode="auto">
          <a:xfrm>
            <a:off x="6157199" y="3931724"/>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8" name="TextBox 71"/>
          <p:cNvSpPr txBox="1"/>
          <p:nvPr/>
        </p:nvSpPr>
        <p:spPr>
          <a:xfrm>
            <a:off x="1643675" y="3949867"/>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HPA</a:t>
            </a:r>
          </a:p>
        </p:txBody>
      </p:sp>
      <p:sp>
        <p:nvSpPr>
          <p:cNvPr id="39" name="Rectangle 10"/>
          <p:cNvSpPr>
            <a:spLocks noChangeAspect="1" noChangeArrowheads="1"/>
          </p:cNvSpPr>
          <p:nvPr/>
        </p:nvSpPr>
        <p:spPr bwMode="auto">
          <a:xfrm>
            <a:off x="4223962" y="1649610"/>
            <a:ext cx="3620552" cy="1887380"/>
          </a:xfrm>
          <a:prstGeom prst="rect">
            <a:avLst/>
          </a:prstGeom>
          <a:noFill/>
          <a:ln w="3175" cmpd="sng">
            <a:prstDash val="solid"/>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40" name="TextBox 74"/>
          <p:cNvSpPr txBox="1"/>
          <p:nvPr/>
        </p:nvSpPr>
        <p:spPr>
          <a:xfrm>
            <a:off x="4067944" y="1201316"/>
            <a:ext cx="1436354" cy="400110"/>
          </a:xfrm>
          <a:prstGeom prst="rect">
            <a:avLst/>
          </a:prstGeom>
          <a:noFill/>
        </p:spPr>
        <p:txBody>
          <a:bodyPr wrap="square" rtlCol="0">
            <a:spAutoFit/>
          </a:bodyPr>
          <a:lstStyle/>
          <a:p>
            <a:pPr algn="ctr"/>
            <a:r>
              <a:rPr lang="en-US" altLang="zh-CN" sz="2000" dirty="0">
                <a:solidFill>
                  <a:srgbClr val="000000"/>
                </a:solidFill>
                <a:latin typeface="DengXian" charset="0"/>
                <a:ea typeface="DengXian" charset="0"/>
                <a:cs typeface="DengXian" charset="0"/>
              </a:rPr>
              <a:t>Guest VM</a:t>
            </a:r>
            <a:endParaRPr lang="en-US" sz="2000" dirty="0">
              <a:solidFill>
                <a:srgbClr val="000000"/>
              </a:solidFill>
              <a:latin typeface="DengXian" charset="0"/>
              <a:ea typeface="DengXian" charset="0"/>
              <a:cs typeface="DengXian" charset="0"/>
            </a:endParaRPr>
          </a:p>
        </p:txBody>
      </p:sp>
      <p:sp>
        <p:nvSpPr>
          <p:cNvPr id="41" name="Rectangle 106"/>
          <p:cNvSpPr/>
          <p:nvPr/>
        </p:nvSpPr>
        <p:spPr>
          <a:xfrm>
            <a:off x="1043610" y="2376462"/>
            <a:ext cx="610468" cy="248663"/>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GPT</a:t>
            </a:r>
          </a:p>
        </p:txBody>
      </p:sp>
      <p:pic>
        <p:nvPicPr>
          <p:cNvPr id="42" name="Picture 113"/>
          <p:cNvPicPr>
            <a:picLocks noChangeAspect="1"/>
          </p:cNvPicPr>
          <p:nvPr/>
        </p:nvPicPr>
        <p:blipFill>
          <a:blip r:embed="rId3"/>
          <a:stretch>
            <a:fillRect/>
          </a:stretch>
        </p:blipFill>
        <p:spPr>
          <a:xfrm>
            <a:off x="5420192" y="4811575"/>
            <a:ext cx="839219" cy="681778"/>
          </a:xfrm>
          <a:prstGeom prst="rect">
            <a:avLst/>
          </a:prstGeom>
        </p:spPr>
      </p:pic>
      <p:cxnSp>
        <p:nvCxnSpPr>
          <p:cNvPr id="43" name="Elbow Connector 116"/>
          <p:cNvCxnSpPr/>
          <p:nvPr/>
        </p:nvCxnSpPr>
        <p:spPr>
          <a:xfrm rot="10800000">
            <a:off x="2843808" y="3510077"/>
            <a:ext cx="2576382" cy="1642387"/>
          </a:xfrm>
          <a:prstGeom prst="bentConnector3">
            <a:avLst>
              <a:gd name="adj1" fmla="val 87390"/>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Connector 143"/>
          <p:cNvCxnSpPr/>
          <p:nvPr/>
        </p:nvCxnSpPr>
        <p:spPr>
          <a:xfrm>
            <a:off x="6564224" y="3199782"/>
            <a:ext cx="139518" cy="70816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5" name="TextBox 69"/>
          <p:cNvSpPr txBox="1"/>
          <p:nvPr/>
        </p:nvSpPr>
        <p:spPr>
          <a:xfrm>
            <a:off x="1643675" y="1869396"/>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GVA</a:t>
            </a:r>
          </a:p>
        </p:txBody>
      </p:sp>
      <p:sp>
        <p:nvSpPr>
          <p:cNvPr id="46" name="Rectangle 107"/>
          <p:cNvSpPr/>
          <p:nvPr/>
        </p:nvSpPr>
        <p:spPr>
          <a:xfrm>
            <a:off x="2233342" y="3385745"/>
            <a:ext cx="610468" cy="248663"/>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SPT</a:t>
            </a:r>
          </a:p>
        </p:txBody>
      </p:sp>
      <p:sp>
        <p:nvSpPr>
          <p:cNvPr id="47" name="Rectangle 107"/>
          <p:cNvSpPr/>
          <p:nvPr/>
        </p:nvSpPr>
        <p:spPr>
          <a:xfrm>
            <a:off x="1043610" y="3388500"/>
            <a:ext cx="610468" cy="248663"/>
          </a:xfrm>
          <a:prstGeom prst="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HPT</a:t>
            </a:r>
          </a:p>
        </p:txBody>
      </p:sp>
      <p:sp>
        <p:nvSpPr>
          <p:cNvPr id="48" name="TextBox 70"/>
          <p:cNvSpPr txBox="1"/>
          <p:nvPr/>
        </p:nvSpPr>
        <p:spPr>
          <a:xfrm>
            <a:off x="983602" y="2899750"/>
            <a:ext cx="758053" cy="400110"/>
          </a:xfrm>
          <a:prstGeom prst="rect">
            <a:avLst/>
          </a:prstGeom>
          <a:solidFill>
            <a:srgbClr val="FFFFFF"/>
          </a:solidFill>
        </p:spPr>
        <p:txBody>
          <a:bodyPr wrap="square" rtlCol="0">
            <a:spAutoFit/>
          </a:bodyPr>
          <a:lstStyle/>
          <a:p>
            <a:pPr algn="ctr"/>
            <a:r>
              <a:rPr lang="en-US" sz="2000" dirty="0">
                <a:solidFill>
                  <a:srgbClr val="000000"/>
                </a:solidFill>
                <a:latin typeface="DengXian" charset="0"/>
                <a:ea typeface="DengXian" charset="0"/>
                <a:cs typeface="DengXian" charset="0"/>
              </a:rPr>
              <a:t>GPA</a:t>
            </a:r>
          </a:p>
        </p:txBody>
      </p:sp>
      <p:sp>
        <p:nvSpPr>
          <p:cNvPr id="49" name="Rectangle 5"/>
          <p:cNvSpPr>
            <a:spLocks noChangeAspect="1" noChangeArrowheads="1"/>
          </p:cNvSpPr>
          <p:nvPr/>
        </p:nvSpPr>
        <p:spPr bwMode="auto">
          <a:xfrm>
            <a:off x="7224295" y="3922472"/>
            <a:ext cx="108012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50" name="Rectangle 5"/>
          <p:cNvSpPr>
            <a:spLocks noChangeAspect="1" noChangeArrowheads="1"/>
          </p:cNvSpPr>
          <p:nvPr/>
        </p:nvSpPr>
        <p:spPr bwMode="auto">
          <a:xfrm>
            <a:off x="3433949" y="3923538"/>
            <a:ext cx="4909410" cy="294029"/>
          </a:xfrm>
          <a:prstGeom prst="rect">
            <a:avLst/>
          </a:prstGeom>
          <a:noFill/>
          <a:ln w="57150" cmpd="sng">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51" name="TextBox 69"/>
          <p:cNvSpPr txBox="1"/>
          <p:nvPr/>
        </p:nvSpPr>
        <p:spPr>
          <a:xfrm>
            <a:off x="7806287" y="1857824"/>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GVA</a:t>
            </a:r>
          </a:p>
        </p:txBody>
      </p:sp>
      <p:sp>
        <p:nvSpPr>
          <p:cNvPr id="52" name="TextBox 70"/>
          <p:cNvSpPr txBox="1"/>
          <p:nvPr/>
        </p:nvSpPr>
        <p:spPr>
          <a:xfrm>
            <a:off x="7179063" y="2861424"/>
            <a:ext cx="758053"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GPA</a:t>
            </a:r>
          </a:p>
        </p:txBody>
      </p:sp>
      <p:sp>
        <p:nvSpPr>
          <p:cNvPr id="53" name="TextBox 71"/>
          <p:cNvSpPr txBox="1"/>
          <p:nvPr/>
        </p:nvSpPr>
        <p:spPr>
          <a:xfrm>
            <a:off x="7612150" y="3874345"/>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HPA</a:t>
            </a:r>
          </a:p>
        </p:txBody>
      </p:sp>
      <p:sp>
        <p:nvSpPr>
          <p:cNvPr id="54" name="文本框 53"/>
          <p:cNvSpPr txBox="1"/>
          <p:nvPr/>
        </p:nvSpPr>
        <p:spPr>
          <a:xfrm>
            <a:off x="4734771" y="5152464"/>
            <a:ext cx="685419" cy="369332"/>
          </a:xfrm>
          <a:prstGeom prst="rect">
            <a:avLst/>
          </a:prstGeom>
          <a:noFill/>
        </p:spPr>
        <p:txBody>
          <a:bodyPr wrap="square" rtlCol="0">
            <a:spAutoFit/>
          </a:bodyPr>
          <a:lstStyle/>
          <a:p>
            <a:r>
              <a:rPr kumimoji="1" lang="en-US" altLang="zh-CN" dirty="0">
                <a:latin typeface="DengXian" charset="0"/>
                <a:ea typeface="DengXian" charset="0"/>
                <a:cs typeface="DengXian" charset="0"/>
              </a:rPr>
              <a:t>CR3</a:t>
            </a:r>
            <a:endParaRPr kumimoji="1" lang="zh-CN" altLang="en-US" dirty="0">
              <a:latin typeface="DengXian" charset="0"/>
              <a:ea typeface="DengXian" charset="0"/>
              <a:cs typeface="DengXian" charset="0"/>
            </a:endParaRPr>
          </a:p>
        </p:txBody>
      </p:sp>
    </p:spTree>
    <p:extLst>
      <p:ext uri="{BB962C8B-B14F-4D97-AF65-F5344CB8AC3E}">
        <p14:creationId xmlns:p14="http://schemas.microsoft.com/office/powerpoint/2010/main" val="442519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Two</a:t>
            </a:r>
            <a:r>
              <a:rPr kumimoji="1" lang="zh-CN" altLang="en-US" dirty="0"/>
              <a:t> </a:t>
            </a:r>
            <a:r>
              <a:rPr kumimoji="1" lang="en-US" altLang="zh-CN" dirty="0"/>
              <a:t>Page</a:t>
            </a:r>
            <a:r>
              <a:rPr kumimoji="1" lang="zh-CN" altLang="en-US" dirty="0"/>
              <a:t> </a:t>
            </a:r>
            <a:r>
              <a:rPr kumimoji="1" lang="en-US" altLang="zh-CN" dirty="0"/>
              <a:t>Tables</a:t>
            </a:r>
            <a:r>
              <a:rPr kumimoji="1" lang="zh-CN" altLang="en-US" dirty="0"/>
              <a:t> </a:t>
            </a:r>
            <a:r>
              <a:rPr kumimoji="1" lang="en-US" altLang="zh-CN" dirty="0"/>
              <a:t>Become</a:t>
            </a:r>
            <a:r>
              <a:rPr kumimoji="1" lang="zh-CN" altLang="en-US" dirty="0"/>
              <a:t> </a:t>
            </a:r>
            <a:r>
              <a:rPr kumimoji="1" lang="en-US" altLang="zh-CN" dirty="0"/>
              <a:t>One</a:t>
            </a:r>
            <a:endParaRPr lang="zh-CN" altLang="en-US" dirty="0"/>
          </a:p>
        </p:txBody>
      </p:sp>
      <p:sp>
        <p:nvSpPr>
          <p:cNvPr id="3" name="内容占位符 2"/>
          <p:cNvSpPr>
            <a:spLocks noGrp="1"/>
          </p:cNvSpPr>
          <p:nvPr>
            <p:ph idx="1"/>
          </p:nvPr>
        </p:nvSpPr>
        <p:spPr/>
        <p:txBody>
          <a:bodyPr>
            <a:noAutofit/>
          </a:bodyPr>
          <a:lstStyle/>
          <a:p>
            <a:pPr marL="428608" indent="-428608">
              <a:buFont typeface="+mj-lt"/>
              <a:buAutoNum type="arabicPeriod"/>
            </a:pPr>
            <a:r>
              <a:rPr lang="en-US" altLang="zh-CN" sz="2000" dirty="0"/>
              <a:t>VMM intercepts guest OS setting the virtual CR3</a:t>
            </a:r>
          </a:p>
          <a:p>
            <a:pPr marL="428608" indent="-428608">
              <a:buFont typeface="+mj-lt"/>
              <a:buAutoNum type="arabicPeriod"/>
            </a:pPr>
            <a:r>
              <a:rPr lang="en-US" altLang="zh-CN" sz="2000" dirty="0"/>
              <a:t>VMM iterates over the guest page table, constructs a corresponding shadow page</a:t>
            </a:r>
            <a:r>
              <a:rPr lang="zh-CN" altLang="en-US" sz="2000" dirty="0"/>
              <a:t> </a:t>
            </a:r>
            <a:r>
              <a:rPr lang="en-US" altLang="zh-CN" sz="2000" dirty="0"/>
              <a:t>table</a:t>
            </a:r>
          </a:p>
          <a:p>
            <a:pPr marL="428608" indent="-428608">
              <a:buFont typeface="+mj-lt"/>
              <a:buAutoNum type="arabicPeriod"/>
            </a:pPr>
            <a:r>
              <a:rPr lang="en-US" altLang="zh-CN" sz="2000" dirty="0"/>
              <a:t>In shadow PT, every guest physical address is translated into host physical address</a:t>
            </a:r>
          </a:p>
          <a:p>
            <a:pPr marL="428608" indent="-428608">
              <a:buFont typeface="+mj-lt"/>
              <a:buAutoNum type="arabicPeriod"/>
            </a:pPr>
            <a:r>
              <a:rPr lang="en-US" altLang="zh-CN" sz="2000" dirty="0"/>
              <a:t>Finally, VMM loads the host physical address of the shadow page</a:t>
            </a:r>
            <a:r>
              <a:rPr lang="zh-CN" altLang="en-US" sz="2000" dirty="0"/>
              <a:t> </a:t>
            </a:r>
            <a:r>
              <a:rPr lang="en-US" altLang="zh-CN" sz="2000" dirty="0"/>
              <a:t>table</a:t>
            </a:r>
          </a:p>
        </p:txBody>
      </p:sp>
      <p:sp>
        <p:nvSpPr>
          <p:cNvPr id="4" name="灯片编号占位符 3"/>
          <p:cNvSpPr>
            <a:spLocks noGrp="1"/>
          </p:cNvSpPr>
          <p:nvPr>
            <p:ph type="sldNum" sz="quarter" idx="12"/>
          </p:nvPr>
        </p:nvSpPr>
        <p:spPr/>
        <p:txBody>
          <a:bodyPr/>
          <a:lstStyle/>
          <a:p>
            <a:fld id="{8107FB38-4DA8-4D40-A1B7-468F17DAFC82}" type="slidenum">
              <a:rPr lang="zh-CN" altLang="en-US" smtClean="0"/>
              <a:t>35</a:t>
            </a:fld>
            <a:endParaRPr lang="zh-CN" altLang="en-US"/>
          </a:p>
        </p:txBody>
      </p:sp>
    </p:spTree>
    <p:extLst>
      <p:ext uri="{BB962C8B-B14F-4D97-AF65-F5344CB8AC3E}">
        <p14:creationId xmlns:p14="http://schemas.microsoft.com/office/powerpoint/2010/main" val="3147519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Setup</a:t>
            </a:r>
            <a:r>
              <a:rPr kumimoji="1" lang="zh-CN" altLang="en-US" dirty="0"/>
              <a:t> </a:t>
            </a:r>
            <a:r>
              <a:rPr kumimoji="1" lang="en-US" altLang="zh-CN" dirty="0"/>
              <a:t>Shadow</a:t>
            </a:r>
            <a:r>
              <a:rPr kumimoji="1" lang="zh-CN" altLang="en-US" dirty="0"/>
              <a:t> </a:t>
            </a:r>
            <a:r>
              <a:rPr kumimoji="1" lang="en-US" altLang="zh-CN" dirty="0"/>
              <a:t>Page</a:t>
            </a:r>
            <a:r>
              <a:rPr kumimoji="1" lang="zh-CN" altLang="en-US" dirty="0"/>
              <a:t> </a:t>
            </a:r>
            <a:r>
              <a:rPr kumimoji="1" lang="en-US" altLang="zh-CN" dirty="0"/>
              <a:t>Table</a:t>
            </a:r>
            <a:endParaRPr kumimoji="1" lang="zh-CN" altLang="en-US" dirty="0"/>
          </a:p>
        </p:txBody>
      </p:sp>
      <p:sp>
        <p:nvSpPr>
          <p:cNvPr id="4" name="文本框 3"/>
          <p:cNvSpPr txBox="1"/>
          <p:nvPr/>
        </p:nvSpPr>
        <p:spPr>
          <a:xfrm>
            <a:off x="935596" y="1345332"/>
            <a:ext cx="7751204" cy="3831818"/>
          </a:xfrm>
          <a:prstGeom prst="rect">
            <a:avLst/>
          </a:prstGeom>
          <a:noFill/>
          <a:ln>
            <a:solidFill>
              <a:schemeClr val="accent1"/>
            </a:solidFill>
          </a:ln>
        </p:spPr>
        <p:txBody>
          <a:bodyPr wrap="square" rtlCol="0">
            <a:spAutoFit/>
          </a:bodyPr>
          <a:lstStyle/>
          <a:p>
            <a:pPr>
              <a:lnSpc>
                <a:spcPct val="150000"/>
              </a:lnSpc>
            </a:pPr>
            <a:r>
              <a:rPr kumimoji="1" lang="en-US" altLang="zh-CN" b="1" dirty="0">
                <a:solidFill>
                  <a:srgbClr val="0096FF"/>
                </a:solidFill>
                <a:latin typeface="Courier" charset="0"/>
                <a:ea typeface="Courier" charset="0"/>
                <a:cs typeface="Courier" charset="0"/>
              </a:rPr>
              <a:t>set_cr3 (</a:t>
            </a:r>
            <a:r>
              <a:rPr kumimoji="1" lang="en-US" altLang="zh-CN" b="1" dirty="0" err="1">
                <a:solidFill>
                  <a:srgbClr val="0096FF"/>
                </a:solidFill>
                <a:latin typeface="Courier" charset="0"/>
                <a:ea typeface="Courier" charset="0"/>
                <a:cs typeface="Courier" charset="0"/>
              </a:rPr>
              <a:t>guest_page_table</a:t>
            </a:r>
            <a:r>
              <a:rPr kumimoji="1" lang="en-US" altLang="zh-CN" b="1" dirty="0">
                <a:solidFill>
                  <a:srgbClr val="0096FF"/>
                </a:solidFill>
                <a:latin typeface="Courier" charset="0"/>
                <a:ea typeface="Courier" charset="0"/>
                <a:cs typeface="Courier" charset="0"/>
              </a:rPr>
              <a:t>):</a:t>
            </a:r>
            <a:endParaRPr kumimoji="1" lang="zh-CN" altLang="en-US" b="1" dirty="0">
              <a:solidFill>
                <a:srgbClr val="0096FF"/>
              </a:solidFill>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for</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GVA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in</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0</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to</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220</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if</a:t>
            </a: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guest_page_table</a:t>
            </a:r>
            <a:r>
              <a:rPr kumimoji="1" lang="en-US" altLang="zh-CN" dirty="0">
                <a:latin typeface="Courier" charset="0"/>
                <a:ea typeface="Courier" charset="0"/>
                <a:cs typeface="Courier" charset="0"/>
              </a:rPr>
              <a:t>[GVA]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&amp;</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PTE_P:</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GPA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guest_page_table</a:t>
            </a:r>
            <a:r>
              <a:rPr kumimoji="1" lang="en-US" altLang="zh-CN" dirty="0">
                <a:latin typeface="Courier" charset="0"/>
                <a:ea typeface="Courier" charset="0"/>
                <a:cs typeface="Courier" charset="0"/>
              </a:rPr>
              <a:t>[GVA]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&gt;&gt;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12</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HPA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host_page_table</a:t>
            </a:r>
            <a:r>
              <a:rPr kumimoji="1" lang="en-US" altLang="zh-CN" dirty="0">
                <a:latin typeface="Courier" charset="0"/>
                <a:ea typeface="Courier" charset="0"/>
                <a:cs typeface="Courier" charset="0"/>
              </a:rPr>
              <a:t>[GPA]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&gt;&gt;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12</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shadow_page_table</a:t>
            </a:r>
            <a:r>
              <a:rPr kumimoji="1" lang="en-US" altLang="zh-CN" dirty="0">
                <a:latin typeface="Courier" charset="0"/>
                <a:ea typeface="Courier" charset="0"/>
                <a:cs typeface="Courier" charset="0"/>
              </a:rPr>
              <a:t>[GVA]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(HPA&lt;&lt;12)|PTE_P</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else</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shadow_page_table</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0</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CR3</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PHYSICAL_ADDR(</a:t>
            </a:r>
            <a:r>
              <a:rPr kumimoji="1" lang="en-US" altLang="zh-CN" dirty="0" err="1">
                <a:latin typeface="Courier" charset="0"/>
                <a:ea typeface="Courier" charset="0"/>
                <a:cs typeface="Courier" charset="0"/>
              </a:rPr>
              <a:t>shadow_page_table</a:t>
            </a:r>
            <a:r>
              <a:rPr kumimoji="1" lang="en-US" altLang="zh-CN" dirty="0">
                <a:latin typeface="Courier" charset="0"/>
                <a:ea typeface="Courier" charset="0"/>
                <a:cs typeface="Courier" charset="0"/>
              </a:rPr>
              <a:t>)</a:t>
            </a:r>
            <a:endParaRPr kumimoji="1" lang="zh-CN" altLang="en-US" dirty="0">
              <a:latin typeface="Courier" charset="0"/>
              <a:ea typeface="Courier" charset="0"/>
              <a:cs typeface="Courier" charset="0"/>
            </a:endParaRPr>
          </a:p>
        </p:txBody>
      </p:sp>
    </p:spTree>
    <p:extLst>
      <p:ext uri="{BB962C8B-B14F-4D97-AF65-F5344CB8AC3E}">
        <p14:creationId xmlns:p14="http://schemas.microsoft.com/office/powerpoint/2010/main" val="658865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a:t>
            </a:r>
            <a:endParaRPr kumimoji="1" lang="zh-CN" altLang="en-US" dirty="0"/>
          </a:p>
        </p:txBody>
      </p:sp>
      <p:sp>
        <p:nvSpPr>
          <p:cNvPr id="3" name="内容占位符 2"/>
          <p:cNvSpPr>
            <a:spLocks noGrp="1"/>
          </p:cNvSpPr>
          <p:nvPr>
            <p:ph idx="1"/>
          </p:nvPr>
        </p:nvSpPr>
        <p:spPr/>
        <p:txBody>
          <a:bodyPr>
            <a:normAutofit/>
          </a:bodyPr>
          <a:lstStyle/>
          <a:p>
            <a:r>
              <a:rPr lang="en-US" altLang="zh-CN" sz="2800" dirty="0"/>
              <a:t>Assume</a:t>
            </a:r>
            <a:r>
              <a:rPr lang="zh-CN" altLang="en-US" sz="2800" dirty="0"/>
              <a:t> </a:t>
            </a:r>
            <a:r>
              <a:rPr lang="en-US" altLang="zh-CN" sz="2800" dirty="0"/>
              <a:t>that:</a:t>
            </a:r>
            <a:endParaRPr lang="zh-CN" altLang="en-US" sz="2800" dirty="0"/>
          </a:p>
          <a:p>
            <a:pPr lvl="1"/>
            <a:r>
              <a:rPr lang="en-US" altLang="zh-CN" dirty="0"/>
              <a:t>There</a:t>
            </a:r>
            <a:r>
              <a:rPr lang="zh-CN" altLang="en-US" dirty="0"/>
              <a:t> </a:t>
            </a:r>
            <a:r>
              <a:rPr lang="en-US" altLang="zh-CN" dirty="0"/>
              <a:t>are</a:t>
            </a:r>
            <a:r>
              <a:rPr lang="zh-CN" altLang="en-US" dirty="0"/>
              <a:t> </a:t>
            </a:r>
            <a:r>
              <a:rPr lang="en-US" altLang="zh-CN" dirty="0"/>
              <a:t>10</a:t>
            </a:r>
            <a:r>
              <a:rPr lang="zh-CN" altLang="en-US" dirty="0"/>
              <a:t> </a:t>
            </a:r>
            <a:r>
              <a:rPr lang="en-US" altLang="zh-CN" dirty="0"/>
              <a:t>VMs</a:t>
            </a:r>
            <a:r>
              <a:rPr lang="zh-CN" altLang="en-US" dirty="0"/>
              <a:t> </a:t>
            </a:r>
            <a:r>
              <a:rPr lang="en-US" altLang="zh-CN" dirty="0"/>
              <a:t>running</a:t>
            </a:r>
            <a:r>
              <a:rPr lang="zh-CN" altLang="en-US" dirty="0"/>
              <a:t> </a:t>
            </a:r>
            <a:r>
              <a:rPr lang="en-US" altLang="zh-CN" dirty="0"/>
              <a:t>on</a:t>
            </a:r>
            <a:r>
              <a:rPr lang="zh-CN" altLang="en-US" dirty="0"/>
              <a:t> </a:t>
            </a:r>
            <a:r>
              <a:rPr lang="en-US" altLang="zh-CN" dirty="0"/>
              <a:t>a</a:t>
            </a:r>
            <a:r>
              <a:rPr lang="zh-CN" altLang="en-US" dirty="0"/>
              <a:t> </a:t>
            </a:r>
            <a:r>
              <a:rPr lang="en-US" altLang="zh-CN" dirty="0"/>
              <a:t>machine</a:t>
            </a:r>
            <a:endParaRPr lang="zh-CN" altLang="en-US" dirty="0"/>
          </a:p>
          <a:p>
            <a:pPr lvl="1"/>
            <a:r>
              <a:rPr lang="en-US" altLang="zh-CN" dirty="0"/>
              <a:t>Each</a:t>
            </a:r>
            <a:r>
              <a:rPr lang="zh-CN" altLang="en-US" dirty="0"/>
              <a:t> </a:t>
            </a:r>
            <a:r>
              <a:rPr lang="en-US" altLang="zh-CN" dirty="0"/>
              <a:t>VM</a:t>
            </a:r>
            <a:r>
              <a:rPr lang="zh-CN" altLang="en-US" dirty="0"/>
              <a:t> </a:t>
            </a:r>
            <a:r>
              <a:rPr lang="en-US" altLang="zh-CN" dirty="0"/>
              <a:t>contains</a:t>
            </a:r>
            <a:r>
              <a:rPr lang="zh-CN" altLang="en-US" dirty="0"/>
              <a:t> </a:t>
            </a:r>
            <a:r>
              <a:rPr lang="en-US" altLang="zh-CN" dirty="0"/>
              <a:t>10</a:t>
            </a:r>
            <a:r>
              <a:rPr lang="zh-CN" altLang="en-US" dirty="0"/>
              <a:t> </a:t>
            </a:r>
            <a:r>
              <a:rPr lang="en-US" altLang="zh-CN" dirty="0"/>
              <a:t>applications</a:t>
            </a:r>
            <a:endParaRPr lang="zh-CN" altLang="en-US" dirty="0"/>
          </a:p>
          <a:p>
            <a:r>
              <a:rPr lang="en-US" altLang="zh-CN" b="1" dirty="0">
                <a:solidFill>
                  <a:srgbClr val="FF2600"/>
                </a:solidFill>
              </a:rPr>
              <a:t>Q</a:t>
            </a:r>
            <a:r>
              <a:rPr lang="en-US" altLang="zh-CN" dirty="0">
                <a:solidFill>
                  <a:srgbClr val="FF2600"/>
                </a:solidFill>
              </a:rPr>
              <a:t>:</a:t>
            </a:r>
            <a:r>
              <a:rPr lang="zh-CN" altLang="en-US" dirty="0">
                <a:solidFill>
                  <a:srgbClr val="FF2600"/>
                </a:solidFill>
              </a:rPr>
              <a:t> </a:t>
            </a:r>
            <a:r>
              <a:rPr lang="en-US" altLang="zh-CN" dirty="0">
                <a:solidFill>
                  <a:srgbClr val="FF2600"/>
                </a:solidFill>
              </a:rPr>
              <a:t>how</a:t>
            </a:r>
            <a:r>
              <a:rPr lang="zh-CN" altLang="en-US" dirty="0">
                <a:solidFill>
                  <a:srgbClr val="FF2600"/>
                </a:solidFill>
              </a:rPr>
              <a:t> </a:t>
            </a:r>
            <a:r>
              <a:rPr lang="en-US" altLang="zh-CN" dirty="0">
                <a:solidFill>
                  <a:srgbClr val="FF2600"/>
                </a:solidFill>
              </a:rPr>
              <a:t>many</a:t>
            </a:r>
            <a:r>
              <a:rPr lang="zh-CN" altLang="en-US" dirty="0">
                <a:solidFill>
                  <a:srgbClr val="FF2600"/>
                </a:solidFill>
              </a:rPr>
              <a:t> </a:t>
            </a:r>
            <a:r>
              <a:rPr lang="en-US" altLang="zh-CN" dirty="0">
                <a:solidFill>
                  <a:srgbClr val="FF2600"/>
                </a:solidFill>
              </a:rPr>
              <a:t>shadow</a:t>
            </a:r>
            <a:r>
              <a:rPr lang="zh-CN" altLang="en-US" dirty="0">
                <a:solidFill>
                  <a:srgbClr val="FF2600"/>
                </a:solidFill>
              </a:rPr>
              <a:t> </a:t>
            </a:r>
            <a:r>
              <a:rPr lang="en-US" altLang="zh-CN" dirty="0">
                <a:solidFill>
                  <a:srgbClr val="FF2600"/>
                </a:solidFill>
              </a:rPr>
              <a:t>page</a:t>
            </a:r>
            <a:r>
              <a:rPr lang="zh-CN" altLang="en-US" dirty="0">
                <a:solidFill>
                  <a:srgbClr val="FF2600"/>
                </a:solidFill>
              </a:rPr>
              <a:t> </a:t>
            </a:r>
            <a:r>
              <a:rPr lang="en-US" altLang="zh-CN" dirty="0">
                <a:solidFill>
                  <a:srgbClr val="FF2600"/>
                </a:solidFill>
              </a:rPr>
              <a:t>tables</a:t>
            </a:r>
            <a:r>
              <a:rPr lang="zh-CN" altLang="en-US" dirty="0">
                <a:solidFill>
                  <a:srgbClr val="FF2600"/>
                </a:solidFill>
              </a:rPr>
              <a:t> </a:t>
            </a:r>
            <a:r>
              <a:rPr lang="en-US" altLang="zh-CN" dirty="0">
                <a:solidFill>
                  <a:srgbClr val="FF2600"/>
                </a:solidFill>
              </a:rPr>
              <a:t>in</a:t>
            </a:r>
            <a:r>
              <a:rPr lang="zh-CN" altLang="en-US" dirty="0">
                <a:solidFill>
                  <a:srgbClr val="FF2600"/>
                </a:solidFill>
              </a:rPr>
              <a:t> </a:t>
            </a:r>
            <a:r>
              <a:rPr lang="en-US" altLang="zh-CN" dirty="0">
                <a:solidFill>
                  <a:srgbClr val="FF2600"/>
                </a:solidFill>
              </a:rPr>
              <a:t>total?</a:t>
            </a:r>
            <a:endParaRPr lang="zh-CN" altLang="en-US" dirty="0">
              <a:solidFill>
                <a:srgbClr val="FF2600"/>
              </a:solidFill>
            </a:endParaRPr>
          </a:p>
          <a:p>
            <a:pPr lvl="1"/>
            <a:r>
              <a:rPr lang="en-US" altLang="zh-CN" dirty="0"/>
              <a:t>Shadow</a:t>
            </a:r>
            <a:r>
              <a:rPr lang="zh-CN" altLang="en-US" dirty="0"/>
              <a:t> </a:t>
            </a:r>
            <a:r>
              <a:rPr lang="en-US" altLang="zh-CN" dirty="0"/>
              <a:t>page</a:t>
            </a:r>
            <a:r>
              <a:rPr lang="zh-CN" altLang="en-US" dirty="0"/>
              <a:t> </a:t>
            </a:r>
            <a:r>
              <a:rPr lang="en-US" altLang="zh-CN" dirty="0"/>
              <a:t>tables</a:t>
            </a:r>
            <a:r>
              <a:rPr lang="zh-CN" altLang="en-US" dirty="0"/>
              <a:t> </a:t>
            </a:r>
            <a:r>
              <a:rPr lang="en-US" altLang="zh-CN" dirty="0"/>
              <a:t>are</a:t>
            </a:r>
            <a:r>
              <a:rPr lang="zh-CN" altLang="en-US" dirty="0"/>
              <a:t> </a:t>
            </a:r>
            <a:r>
              <a:rPr lang="en-US" altLang="zh-CN" dirty="0"/>
              <a:t>per</a:t>
            </a:r>
            <a:r>
              <a:rPr lang="zh-CN" altLang="en-US" dirty="0"/>
              <a:t> </a:t>
            </a:r>
            <a:r>
              <a:rPr lang="en-US" altLang="zh-CN" dirty="0"/>
              <a:t>application</a:t>
            </a:r>
            <a:endParaRPr lang="zh-CN" altLang="en-US" dirty="0"/>
          </a:p>
          <a:p>
            <a:pPr lvl="1"/>
            <a:r>
              <a:rPr lang="en-US" altLang="zh-CN" dirty="0"/>
              <a:t>Guest</a:t>
            </a:r>
            <a:r>
              <a:rPr lang="zh-CN" altLang="en-US" dirty="0"/>
              <a:t> </a:t>
            </a:r>
            <a:r>
              <a:rPr lang="en-US" altLang="zh-CN" dirty="0"/>
              <a:t>page</a:t>
            </a:r>
            <a:r>
              <a:rPr lang="zh-CN" altLang="en-US" dirty="0"/>
              <a:t> </a:t>
            </a:r>
            <a:r>
              <a:rPr lang="en-US" altLang="zh-CN" dirty="0"/>
              <a:t>tables</a:t>
            </a:r>
            <a:r>
              <a:rPr lang="zh-CN" altLang="en-US" dirty="0"/>
              <a:t> </a:t>
            </a:r>
            <a:r>
              <a:rPr lang="en-US" altLang="zh-CN" dirty="0"/>
              <a:t>are</a:t>
            </a:r>
            <a:r>
              <a:rPr lang="zh-CN" altLang="en-US" dirty="0"/>
              <a:t> </a:t>
            </a:r>
            <a:r>
              <a:rPr lang="en-US" altLang="zh-CN" dirty="0"/>
              <a:t>per</a:t>
            </a:r>
            <a:r>
              <a:rPr lang="zh-CN" altLang="en-US" dirty="0"/>
              <a:t> </a:t>
            </a:r>
            <a:r>
              <a:rPr lang="en-US" altLang="zh-CN" dirty="0"/>
              <a:t>application</a:t>
            </a:r>
            <a:endParaRPr lang="zh-CN" altLang="en-US" dirty="0"/>
          </a:p>
          <a:p>
            <a:pPr lvl="1"/>
            <a:r>
              <a:rPr lang="en-US" altLang="zh-CN" dirty="0"/>
              <a:t>Host</a:t>
            </a:r>
            <a:r>
              <a:rPr lang="zh-CN" altLang="en-US" dirty="0"/>
              <a:t> </a:t>
            </a:r>
            <a:r>
              <a:rPr lang="en-US" altLang="zh-CN" dirty="0"/>
              <a:t>page</a:t>
            </a:r>
            <a:r>
              <a:rPr lang="zh-CN" altLang="en-US" dirty="0"/>
              <a:t> </a:t>
            </a:r>
            <a:r>
              <a:rPr lang="en-US" altLang="zh-CN" dirty="0"/>
              <a:t>tables</a:t>
            </a:r>
            <a:r>
              <a:rPr lang="zh-CN" altLang="en-US" dirty="0"/>
              <a:t> </a:t>
            </a:r>
            <a:r>
              <a:rPr lang="en-US" altLang="zh-CN" dirty="0"/>
              <a:t>are</a:t>
            </a:r>
            <a:r>
              <a:rPr lang="zh-CN" altLang="en-US" dirty="0"/>
              <a:t> </a:t>
            </a:r>
            <a:r>
              <a:rPr lang="en-US" altLang="zh-CN" dirty="0"/>
              <a:t>per</a:t>
            </a:r>
            <a:r>
              <a:rPr lang="zh-CN" altLang="en-US" dirty="0"/>
              <a:t> </a:t>
            </a:r>
            <a:r>
              <a:rPr lang="en-US" altLang="zh-CN" dirty="0"/>
              <a:t>VM</a:t>
            </a:r>
            <a:endParaRPr lang="zh-CN" altLang="en-US" dirty="0"/>
          </a:p>
        </p:txBody>
      </p:sp>
    </p:spTree>
    <p:extLst>
      <p:ext uri="{BB962C8B-B14F-4D97-AF65-F5344CB8AC3E}">
        <p14:creationId xmlns:p14="http://schemas.microsoft.com/office/powerpoint/2010/main" val="95194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What if a</a:t>
            </a:r>
            <a:r>
              <a:rPr lang="zh-CN" altLang="en-US" sz="2800" dirty="0"/>
              <a:t> </a:t>
            </a:r>
            <a:r>
              <a:rPr lang="en-US" altLang="zh-CN" sz="2800" dirty="0"/>
              <a:t>Guest OS Modifies its Own</a:t>
            </a:r>
            <a:r>
              <a:rPr lang="zh-CN" altLang="en-US" sz="2800" dirty="0"/>
              <a:t> </a:t>
            </a:r>
            <a:r>
              <a:rPr lang="en-US" altLang="zh-CN" sz="2800" dirty="0"/>
              <a:t>Page Table?</a:t>
            </a:r>
            <a:endParaRPr kumimoji="1" lang="zh-CN" altLang="en-US" sz="2800" dirty="0"/>
          </a:p>
        </p:txBody>
      </p:sp>
      <p:sp>
        <p:nvSpPr>
          <p:cNvPr id="3" name="内容占位符 2"/>
          <p:cNvSpPr>
            <a:spLocks noGrp="1"/>
          </p:cNvSpPr>
          <p:nvPr>
            <p:ph idx="1"/>
          </p:nvPr>
        </p:nvSpPr>
        <p:spPr>
          <a:xfrm>
            <a:off x="457200" y="1333500"/>
            <a:ext cx="8229600" cy="4116287"/>
          </a:xfrm>
        </p:spPr>
        <p:txBody>
          <a:bodyPr>
            <a:noAutofit/>
          </a:bodyPr>
          <a:lstStyle/>
          <a:p>
            <a:r>
              <a:rPr lang="en-US" altLang="zh-CN" sz="2400" dirty="0"/>
              <a:t>It</a:t>
            </a:r>
            <a:r>
              <a:rPr lang="zh-CN" altLang="en-US" sz="2400" dirty="0"/>
              <a:t> </a:t>
            </a:r>
            <a:r>
              <a:rPr lang="en-US" altLang="zh-CN" sz="2400" dirty="0"/>
              <a:t>will</a:t>
            </a:r>
            <a:r>
              <a:rPr lang="zh-CN" altLang="en-US" sz="2400" dirty="0"/>
              <a:t> </a:t>
            </a:r>
            <a:r>
              <a:rPr lang="en-US" altLang="zh-CN" sz="2400" dirty="0"/>
              <a:t>have</a:t>
            </a:r>
            <a:r>
              <a:rPr lang="zh-CN" altLang="en-US" sz="2400" dirty="0"/>
              <a:t> </a:t>
            </a:r>
            <a:r>
              <a:rPr lang="en-US" altLang="zh-CN" sz="2400" dirty="0"/>
              <a:t>no</a:t>
            </a:r>
            <a:r>
              <a:rPr lang="zh-CN" altLang="en-US" sz="2400" dirty="0"/>
              <a:t> </a:t>
            </a:r>
            <a:r>
              <a:rPr lang="en-US" altLang="zh-CN" sz="2400" dirty="0"/>
              <a:t>effect!</a:t>
            </a:r>
            <a:endParaRPr lang="zh-CN" altLang="en-US" sz="2400" dirty="0"/>
          </a:p>
          <a:p>
            <a:pPr lvl="1"/>
            <a:r>
              <a:rPr lang="en-US" altLang="zh-CN" sz="2000" dirty="0"/>
              <a:t>Since</a:t>
            </a:r>
            <a:r>
              <a:rPr lang="zh-CN" altLang="en-US" sz="2000" dirty="0"/>
              <a:t> </a:t>
            </a:r>
            <a:r>
              <a:rPr lang="en-US" altLang="zh-CN" sz="2000" dirty="0"/>
              <a:t>CR3</a:t>
            </a:r>
            <a:r>
              <a:rPr lang="zh-CN" altLang="en-US" sz="2000" dirty="0"/>
              <a:t> </a:t>
            </a:r>
            <a:r>
              <a:rPr lang="en-US" altLang="zh-CN" sz="2000" dirty="0"/>
              <a:t>is</a:t>
            </a:r>
            <a:r>
              <a:rPr lang="zh-CN" altLang="en-US" sz="2000" dirty="0"/>
              <a:t> </a:t>
            </a:r>
            <a:r>
              <a:rPr lang="en-US" altLang="zh-CN" sz="2000" dirty="0"/>
              <a:t>now</a:t>
            </a:r>
            <a:r>
              <a:rPr lang="zh-CN" altLang="en-US" sz="2000" dirty="0"/>
              <a:t> </a:t>
            </a:r>
            <a:r>
              <a:rPr lang="en-US" altLang="zh-CN" sz="2000" dirty="0"/>
              <a:t>pointing</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shadow</a:t>
            </a:r>
            <a:r>
              <a:rPr lang="zh-CN" altLang="en-US" sz="2000" dirty="0"/>
              <a:t> </a:t>
            </a:r>
            <a:r>
              <a:rPr lang="en-US" altLang="zh-CN" sz="2000" dirty="0"/>
              <a:t>page</a:t>
            </a:r>
            <a:r>
              <a:rPr lang="zh-CN" altLang="en-US" sz="2000" dirty="0"/>
              <a:t> </a:t>
            </a:r>
            <a:r>
              <a:rPr lang="en-US" altLang="zh-CN" sz="2000" dirty="0"/>
              <a:t>table</a:t>
            </a:r>
            <a:endParaRPr lang="zh-CN" altLang="en-US" sz="2000" dirty="0"/>
          </a:p>
          <a:p>
            <a:pPr lvl="1"/>
            <a:r>
              <a:rPr lang="en-US" altLang="zh-CN" sz="2000" dirty="0"/>
              <a:t>Need</a:t>
            </a:r>
            <a:r>
              <a:rPr lang="zh-CN" altLang="en-US" sz="2000" dirty="0"/>
              <a:t> </a:t>
            </a:r>
            <a:r>
              <a:rPr lang="en-US" altLang="zh-CN" sz="2000" dirty="0"/>
              <a:t>to</a:t>
            </a:r>
            <a:r>
              <a:rPr lang="zh-CN" altLang="en-US" sz="2000" dirty="0"/>
              <a:t> </a:t>
            </a:r>
            <a:r>
              <a:rPr lang="en-US" altLang="zh-CN" sz="2000" dirty="0"/>
              <a:t>synchronize</a:t>
            </a:r>
            <a:r>
              <a:rPr lang="zh-CN" altLang="en-US" sz="2000" dirty="0"/>
              <a:t> </a:t>
            </a:r>
            <a:r>
              <a:rPr lang="en-US" altLang="zh-CN" sz="2000" dirty="0"/>
              <a:t>the</a:t>
            </a:r>
            <a:r>
              <a:rPr lang="zh-CN" altLang="en-US" sz="2000" dirty="0"/>
              <a:t> </a:t>
            </a:r>
            <a:r>
              <a:rPr lang="en-US" altLang="zh-CN" sz="2000" dirty="0"/>
              <a:t>shadow</a:t>
            </a:r>
            <a:r>
              <a:rPr lang="zh-CN" altLang="en-US" sz="2000" dirty="0"/>
              <a:t> </a:t>
            </a:r>
            <a:r>
              <a:rPr lang="en-US" altLang="zh-CN" sz="2000" dirty="0"/>
              <a:t>page</a:t>
            </a:r>
            <a:r>
              <a:rPr lang="zh-CN" altLang="en-US" sz="2000" dirty="0"/>
              <a:t> </a:t>
            </a:r>
            <a:r>
              <a:rPr lang="en-US" altLang="zh-CN" sz="2000" dirty="0"/>
              <a:t>table</a:t>
            </a:r>
            <a:r>
              <a:rPr lang="zh-CN" altLang="en-US" sz="2000" dirty="0"/>
              <a:t> </a:t>
            </a:r>
            <a:r>
              <a:rPr lang="en-US" altLang="zh-CN" sz="2000" dirty="0"/>
              <a:t>with</a:t>
            </a:r>
            <a:r>
              <a:rPr lang="zh-CN" altLang="en-US" sz="2000" dirty="0"/>
              <a:t> </a:t>
            </a:r>
            <a:r>
              <a:rPr lang="en-US" altLang="zh-CN" sz="2000" dirty="0"/>
              <a:t>guest</a:t>
            </a:r>
            <a:r>
              <a:rPr lang="zh-CN" altLang="en-US" sz="2000" dirty="0"/>
              <a:t> </a:t>
            </a:r>
            <a:r>
              <a:rPr lang="en-US" altLang="zh-CN" sz="2000" dirty="0"/>
              <a:t>page</a:t>
            </a:r>
            <a:r>
              <a:rPr lang="zh-CN" altLang="en-US" sz="2000" dirty="0"/>
              <a:t> </a:t>
            </a:r>
            <a:r>
              <a:rPr lang="en-US" altLang="zh-CN" sz="2000" dirty="0"/>
              <a:t>table</a:t>
            </a:r>
          </a:p>
          <a:p>
            <a:r>
              <a:rPr lang="en-US" altLang="zh-CN" sz="2400" dirty="0"/>
              <a:t>Solution </a:t>
            </a:r>
          </a:p>
          <a:p>
            <a:pPr lvl="1"/>
            <a:r>
              <a:rPr lang="en-US" altLang="zh-CN" sz="1800" b="1" dirty="0">
                <a:solidFill>
                  <a:srgbClr val="0096FF"/>
                </a:solidFill>
              </a:rPr>
              <a:t>VMM need</a:t>
            </a:r>
            <a:r>
              <a:rPr lang="zh-CN" altLang="en-US" sz="1800" b="1" dirty="0">
                <a:solidFill>
                  <a:srgbClr val="0096FF"/>
                </a:solidFill>
              </a:rPr>
              <a:t> </a:t>
            </a:r>
            <a:r>
              <a:rPr lang="en-US" altLang="zh-CN" sz="1800" b="1" dirty="0">
                <a:solidFill>
                  <a:srgbClr val="0096FF"/>
                </a:solidFill>
              </a:rPr>
              <a:t>to intercept when guest OS modifies page table, and</a:t>
            </a:r>
            <a:r>
              <a:rPr lang="zh-CN" altLang="en-US" sz="1800" b="1" dirty="0">
                <a:solidFill>
                  <a:srgbClr val="0096FF"/>
                </a:solidFill>
              </a:rPr>
              <a:t> </a:t>
            </a:r>
            <a:r>
              <a:rPr lang="en-US" altLang="zh-CN" sz="1800" b="1" dirty="0">
                <a:solidFill>
                  <a:srgbClr val="0096FF"/>
                </a:solidFill>
              </a:rPr>
              <a:t>update the</a:t>
            </a:r>
            <a:r>
              <a:rPr lang="zh-CN" altLang="en-US" sz="1800" b="1" dirty="0">
                <a:solidFill>
                  <a:srgbClr val="0096FF"/>
                </a:solidFill>
              </a:rPr>
              <a:t> </a:t>
            </a:r>
            <a:r>
              <a:rPr lang="en-US" altLang="zh-CN" sz="1800" b="1" dirty="0">
                <a:solidFill>
                  <a:srgbClr val="0096FF"/>
                </a:solidFill>
              </a:rPr>
              <a:t>shadow page table accordingly</a:t>
            </a:r>
          </a:p>
          <a:p>
            <a:pPr marL="800100" lvl="1" indent="-342900">
              <a:buFont typeface="+mj-lt"/>
              <a:buAutoNum type="arabicPeriod"/>
            </a:pPr>
            <a:r>
              <a:rPr lang="en-US" altLang="zh-CN" sz="1800" dirty="0"/>
              <a:t>Mark the</a:t>
            </a:r>
            <a:r>
              <a:rPr lang="zh-CN" altLang="en-US" sz="1800" dirty="0"/>
              <a:t> </a:t>
            </a:r>
            <a:r>
              <a:rPr lang="en-US" altLang="zh-CN" sz="1800" dirty="0"/>
              <a:t>guest</a:t>
            </a:r>
            <a:r>
              <a:rPr lang="zh-CN" altLang="en-US" sz="1800" dirty="0"/>
              <a:t> </a:t>
            </a:r>
            <a:r>
              <a:rPr lang="en-US" altLang="zh-CN" sz="1800" dirty="0"/>
              <a:t>table</a:t>
            </a:r>
            <a:r>
              <a:rPr lang="zh-CN" altLang="en-US" sz="1800" dirty="0"/>
              <a:t> </a:t>
            </a:r>
            <a:r>
              <a:rPr lang="en-US" altLang="zh-CN" sz="1800" dirty="0"/>
              <a:t>pages as</a:t>
            </a:r>
            <a:r>
              <a:rPr lang="zh-CN" altLang="en-US" sz="1800" dirty="0"/>
              <a:t> </a:t>
            </a:r>
            <a:r>
              <a:rPr lang="en-US" altLang="zh-CN" sz="1800" dirty="0"/>
              <a:t>read-only</a:t>
            </a:r>
            <a:r>
              <a:rPr lang="zh-CN" altLang="en-US" sz="1800" dirty="0"/>
              <a:t> </a:t>
            </a:r>
            <a:r>
              <a:rPr lang="en-US" altLang="zh-CN" sz="1800" dirty="0"/>
              <a:t>(in the</a:t>
            </a:r>
            <a:r>
              <a:rPr lang="zh-CN" altLang="en-US" sz="1800" dirty="0"/>
              <a:t> </a:t>
            </a:r>
            <a:r>
              <a:rPr lang="en-US" altLang="zh-CN" sz="1800" dirty="0"/>
              <a:t>shadow</a:t>
            </a:r>
            <a:r>
              <a:rPr lang="zh-CN" altLang="en-US" sz="1800" dirty="0"/>
              <a:t> </a:t>
            </a:r>
            <a:r>
              <a:rPr lang="en-US" altLang="zh-CN" sz="1800" dirty="0"/>
              <a:t>page</a:t>
            </a:r>
            <a:r>
              <a:rPr lang="zh-CN" altLang="en-US" sz="1800" dirty="0"/>
              <a:t> </a:t>
            </a:r>
            <a:r>
              <a:rPr lang="en-US" altLang="zh-CN" sz="1800" dirty="0"/>
              <a:t>table)</a:t>
            </a:r>
          </a:p>
          <a:p>
            <a:pPr marL="800100" lvl="1" indent="-342900">
              <a:buFont typeface="+mj-lt"/>
              <a:buAutoNum type="arabicPeriod"/>
            </a:pPr>
            <a:r>
              <a:rPr lang="en-US" altLang="zh-CN" sz="1800" dirty="0"/>
              <a:t>If guest OS tries to modify its</a:t>
            </a:r>
            <a:r>
              <a:rPr lang="zh-CN" altLang="en-US" sz="1800" dirty="0"/>
              <a:t> </a:t>
            </a:r>
            <a:r>
              <a:rPr lang="en-US" altLang="zh-CN" sz="1800" dirty="0"/>
              <a:t>page</a:t>
            </a:r>
            <a:r>
              <a:rPr lang="zh-CN" altLang="en-US" sz="1800" dirty="0"/>
              <a:t> </a:t>
            </a:r>
            <a:r>
              <a:rPr lang="en-US" altLang="zh-CN" sz="1800" dirty="0"/>
              <a:t>tables, it</a:t>
            </a:r>
            <a:r>
              <a:rPr lang="zh-CN" altLang="en-US" sz="1800" dirty="0"/>
              <a:t> </a:t>
            </a:r>
            <a:r>
              <a:rPr lang="en-US" altLang="zh-CN" sz="1800" dirty="0"/>
              <a:t>triggers page fault</a:t>
            </a:r>
          </a:p>
          <a:p>
            <a:pPr marL="800100" lvl="1" indent="-342900">
              <a:buFont typeface="+mj-lt"/>
              <a:buAutoNum type="arabicPeriod"/>
            </a:pPr>
            <a:r>
              <a:rPr lang="en-US" altLang="zh-CN" sz="1800" dirty="0"/>
              <a:t>VMM</a:t>
            </a:r>
            <a:r>
              <a:rPr lang="zh-CN" altLang="en-US" sz="1800" dirty="0"/>
              <a:t> </a:t>
            </a:r>
            <a:r>
              <a:rPr lang="en-US" altLang="zh-CN" sz="1800" dirty="0"/>
              <a:t>handles</a:t>
            </a:r>
            <a:r>
              <a:rPr lang="zh-CN" altLang="en-US" sz="1800" dirty="0"/>
              <a:t> </a:t>
            </a:r>
            <a:r>
              <a:rPr lang="en-US" altLang="zh-CN" sz="1800" dirty="0"/>
              <a:t>the</a:t>
            </a:r>
            <a:r>
              <a:rPr lang="zh-CN" altLang="en-US" sz="1800" dirty="0"/>
              <a:t> </a:t>
            </a:r>
            <a:r>
              <a:rPr lang="en-US" altLang="zh-CN" sz="1800" dirty="0"/>
              <a:t>page fault by</a:t>
            </a:r>
            <a:r>
              <a:rPr lang="zh-CN" altLang="en-US" sz="1800" dirty="0"/>
              <a:t> </a:t>
            </a:r>
            <a:r>
              <a:rPr lang="en-US" altLang="zh-CN" sz="1800" dirty="0"/>
              <a:t>updating</a:t>
            </a:r>
            <a:r>
              <a:rPr lang="zh-CN" altLang="en-US" sz="1800" dirty="0"/>
              <a:t> </a:t>
            </a:r>
            <a:r>
              <a:rPr lang="en-US" altLang="zh-CN" sz="1800" dirty="0"/>
              <a:t>shadow page table</a:t>
            </a:r>
            <a:endParaRPr lang="zh-CN" altLang="en-US" sz="1800" dirty="0"/>
          </a:p>
          <a:p>
            <a:endParaRPr kumimoji="1" lang="zh-CN" altLang="en-US" sz="2800" dirty="0"/>
          </a:p>
        </p:txBody>
      </p:sp>
    </p:spTree>
    <p:extLst>
      <p:ext uri="{BB962C8B-B14F-4D97-AF65-F5344CB8AC3E}">
        <p14:creationId xmlns:p14="http://schemas.microsoft.com/office/powerpoint/2010/main" val="308160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What</a:t>
            </a:r>
            <a:r>
              <a:rPr lang="zh-CN" altLang="en-US" sz="2800" dirty="0"/>
              <a:t> </a:t>
            </a:r>
            <a:r>
              <a:rPr lang="en-US" altLang="zh-CN" sz="2800" dirty="0"/>
              <a:t>if</a:t>
            </a:r>
            <a:r>
              <a:rPr lang="zh-CN" altLang="en-US" sz="2800" dirty="0"/>
              <a:t> </a:t>
            </a:r>
            <a:r>
              <a:rPr lang="en-US" altLang="zh-CN" sz="2800" dirty="0"/>
              <a:t>a</a:t>
            </a:r>
            <a:r>
              <a:rPr lang="zh-CN" altLang="en-US" sz="2800" dirty="0"/>
              <a:t> </a:t>
            </a:r>
            <a:r>
              <a:rPr lang="en-US" altLang="zh-CN" sz="2800" dirty="0"/>
              <a:t>Guest</a:t>
            </a:r>
            <a:r>
              <a:rPr lang="zh-CN" altLang="en-US" sz="2800" dirty="0"/>
              <a:t> </a:t>
            </a:r>
            <a:r>
              <a:rPr lang="en-US" altLang="zh-CN" sz="2800" dirty="0"/>
              <a:t>App</a:t>
            </a:r>
            <a:r>
              <a:rPr lang="zh-CN" altLang="en-US" sz="2800" dirty="0"/>
              <a:t> </a:t>
            </a:r>
            <a:r>
              <a:rPr lang="en-US" altLang="zh-CN" sz="2800" dirty="0"/>
              <a:t>Access</a:t>
            </a:r>
            <a:r>
              <a:rPr lang="zh-CN" altLang="en-US" sz="2800" dirty="0"/>
              <a:t> </a:t>
            </a:r>
            <a:r>
              <a:rPr lang="en-US" altLang="zh-CN" sz="2800" dirty="0"/>
              <a:t>its</a:t>
            </a:r>
            <a:r>
              <a:rPr lang="zh-CN" altLang="en-US" sz="2800" dirty="0"/>
              <a:t> </a:t>
            </a:r>
            <a:r>
              <a:rPr lang="en-US" altLang="zh-CN" sz="2800" dirty="0"/>
              <a:t>Kernel</a:t>
            </a:r>
            <a:r>
              <a:rPr lang="zh-CN" altLang="en-US" sz="2800" dirty="0"/>
              <a:t> </a:t>
            </a:r>
            <a:r>
              <a:rPr lang="en-US" altLang="zh-CN" sz="2800" dirty="0"/>
              <a:t>Memory?</a:t>
            </a:r>
            <a:endParaRPr lang="zh-CN" altLang="en-US" sz="2800" dirty="0"/>
          </a:p>
        </p:txBody>
      </p:sp>
      <p:sp>
        <p:nvSpPr>
          <p:cNvPr id="3" name="内容占位符 2"/>
          <p:cNvSpPr>
            <a:spLocks noGrp="1"/>
          </p:cNvSpPr>
          <p:nvPr>
            <p:ph idx="1"/>
          </p:nvPr>
        </p:nvSpPr>
        <p:spPr/>
        <p:txBody>
          <a:bodyPr>
            <a:normAutofit/>
          </a:bodyPr>
          <a:lstStyle/>
          <a:p>
            <a:r>
              <a:rPr lang="en-US" altLang="zh-CN" sz="2000" dirty="0"/>
              <a:t>Remember</a:t>
            </a:r>
            <a:r>
              <a:rPr lang="zh-CN" altLang="en-US" sz="2000" dirty="0"/>
              <a:t> </a:t>
            </a:r>
            <a:r>
              <a:rPr lang="en-US" altLang="zh-CN" sz="2000" dirty="0"/>
              <a:t>that</a:t>
            </a:r>
            <a:r>
              <a:rPr lang="zh-CN" altLang="en-US" sz="2000" dirty="0"/>
              <a:t> </a:t>
            </a:r>
            <a:r>
              <a:rPr lang="en-US" altLang="zh-CN" sz="2000" dirty="0"/>
              <a:t>now</a:t>
            </a:r>
            <a:r>
              <a:rPr lang="zh-CN" altLang="en-US" sz="2000" dirty="0"/>
              <a:t> </a:t>
            </a:r>
            <a:r>
              <a:rPr lang="en-US" altLang="zh-CN" sz="2000" dirty="0"/>
              <a:t>the</a:t>
            </a:r>
            <a:r>
              <a:rPr lang="zh-CN" altLang="en-US" sz="2000" dirty="0"/>
              <a:t> </a:t>
            </a:r>
            <a:r>
              <a:rPr lang="en-US" altLang="zh-CN" sz="2000" dirty="0"/>
              <a:t>kernel</a:t>
            </a:r>
            <a:r>
              <a:rPr lang="zh-CN" altLang="en-US" sz="2000" dirty="0"/>
              <a:t> </a:t>
            </a:r>
            <a:r>
              <a:rPr lang="en-US" altLang="zh-CN" sz="2000" dirty="0"/>
              <a:t>is</a:t>
            </a:r>
            <a:r>
              <a:rPr lang="zh-CN" altLang="en-US" sz="2000" dirty="0"/>
              <a:t> </a:t>
            </a:r>
            <a:r>
              <a:rPr lang="en-US" altLang="zh-CN" sz="2000" dirty="0"/>
              <a:t>running</a:t>
            </a:r>
            <a:r>
              <a:rPr lang="zh-CN" altLang="en-US" sz="2000" dirty="0"/>
              <a:t> </a:t>
            </a:r>
            <a:r>
              <a:rPr lang="en-US" altLang="zh-CN" sz="2000" dirty="0"/>
              <a:t>in</a:t>
            </a:r>
            <a:r>
              <a:rPr lang="zh-CN" altLang="en-US" sz="2000" dirty="0"/>
              <a:t> </a:t>
            </a:r>
            <a:r>
              <a:rPr lang="en-US" altLang="zh-CN" sz="2000" dirty="0"/>
              <a:t>user</a:t>
            </a:r>
            <a:r>
              <a:rPr lang="zh-CN" altLang="en-US" sz="2000" dirty="0"/>
              <a:t> </a:t>
            </a:r>
            <a:r>
              <a:rPr lang="en-US" altLang="zh-CN" sz="2000" dirty="0"/>
              <a:t>mode</a:t>
            </a:r>
            <a:endParaRPr lang="zh-CN" altLang="en-US" sz="2000" dirty="0"/>
          </a:p>
          <a:p>
            <a:pPr lvl="1"/>
            <a:r>
              <a:rPr lang="en-US" altLang="zh-CN" sz="2000" dirty="0"/>
              <a:t>It</a:t>
            </a:r>
            <a:r>
              <a:rPr lang="zh-CN" altLang="en-US" sz="2000" dirty="0"/>
              <a:t> </a:t>
            </a:r>
            <a:r>
              <a:rPr lang="en-US" altLang="zh-CN" sz="2000" dirty="0"/>
              <a:t>means</a:t>
            </a:r>
            <a:r>
              <a:rPr lang="zh-CN" altLang="en-US" sz="2000" dirty="0"/>
              <a:t> </a:t>
            </a:r>
            <a:r>
              <a:rPr lang="en-US" altLang="zh-CN" sz="2000" dirty="0"/>
              <a:t>any</a:t>
            </a:r>
            <a:r>
              <a:rPr lang="zh-CN" altLang="en-US" sz="2000" dirty="0"/>
              <a:t> </a:t>
            </a:r>
            <a:r>
              <a:rPr lang="en-US" altLang="zh-CN" sz="2000" dirty="0"/>
              <a:t>application</a:t>
            </a:r>
            <a:r>
              <a:rPr lang="zh-CN" altLang="en-US" sz="2000" dirty="0"/>
              <a:t> </a:t>
            </a:r>
            <a:r>
              <a:rPr lang="en-US" altLang="zh-CN" sz="2000" dirty="0"/>
              <a:t>may</a:t>
            </a:r>
            <a:r>
              <a:rPr lang="zh-CN" altLang="en-US" sz="2000" dirty="0"/>
              <a:t> </a:t>
            </a:r>
            <a:r>
              <a:rPr lang="en-US" altLang="zh-CN" sz="2000" dirty="0"/>
              <a:t>also</a:t>
            </a:r>
            <a:r>
              <a:rPr lang="zh-CN" altLang="en-US" sz="2000" dirty="0"/>
              <a:t> </a:t>
            </a:r>
            <a:r>
              <a:rPr lang="en-US" altLang="zh-CN" sz="2000" dirty="0"/>
              <a:t>access</a:t>
            </a:r>
            <a:r>
              <a:rPr lang="zh-CN" altLang="en-US" sz="2000" dirty="0"/>
              <a:t> </a:t>
            </a:r>
            <a:r>
              <a:rPr lang="en-US" altLang="zh-CN" sz="2000" dirty="0"/>
              <a:t>guest</a:t>
            </a:r>
            <a:r>
              <a:rPr lang="zh-CN" altLang="en-US" sz="2000" dirty="0"/>
              <a:t> </a:t>
            </a:r>
            <a:r>
              <a:rPr lang="en-US" altLang="zh-CN" sz="2000" dirty="0"/>
              <a:t>kernel's</a:t>
            </a:r>
            <a:r>
              <a:rPr lang="zh-CN" altLang="en-US" sz="2000" dirty="0"/>
              <a:t> </a:t>
            </a:r>
            <a:r>
              <a:rPr lang="en-US" altLang="zh-CN" sz="2000" dirty="0"/>
              <a:t>memory</a:t>
            </a:r>
            <a:endParaRPr lang="zh-CN" altLang="en-US" sz="2000" dirty="0"/>
          </a:p>
          <a:p>
            <a:pPr lvl="1"/>
            <a:r>
              <a:rPr lang="en-US" altLang="zh-CN" sz="2000" dirty="0"/>
              <a:t>How do we selectively allow / deny access to kernel-only pages? </a:t>
            </a:r>
          </a:p>
          <a:p>
            <a:r>
              <a:rPr lang="en-US" altLang="zh-CN" sz="2000" b="1" dirty="0">
                <a:solidFill>
                  <a:srgbClr val="0096FF"/>
                </a:solidFill>
              </a:rPr>
              <a:t>One</a:t>
            </a:r>
            <a:r>
              <a:rPr lang="zh-CN" altLang="en-US" sz="2000" b="1" dirty="0">
                <a:solidFill>
                  <a:srgbClr val="0096FF"/>
                </a:solidFill>
              </a:rPr>
              <a:t> </a:t>
            </a:r>
            <a:r>
              <a:rPr lang="en-US" altLang="zh-CN" sz="2000" b="1" dirty="0">
                <a:solidFill>
                  <a:srgbClr val="0096FF"/>
                </a:solidFill>
              </a:rPr>
              <a:t>solution:</a:t>
            </a:r>
            <a:r>
              <a:rPr lang="zh-CN" altLang="en-US" sz="2000" b="1" dirty="0">
                <a:solidFill>
                  <a:srgbClr val="0096FF"/>
                </a:solidFill>
              </a:rPr>
              <a:t> </a:t>
            </a:r>
            <a:r>
              <a:rPr lang="en-US" altLang="zh-CN" sz="2000" dirty="0">
                <a:solidFill>
                  <a:srgbClr val="0096FF"/>
                </a:solidFill>
              </a:rPr>
              <a:t>split</a:t>
            </a:r>
            <a:r>
              <a:rPr lang="zh-CN" altLang="en-US" sz="2000" dirty="0">
                <a:solidFill>
                  <a:srgbClr val="0096FF"/>
                </a:solidFill>
              </a:rPr>
              <a:t> </a:t>
            </a:r>
            <a:r>
              <a:rPr lang="en-US" altLang="zh-CN" sz="2000" dirty="0">
                <a:solidFill>
                  <a:srgbClr val="0096FF"/>
                </a:solidFill>
              </a:rPr>
              <a:t>a shadow</a:t>
            </a:r>
            <a:r>
              <a:rPr lang="zh-CN" altLang="en-US" sz="2000" dirty="0">
                <a:solidFill>
                  <a:srgbClr val="0096FF"/>
                </a:solidFill>
              </a:rPr>
              <a:t> </a:t>
            </a:r>
            <a:r>
              <a:rPr lang="en-US" altLang="zh-CN" sz="2000" dirty="0">
                <a:solidFill>
                  <a:srgbClr val="0096FF"/>
                </a:solidFill>
              </a:rPr>
              <a:t>page</a:t>
            </a:r>
            <a:r>
              <a:rPr lang="zh-CN" altLang="en-US" sz="2000" dirty="0">
                <a:solidFill>
                  <a:srgbClr val="0096FF"/>
                </a:solidFill>
              </a:rPr>
              <a:t> </a:t>
            </a:r>
            <a:r>
              <a:rPr lang="en-US" altLang="zh-CN" sz="2000" dirty="0">
                <a:solidFill>
                  <a:srgbClr val="0096FF"/>
                </a:solidFill>
              </a:rPr>
              <a:t>table</a:t>
            </a:r>
            <a:r>
              <a:rPr lang="zh-CN" altLang="en-US" sz="2000" dirty="0">
                <a:solidFill>
                  <a:srgbClr val="0096FF"/>
                </a:solidFill>
              </a:rPr>
              <a:t> </a:t>
            </a:r>
            <a:r>
              <a:rPr lang="en-US" altLang="zh-CN" sz="2000" dirty="0">
                <a:solidFill>
                  <a:srgbClr val="0096FF"/>
                </a:solidFill>
              </a:rPr>
              <a:t>to</a:t>
            </a:r>
            <a:r>
              <a:rPr lang="zh-CN" altLang="en-US" sz="2000" dirty="0">
                <a:solidFill>
                  <a:srgbClr val="0096FF"/>
                </a:solidFill>
              </a:rPr>
              <a:t> </a:t>
            </a:r>
            <a:r>
              <a:rPr lang="en-US" altLang="zh-CN" sz="2000" dirty="0">
                <a:solidFill>
                  <a:srgbClr val="0096FF"/>
                </a:solidFill>
              </a:rPr>
              <a:t>two tables</a:t>
            </a:r>
          </a:p>
          <a:p>
            <a:pPr lvl="1"/>
            <a:r>
              <a:rPr lang="en-US" altLang="zh-CN" sz="2000" dirty="0"/>
              <a:t>Two shadow page tables, one for user, one for kernel</a:t>
            </a:r>
          </a:p>
          <a:p>
            <a:pPr lvl="1"/>
            <a:r>
              <a:rPr lang="en-US" altLang="zh-CN" sz="2000" dirty="0"/>
              <a:t>When guest OS switches to user</a:t>
            </a:r>
            <a:r>
              <a:rPr lang="zh-CN" altLang="en-US" sz="2000" dirty="0"/>
              <a:t> </a:t>
            </a:r>
            <a:r>
              <a:rPr lang="en-US" altLang="zh-CN" sz="2000" dirty="0"/>
              <a:t>mode, VMM will</a:t>
            </a:r>
            <a:r>
              <a:rPr lang="zh-CN" altLang="en-US" sz="2000" dirty="0"/>
              <a:t> </a:t>
            </a:r>
            <a:r>
              <a:rPr lang="en-US" altLang="zh-CN" sz="2000" dirty="0"/>
              <a:t>switch</a:t>
            </a:r>
            <a:r>
              <a:rPr lang="zh-CN" altLang="en-US" sz="2000" dirty="0"/>
              <a:t> </a:t>
            </a:r>
            <a:r>
              <a:rPr lang="en-US" altLang="zh-CN" sz="2000" dirty="0"/>
              <a:t>the</a:t>
            </a:r>
            <a:r>
              <a:rPr lang="zh-CN" altLang="en-US" sz="2000" dirty="0"/>
              <a:t> </a:t>
            </a:r>
            <a:r>
              <a:rPr lang="en-US" altLang="zh-CN" sz="2000" dirty="0"/>
              <a:t>shadow</a:t>
            </a:r>
            <a:r>
              <a:rPr lang="zh-CN" altLang="en-US" sz="2000" dirty="0"/>
              <a:t> </a:t>
            </a:r>
            <a:r>
              <a:rPr lang="en-US" altLang="zh-CN" sz="2000" dirty="0"/>
              <a:t>page</a:t>
            </a:r>
            <a:r>
              <a:rPr lang="zh-CN" altLang="en-US" sz="2000" dirty="0"/>
              <a:t> </a:t>
            </a:r>
            <a:r>
              <a:rPr lang="en-US" altLang="zh-CN" sz="2000" dirty="0"/>
              <a:t>table</a:t>
            </a:r>
            <a:r>
              <a:rPr lang="zh-CN" altLang="en-US" sz="2000" dirty="0"/>
              <a:t> </a:t>
            </a:r>
            <a:r>
              <a:rPr lang="en-US" altLang="zh-CN" sz="2000" dirty="0"/>
              <a:t>as</a:t>
            </a:r>
            <a:r>
              <a:rPr lang="zh-CN" altLang="en-US" sz="2000" dirty="0"/>
              <a:t> </a:t>
            </a:r>
            <a:r>
              <a:rPr lang="en-US" altLang="zh-CN" sz="2000" dirty="0"/>
              <a:t>well,</a:t>
            </a:r>
            <a:r>
              <a:rPr lang="zh-CN" altLang="en-US" sz="2000" dirty="0"/>
              <a:t> </a:t>
            </a:r>
            <a:r>
              <a:rPr lang="en-US" altLang="zh-CN" sz="2000" dirty="0"/>
              <a:t>vice</a:t>
            </a:r>
            <a:r>
              <a:rPr lang="zh-CN" altLang="en-US" sz="2000" dirty="0"/>
              <a:t> </a:t>
            </a:r>
            <a:r>
              <a:rPr lang="en-US" altLang="zh-CN" sz="2000" dirty="0"/>
              <a:t>versa</a:t>
            </a:r>
            <a:endParaRPr lang="zh-CN" altLang="en-US" sz="2000" dirty="0"/>
          </a:p>
          <a:p>
            <a:pPr lvl="1"/>
            <a:r>
              <a:rPr lang="en-US" altLang="zh-CN" sz="2000" dirty="0"/>
              <a:t>Recall</a:t>
            </a:r>
            <a:r>
              <a:rPr lang="zh-CN" altLang="en-US" sz="2000" dirty="0"/>
              <a:t> </a:t>
            </a:r>
            <a:r>
              <a:rPr lang="en-US" altLang="zh-CN" sz="2000" dirty="0"/>
              <a:t>trap</a:t>
            </a:r>
            <a:r>
              <a:rPr lang="zh-CN" altLang="en-US" sz="2000" dirty="0"/>
              <a:t> </a:t>
            </a:r>
            <a:r>
              <a:rPr lang="en-US" altLang="zh-CN" sz="2000" dirty="0"/>
              <a:t>&amp;</a:t>
            </a:r>
            <a:r>
              <a:rPr lang="zh-CN" altLang="en-US" sz="2000" dirty="0"/>
              <a:t> </a:t>
            </a:r>
            <a:r>
              <a:rPr lang="en-US" altLang="zh-CN" sz="2000" dirty="0"/>
              <a:t>emulate</a:t>
            </a:r>
            <a:endParaRPr lang="zh-CN" altLang="en-US" sz="2000"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39</a:t>
            </a:fld>
            <a:endParaRPr lang="zh-CN" altLang="en-US"/>
          </a:p>
        </p:txBody>
      </p:sp>
    </p:spTree>
    <p:extLst>
      <p:ext uri="{BB962C8B-B14F-4D97-AF65-F5344CB8AC3E}">
        <p14:creationId xmlns:p14="http://schemas.microsoft.com/office/powerpoint/2010/main" val="100599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Run multiple Linux on a Single Computer?</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2333" dirty="0"/>
              <a:t>Virtualization + Abstractions</a:t>
            </a:r>
          </a:p>
          <a:p>
            <a:pPr lvl="1"/>
            <a:r>
              <a:rPr lang="en-US" altLang="zh-CN" sz="2000" dirty="0"/>
              <a:t>New constraint: compatibility, because we want to run existing Linux kernel</a:t>
            </a:r>
          </a:p>
          <a:p>
            <a:pPr lvl="1"/>
            <a:r>
              <a:rPr lang="en-US" altLang="zh-CN" sz="2000" dirty="0"/>
              <a:t>Linux kernel written to run on regular hardware</a:t>
            </a:r>
          </a:p>
          <a:p>
            <a:pPr lvl="1"/>
            <a:r>
              <a:rPr lang="en-US" altLang="zh-CN" sz="2000" dirty="0"/>
              <a:t>No abstractions, pure virtualization</a:t>
            </a:r>
          </a:p>
          <a:p>
            <a:pPr lvl="1"/>
            <a:endParaRPr lang="en-US" altLang="zh-CN" sz="2000" dirty="0"/>
          </a:p>
          <a:p>
            <a:r>
              <a:rPr lang="en-US" altLang="zh-CN" sz="2333" dirty="0"/>
              <a:t>Approach is called "virtual machines" (VM): </a:t>
            </a:r>
          </a:p>
          <a:p>
            <a:pPr lvl="1"/>
            <a:r>
              <a:rPr lang="en-US" altLang="zh-CN" sz="2000" dirty="0"/>
              <a:t>Each virtual machine is often called a </a:t>
            </a:r>
            <a:r>
              <a:rPr lang="en-US" altLang="zh-CN" sz="2000" i="1" dirty="0">
                <a:solidFill>
                  <a:srgbClr val="0096FF"/>
                </a:solidFill>
              </a:rPr>
              <a:t>guest</a:t>
            </a:r>
          </a:p>
          <a:p>
            <a:pPr lvl="1"/>
            <a:r>
              <a:rPr lang="en-US" altLang="zh-CN" sz="2000" dirty="0"/>
              <a:t>The equivalent of a kernel is called a "</a:t>
            </a:r>
            <a:r>
              <a:rPr lang="en-US" altLang="zh-CN" sz="2000" dirty="0">
                <a:solidFill>
                  <a:srgbClr val="0096FF"/>
                </a:solidFill>
              </a:rPr>
              <a:t>virtual machine monitor</a:t>
            </a:r>
            <a:r>
              <a:rPr lang="en-US" altLang="zh-CN" sz="2000" dirty="0"/>
              <a:t>" (VMM)</a:t>
            </a:r>
          </a:p>
          <a:p>
            <a:pPr lvl="1"/>
            <a:r>
              <a:rPr lang="en-US" altLang="zh-CN" sz="2000" dirty="0"/>
              <a:t>The VMM is often called the </a:t>
            </a:r>
            <a:r>
              <a:rPr lang="en-US" altLang="zh-CN" sz="2000" i="1" dirty="0"/>
              <a:t>host</a:t>
            </a:r>
            <a:endParaRPr lang="zh-CN" altLang="en-US" sz="2000" i="1"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4</a:t>
            </a:fld>
            <a:endParaRPr lang="zh-CN" altLang="en-US"/>
          </a:p>
        </p:txBody>
      </p:sp>
    </p:spTree>
    <p:extLst>
      <p:ext uri="{BB962C8B-B14F-4D97-AF65-F5344CB8AC3E}">
        <p14:creationId xmlns:p14="http://schemas.microsoft.com/office/powerpoint/2010/main" val="2462945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Two</a:t>
            </a:r>
            <a:r>
              <a:rPr kumimoji="1" lang="zh-CN" altLang="en-US" dirty="0"/>
              <a:t> </a:t>
            </a:r>
            <a:r>
              <a:rPr kumimoji="1" lang="en-US" altLang="zh-CN" dirty="0"/>
              <a:t>Memory</a:t>
            </a:r>
            <a:r>
              <a:rPr kumimoji="1" lang="zh-CN" altLang="en-US" dirty="0"/>
              <a:t> </a:t>
            </a:r>
            <a:r>
              <a:rPr kumimoji="1" lang="en-US" altLang="zh-CN" dirty="0"/>
              <a:t>Views</a:t>
            </a:r>
            <a:r>
              <a:rPr kumimoji="1" lang="zh-CN" altLang="en-US" dirty="0"/>
              <a:t> </a:t>
            </a:r>
            <a:r>
              <a:rPr kumimoji="1" lang="en-US" altLang="zh-CN" dirty="0"/>
              <a:t>of</a:t>
            </a:r>
            <a:r>
              <a:rPr kumimoji="1" lang="zh-CN" altLang="en-US" dirty="0"/>
              <a:t> </a:t>
            </a:r>
            <a:r>
              <a:rPr kumimoji="1" lang="en-US" altLang="zh-CN" dirty="0"/>
              <a:t>Guest</a:t>
            </a:r>
            <a:r>
              <a:rPr kumimoji="1" lang="zh-CN" altLang="en-US" dirty="0"/>
              <a:t> </a:t>
            </a:r>
            <a:r>
              <a:rPr kumimoji="1" lang="en-US" altLang="zh-CN" dirty="0"/>
              <a:t>VM</a:t>
            </a:r>
            <a:endParaRPr kumimoji="1" lang="zh-CN" altLang="en-US" dirty="0"/>
          </a:p>
        </p:txBody>
      </p:sp>
      <p:sp>
        <p:nvSpPr>
          <p:cNvPr id="4" name="矩形 3"/>
          <p:cNvSpPr/>
          <p:nvPr/>
        </p:nvSpPr>
        <p:spPr>
          <a:xfrm>
            <a:off x="2555776" y="2416160"/>
            <a:ext cx="1584176" cy="50405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2555776" y="2992224"/>
            <a:ext cx="1584176" cy="12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539552" y="2478876"/>
            <a:ext cx="1629062" cy="369332"/>
          </a:xfrm>
          <a:prstGeom prst="rect">
            <a:avLst/>
          </a:prstGeom>
          <a:noFill/>
        </p:spPr>
        <p:txBody>
          <a:bodyPr wrap="square" rtlCol="0">
            <a:spAutoFit/>
          </a:bodyPr>
          <a:lstStyle/>
          <a:p>
            <a:pPr algn="r"/>
            <a:r>
              <a:rPr kumimoji="1" lang="en-US" altLang="zh-CN" b="1" dirty="0">
                <a:solidFill>
                  <a:schemeClr val="tx1">
                    <a:lumMod val="75000"/>
                    <a:lumOff val="25000"/>
                  </a:schemeClr>
                </a:solidFill>
                <a:latin typeface="DengXian" charset="0"/>
                <a:ea typeface="DengXian" charset="0"/>
                <a:cs typeface="DengXian" charset="0"/>
              </a:rPr>
              <a:t>Kernel</a:t>
            </a:r>
            <a:r>
              <a:rPr kumimoji="1" lang="zh-CN" altLang="en-US" b="1" dirty="0">
                <a:solidFill>
                  <a:schemeClr val="tx1">
                    <a:lumMod val="75000"/>
                    <a:lumOff val="25000"/>
                  </a:schemeClr>
                </a:solidFill>
                <a:latin typeface="DengXian" charset="0"/>
                <a:ea typeface="DengXian" charset="0"/>
                <a:cs typeface="DengXian" charset="0"/>
              </a:rPr>
              <a:t> </a:t>
            </a:r>
            <a:r>
              <a:rPr kumimoji="1" lang="en-US" altLang="zh-CN" b="1" dirty="0">
                <a:solidFill>
                  <a:schemeClr val="tx1">
                    <a:lumMod val="75000"/>
                    <a:lumOff val="25000"/>
                  </a:schemeClr>
                </a:solidFill>
                <a:latin typeface="DengXian" charset="0"/>
                <a:ea typeface="DengXian" charset="0"/>
                <a:cs typeface="DengXian" charset="0"/>
              </a:rPr>
              <a:t>space</a:t>
            </a:r>
            <a:endParaRPr kumimoji="1" lang="zh-CN" altLang="en-US" b="1" dirty="0">
              <a:solidFill>
                <a:schemeClr val="tx1">
                  <a:lumMod val="75000"/>
                  <a:lumOff val="25000"/>
                </a:schemeClr>
              </a:solidFill>
              <a:latin typeface="DengXian" charset="0"/>
              <a:ea typeface="DengXian" charset="0"/>
              <a:cs typeface="DengXian" charset="0"/>
            </a:endParaRPr>
          </a:p>
        </p:txBody>
      </p:sp>
      <p:sp>
        <p:nvSpPr>
          <p:cNvPr id="7" name="文本框 6"/>
          <p:cNvSpPr txBox="1"/>
          <p:nvPr/>
        </p:nvSpPr>
        <p:spPr>
          <a:xfrm>
            <a:off x="858639" y="3414980"/>
            <a:ext cx="1309975" cy="369332"/>
          </a:xfrm>
          <a:prstGeom prst="rect">
            <a:avLst/>
          </a:prstGeom>
          <a:noFill/>
        </p:spPr>
        <p:txBody>
          <a:bodyPr wrap="none" rtlCol="0">
            <a:spAutoFit/>
          </a:bodyPr>
          <a:lstStyle/>
          <a:p>
            <a:pPr algn="r"/>
            <a:r>
              <a:rPr kumimoji="1" lang="en-US" altLang="zh-CN" b="1" dirty="0">
                <a:solidFill>
                  <a:schemeClr val="tx1">
                    <a:lumMod val="75000"/>
                    <a:lumOff val="25000"/>
                  </a:schemeClr>
                </a:solidFill>
                <a:latin typeface="DengXian" charset="0"/>
                <a:ea typeface="DengXian" charset="0"/>
                <a:cs typeface="DengXian" charset="0"/>
              </a:rPr>
              <a:t>User</a:t>
            </a:r>
            <a:r>
              <a:rPr kumimoji="1" lang="zh-CN" altLang="en-US" b="1" dirty="0">
                <a:solidFill>
                  <a:schemeClr val="tx1">
                    <a:lumMod val="75000"/>
                    <a:lumOff val="25000"/>
                  </a:schemeClr>
                </a:solidFill>
                <a:latin typeface="DengXian" charset="0"/>
                <a:ea typeface="DengXian" charset="0"/>
                <a:cs typeface="DengXian" charset="0"/>
              </a:rPr>
              <a:t> </a:t>
            </a:r>
            <a:r>
              <a:rPr kumimoji="1" lang="en-US" altLang="zh-CN" b="1" dirty="0">
                <a:solidFill>
                  <a:schemeClr val="tx1">
                    <a:lumMod val="75000"/>
                    <a:lumOff val="25000"/>
                  </a:schemeClr>
                </a:solidFill>
                <a:latin typeface="DengXian" charset="0"/>
                <a:ea typeface="DengXian" charset="0"/>
                <a:cs typeface="DengXian" charset="0"/>
              </a:rPr>
              <a:t>space</a:t>
            </a:r>
            <a:endParaRPr kumimoji="1" lang="zh-CN" altLang="en-US" b="1" dirty="0">
              <a:solidFill>
                <a:schemeClr val="tx1">
                  <a:lumMod val="75000"/>
                  <a:lumOff val="25000"/>
                </a:schemeClr>
              </a:solidFill>
              <a:latin typeface="DengXian" charset="0"/>
              <a:ea typeface="DengXian" charset="0"/>
              <a:cs typeface="DengXian" charset="0"/>
            </a:endParaRPr>
          </a:p>
        </p:txBody>
      </p:sp>
      <p:sp>
        <p:nvSpPr>
          <p:cNvPr id="8" name="矩形 7"/>
          <p:cNvSpPr/>
          <p:nvPr/>
        </p:nvSpPr>
        <p:spPr>
          <a:xfrm>
            <a:off x="5292080" y="2416160"/>
            <a:ext cx="1584176" cy="50405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5292080" y="2992224"/>
            <a:ext cx="1584176" cy="12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184544" y="1625813"/>
            <a:ext cx="2387456" cy="646331"/>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When</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guest</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OS</a:t>
            </a:r>
            <a:endParaRPr kumimoji="1" lang="zh-CN" altLang="en-US" dirty="0">
              <a:solidFill>
                <a:srgbClr val="0096FF"/>
              </a:solidFill>
              <a:latin typeface="DengXian" charset="0"/>
              <a:ea typeface="DengXian" charset="0"/>
              <a:cs typeface="DengXian" charset="0"/>
            </a:endParaRPr>
          </a:p>
          <a:p>
            <a:pPr algn="ctr"/>
            <a:r>
              <a:rPr kumimoji="1" lang="en-US" altLang="zh-CN" dirty="0">
                <a:solidFill>
                  <a:srgbClr val="0096FF"/>
                </a:solidFill>
                <a:latin typeface="DengXian" charset="0"/>
                <a:ea typeface="DengXian" charset="0"/>
                <a:cs typeface="DengXian" charset="0"/>
              </a:rPr>
              <a:t>is</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running</a:t>
            </a:r>
            <a:endParaRPr kumimoji="1" lang="zh-CN" altLang="en-US" dirty="0">
              <a:solidFill>
                <a:srgbClr val="0096FF"/>
              </a:solidFill>
              <a:latin typeface="DengXian" charset="0"/>
              <a:ea typeface="DengXian" charset="0"/>
              <a:cs typeface="DengXian" charset="0"/>
            </a:endParaRPr>
          </a:p>
        </p:txBody>
      </p:sp>
      <p:sp>
        <p:nvSpPr>
          <p:cNvPr id="11" name="文本框 10"/>
          <p:cNvSpPr txBox="1"/>
          <p:nvPr/>
        </p:nvSpPr>
        <p:spPr>
          <a:xfrm>
            <a:off x="5076056" y="1625813"/>
            <a:ext cx="2016224" cy="646331"/>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When</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application</a:t>
            </a:r>
            <a:r>
              <a:rPr kumimoji="1" lang="zh-CN" altLang="en-US" dirty="0">
                <a:solidFill>
                  <a:srgbClr val="0096FF"/>
                </a:solidFill>
                <a:latin typeface="DengXian" charset="0"/>
                <a:ea typeface="DengXian" charset="0"/>
                <a:cs typeface="DengXian" charset="0"/>
              </a:rPr>
              <a:t> </a:t>
            </a:r>
          </a:p>
          <a:p>
            <a:pPr algn="ctr"/>
            <a:r>
              <a:rPr kumimoji="1" lang="en-US" altLang="zh-CN" dirty="0">
                <a:solidFill>
                  <a:srgbClr val="0096FF"/>
                </a:solidFill>
                <a:latin typeface="DengXian" charset="0"/>
                <a:ea typeface="DengXian" charset="0"/>
                <a:cs typeface="DengXian" charset="0"/>
              </a:rPr>
              <a:t>is</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running</a:t>
            </a:r>
            <a:endParaRPr kumimoji="1" lang="zh-CN" altLang="en-US" dirty="0">
              <a:solidFill>
                <a:srgbClr val="0096FF"/>
              </a:solidFill>
              <a:latin typeface="DengXian" charset="0"/>
              <a:ea typeface="DengXian" charset="0"/>
              <a:cs typeface="DengXian" charset="0"/>
            </a:endParaRPr>
          </a:p>
        </p:txBody>
      </p:sp>
      <p:sp>
        <p:nvSpPr>
          <p:cNvPr id="12" name="文本框 11"/>
          <p:cNvSpPr txBox="1"/>
          <p:nvPr/>
        </p:nvSpPr>
        <p:spPr>
          <a:xfrm>
            <a:off x="7452320" y="2795134"/>
            <a:ext cx="1008112" cy="646331"/>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No</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user</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access</a:t>
            </a:r>
            <a:endParaRPr kumimoji="1" lang="zh-CN" altLang="en-US" dirty="0">
              <a:solidFill>
                <a:srgbClr val="0096FF"/>
              </a:solidFill>
              <a:latin typeface="DengXian" charset="0"/>
              <a:ea typeface="DengXian" charset="0"/>
              <a:cs typeface="DengXian" charset="0"/>
            </a:endParaRPr>
          </a:p>
        </p:txBody>
      </p:sp>
      <p:sp>
        <p:nvSpPr>
          <p:cNvPr id="13" name="文本框 12"/>
          <p:cNvSpPr txBox="1"/>
          <p:nvPr/>
        </p:nvSpPr>
        <p:spPr>
          <a:xfrm>
            <a:off x="3707904" y="4792424"/>
            <a:ext cx="2016224" cy="369332"/>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User</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access</a:t>
            </a:r>
            <a:endParaRPr kumimoji="1" lang="zh-CN" altLang="en-US" dirty="0">
              <a:solidFill>
                <a:srgbClr val="0096FF"/>
              </a:solidFill>
              <a:latin typeface="DengXian" charset="0"/>
              <a:ea typeface="DengXian" charset="0"/>
              <a:cs typeface="DengXian" charset="0"/>
            </a:endParaRPr>
          </a:p>
        </p:txBody>
      </p:sp>
      <p:cxnSp>
        <p:nvCxnSpPr>
          <p:cNvPr id="15" name="直线连接符 14"/>
          <p:cNvCxnSpPr>
            <a:stCxn id="4" idx="3"/>
            <a:endCxn id="13" idx="0"/>
          </p:cNvCxnSpPr>
          <p:nvPr/>
        </p:nvCxnSpPr>
        <p:spPr>
          <a:xfrm>
            <a:off x="4139952" y="2668188"/>
            <a:ext cx="576064" cy="212423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5" idx="3"/>
            <a:endCxn id="13" idx="0"/>
          </p:cNvCxnSpPr>
          <p:nvPr/>
        </p:nvCxnSpPr>
        <p:spPr>
          <a:xfrm>
            <a:off x="4139952" y="3640296"/>
            <a:ext cx="576064" cy="1152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9" idx="1"/>
            <a:endCxn id="13" idx="0"/>
          </p:cNvCxnSpPr>
          <p:nvPr/>
        </p:nvCxnSpPr>
        <p:spPr>
          <a:xfrm flipH="1">
            <a:off x="4716016" y="3640296"/>
            <a:ext cx="576064" cy="1152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8" idx="3"/>
            <a:endCxn id="12" idx="1"/>
          </p:cNvCxnSpPr>
          <p:nvPr/>
        </p:nvCxnSpPr>
        <p:spPr>
          <a:xfrm>
            <a:off x="6876256" y="2668188"/>
            <a:ext cx="576064" cy="4501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58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a:t>
            </a:r>
            <a:r>
              <a:rPr kumimoji="1" lang="zh-CN" altLang="en-US" dirty="0"/>
              <a:t> </a:t>
            </a:r>
            <a:r>
              <a:rPr kumimoji="1" lang="en-US" altLang="zh-CN" dirty="0"/>
              <a:t>Same</a:t>
            </a:r>
            <a:r>
              <a:rPr kumimoji="1" lang="zh-CN" altLang="en-US" dirty="0"/>
              <a:t> </a:t>
            </a:r>
            <a:r>
              <a:rPr kumimoji="1" lang="en-US" altLang="zh-CN" dirty="0"/>
              <a:t>Question</a:t>
            </a:r>
            <a:endParaRPr kumimoji="1" lang="zh-CN" altLang="en-US" dirty="0"/>
          </a:p>
        </p:txBody>
      </p:sp>
      <p:sp>
        <p:nvSpPr>
          <p:cNvPr id="3" name="内容占位符 2"/>
          <p:cNvSpPr>
            <a:spLocks noGrp="1"/>
          </p:cNvSpPr>
          <p:nvPr>
            <p:ph idx="1"/>
          </p:nvPr>
        </p:nvSpPr>
        <p:spPr/>
        <p:txBody>
          <a:bodyPr>
            <a:normAutofit/>
          </a:bodyPr>
          <a:lstStyle/>
          <a:p>
            <a:r>
              <a:rPr lang="en-US" altLang="zh-CN" sz="2800" dirty="0"/>
              <a:t>Assume</a:t>
            </a:r>
            <a:r>
              <a:rPr lang="zh-CN" altLang="en-US" sz="2800" dirty="0"/>
              <a:t> </a:t>
            </a:r>
            <a:r>
              <a:rPr lang="en-US" altLang="zh-CN" sz="2800" dirty="0"/>
              <a:t>that:</a:t>
            </a:r>
            <a:endParaRPr lang="zh-CN" altLang="en-US" sz="2800" dirty="0"/>
          </a:p>
          <a:p>
            <a:pPr lvl="1"/>
            <a:r>
              <a:rPr lang="en-US" altLang="zh-CN" dirty="0"/>
              <a:t>There</a:t>
            </a:r>
            <a:r>
              <a:rPr lang="zh-CN" altLang="en-US" dirty="0"/>
              <a:t> </a:t>
            </a:r>
            <a:r>
              <a:rPr lang="en-US" altLang="zh-CN" dirty="0"/>
              <a:t>are</a:t>
            </a:r>
            <a:r>
              <a:rPr lang="zh-CN" altLang="en-US" dirty="0"/>
              <a:t> </a:t>
            </a:r>
            <a:r>
              <a:rPr lang="en-US" altLang="zh-CN" dirty="0"/>
              <a:t>10</a:t>
            </a:r>
            <a:r>
              <a:rPr lang="zh-CN" altLang="en-US" dirty="0"/>
              <a:t> </a:t>
            </a:r>
            <a:r>
              <a:rPr lang="en-US" altLang="zh-CN" dirty="0"/>
              <a:t>VMs</a:t>
            </a:r>
            <a:r>
              <a:rPr lang="zh-CN" altLang="en-US" dirty="0"/>
              <a:t> </a:t>
            </a:r>
            <a:r>
              <a:rPr lang="en-US" altLang="zh-CN" dirty="0"/>
              <a:t>running</a:t>
            </a:r>
            <a:r>
              <a:rPr lang="zh-CN" altLang="en-US" dirty="0"/>
              <a:t> </a:t>
            </a:r>
            <a:r>
              <a:rPr lang="en-US" altLang="zh-CN" dirty="0"/>
              <a:t>on</a:t>
            </a:r>
            <a:r>
              <a:rPr lang="zh-CN" altLang="en-US" dirty="0"/>
              <a:t> </a:t>
            </a:r>
            <a:r>
              <a:rPr lang="en-US" altLang="zh-CN" dirty="0"/>
              <a:t>a</a:t>
            </a:r>
            <a:r>
              <a:rPr lang="zh-CN" altLang="en-US" dirty="0"/>
              <a:t> </a:t>
            </a:r>
            <a:r>
              <a:rPr lang="en-US" altLang="zh-CN" dirty="0"/>
              <a:t>machine</a:t>
            </a:r>
            <a:endParaRPr lang="zh-CN" altLang="en-US" dirty="0"/>
          </a:p>
          <a:p>
            <a:pPr lvl="1"/>
            <a:r>
              <a:rPr lang="en-US" altLang="zh-CN" dirty="0"/>
              <a:t>Each</a:t>
            </a:r>
            <a:r>
              <a:rPr lang="zh-CN" altLang="en-US" dirty="0"/>
              <a:t> </a:t>
            </a:r>
            <a:r>
              <a:rPr lang="en-US" altLang="zh-CN" dirty="0"/>
              <a:t>VM</a:t>
            </a:r>
            <a:r>
              <a:rPr lang="zh-CN" altLang="en-US" dirty="0"/>
              <a:t> </a:t>
            </a:r>
            <a:r>
              <a:rPr lang="en-US" altLang="zh-CN" dirty="0"/>
              <a:t>contains</a:t>
            </a:r>
            <a:r>
              <a:rPr lang="zh-CN" altLang="en-US" dirty="0"/>
              <a:t> </a:t>
            </a:r>
            <a:r>
              <a:rPr lang="en-US" altLang="zh-CN" dirty="0"/>
              <a:t>10</a:t>
            </a:r>
            <a:r>
              <a:rPr lang="zh-CN" altLang="en-US" dirty="0"/>
              <a:t> </a:t>
            </a:r>
            <a:r>
              <a:rPr lang="en-US" altLang="zh-CN" dirty="0"/>
              <a:t>applications</a:t>
            </a:r>
            <a:endParaRPr lang="zh-CN" altLang="en-US" dirty="0"/>
          </a:p>
          <a:p>
            <a:r>
              <a:rPr lang="en-US" altLang="zh-CN" b="1" dirty="0">
                <a:solidFill>
                  <a:srgbClr val="FF0000"/>
                </a:solidFill>
              </a:rPr>
              <a:t>Q</a:t>
            </a:r>
            <a:r>
              <a:rPr lang="en-US" altLang="zh-CN" dirty="0">
                <a:solidFill>
                  <a:srgbClr val="FF0000"/>
                </a:solidFill>
              </a:rPr>
              <a:t>:</a:t>
            </a:r>
            <a:r>
              <a:rPr lang="zh-CN" altLang="en-US" dirty="0">
                <a:solidFill>
                  <a:srgbClr val="FF0000"/>
                </a:solidFill>
              </a:rPr>
              <a:t> </a:t>
            </a:r>
            <a:r>
              <a:rPr lang="en-US" altLang="zh-CN" dirty="0">
                <a:solidFill>
                  <a:srgbClr val="FF0000"/>
                </a:solidFill>
              </a:rPr>
              <a:t>now,</a:t>
            </a:r>
            <a:r>
              <a:rPr lang="zh-CN" altLang="en-US" dirty="0">
                <a:solidFill>
                  <a:srgbClr val="FF0000"/>
                </a:solidFill>
              </a:rPr>
              <a:t> </a:t>
            </a:r>
            <a:r>
              <a:rPr lang="en-US" altLang="zh-CN" dirty="0">
                <a:solidFill>
                  <a:srgbClr val="FF0000"/>
                </a:solidFill>
              </a:rPr>
              <a:t>how</a:t>
            </a:r>
            <a:r>
              <a:rPr lang="zh-CN" altLang="en-US" dirty="0">
                <a:solidFill>
                  <a:srgbClr val="FF0000"/>
                </a:solidFill>
              </a:rPr>
              <a:t> </a:t>
            </a:r>
            <a:r>
              <a:rPr lang="en-US" altLang="zh-CN" dirty="0">
                <a:solidFill>
                  <a:srgbClr val="FF0000"/>
                </a:solidFill>
              </a:rPr>
              <a:t>many</a:t>
            </a:r>
            <a:r>
              <a:rPr lang="zh-CN" altLang="en-US" dirty="0">
                <a:solidFill>
                  <a:srgbClr val="FF0000"/>
                </a:solidFill>
              </a:rPr>
              <a:t> </a:t>
            </a:r>
            <a:r>
              <a:rPr lang="en-US" altLang="zh-CN" dirty="0">
                <a:solidFill>
                  <a:srgbClr val="FF0000"/>
                </a:solidFill>
              </a:rPr>
              <a:t>shadow</a:t>
            </a:r>
            <a:r>
              <a:rPr lang="zh-CN" altLang="en-US" dirty="0">
                <a:solidFill>
                  <a:srgbClr val="FF0000"/>
                </a:solidFill>
              </a:rPr>
              <a:t> </a:t>
            </a:r>
            <a:r>
              <a:rPr lang="en-US" altLang="zh-CN" dirty="0">
                <a:solidFill>
                  <a:srgbClr val="FF0000"/>
                </a:solidFill>
              </a:rPr>
              <a:t>page</a:t>
            </a:r>
            <a:r>
              <a:rPr lang="zh-CN" altLang="en-US" dirty="0">
                <a:solidFill>
                  <a:srgbClr val="FF0000"/>
                </a:solidFill>
              </a:rPr>
              <a:t> </a:t>
            </a:r>
            <a:r>
              <a:rPr lang="en-US" altLang="zh-CN" dirty="0">
                <a:solidFill>
                  <a:srgbClr val="FF0000"/>
                </a:solidFill>
              </a:rPr>
              <a:t>tables</a:t>
            </a:r>
            <a:r>
              <a:rPr lang="zh-CN" altLang="en-US" dirty="0">
                <a:solidFill>
                  <a:srgbClr val="FF0000"/>
                </a:solidFill>
              </a:rPr>
              <a:t> </a:t>
            </a:r>
            <a:r>
              <a:rPr lang="en-US" altLang="zh-CN" dirty="0">
                <a:solidFill>
                  <a:srgbClr val="FF0000"/>
                </a:solidFill>
              </a:rPr>
              <a:t>in</a:t>
            </a:r>
            <a:r>
              <a:rPr lang="zh-CN" altLang="en-US" dirty="0">
                <a:solidFill>
                  <a:srgbClr val="FF0000"/>
                </a:solidFill>
              </a:rPr>
              <a:t> </a:t>
            </a:r>
            <a:r>
              <a:rPr lang="en-US" altLang="zh-CN" dirty="0">
                <a:solidFill>
                  <a:srgbClr val="FF0000"/>
                </a:solidFill>
              </a:rPr>
              <a:t>total?</a:t>
            </a:r>
            <a:endParaRPr lang="zh-CN" altLang="en-US" dirty="0">
              <a:solidFill>
                <a:srgbClr val="FF0000"/>
              </a:solidFill>
            </a:endParaRPr>
          </a:p>
        </p:txBody>
      </p:sp>
    </p:spTree>
    <p:extLst>
      <p:ext uri="{BB962C8B-B14F-4D97-AF65-F5344CB8AC3E}">
        <p14:creationId xmlns:p14="http://schemas.microsoft.com/office/powerpoint/2010/main" val="2584141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Sol-2:</a:t>
            </a:r>
            <a:r>
              <a:rPr kumimoji="1" lang="zh-CN" altLang="en-US" dirty="0"/>
              <a:t> </a:t>
            </a:r>
            <a:r>
              <a:rPr kumimoji="1" lang="en-US" altLang="zh-CN" dirty="0"/>
              <a:t>Direct</a:t>
            </a:r>
            <a:r>
              <a:rPr kumimoji="1" lang="zh-CN" altLang="en-US" dirty="0"/>
              <a:t> </a:t>
            </a:r>
            <a:r>
              <a:rPr kumimoji="1" lang="en-US" altLang="zh-CN" dirty="0"/>
              <a:t>Paging</a:t>
            </a:r>
            <a:r>
              <a:rPr kumimoji="1" lang="zh-CN" altLang="en-US" dirty="0"/>
              <a:t> </a:t>
            </a:r>
            <a:r>
              <a:rPr kumimoji="1" lang="en-US" altLang="zh-CN" dirty="0"/>
              <a:t>(Para-virtualization)</a:t>
            </a:r>
            <a:endParaRPr kumimoji="1" lang="zh-CN" altLang="en-US" dirty="0"/>
          </a:p>
        </p:txBody>
      </p:sp>
      <p:sp>
        <p:nvSpPr>
          <p:cNvPr id="3" name="内容占位符 2"/>
          <p:cNvSpPr>
            <a:spLocks noGrp="1"/>
          </p:cNvSpPr>
          <p:nvPr>
            <p:ph idx="1"/>
          </p:nvPr>
        </p:nvSpPr>
        <p:spPr/>
        <p:txBody>
          <a:bodyPr/>
          <a:lstStyle/>
          <a:p>
            <a:r>
              <a:rPr kumimoji="1" lang="en-US" altLang="zh-CN" dirty="0"/>
              <a:t>Modify</a:t>
            </a:r>
            <a:r>
              <a:rPr kumimoji="1" lang="zh-CN" altLang="en-US" dirty="0"/>
              <a:t> </a:t>
            </a:r>
            <a:r>
              <a:rPr kumimoji="1" lang="en-US" altLang="zh-CN" dirty="0"/>
              <a:t>the</a:t>
            </a:r>
            <a:r>
              <a:rPr kumimoji="1" lang="zh-CN" altLang="en-US" dirty="0"/>
              <a:t> </a:t>
            </a:r>
            <a:r>
              <a:rPr kumimoji="1" lang="en-US" altLang="zh-CN" dirty="0"/>
              <a:t>guest</a:t>
            </a:r>
            <a:r>
              <a:rPr kumimoji="1" lang="zh-CN" altLang="en-US" dirty="0"/>
              <a:t> </a:t>
            </a:r>
            <a:r>
              <a:rPr kumimoji="1" lang="en-US" altLang="zh-CN" dirty="0"/>
              <a:t>OS</a:t>
            </a:r>
            <a:endParaRPr kumimoji="1" lang="zh-CN" altLang="en-US" dirty="0"/>
          </a:p>
          <a:p>
            <a:pPr lvl="1"/>
            <a:r>
              <a:rPr kumimoji="1" lang="en-US" altLang="zh-CN" dirty="0"/>
              <a:t>No</a:t>
            </a:r>
            <a:r>
              <a:rPr kumimoji="1" lang="zh-CN" altLang="en-US" dirty="0"/>
              <a:t> </a:t>
            </a:r>
            <a:r>
              <a:rPr kumimoji="1" lang="en-US" altLang="zh-CN" dirty="0"/>
              <a:t>GPA</a:t>
            </a:r>
            <a:r>
              <a:rPr kumimoji="1" lang="zh-CN" altLang="en-US" dirty="0"/>
              <a:t> </a:t>
            </a:r>
            <a:r>
              <a:rPr kumimoji="1" lang="en-US" altLang="zh-CN" dirty="0"/>
              <a:t>is</a:t>
            </a:r>
            <a:r>
              <a:rPr kumimoji="1" lang="zh-CN" altLang="en-US" dirty="0"/>
              <a:t> </a:t>
            </a:r>
            <a:r>
              <a:rPr kumimoji="1" lang="en-US" altLang="zh-CN" dirty="0"/>
              <a:t>needed,</a:t>
            </a:r>
            <a:r>
              <a:rPr kumimoji="1" lang="zh-CN" altLang="en-US" dirty="0"/>
              <a:t> </a:t>
            </a:r>
            <a:r>
              <a:rPr kumimoji="1" lang="en-US" altLang="zh-CN" dirty="0"/>
              <a:t>just</a:t>
            </a:r>
            <a:r>
              <a:rPr kumimoji="1" lang="zh-CN" altLang="en-US" dirty="0"/>
              <a:t> </a:t>
            </a:r>
            <a:r>
              <a:rPr kumimoji="1" lang="en-US" altLang="zh-CN" dirty="0"/>
              <a:t>GVA</a:t>
            </a:r>
            <a:r>
              <a:rPr kumimoji="1" lang="zh-CN" altLang="en-US" dirty="0"/>
              <a:t> </a:t>
            </a:r>
            <a:r>
              <a:rPr kumimoji="1" lang="en-US" altLang="zh-CN" dirty="0"/>
              <a:t>and</a:t>
            </a:r>
            <a:r>
              <a:rPr kumimoji="1" lang="zh-CN" altLang="en-US" dirty="0"/>
              <a:t> </a:t>
            </a:r>
            <a:r>
              <a:rPr kumimoji="1" lang="en-US" altLang="zh-CN" dirty="0"/>
              <a:t>HPA</a:t>
            </a:r>
            <a:endParaRPr kumimoji="1" lang="zh-CN" altLang="en-US" dirty="0"/>
          </a:p>
          <a:p>
            <a:pPr lvl="1"/>
            <a:r>
              <a:rPr kumimoji="1" lang="en-US" altLang="zh-CN" dirty="0"/>
              <a:t>Guest</a:t>
            </a:r>
            <a:r>
              <a:rPr kumimoji="1" lang="zh-CN" altLang="en-US" dirty="0"/>
              <a:t> </a:t>
            </a:r>
            <a:r>
              <a:rPr kumimoji="1" lang="en-US" altLang="zh-CN" dirty="0"/>
              <a:t>OS</a:t>
            </a:r>
            <a:r>
              <a:rPr kumimoji="1" lang="zh-CN" altLang="en-US" dirty="0"/>
              <a:t> </a:t>
            </a:r>
            <a:r>
              <a:rPr kumimoji="1" lang="en-US" altLang="zh-CN" dirty="0"/>
              <a:t>directly</a:t>
            </a:r>
            <a:r>
              <a:rPr kumimoji="1" lang="zh-CN" altLang="en-US" dirty="0"/>
              <a:t> </a:t>
            </a:r>
            <a:r>
              <a:rPr kumimoji="1" lang="en-US" altLang="zh-CN" dirty="0"/>
              <a:t>manages</a:t>
            </a:r>
            <a:r>
              <a:rPr kumimoji="1" lang="zh-CN" altLang="en-US" dirty="0"/>
              <a:t> </a:t>
            </a:r>
            <a:r>
              <a:rPr kumimoji="1" lang="en-US" altLang="zh-CN" dirty="0"/>
              <a:t>its</a:t>
            </a:r>
            <a:r>
              <a:rPr kumimoji="1" lang="zh-CN" altLang="en-US" dirty="0"/>
              <a:t> </a:t>
            </a:r>
            <a:r>
              <a:rPr kumimoji="1" lang="en-US" altLang="zh-CN" dirty="0"/>
              <a:t>HPA</a:t>
            </a:r>
            <a:r>
              <a:rPr kumimoji="1" lang="zh-CN" altLang="en-US" dirty="0"/>
              <a:t> </a:t>
            </a:r>
            <a:r>
              <a:rPr kumimoji="1" lang="en-US" altLang="zh-CN" dirty="0"/>
              <a:t>space</a:t>
            </a:r>
            <a:endParaRPr kumimoji="1" lang="zh-CN" altLang="en-US" dirty="0"/>
          </a:p>
          <a:p>
            <a:pPr lvl="1"/>
            <a:r>
              <a:rPr kumimoji="1" lang="en-US" altLang="zh-CN" dirty="0"/>
              <a:t>Use</a:t>
            </a:r>
            <a:r>
              <a:rPr kumimoji="1" lang="zh-CN" altLang="en-US" dirty="0"/>
              <a:t> </a:t>
            </a:r>
            <a:r>
              <a:rPr kumimoji="1" lang="en-US" altLang="zh-CN" dirty="0" err="1"/>
              <a:t>hypercall</a:t>
            </a:r>
            <a:r>
              <a:rPr kumimoji="1" lang="zh-CN" altLang="en-US" dirty="0"/>
              <a:t> </a:t>
            </a:r>
            <a:r>
              <a:rPr kumimoji="1" lang="en-US" altLang="zh-CN" dirty="0"/>
              <a:t>to</a:t>
            </a:r>
            <a:r>
              <a:rPr kumimoji="1" lang="zh-CN" altLang="en-US" dirty="0"/>
              <a:t> </a:t>
            </a:r>
            <a:r>
              <a:rPr kumimoji="1" lang="en-US" altLang="zh-CN" dirty="0"/>
              <a:t>let</a:t>
            </a:r>
            <a:r>
              <a:rPr kumimoji="1" lang="zh-CN" altLang="en-US" dirty="0"/>
              <a:t> </a:t>
            </a:r>
            <a:r>
              <a:rPr kumimoji="1" lang="en-US" altLang="zh-CN" dirty="0"/>
              <a:t>the</a:t>
            </a:r>
            <a:r>
              <a:rPr kumimoji="1" lang="zh-CN" altLang="en-US" dirty="0"/>
              <a:t> </a:t>
            </a:r>
            <a:r>
              <a:rPr kumimoji="1" lang="en-US" altLang="zh-CN" dirty="0"/>
              <a:t>VMM</a:t>
            </a:r>
            <a:r>
              <a:rPr kumimoji="1" lang="zh-CN" altLang="en-US" dirty="0"/>
              <a:t> </a:t>
            </a:r>
            <a:r>
              <a:rPr kumimoji="1" lang="en-US" altLang="zh-CN" dirty="0"/>
              <a:t>update</a:t>
            </a:r>
            <a:r>
              <a:rPr kumimoji="1" lang="zh-CN" altLang="en-US" dirty="0"/>
              <a:t> </a:t>
            </a:r>
            <a:r>
              <a:rPr kumimoji="1" lang="en-US" altLang="zh-CN" dirty="0"/>
              <a:t>the</a:t>
            </a:r>
            <a:r>
              <a:rPr kumimoji="1" lang="zh-CN" altLang="en-US" dirty="0"/>
              <a:t> </a:t>
            </a:r>
            <a:r>
              <a:rPr kumimoji="1" lang="en-US" altLang="zh-CN" dirty="0"/>
              <a:t>page</a:t>
            </a:r>
            <a:r>
              <a:rPr kumimoji="1" lang="zh-CN" altLang="en-US" dirty="0"/>
              <a:t> </a:t>
            </a:r>
            <a:r>
              <a:rPr kumimoji="1" lang="en-US" altLang="zh-CN" dirty="0"/>
              <a:t>table</a:t>
            </a:r>
            <a:endParaRPr kumimoji="1" lang="zh-CN" altLang="en-US" dirty="0"/>
          </a:p>
          <a:p>
            <a:pPr lvl="1"/>
            <a:r>
              <a:rPr kumimoji="1" lang="en-US" altLang="zh-CN" dirty="0"/>
              <a:t>The</a:t>
            </a:r>
            <a:r>
              <a:rPr kumimoji="1" lang="zh-CN" altLang="en-US" dirty="0"/>
              <a:t> </a:t>
            </a:r>
            <a:r>
              <a:rPr kumimoji="1" lang="en-US" altLang="zh-CN" dirty="0"/>
              <a:t>hardware</a:t>
            </a:r>
            <a:r>
              <a:rPr kumimoji="1" lang="zh-CN" altLang="en-US" dirty="0"/>
              <a:t> </a:t>
            </a:r>
            <a:r>
              <a:rPr kumimoji="1" lang="en-US" altLang="zh-CN" dirty="0"/>
              <a:t>CR3</a:t>
            </a:r>
            <a:r>
              <a:rPr kumimoji="1" lang="zh-CN" altLang="en-US" dirty="0"/>
              <a:t> </a:t>
            </a:r>
            <a:r>
              <a:rPr kumimoji="1" lang="en-US" altLang="zh-CN" dirty="0"/>
              <a:t>will</a:t>
            </a:r>
            <a:r>
              <a:rPr kumimoji="1" lang="zh-CN" altLang="en-US" dirty="0"/>
              <a:t> </a:t>
            </a:r>
            <a:r>
              <a:rPr kumimoji="1" lang="en-US" altLang="zh-CN" dirty="0"/>
              <a:t>point</a:t>
            </a:r>
            <a:r>
              <a:rPr kumimoji="1" lang="zh-CN" altLang="en-US" dirty="0"/>
              <a:t> </a:t>
            </a:r>
            <a:r>
              <a:rPr kumimoji="1" lang="en-US" altLang="zh-CN" dirty="0"/>
              <a:t>to</a:t>
            </a:r>
            <a:r>
              <a:rPr kumimoji="1" lang="zh-CN" altLang="en-US" dirty="0"/>
              <a:t> </a:t>
            </a:r>
            <a:r>
              <a:rPr kumimoji="1" lang="en-US" altLang="zh-CN" dirty="0"/>
              <a:t>guest</a:t>
            </a:r>
            <a:r>
              <a:rPr kumimoji="1" lang="zh-CN" altLang="en-US" dirty="0"/>
              <a:t> </a:t>
            </a:r>
            <a:r>
              <a:rPr kumimoji="1" lang="en-US" altLang="zh-CN" dirty="0"/>
              <a:t>page</a:t>
            </a:r>
            <a:r>
              <a:rPr kumimoji="1" lang="zh-CN" altLang="en-US" dirty="0"/>
              <a:t> </a:t>
            </a:r>
            <a:r>
              <a:rPr kumimoji="1" lang="en-US" altLang="zh-CN" dirty="0"/>
              <a:t>table</a:t>
            </a:r>
            <a:endParaRPr kumimoji="1" lang="zh-CN" altLang="en-US" dirty="0"/>
          </a:p>
          <a:p>
            <a:r>
              <a:rPr kumimoji="1" lang="en-US" altLang="zh-CN" dirty="0"/>
              <a:t>VMM</a:t>
            </a:r>
            <a:r>
              <a:rPr kumimoji="1" lang="zh-CN" altLang="en-US" dirty="0"/>
              <a:t> </a:t>
            </a:r>
            <a:r>
              <a:rPr kumimoji="1" lang="en-US" altLang="zh-CN" dirty="0"/>
              <a:t>will</a:t>
            </a:r>
            <a:r>
              <a:rPr kumimoji="1" lang="zh-CN" altLang="en-US" dirty="0"/>
              <a:t> </a:t>
            </a:r>
            <a:r>
              <a:rPr kumimoji="1" lang="en-US" altLang="zh-CN" dirty="0"/>
              <a:t>check</a:t>
            </a:r>
            <a:r>
              <a:rPr kumimoji="1" lang="zh-CN" altLang="en-US" dirty="0"/>
              <a:t> </a:t>
            </a:r>
            <a:r>
              <a:rPr kumimoji="1" lang="en-US" altLang="zh-CN" dirty="0"/>
              <a:t>all</a:t>
            </a:r>
            <a:r>
              <a:rPr kumimoji="1" lang="zh-CN" altLang="en-US" dirty="0"/>
              <a:t> </a:t>
            </a:r>
            <a:r>
              <a:rPr kumimoji="1" lang="en-US" altLang="zh-CN" dirty="0"/>
              <a:t>the</a:t>
            </a:r>
            <a:r>
              <a:rPr kumimoji="1" lang="zh-CN" altLang="en-US" dirty="0"/>
              <a:t> </a:t>
            </a:r>
            <a:r>
              <a:rPr kumimoji="1" lang="en-US" altLang="zh-CN" dirty="0"/>
              <a:t>page</a:t>
            </a:r>
            <a:r>
              <a:rPr kumimoji="1" lang="zh-CN" altLang="en-US" dirty="0"/>
              <a:t> </a:t>
            </a:r>
            <a:r>
              <a:rPr kumimoji="1" lang="en-US" altLang="zh-CN" dirty="0"/>
              <a:t>table</a:t>
            </a:r>
            <a:r>
              <a:rPr kumimoji="1" lang="zh-CN" altLang="en-US" dirty="0"/>
              <a:t> </a:t>
            </a:r>
            <a:r>
              <a:rPr kumimoji="1" lang="en-US" altLang="zh-CN" dirty="0"/>
              <a:t>operations</a:t>
            </a:r>
            <a:endParaRPr kumimoji="1" lang="zh-CN" altLang="en-US" dirty="0"/>
          </a:p>
          <a:p>
            <a:pPr lvl="1"/>
            <a:r>
              <a:rPr kumimoji="1" lang="en-US" altLang="zh-CN" dirty="0"/>
              <a:t>The</a:t>
            </a:r>
            <a:r>
              <a:rPr kumimoji="1" lang="zh-CN" altLang="en-US" dirty="0"/>
              <a:t> </a:t>
            </a:r>
            <a:r>
              <a:rPr kumimoji="1" lang="en-US" altLang="zh-CN" dirty="0"/>
              <a:t>guest</a:t>
            </a:r>
            <a:r>
              <a:rPr kumimoji="1" lang="zh-CN" altLang="en-US" dirty="0"/>
              <a:t> </a:t>
            </a:r>
            <a:r>
              <a:rPr kumimoji="1" lang="en-US" altLang="zh-CN" dirty="0"/>
              <a:t>page</a:t>
            </a:r>
            <a:r>
              <a:rPr kumimoji="1" lang="zh-CN" altLang="en-US" dirty="0"/>
              <a:t> </a:t>
            </a:r>
            <a:r>
              <a:rPr kumimoji="1" lang="en-US" altLang="zh-CN" dirty="0"/>
              <a:t>tables</a:t>
            </a:r>
            <a:r>
              <a:rPr kumimoji="1" lang="zh-CN" altLang="en-US" dirty="0"/>
              <a:t> </a:t>
            </a:r>
            <a:r>
              <a:rPr kumimoji="1" lang="en-US" altLang="zh-CN" dirty="0"/>
              <a:t>are</a:t>
            </a:r>
            <a:r>
              <a:rPr kumimoji="1" lang="zh-CN" altLang="en-US" dirty="0"/>
              <a:t> </a:t>
            </a:r>
            <a:r>
              <a:rPr kumimoji="1" lang="en-US" altLang="zh-CN" dirty="0"/>
              <a:t>read-only</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guest</a:t>
            </a:r>
            <a:endParaRPr kumimoji="1" lang="zh-CN" altLang="en-US" dirty="0"/>
          </a:p>
        </p:txBody>
      </p:sp>
    </p:spTree>
    <p:extLst>
      <p:ext uri="{BB962C8B-B14F-4D97-AF65-F5344CB8AC3E}">
        <p14:creationId xmlns:p14="http://schemas.microsoft.com/office/powerpoint/2010/main" val="3588983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Sol-2:</a:t>
            </a:r>
            <a:r>
              <a:rPr kumimoji="1" lang="zh-CN" altLang="en-US" dirty="0"/>
              <a:t> </a:t>
            </a:r>
            <a:r>
              <a:rPr kumimoji="1" lang="en-US" altLang="zh-CN" dirty="0"/>
              <a:t>Direct</a:t>
            </a:r>
            <a:r>
              <a:rPr kumimoji="1" lang="zh-CN" altLang="en-US" dirty="0"/>
              <a:t> </a:t>
            </a:r>
            <a:r>
              <a:rPr kumimoji="1" lang="en-US" altLang="zh-CN" dirty="0"/>
              <a:t>Paging</a:t>
            </a:r>
            <a:r>
              <a:rPr kumimoji="1" lang="zh-CN" altLang="en-US" dirty="0"/>
              <a:t> </a:t>
            </a:r>
            <a:r>
              <a:rPr kumimoji="1" lang="en-US" altLang="zh-CN" dirty="0"/>
              <a:t>(Para-virtualization)</a:t>
            </a:r>
            <a:endParaRPr kumimoji="1" lang="zh-CN" altLang="en-US" dirty="0"/>
          </a:p>
        </p:txBody>
      </p:sp>
      <p:sp>
        <p:nvSpPr>
          <p:cNvPr id="3" name="内容占位符 2"/>
          <p:cNvSpPr>
            <a:spLocks noGrp="1"/>
          </p:cNvSpPr>
          <p:nvPr>
            <p:ph idx="1"/>
          </p:nvPr>
        </p:nvSpPr>
        <p:spPr/>
        <p:txBody>
          <a:bodyPr/>
          <a:lstStyle/>
          <a:p>
            <a:r>
              <a:rPr kumimoji="1" lang="en-US" altLang="zh-CN" dirty="0"/>
              <a:t>Positive</a:t>
            </a:r>
            <a:endParaRPr kumimoji="1" lang="zh-CN" altLang="en-US" dirty="0"/>
          </a:p>
          <a:p>
            <a:pPr lvl="1"/>
            <a:r>
              <a:rPr kumimoji="1" lang="en-US" altLang="zh-CN" dirty="0"/>
              <a:t>Easy</a:t>
            </a:r>
            <a:r>
              <a:rPr kumimoji="1" lang="zh-CN" altLang="en-US" dirty="0"/>
              <a:t> </a:t>
            </a:r>
            <a:r>
              <a:rPr kumimoji="1" lang="en-US" altLang="zh-CN" dirty="0"/>
              <a:t>to</a:t>
            </a:r>
            <a:r>
              <a:rPr kumimoji="1" lang="zh-CN" altLang="en-US" dirty="0"/>
              <a:t> </a:t>
            </a:r>
            <a:r>
              <a:rPr kumimoji="1" lang="en-US" altLang="zh-CN" dirty="0"/>
              <a:t>implement</a:t>
            </a:r>
            <a:r>
              <a:rPr kumimoji="1" lang="zh-CN" altLang="en-US" dirty="0"/>
              <a:t> </a:t>
            </a:r>
            <a:r>
              <a:rPr kumimoji="1" lang="en-US" altLang="zh-CN" dirty="0"/>
              <a:t>and</a:t>
            </a:r>
            <a:r>
              <a:rPr kumimoji="1" lang="zh-CN" altLang="en-US" dirty="0"/>
              <a:t> </a:t>
            </a:r>
            <a:r>
              <a:rPr kumimoji="1" lang="en-US" altLang="zh-CN" dirty="0"/>
              <a:t>more</a:t>
            </a:r>
            <a:r>
              <a:rPr kumimoji="1" lang="zh-CN" altLang="en-US" dirty="0"/>
              <a:t> </a:t>
            </a:r>
            <a:r>
              <a:rPr kumimoji="1" lang="en-US" altLang="zh-CN" dirty="0"/>
              <a:t>clear</a:t>
            </a:r>
            <a:r>
              <a:rPr kumimoji="1" lang="zh-CN" altLang="en-US" dirty="0"/>
              <a:t> </a:t>
            </a:r>
            <a:r>
              <a:rPr kumimoji="1" lang="en-US" altLang="zh-CN" dirty="0"/>
              <a:t>architecture</a:t>
            </a:r>
            <a:endParaRPr kumimoji="1" lang="zh-CN" altLang="en-US" dirty="0"/>
          </a:p>
          <a:p>
            <a:pPr lvl="1"/>
            <a:r>
              <a:rPr kumimoji="1" lang="en-US" altLang="zh-CN" dirty="0"/>
              <a:t>Better</a:t>
            </a:r>
            <a:r>
              <a:rPr kumimoji="1" lang="zh-CN" altLang="en-US" dirty="0"/>
              <a:t> </a:t>
            </a:r>
            <a:r>
              <a:rPr kumimoji="1" lang="en-US" altLang="zh-CN" dirty="0"/>
              <a:t>performance:</a:t>
            </a:r>
            <a:r>
              <a:rPr kumimoji="1" lang="zh-CN" altLang="en-US" dirty="0"/>
              <a:t> </a:t>
            </a:r>
            <a:r>
              <a:rPr kumimoji="1" lang="en-US" altLang="zh-CN" dirty="0"/>
              <a:t>guest</a:t>
            </a:r>
            <a:r>
              <a:rPr kumimoji="1" lang="zh-CN" altLang="en-US" dirty="0"/>
              <a:t> </a:t>
            </a:r>
            <a:r>
              <a:rPr kumimoji="1" lang="en-US" altLang="zh-CN" dirty="0"/>
              <a:t>can</a:t>
            </a:r>
            <a:r>
              <a:rPr kumimoji="1" lang="zh-CN" altLang="en-US" dirty="0"/>
              <a:t> </a:t>
            </a:r>
            <a:r>
              <a:rPr kumimoji="1" lang="en-US" altLang="zh-CN" dirty="0"/>
              <a:t>batch</a:t>
            </a:r>
            <a:r>
              <a:rPr kumimoji="1" lang="zh-CN" altLang="en-US" dirty="0"/>
              <a:t> </a:t>
            </a:r>
            <a:r>
              <a:rPr kumimoji="1" lang="en-US" altLang="zh-CN" dirty="0"/>
              <a:t>to</a:t>
            </a:r>
            <a:r>
              <a:rPr kumimoji="1" lang="zh-CN" altLang="en-US" dirty="0"/>
              <a:t> </a:t>
            </a:r>
            <a:r>
              <a:rPr kumimoji="1" lang="en-US" altLang="zh-CN" dirty="0"/>
              <a:t>reduce</a:t>
            </a:r>
            <a:r>
              <a:rPr kumimoji="1" lang="zh-CN" altLang="en-US" dirty="0"/>
              <a:t> </a:t>
            </a:r>
            <a:r>
              <a:rPr kumimoji="1" lang="en-US" altLang="zh-CN" dirty="0"/>
              <a:t>trap</a:t>
            </a:r>
            <a:endParaRPr kumimoji="1" lang="zh-CN" altLang="en-US" dirty="0"/>
          </a:p>
          <a:p>
            <a:r>
              <a:rPr kumimoji="1" lang="en-US" altLang="zh-CN" dirty="0"/>
              <a:t>Negatives</a:t>
            </a:r>
            <a:endParaRPr kumimoji="1" lang="zh-CN" altLang="en-US" dirty="0"/>
          </a:p>
          <a:p>
            <a:pPr lvl="1"/>
            <a:r>
              <a:rPr kumimoji="1" lang="en-US" altLang="zh-CN" dirty="0"/>
              <a:t>Not</a:t>
            </a:r>
            <a:r>
              <a:rPr kumimoji="1" lang="zh-CN" altLang="en-US" dirty="0"/>
              <a:t> </a:t>
            </a:r>
            <a:r>
              <a:rPr kumimoji="1" lang="en-US" altLang="zh-CN" dirty="0"/>
              <a:t>transparent</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guest</a:t>
            </a:r>
            <a:r>
              <a:rPr kumimoji="1" lang="zh-CN" altLang="en-US" dirty="0"/>
              <a:t> </a:t>
            </a:r>
            <a:r>
              <a:rPr kumimoji="1" lang="en-US" altLang="zh-CN" dirty="0"/>
              <a:t>OS</a:t>
            </a:r>
            <a:endParaRPr kumimoji="1" lang="zh-CN" altLang="en-US" dirty="0"/>
          </a:p>
          <a:p>
            <a:pPr lvl="1"/>
            <a:r>
              <a:rPr kumimoji="1" lang="en-US" altLang="zh-CN" dirty="0"/>
              <a:t>The</a:t>
            </a:r>
            <a:r>
              <a:rPr kumimoji="1" lang="zh-CN" altLang="en-US" dirty="0"/>
              <a:t> </a:t>
            </a:r>
            <a:r>
              <a:rPr kumimoji="1" lang="en-US" altLang="zh-CN" dirty="0"/>
              <a:t>guest</a:t>
            </a:r>
            <a:r>
              <a:rPr kumimoji="1" lang="zh-CN" altLang="en-US" dirty="0"/>
              <a:t> </a:t>
            </a:r>
            <a:r>
              <a:rPr kumimoji="1" lang="en-US" altLang="zh-CN" dirty="0"/>
              <a:t>now</a:t>
            </a:r>
            <a:r>
              <a:rPr kumimoji="1" lang="zh-CN" altLang="en-US" dirty="0"/>
              <a:t> </a:t>
            </a:r>
            <a:r>
              <a:rPr kumimoji="1" lang="en-US" altLang="zh-CN" dirty="0"/>
              <a:t>knows</a:t>
            </a:r>
            <a:r>
              <a:rPr kumimoji="1" lang="zh-CN" altLang="en-US" dirty="0"/>
              <a:t> </a:t>
            </a:r>
            <a:r>
              <a:rPr kumimoji="1" lang="en-US" altLang="zh-CN" dirty="0"/>
              <a:t>much</a:t>
            </a:r>
            <a:r>
              <a:rPr kumimoji="1" lang="zh-CN" altLang="en-US" dirty="0"/>
              <a:t> </a:t>
            </a:r>
            <a:r>
              <a:rPr kumimoji="1" lang="en-US" altLang="zh-CN" dirty="0"/>
              <a:t>info,</a:t>
            </a:r>
            <a:r>
              <a:rPr kumimoji="1" lang="zh-CN" altLang="en-US" dirty="0"/>
              <a:t> </a:t>
            </a:r>
            <a:r>
              <a:rPr kumimoji="1" lang="en-US" altLang="zh-CN" dirty="0"/>
              <a:t>e.g.,</a:t>
            </a:r>
            <a:r>
              <a:rPr kumimoji="1" lang="zh-CN" altLang="en-US" dirty="0"/>
              <a:t> </a:t>
            </a:r>
            <a:r>
              <a:rPr kumimoji="1" lang="en-US" altLang="zh-CN" dirty="0"/>
              <a:t>HPA</a:t>
            </a:r>
            <a:endParaRPr kumimoji="1" lang="zh-CN" altLang="en-US" dirty="0"/>
          </a:p>
          <a:p>
            <a:pPr lvl="2"/>
            <a:r>
              <a:rPr kumimoji="1" lang="en-US" altLang="zh-CN" dirty="0"/>
              <a:t>May</a:t>
            </a:r>
            <a:r>
              <a:rPr kumimoji="1" lang="zh-CN" altLang="en-US" dirty="0"/>
              <a:t> </a:t>
            </a:r>
            <a:r>
              <a:rPr kumimoji="1" lang="en-US" altLang="zh-CN" dirty="0"/>
              <a:t>use</a:t>
            </a:r>
            <a:r>
              <a:rPr kumimoji="1" lang="zh-CN" altLang="en-US" dirty="0"/>
              <a:t> </a:t>
            </a:r>
            <a:r>
              <a:rPr kumimoji="1" lang="en-US" altLang="zh-CN" dirty="0"/>
              <a:t>such</a:t>
            </a:r>
            <a:r>
              <a:rPr kumimoji="1" lang="zh-CN" altLang="en-US" dirty="0"/>
              <a:t> </a:t>
            </a:r>
            <a:r>
              <a:rPr kumimoji="1" lang="en-US" altLang="zh-CN" dirty="0"/>
              <a:t>info</a:t>
            </a:r>
            <a:r>
              <a:rPr kumimoji="1" lang="zh-CN" altLang="en-US" dirty="0"/>
              <a:t> </a:t>
            </a:r>
            <a:r>
              <a:rPr kumimoji="1" lang="en-US" altLang="zh-CN" dirty="0"/>
              <a:t>to</a:t>
            </a:r>
            <a:r>
              <a:rPr kumimoji="1" lang="zh-CN" altLang="en-US" dirty="0"/>
              <a:t> </a:t>
            </a:r>
            <a:r>
              <a:rPr kumimoji="1" lang="en-US" altLang="zh-CN" dirty="0"/>
              <a:t>trigger</a:t>
            </a:r>
            <a:r>
              <a:rPr kumimoji="1" lang="zh-CN" altLang="en-US" dirty="0"/>
              <a:t> </a:t>
            </a:r>
            <a:r>
              <a:rPr kumimoji="1" lang="en-US" altLang="zh-CN" i="1" dirty="0" err="1">
                <a:solidFill>
                  <a:srgbClr val="FF0000"/>
                </a:solidFill>
              </a:rPr>
              <a:t>rowhammer</a:t>
            </a:r>
            <a:r>
              <a:rPr kumimoji="1" lang="zh-CN" altLang="en-US" dirty="0"/>
              <a:t> </a:t>
            </a:r>
            <a:r>
              <a:rPr kumimoji="1" lang="en-US" altLang="zh-CN" dirty="0"/>
              <a:t>attacks</a:t>
            </a:r>
            <a:endParaRPr kumimoji="1" lang="zh-CN" altLang="en-US" dirty="0"/>
          </a:p>
        </p:txBody>
      </p:sp>
    </p:spTree>
    <p:extLst>
      <p:ext uri="{BB962C8B-B14F-4D97-AF65-F5344CB8AC3E}">
        <p14:creationId xmlns:p14="http://schemas.microsoft.com/office/powerpoint/2010/main" val="2633111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Sol-3: Hardware Supported Memory Virtualization</a:t>
            </a:r>
            <a:endParaRPr kumimoji="1" lang="zh-CN" altLang="en-US" sz="2800" dirty="0"/>
          </a:p>
        </p:txBody>
      </p:sp>
      <p:sp>
        <p:nvSpPr>
          <p:cNvPr id="3" name="内容占位符 2"/>
          <p:cNvSpPr>
            <a:spLocks noGrp="1"/>
          </p:cNvSpPr>
          <p:nvPr>
            <p:ph idx="1"/>
          </p:nvPr>
        </p:nvSpPr>
        <p:spPr/>
        <p:txBody>
          <a:bodyPr/>
          <a:lstStyle/>
          <a:p>
            <a:r>
              <a:rPr kumimoji="1" lang="en-US" altLang="zh-CN" dirty="0"/>
              <a:t>Hardware implementation</a:t>
            </a:r>
          </a:p>
          <a:p>
            <a:pPr lvl="1"/>
            <a:r>
              <a:rPr kumimoji="1" lang="en-US" altLang="zh-CN" dirty="0"/>
              <a:t>Intel's EPT (Extended Page Table)</a:t>
            </a:r>
          </a:p>
          <a:p>
            <a:pPr lvl="1"/>
            <a:r>
              <a:rPr kumimoji="1" lang="en-US" altLang="zh-CN" dirty="0"/>
              <a:t>AMD's NPT (Nested Page Table)</a:t>
            </a:r>
          </a:p>
          <a:p>
            <a:r>
              <a:rPr kumimoji="1" lang="en-US" altLang="zh-CN" dirty="0"/>
              <a:t>Another table</a:t>
            </a:r>
          </a:p>
          <a:p>
            <a:pPr lvl="1"/>
            <a:r>
              <a:rPr kumimoji="1" lang="en-US" altLang="zh-CN" dirty="0"/>
              <a:t>EPT for translation from </a:t>
            </a:r>
            <a:r>
              <a:rPr kumimoji="1" lang="en-US" altLang="zh-CN" b="1" dirty="0">
                <a:solidFill>
                  <a:srgbClr val="0096FF"/>
                </a:solidFill>
              </a:rPr>
              <a:t>GPA to HPA</a:t>
            </a:r>
          </a:p>
          <a:p>
            <a:pPr lvl="1"/>
            <a:r>
              <a:rPr kumimoji="1" lang="en-US" altLang="zh-CN" dirty="0"/>
              <a:t>EPT is controlled by the hypervisor</a:t>
            </a:r>
          </a:p>
          <a:p>
            <a:pPr lvl="1"/>
            <a:r>
              <a:rPr kumimoji="1" lang="en-US" altLang="zh-CN" dirty="0"/>
              <a:t>EPT is per-VM</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44</a:t>
            </a:fld>
            <a:endParaRPr lang="zh-CN" altLang="en-US"/>
          </a:p>
        </p:txBody>
      </p:sp>
    </p:spTree>
    <p:extLst>
      <p:ext uri="{BB962C8B-B14F-4D97-AF65-F5344CB8AC3E}">
        <p14:creationId xmlns:p14="http://schemas.microsoft.com/office/powerpoint/2010/main" val="1376163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7" name="Straight Connector 146"/>
          <p:cNvCxnSpPr/>
          <p:nvPr/>
        </p:nvCxnSpPr>
        <p:spPr>
          <a:xfrm>
            <a:off x="3611791" y="2374006"/>
            <a:ext cx="1311696" cy="92408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rotWithShape="1">
          <a:blip r:embed="rId2"/>
          <a:srcRect t="40008" b="43755"/>
          <a:stretch/>
        </p:blipFill>
        <p:spPr>
          <a:xfrm>
            <a:off x="1451475" y="3326520"/>
            <a:ext cx="6318029" cy="718081"/>
          </a:xfrm>
          <a:prstGeom prst="rect">
            <a:avLst/>
          </a:prstGeom>
        </p:spPr>
      </p:pic>
      <p:sp>
        <p:nvSpPr>
          <p:cNvPr id="142" name="Rectangle 5"/>
          <p:cNvSpPr>
            <a:spLocks noChangeAspect="1" noChangeArrowheads="1"/>
          </p:cNvSpPr>
          <p:nvPr/>
        </p:nvSpPr>
        <p:spPr bwMode="auto">
          <a:xfrm>
            <a:off x="6889178" y="3298088"/>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41" name="Rectangle 5"/>
          <p:cNvSpPr>
            <a:spLocks noChangeAspect="1" noChangeArrowheads="1"/>
          </p:cNvSpPr>
          <p:nvPr/>
        </p:nvSpPr>
        <p:spPr bwMode="auto">
          <a:xfrm>
            <a:off x="1655587" y="3298088"/>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5" name="Rectangle 5"/>
          <p:cNvSpPr>
            <a:spLocks noChangeAspect="1" noChangeArrowheads="1"/>
          </p:cNvSpPr>
          <p:nvPr/>
        </p:nvSpPr>
        <p:spPr bwMode="auto">
          <a:xfrm>
            <a:off x="1644247" y="848855"/>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6" name="Rectangle 5"/>
          <p:cNvSpPr>
            <a:spLocks noChangeAspect="1" noChangeArrowheads="1"/>
          </p:cNvSpPr>
          <p:nvPr/>
        </p:nvSpPr>
        <p:spPr bwMode="auto">
          <a:xfrm>
            <a:off x="2300095" y="848855"/>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 name="Rectangle 5"/>
          <p:cNvSpPr>
            <a:spLocks noChangeAspect="1" noChangeArrowheads="1"/>
          </p:cNvSpPr>
          <p:nvPr/>
        </p:nvSpPr>
        <p:spPr bwMode="auto">
          <a:xfrm>
            <a:off x="2955943" y="848855"/>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0" name="Rectangle 5"/>
          <p:cNvSpPr>
            <a:spLocks noChangeAspect="1" noChangeArrowheads="1"/>
          </p:cNvSpPr>
          <p:nvPr/>
        </p:nvSpPr>
        <p:spPr bwMode="auto">
          <a:xfrm>
            <a:off x="1644247" y="2045494"/>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1" name="Rectangle 5"/>
          <p:cNvSpPr>
            <a:spLocks noChangeAspect="1" noChangeArrowheads="1"/>
          </p:cNvSpPr>
          <p:nvPr/>
        </p:nvSpPr>
        <p:spPr bwMode="auto">
          <a:xfrm>
            <a:off x="1644247" y="2053176"/>
            <a:ext cx="655848" cy="35283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2" name="Rectangle 11"/>
          <p:cNvSpPr>
            <a:spLocks noChangeAspect="1" noChangeArrowheads="1"/>
          </p:cNvSpPr>
          <p:nvPr/>
        </p:nvSpPr>
        <p:spPr bwMode="auto">
          <a:xfrm>
            <a:off x="2300095" y="2053176"/>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3" name="Rectangle 5"/>
          <p:cNvSpPr>
            <a:spLocks noChangeAspect="1" noChangeArrowheads="1"/>
          </p:cNvSpPr>
          <p:nvPr/>
        </p:nvSpPr>
        <p:spPr bwMode="auto">
          <a:xfrm>
            <a:off x="2955943" y="2053176"/>
            <a:ext cx="655848" cy="35283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4" name="Rectangle 5"/>
          <p:cNvSpPr>
            <a:spLocks noChangeAspect="1" noChangeArrowheads="1"/>
          </p:cNvSpPr>
          <p:nvPr/>
        </p:nvSpPr>
        <p:spPr bwMode="auto">
          <a:xfrm>
            <a:off x="3611791" y="2053176"/>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16" name="Straight Connector 15"/>
          <p:cNvCxnSpPr/>
          <p:nvPr/>
        </p:nvCxnSpPr>
        <p:spPr>
          <a:xfrm>
            <a:off x="1644247" y="1201690"/>
            <a:ext cx="655848"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300095" y="1201690"/>
            <a:ext cx="655848"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611791" y="1201690"/>
            <a:ext cx="655848" cy="851486"/>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267639" y="1201690"/>
            <a:ext cx="655848" cy="851486"/>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22" name="Rectangle 5"/>
          <p:cNvSpPr>
            <a:spLocks noChangeAspect="1" noChangeArrowheads="1"/>
          </p:cNvSpPr>
          <p:nvPr/>
        </p:nvSpPr>
        <p:spPr bwMode="auto">
          <a:xfrm>
            <a:off x="4267639" y="848855"/>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23" name="Rectangle 5"/>
          <p:cNvSpPr>
            <a:spLocks noChangeAspect="1" noChangeArrowheads="1"/>
          </p:cNvSpPr>
          <p:nvPr/>
        </p:nvSpPr>
        <p:spPr bwMode="auto">
          <a:xfrm>
            <a:off x="4267639" y="2053176"/>
            <a:ext cx="655848" cy="352835"/>
          </a:xfrm>
          <a:prstGeom prst="rect">
            <a:avLst/>
          </a:prstGeom>
          <a:solidFill>
            <a:srgbClr val="FFFF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26" name="Straight Connector 25"/>
          <p:cNvCxnSpPr/>
          <p:nvPr/>
        </p:nvCxnSpPr>
        <p:spPr>
          <a:xfrm flipH="1">
            <a:off x="1655587" y="1201690"/>
            <a:ext cx="1300356"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2300095" y="1201690"/>
            <a:ext cx="1311696" cy="851486"/>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5"/>
          <p:cNvSpPr>
            <a:spLocks noChangeAspect="1" noChangeArrowheads="1"/>
          </p:cNvSpPr>
          <p:nvPr/>
        </p:nvSpPr>
        <p:spPr bwMode="auto">
          <a:xfrm>
            <a:off x="3623131" y="3304748"/>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1" name="Rectangle 5"/>
          <p:cNvSpPr>
            <a:spLocks noChangeAspect="1" noChangeArrowheads="1"/>
          </p:cNvSpPr>
          <p:nvPr/>
        </p:nvSpPr>
        <p:spPr bwMode="auto">
          <a:xfrm>
            <a:off x="4267639" y="3304748"/>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2" name="Rectangle 31"/>
          <p:cNvSpPr>
            <a:spLocks noChangeAspect="1" noChangeArrowheads="1"/>
          </p:cNvSpPr>
          <p:nvPr/>
        </p:nvSpPr>
        <p:spPr bwMode="auto">
          <a:xfrm>
            <a:off x="4923487" y="3304748"/>
            <a:ext cx="655848" cy="35283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3" name="Rectangle 5"/>
          <p:cNvSpPr>
            <a:spLocks noChangeAspect="1" noChangeArrowheads="1"/>
          </p:cNvSpPr>
          <p:nvPr/>
        </p:nvSpPr>
        <p:spPr bwMode="auto">
          <a:xfrm>
            <a:off x="5579335" y="3304748"/>
            <a:ext cx="655848" cy="352835"/>
          </a:xfrm>
          <a:prstGeom prst="rect">
            <a:avLst/>
          </a:prstGeom>
          <a:solidFill>
            <a:srgbClr val="FFFF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4" name="Rectangle 5"/>
          <p:cNvSpPr>
            <a:spLocks noChangeAspect="1" noChangeArrowheads="1"/>
          </p:cNvSpPr>
          <p:nvPr/>
        </p:nvSpPr>
        <p:spPr bwMode="auto">
          <a:xfrm>
            <a:off x="6235183" y="3304748"/>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5" name="Rectangle 5"/>
          <p:cNvSpPr>
            <a:spLocks noChangeAspect="1" noChangeArrowheads="1"/>
          </p:cNvSpPr>
          <p:nvPr/>
        </p:nvSpPr>
        <p:spPr bwMode="auto">
          <a:xfrm>
            <a:off x="6235183" y="3304748"/>
            <a:ext cx="655848" cy="35283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6" name="Rectangle 5"/>
          <p:cNvSpPr>
            <a:spLocks noChangeAspect="1" noChangeArrowheads="1"/>
          </p:cNvSpPr>
          <p:nvPr/>
        </p:nvSpPr>
        <p:spPr bwMode="auto">
          <a:xfrm>
            <a:off x="4923487" y="848855"/>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8" name="Rectangle 5"/>
          <p:cNvSpPr>
            <a:spLocks noChangeAspect="1" noChangeArrowheads="1"/>
          </p:cNvSpPr>
          <p:nvPr/>
        </p:nvSpPr>
        <p:spPr bwMode="auto">
          <a:xfrm>
            <a:off x="6235183" y="2053176"/>
            <a:ext cx="655848" cy="352835"/>
          </a:xfrm>
          <a:prstGeom prst="rect">
            <a:avLst/>
          </a:prstGeom>
          <a:no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9" name="Rectangle 5"/>
          <p:cNvSpPr>
            <a:spLocks noChangeAspect="1" noChangeArrowheads="1"/>
          </p:cNvSpPr>
          <p:nvPr/>
        </p:nvSpPr>
        <p:spPr bwMode="auto">
          <a:xfrm>
            <a:off x="6891031" y="2053176"/>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1" name="Rectangle 5"/>
          <p:cNvSpPr>
            <a:spLocks noChangeAspect="1" noChangeArrowheads="1"/>
          </p:cNvSpPr>
          <p:nvPr/>
        </p:nvSpPr>
        <p:spPr bwMode="auto">
          <a:xfrm>
            <a:off x="1644247" y="2048843"/>
            <a:ext cx="3279240" cy="352835"/>
          </a:xfrm>
          <a:prstGeom prst="rect">
            <a:avLst/>
          </a:prstGeom>
          <a:noFill/>
          <a:ln w="38100" cmpd="sng">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5" name="Rectangle 5"/>
          <p:cNvSpPr>
            <a:spLocks noChangeAspect="1" noChangeArrowheads="1"/>
          </p:cNvSpPr>
          <p:nvPr/>
        </p:nvSpPr>
        <p:spPr bwMode="auto">
          <a:xfrm>
            <a:off x="2955943" y="3304748"/>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6" name="Rectangle 5"/>
          <p:cNvSpPr>
            <a:spLocks noChangeAspect="1" noChangeArrowheads="1"/>
          </p:cNvSpPr>
          <p:nvPr/>
        </p:nvSpPr>
        <p:spPr bwMode="auto">
          <a:xfrm>
            <a:off x="2300095" y="3304748"/>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51" name="Straight Connector 50"/>
          <p:cNvCxnSpPr/>
          <p:nvPr/>
        </p:nvCxnSpPr>
        <p:spPr>
          <a:xfrm>
            <a:off x="2300095" y="2411806"/>
            <a:ext cx="655848" cy="864406"/>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4247" y="2398329"/>
            <a:ext cx="655848" cy="89659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6235183" y="2406011"/>
            <a:ext cx="655848" cy="888915"/>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6891031" y="2406011"/>
            <a:ext cx="655848" cy="870201"/>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67" name="Rectangle 5"/>
          <p:cNvSpPr>
            <a:spLocks noChangeAspect="1" noChangeArrowheads="1"/>
          </p:cNvSpPr>
          <p:nvPr/>
        </p:nvSpPr>
        <p:spPr bwMode="auto">
          <a:xfrm>
            <a:off x="4923487" y="3304748"/>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66" name="Rectangle 5"/>
          <p:cNvSpPr>
            <a:spLocks noChangeAspect="1" noChangeArrowheads="1"/>
          </p:cNvSpPr>
          <p:nvPr/>
        </p:nvSpPr>
        <p:spPr bwMode="auto">
          <a:xfrm>
            <a:off x="1655587" y="3294926"/>
            <a:ext cx="5891292" cy="352835"/>
          </a:xfrm>
          <a:prstGeom prst="rect">
            <a:avLst/>
          </a:prstGeom>
          <a:noFill/>
          <a:ln w="57150" cmpd="sng">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70" name="TextBox 69"/>
          <p:cNvSpPr txBox="1"/>
          <p:nvPr/>
        </p:nvSpPr>
        <p:spPr>
          <a:xfrm>
            <a:off x="429824" y="829955"/>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GVA</a:t>
            </a:r>
          </a:p>
        </p:txBody>
      </p:sp>
      <p:sp>
        <p:nvSpPr>
          <p:cNvPr id="71" name="TextBox 70"/>
          <p:cNvSpPr txBox="1"/>
          <p:nvPr/>
        </p:nvSpPr>
        <p:spPr>
          <a:xfrm>
            <a:off x="429824" y="2041959"/>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GPA</a:t>
            </a:r>
          </a:p>
        </p:txBody>
      </p:sp>
      <p:sp>
        <p:nvSpPr>
          <p:cNvPr id="72" name="TextBox 71"/>
          <p:cNvSpPr txBox="1"/>
          <p:nvPr/>
        </p:nvSpPr>
        <p:spPr>
          <a:xfrm>
            <a:off x="429824" y="3276212"/>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HPA</a:t>
            </a:r>
          </a:p>
        </p:txBody>
      </p:sp>
      <p:sp>
        <p:nvSpPr>
          <p:cNvPr id="73" name="Rectangle 10"/>
          <p:cNvSpPr>
            <a:spLocks noChangeAspect="1" noChangeArrowheads="1"/>
          </p:cNvSpPr>
          <p:nvPr/>
        </p:nvSpPr>
        <p:spPr bwMode="auto">
          <a:xfrm>
            <a:off x="1451475" y="571717"/>
            <a:ext cx="4309061" cy="2264856"/>
          </a:xfrm>
          <a:prstGeom prst="rect">
            <a:avLst/>
          </a:prstGeom>
          <a:noFill/>
          <a:ln w="3175" cmpd="sng">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4" name="Rectangle 10"/>
          <p:cNvSpPr>
            <a:spLocks noChangeAspect="1" noChangeArrowheads="1"/>
          </p:cNvSpPr>
          <p:nvPr/>
        </p:nvSpPr>
        <p:spPr bwMode="auto">
          <a:xfrm>
            <a:off x="6032687" y="571717"/>
            <a:ext cx="1723625" cy="2264856"/>
          </a:xfrm>
          <a:prstGeom prst="rect">
            <a:avLst/>
          </a:prstGeom>
          <a:noFill/>
          <a:ln w="3175" cmpd="sng">
            <a:solidFill>
              <a:srgbClr val="8064A2"/>
            </a:solidFill>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5" name="TextBox 74"/>
          <p:cNvSpPr txBox="1"/>
          <p:nvPr/>
        </p:nvSpPr>
        <p:spPr>
          <a:xfrm>
            <a:off x="1451475" y="193257"/>
            <a:ext cx="1723625" cy="400110"/>
          </a:xfrm>
          <a:prstGeom prst="rect">
            <a:avLst/>
          </a:prstGeom>
          <a:noFill/>
        </p:spPr>
        <p:txBody>
          <a:bodyPr wrap="square" rtlCol="0">
            <a:spAutoFit/>
          </a:bodyPr>
          <a:lstStyle/>
          <a:p>
            <a:pPr algn="ctr"/>
            <a:r>
              <a:rPr lang="en-US" altLang="zh-CN" sz="2000" dirty="0">
                <a:solidFill>
                  <a:srgbClr val="000000"/>
                </a:solidFill>
                <a:latin typeface="等线" panose="02010600030101010101" pitchFamily="2" charset="-122"/>
                <a:ea typeface="等线" panose="02010600030101010101" pitchFamily="2" charset="-122"/>
              </a:rPr>
              <a:t>Guest VM</a:t>
            </a:r>
            <a:endParaRPr lang="en-US" sz="2000" dirty="0">
              <a:solidFill>
                <a:srgbClr val="000000"/>
              </a:solidFill>
              <a:latin typeface="等线" panose="02010600030101010101" pitchFamily="2" charset="-122"/>
              <a:ea typeface="等线" panose="02010600030101010101" pitchFamily="2" charset="-122"/>
            </a:endParaRPr>
          </a:p>
        </p:txBody>
      </p:sp>
      <p:sp>
        <p:nvSpPr>
          <p:cNvPr id="76" name="TextBox 75"/>
          <p:cNvSpPr txBox="1"/>
          <p:nvPr/>
        </p:nvSpPr>
        <p:spPr>
          <a:xfrm>
            <a:off x="6045879" y="186996"/>
            <a:ext cx="1723625" cy="400110"/>
          </a:xfrm>
          <a:prstGeom prst="rect">
            <a:avLst/>
          </a:prstGeom>
          <a:noFill/>
        </p:spPr>
        <p:txBody>
          <a:bodyPr wrap="square" rtlCol="0">
            <a:spAutoFit/>
          </a:bodyPr>
          <a:lstStyle/>
          <a:p>
            <a:r>
              <a:rPr lang="en-US" altLang="zh-CN" sz="2000" dirty="0">
                <a:solidFill>
                  <a:srgbClr val="000000"/>
                </a:solidFill>
                <a:latin typeface="等线" panose="02010600030101010101" pitchFamily="2" charset="-122"/>
                <a:ea typeface="等线" panose="02010600030101010101" pitchFamily="2" charset="-122"/>
              </a:rPr>
              <a:t>VMM</a:t>
            </a:r>
            <a:endParaRPr lang="en-US" sz="2000" dirty="0">
              <a:solidFill>
                <a:srgbClr val="000000"/>
              </a:solidFill>
              <a:latin typeface="等线" panose="02010600030101010101" pitchFamily="2" charset="-122"/>
              <a:ea typeface="等线" panose="02010600030101010101" pitchFamily="2" charset="-122"/>
            </a:endParaRPr>
          </a:p>
        </p:txBody>
      </p:sp>
      <p:sp>
        <p:nvSpPr>
          <p:cNvPr id="77" name="TextBox 76"/>
          <p:cNvSpPr txBox="1"/>
          <p:nvPr/>
        </p:nvSpPr>
        <p:spPr>
          <a:xfrm>
            <a:off x="7756311" y="2016159"/>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VA</a:t>
            </a:r>
          </a:p>
        </p:txBody>
      </p:sp>
      <p:sp>
        <p:nvSpPr>
          <p:cNvPr id="78" name="TextBox 77"/>
          <p:cNvSpPr txBox="1"/>
          <p:nvPr/>
        </p:nvSpPr>
        <p:spPr>
          <a:xfrm>
            <a:off x="7756311" y="3247303"/>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PA</a:t>
            </a:r>
          </a:p>
        </p:txBody>
      </p:sp>
      <p:cxnSp>
        <p:nvCxnSpPr>
          <p:cNvPr id="80" name="Straight Arrow Connector 79"/>
          <p:cNvCxnSpPr>
            <a:stCxn id="70" idx="2"/>
            <a:endCxn id="71" idx="0"/>
          </p:cNvCxnSpPr>
          <p:nvPr/>
        </p:nvCxnSpPr>
        <p:spPr>
          <a:xfrm>
            <a:off x="884656" y="1291620"/>
            <a:ext cx="0" cy="7503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71" idx="2"/>
            <a:endCxn id="72" idx="0"/>
          </p:cNvCxnSpPr>
          <p:nvPr/>
        </p:nvCxnSpPr>
        <p:spPr>
          <a:xfrm>
            <a:off x="884656" y="2503624"/>
            <a:ext cx="0" cy="772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8213635" y="2411806"/>
            <a:ext cx="0" cy="849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518376" y="1438435"/>
            <a:ext cx="732561" cy="298396"/>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PT</a:t>
            </a:r>
          </a:p>
        </p:txBody>
      </p:sp>
      <p:sp>
        <p:nvSpPr>
          <p:cNvPr id="108" name="Rectangle 107"/>
          <p:cNvSpPr/>
          <p:nvPr/>
        </p:nvSpPr>
        <p:spPr>
          <a:xfrm>
            <a:off x="518376" y="2649575"/>
            <a:ext cx="732561" cy="298396"/>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EPT</a:t>
            </a:r>
          </a:p>
        </p:txBody>
      </p:sp>
      <p:sp>
        <p:nvSpPr>
          <p:cNvPr id="109" name="Rectangle 108"/>
          <p:cNvSpPr/>
          <p:nvPr/>
        </p:nvSpPr>
        <p:spPr>
          <a:xfrm>
            <a:off x="7847355" y="2649575"/>
            <a:ext cx="732561" cy="298396"/>
          </a:xfrm>
          <a:prstGeom prst="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PT</a:t>
            </a:r>
          </a:p>
        </p:txBody>
      </p:sp>
      <p:pic>
        <p:nvPicPr>
          <p:cNvPr id="114" name="Picture 113"/>
          <p:cNvPicPr>
            <a:picLocks noChangeAspect="1"/>
          </p:cNvPicPr>
          <p:nvPr/>
        </p:nvPicPr>
        <p:blipFill>
          <a:blip r:embed="rId3"/>
          <a:stretch>
            <a:fillRect/>
          </a:stretch>
        </p:blipFill>
        <p:spPr>
          <a:xfrm>
            <a:off x="4039077" y="4360570"/>
            <a:ext cx="1007063" cy="818133"/>
          </a:xfrm>
          <a:prstGeom prst="rect">
            <a:avLst/>
          </a:prstGeom>
        </p:spPr>
      </p:pic>
      <p:cxnSp>
        <p:nvCxnSpPr>
          <p:cNvPr id="116" name="Elbow Connector 115"/>
          <p:cNvCxnSpPr>
            <a:stCxn id="114" idx="1"/>
            <a:endCxn id="107" idx="1"/>
          </p:cNvCxnSpPr>
          <p:nvPr/>
        </p:nvCxnSpPr>
        <p:spPr>
          <a:xfrm rot="10800000">
            <a:off x="518377" y="1587634"/>
            <a:ext cx="3520701" cy="3182003"/>
          </a:xfrm>
          <a:prstGeom prst="bentConnector3">
            <a:avLst>
              <a:gd name="adj1" fmla="val 10520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Elbow Connector 116"/>
          <p:cNvCxnSpPr>
            <a:endCxn id="108" idx="1"/>
          </p:cNvCxnSpPr>
          <p:nvPr/>
        </p:nvCxnSpPr>
        <p:spPr>
          <a:xfrm rot="10800000">
            <a:off x="518375" y="2798772"/>
            <a:ext cx="3520702" cy="2153125"/>
          </a:xfrm>
          <a:prstGeom prst="bentConnector3">
            <a:avLst>
              <a:gd name="adj1" fmla="val 110036"/>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26" name="Elbow Connector 125"/>
          <p:cNvCxnSpPr>
            <a:stCxn id="114" idx="3"/>
            <a:endCxn id="109" idx="3"/>
          </p:cNvCxnSpPr>
          <p:nvPr/>
        </p:nvCxnSpPr>
        <p:spPr>
          <a:xfrm flipV="1">
            <a:off x="5046139" y="2798773"/>
            <a:ext cx="3533776" cy="1970864"/>
          </a:xfrm>
          <a:prstGeom prst="bentConnector3">
            <a:avLst>
              <a:gd name="adj1" fmla="val 106469"/>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4278979" y="2400879"/>
            <a:ext cx="1300356" cy="87533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5499725" y="4391566"/>
            <a:ext cx="2925625"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Root mode</a:t>
            </a:r>
          </a:p>
        </p:txBody>
      </p:sp>
      <p:sp>
        <p:nvSpPr>
          <p:cNvPr id="162" name="TextBox 161"/>
          <p:cNvSpPr txBox="1"/>
          <p:nvPr/>
        </p:nvSpPr>
        <p:spPr>
          <a:xfrm>
            <a:off x="884657" y="4411844"/>
            <a:ext cx="2925625"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Non-root mode</a:t>
            </a:r>
          </a:p>
        </p:txBody>
      </p:sp>
      <p:sp>
        <p:nvSpPr>
          <p:cNvPr id="163" name="Rectangle 5"/>
          <p:cNvSpPr>
            <a:spLocks noChangeAspect="1" noChangeArrowheads="1"/>
          </p:cNvSpPr>
          <p:nvPr/>
        </p:nvSpPr>
        <p:spPr bwMode="auto">
          <a:xfrm>
            <a:off x="6235183" y="2058971"/>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164" name="Straight Connector 163"/>
          <p:cNvCxnSpPr/>
          <p:nvPr/>
        </p:nvCxnSpPr>
        <p:spPr>
          <a:xfrm flipH="1">
            <a:off x="4923487" y="2418217"/>
            <a:ext cx="1311696" cy="876709"/>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5577482" y="2411806"/>
            <a:ext cx="1311696" cy="886283"/>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402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More on Virtualization</a:t>
            </a:r>
            <a:endParaRPr lang="zh-CN" altLang="en-US" dirty="0"/>
          </a:p>
        </p:txBody>
      </p:sp>
      <p:sp>
        <p:nvSpPr>
          <p:cNvPr id="3" name="内容占位符 2"/>
          <p:cNvSpPr>
            <a:spLocks noGrp="1"/>
          </p:cNvSpPr>
          <p:nvPr>
            <p:ph idx="1"/>
          </p:nvPr>
        </p:nvSpPr>
        <p:spPr/>
        <p:txBody>
          <a:bodyPr/>
          <a:lstStyle/>
          <a:p>
            <a:r>
              <a:rPr lang="en-US" altLang="zh-CN" dirty="0"/>
              <a:t>I/O virtualization</a:t>
            </a:r>
          </a:p>
          <a:p>
            <a:pPr lvl="1"/>
            <a:r>
              <a:rPr lang="en-US" altLang="zh-CN" dirty="0"/>
              <a:t>Sol-1: </a:t>
            </a:r>
            <a:r>
              <a:rPr lang="en-US" altLang="zh-CN" b="1" dirty="0">
                <a:solidFill>
                  <a:srgbClr val="0096FF"/>
                </a:solidFill>
              </a:rPr>
              <a:t>Device emulation</a:t>
            </a:r>
          </a:p>
          <a:p>
            <a:pPr lvl="1"/>
            <a:r>
              <a:rPr lang="en-US" altLang="zh-CN" dirty="0"/>
              <a:t>Sol-2: </a:t>
            </a:r>
            <a:r>
              <a:rPr lang="en-US" altLang="zh-CN" b="1" dirty="0">
                <a:solidFill>
                  <a:srgbClr val="0096FF"/>
                </a:solidFill>
              </a:rPr>
              <a:t>Para-virtualization driver</a:t>
            </a:r>
            <a:r>
              <a:rPr lang="en-US" altLang="zh-CN" dirty="0"/>
              <a:t>, e.g., </a:t>
            </a:r>
            <a:r>
              <a:rPr lang="en-US" altLang="zh-CN" dirty="0" err="1"/>
              <a:t>virtio</a:t>
            </a:r>
            <a:endParaRPr lang="en-US" altLang="zh-CN" dirty="0"/>
          </a:p>
          <a:p>
            <a:pPr lvl="1"/>
            <a:r>
              <a:rPr lang="en-US" altLang="zh-CN" dirty="0"/>
              <a:t>Sol-3: </a:t>
            </a:r>
            <a:r>
              <a:rPr lang="en-US" altLang="zh-CN" b="1" dirty="0">
                <a:solidFill>
                  <a:srgbClr val="0096FF"/>
                </a:solidFill>
              </a:rPr>
              <a:t>Hardware support</a:t>
            </a:r>
            <a:r>
              <a:rPr lang="en-US" altLang="zh-CN" dirty="0"/>
              <a:t>, e.g., SR-IOV</a:t>
            </a:r>
          </a:p>
          <a:p>
            <a:endParaRPr lang="en-US" altLang="zh-CN" dirty="0"/>
          </a:p>
          <a:p>
            <a:r>
              <a:rPr lang="en-US" altLang="zh-CN" dirty="0"/>
              <a:t>Will be discussed in the OS lecture</a:t>
            </a:r>
            <a:endParaRPr lang="zh-CN" altLang="en-US" dirty="0"/>
          </a:p>
        </p:txBody>
      </p:sp>
    </p:spTree>
    <p:extLst>
      <p:ext uri="{BB962C8B-B14F-4D97-AF65-F5344CB8AC3E}">
        <p14:creationId xmlns:p14="http://schemas.microsoft.com/office/powerpoint/2010/main" val="406041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Virtual Machine?</a:t>
            </a:r>
            <a:endParaRPr kumimoji="1" lang="zh-CN" altLang="en-US" dirty="0"/>
          </a:p>
        </p:txBody>
      </p:sp>
      <p:sp>
        <p:nvSpPr>
          <p:cNvPr id="3" name="内容占位符 2"/>
          <p:cNvSpPr>
            <a:spLocks noGrp="1"/>
          </p:cNvSpPr>
          <p:nvPr>
            <p:ph idx="1"/>
          </p:nvPr>
        </p:nvSpPr>
        <p:spPr>
          <a:xfrm>
            <a:off x="522312" y="1181366"/>
            <a:ext cx="6858000" cy="4256421"/>
          </a:xfrm>
        </p:spPr>
        <p:txBody>
          <a:bodyPr>
            <a:noAutofit/>
          </a:bodyPr>
          <a:lstStyle/>
          <a:p>
            <a:r>
              <a:rPr kumimoji="1" lang="en-US" altLang="zh-CN" sz="2000" dirty="0"/>
              <a:t>Consolidation</a:t>
            </a:r>
          </a:p>
          <a:p>
            <a:pPr lvl="1"/>
            <a:r>
              <a:rPr kumimoji="1" lang="en-US" altLang="zh-CN" sz="1800" dirty="0"/>
              <a:t>Run several different OS on a single machine</a:t>
            </a:r>
          </a:p>
          <a:p>
            <a:r>
              <a:rPr kumimoji="1" lang="en-US" altLang="zh-CN" sz="2000" dirty="0"/>
              <a:t>Isolation</a:t>
            </a:r>
          </a:p>
          <a:p>
            <a:pPr lvl="1"/>
            <a:r>
              <a:rPr kumimoji="1" lang="en-US" altLang="zh-CN" sz="1800" dirty="0"/>
              <a:t>Keep the VMs separated as error container</a:t>
            </a:r>
          </a:p>
          <a:p>
            <a:pPr lvl="1"/>
            <a:r>
              <a:rPr kumimoji="1" lang="en-US" altLang="zh-CN" sz="1800" dirty="0"/>
              <a:t>Fault tolerant</a:t>
            </a:r>
          </a:p>
          <a:p>
            <a:r>
              <a:rPr kumimoji="1" lang="en-US" altLang="zh-CN" sz="2000" dirty="0"/>
              <a:t>Maintenance</a:t>
            </a:r>
          </a:p>
          <a:p>
            <a:pPr lvl="1"/>
            <a:r>
              <a:rPr kumimoji="1" lang="en-US" altLang="zh-CN" sz="1800" dirty="0"/>
              <a:t>Easy to deploy, backup, clone, migrate</a:t>
            </a:r>
          </a:p>
          <a:p>
            <a:r>
              <a:rPr kumimoji="1" lang="en-US" altLang="zh-CN" sz="2000" dirty="0"/>
              <a:t>Security</a:t>
            </a:r>
          </a:p>
          <a:p>
            <a:pPr lvl="1"/>
            <a:r>
              <a:rPr kumimoji="1" lang="en-US" altLang="zh-CN" sz="1800" dirty="0"/>
              <a:t>VM introspection</a:t>
            </a:r>
          </a:p>
          <a:p>
            <a:pPr lvl="1"/>
            <a:r>
              <a:rPr kumimoji="1" lang="en-US" altLang="zh-CN" sz="1800" dirty="0"/>
              <a:t>Antivirus out of the OS</a:t>
            </a:r>
          </a:p>
          <a:p>
            <a:pPr lvl="1"/>
            <a:endParaRPr kumimoji="1" lang="zh-CN" altLang="en-US" sz="18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5</a:t>
            </a:fld>
            <a:endParaRPr lang="zh-CN" altLang="en-US"/>
          </a:p>
        </p:txBody>
      </p:sp>
    </p:spTree>
    <p:extLst>
      <p:ext uri="{BB962C8B-B14F-4D97-AF65-F5344CB8AC3E}">
        <p14:creationId xmlns:p14="http://schemas.microsoft.com/office/powerpoint/2010/main" val="141360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What</a:t>
            </a:r>
            <a:r>
              <a:rPr kumimoji="1" lang="zh-CN" altLang="en-US" dirty="0"/>
              <a:t> </a:t>
            </a:r>
            <a:r>
              <a:rPr kumimoji="1" lang="en-US" altLang="zh-CN" dirty="0"/>
              <a:t>are</a:t>
            </a:r>
            <a:r>
              <a:rPr kumimoji="1" lang="zh-CN" altLang="en-US" dirty="0"/>
              <a:t> </a:t>
            </a:r>
            <a:r>
              <a:rPr kumimoji="1" lang="en-US" altLang="zh-CN" dirty="0"/>
              <a:t>the</a:t>
            </a:r>
            <a:r>
              <a:rPr kumimoji="1" lang="zh-CN" altLang="en-US" dirty="0"/>
              <a:t> </a:t>
            </a:r>
            <a:r>
              <a:rPr kumimoji="1" lang="en-US" altLang="zh-CN" dirty="0"/>
              <a:t>Differences</a:t>
            </a:r>
            <a:r>
              <a:rPr kumimoji="1" lang="zh-CN" altLang="en-US" dirty="0"/>
              <a:t> </a:t>
            </a:r>
            <a:r>
              <a:rPr kumimoji="1" lang="en-US" altLang="zh-CN" dirty="0"/>
              <a:t>between</a:t>
            </a:r>
            <a:r>
              <a:rPr kumimoji="1" lang="zh-CN" altLang="en-US" dirty="0"/>
              <a:t> </a:t>
            </a:r>
            <a:r>
              <a:rPr kumimoji="1" lang="en-US" altLang="zh-CN" dirty="0"/>
              <a:t>OS</a:t>
            </a:r>
            <a:r>
              <a:rPr kumimoji="1" lang="zh-CN" altLang="en-US" dirty="0"/>
              <a:t> </a:t>
            </a:r>
            <a:r>
              <a:rPr kumimoji="1" lang="en-US" altLang="zh-CN" dirty="0"/>
              <a:t>&amp;</a:t>
            </a:r>
            <a:r>
              <a:rPr kumimoji="1" lang="zh-CN" altLang="en-US" dirty="0"/>
              <a:t> </a:t>
            </a:r>
            <a:r>
              <a:rPr kumimoji="1" lang="en-US" altLang="zh-CN" dirty="0"/>
              <a:t>VMM?</a:t>
            </a:r>
            <a:endParaRPr kumimoji="1" lang="zh-CN" altLang="en-US" dirty="0"/>
          </a:p>
        </p:txBody>
      </p:sp>
      <p:sp>
        <p:nvSpPr>
          <p:cNvPr id="3" name="内容占位符 2"/>
          <p:cNvSpPr>
            <a:spLocks noGrp="1"/>
          </p:cNvSpPr>
          <p:nvPr>
            <p:ph idx="1"/>
          </p:nvPr>
        </p:nvSpPr>
        <p:spPr>
          <a:xfrm>
            <a:off x="457200" y="1333501"/>
            <a:ext cx="4042792" cy="2377740"/>
          </a:xfrm>
        </p:spPr>
        <p:txBody>
          <a:bodyPr/>
          <a:lstStyle/>
          <a:p>
            <a:r>
              <a:rPr kumimoji="1" lang="en-US" altLang="zh-CN" dirty="0"/>
              <a:t>Similarities</a:t>
            </a:r>
            <a:endParaRPr kumimoji="1" lang="zh-CN" altLang="en-US" dirty="0"/>
          </a:p>
          <a:p>
            <a:pPr lvl="1"/>
            <a:r>
              <a:rPr lang="en-US" altLang="zh-CN" sz="2000" dirty="0"/>
              <a:t>Multiplex</a:t>
            </a:r>
            <a:r>
              <a:rPr lang="zh-CN" altLang="en-US" sz="2000" dirty="0"/>
              <a:t> </a:t>
            </a:r>
            <a:r>
              <a:rPr lang="en-US" altLang="zh-CN" sz="2000" dirty="0"/>
              <a:t>hardware</a:t>
            </a:r>
            <a:endParaRPr lang="zh-CN" altLang="en-US" sz="2000" dirty="0"/>
          </a:p>
          <a:p>
            <a:pPr lvl="1"/>
            <a:r>
              <a:rPr lang="en-US" altLang="zh-CN" sz="2000" dirty="0"/>
              <a:t>Higher</a:t>
            </a:r>
            <a:r>
              <a:rPr lang="zh-CN" altLang="en-US" sz="2000" dirty="0"/>
              <a:t> </a:t>
            </a:r>
            <a:r>
              <a:rPr lang="en-US" altLang="zh-CN" sz="2000" dirty="0"/>
              <a:t>privilege</a:t>
            </a:r>
            <a:endParaRPr lang="zh-CN" altLang="en-US" sz="2000" dirty="0"/>
          </a:p>
        </p:txBody>
      </p:sp>
      <p:sp>
        <p:nvSpPr>
          <p:cNvPr id="4" name="Rectangle 22"/>
          <p:cNvSpPr/>
          <p:nvPr/>
        </p:nvSpPr>
        <p:spPr>
          <a:xfrm>
            <a:off x="5179865" y="4432183"/>
            <a:ext cx="2676427" cy="322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VMM</a:t>
            </a:r>
            <a:endParaRPr lang="en-US" sz="1600" dirty="0">
              <a:solidFill>
                <a:schemeClr val="bg1"/>
              </a:solidFill>
              <a:cs typeface="Arial Narrow"/>
            </a:endParaRPr>
          </a:p>
        </p:txBody>
      </p:sp>
      <p:sp>
        <p:nvSpPr>
          <p:cNvPr id="5" name="Rectangle 23"/>
          <p:cNvSpPr/>
          <p:nvPr/>
        </p:nvSpPr>
        <p:spPr>
          <a:xfrm>
            <a:off x="6111628" y="3836748"/>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VM-2</a:t>
            </a:r>
          </a:p>
        </p:txBody>
      </p:sp>
      <p:sp>
        <p:nvSpPr>
          <p:cNvPr id="6" name="Rectangle 24"/>
          <p:cNvSpPr/>
          <p:nvPr/>
        </p:nvSpPr>
        <p:spPr>
          <a:xfrm>
            <a:off x="6106166" y="5033188"/>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7020816" y="5033189"/>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5184796" y="3836748"/>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VM-1</a:t>
            </a:r>
            <a:endParaRPr lang="en-US" sz="1600" dirty="0">
              <a:solidFill>
                <a:srgbClr val="0096FF"/>
              </a:solidFill>
              <a:cs typeface="Arial Narrow"/>
            </a:endParaRPr>
          </a:p>
        </p:txBody>
      </p:sp>
      <p:sp>
        <p:nvSpPr>
          <p:cNvPr id="9" name="Rectangle 37"/>
          <p:cNvSpPr/>
          <p:nvPr/>
        </p:nvSpPr>
        <p:spPr>
          <a:xfrm>
            <a:off x="7020761" y="3836748"/>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VM-3</a:t>
            </a:r>
          </a:p>
        </p:txBody>
      </p:sp>
      <p:cxnSp>
        <p:nvCxnSpPr>
          <p:cNvPr id="10" name="Straight Connector 13"/>
          <p:cNvCxnSpPr/>
          <p:nvPr/>
        </p:nvCxnSpPr>
        <p:spPr>
          <a:xfrm>
            <a:off x="5009129" y="4889383"/>
            <a:ext cx="3017897"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5179866" y="5033189"/>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2" name="Rectangle 22"/>
          <p:cNvSpPr/>
          <p:nvPr/>
        </p:nvSpPr>
        <p:spPr>
          <a:xfrm>
            <a:off x="1331640" y="4441676"/>
            <a:ext cx="2676427" cy="322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OS</a:t>
            </a:r>
            <a:endParaRPr lang="en-US" sz="1600" dirty="0">
              <a:solidFill>
                <a:schemeClr val="bg1"/>
              </a:solidFill>
              <a:cs typeface="Arial Narrow"/>
            </a:endParaRPr>
          </a:p>
        </p:txBody>
      </p:sp>
      <p:sp>
        <p:nvSpPr>
          <p:cNvPr id="13" name="Rectangle 23"/>
          <p:cNvSpPr/>
          <p:nvPr/>
        </p:nvSpPr>
        <p:spPr>
          <a:xfrm>
            <a:off x="2263403" y="3846241"/>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App-2</a:t>
            </a:r>
          </a:p>
        </p:txBody>
      </p:sp>
      <p:sp>
        <p:nvSpPr>
          <p:cNvPr id="14" name="Rectangle 24"/>
          <p:cNvSpPr/>
          <p:nvPr/>
        </p:nvSpPr>
        <p:spPr>
          <a:xfrm>
            <a:off x="2257941" y="5042681"/>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15" name="Rectangle 26"/>
          <p:cNvSpPr/>
          <p:nvPr/>
        </p:nvSpPr>
        <p:spPr>
          <a:xfrm>
            <a:off x="3172591" y="5042682"/>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16" name="Rectangle 27"/>
          <p:cNvSpPr/>
          <p:nvPr/>
        </p:nvSpPr>
        <p:spPr>
          <a:xfrm>
            <a:off x="1336571" y="3846241"/>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App-1</a:t>
            </a:r>
            <a:endParaRPr lang="en-US" sz="1600" dirty="0">
              <a:solidFill>
                <a:srgbClr val="0096FF"/>
              </a:solidFill>
              <a:cs typeface="Arial Narrow"/>
            </a:endParaRPr>
          </a:p>
        </p:txBody>
      </p:sp>
      <p:sp>
        <p:nvSpPr>
          <p:cNvPr id="17" name="Rectangle 37"/>
          <p:cNvSpPr/>
          <p:nvPr/>
        </p:nvSpPr>
        <p:spPr>
          <a:xfrm>
            <a:off x="3172536" y="3846241"/>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App-3</a:t>
            </a:r>
          </a:p>
        </p:txBody>
      </p:sp>
      <p:cxnSp>
        <p:nvCxnSpPr>
          <p:cNvPr id="18" name="Straight Connector 13"/>
          <p:cNvCxnSpPr/>
          <p:nvPr/>
        </p:nvCxnSpPr>
        <p:spPr>
          <a:xfrm>
            <a:off x="1160904" y="4898876"/>
            <a:ext cx="3017897"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9" name="Rectangle 54"/>
          <p:cNvSpPr/>
          <p:nvPr/>
        </p:nvSpPr>
        <p:spPr>
          <a:xfrm>
            <a:off x="1331641" y="5042682"/>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20" name="内容占位符 2"/>
          <p:cNvSpPr txBox="1">
            <a:spLocks/>
          </p:cNvSpPr>
          <p:nvPr/>
        </p:nvSpPr>
        <p:spPr>
          <a:xfrm>
            <a:off x="4716016" y="1333501"/>
            <a:ext cx="4042792" cy="2377740"/>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0" i="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dirty="0"/>
              <a:t>Differences</a:t>
            </a:r>
            <a:endParaRPr kumimoji="1" lang="zh-CN" altLang="en-US" dirty="0"/>
          </a:p>
          <a:p>
            <a:pPr lvl="1"/>
            <a:r>
              <a:rPr kumimoji="1" lang="en-US" altLang="zh-CN" sz="2000" dirty="0"/>
              <a:t>Different</a:t>
            </a:r>
            <a:r>
              <a:rPr kumimoji="1" lang="zh-CN" altLang="en-US" sz="2000" dirty="0"/>
              <a:t> </a:t>
            </a:r>
            <a:r>
              <a:rPr kumimoji="1" lang="en-US" altLang="zh-CN" sz="2000" dirty="0"/>
              <a:t>abstraction</a:t>
            </a:r>
            <a:endParaRPr kumimoji="1" lang="zh-CN" altLang="en-US" sz="2000" dirty="0"/>
          </a:p>
          <a:p>
            <a:pPr lvl="1"/>
            <a:r>
              <a:rPr kumimoji="1" lang="en-US" altLang="zh-CN" sz="2000" dirty="0"/>
              <a:t>VMM</a:t>
            </a:r>
            <a:r>
              <a:rPr kumimoji="1" lang="zh-CN" altLang="en-US" sz="2000" dirty="0"/>
              <a:t> </a:t>
            </a:r>
            <a:r>
              <a:rPr kumimoji="1" lang="en-US" altLang="zh-CN" sz="2000" dirty="0"/>
              <a:t>schedules</a:t>
            </a:r>
            <a:r>
              <a:rPr kumimoji="1" lang="zh-CN" altLang="en-US" sz="2000" dirty="0"/>
              <a:t> </a:t>
            </a:r>
            <a:r>
              <a:rPr kumimoji="1" lang="en-US" altLang="zh-CN" sz="2000" dirty="0"/>
              <a:t>VMs,</a:t>
            </a:r>
            <a:r>
              <a:rPr kumimoji="1" lang="zh-CN" altLang="en-US" sz="2000" dirty="0"/>
              <a:t> </a:t>
            </a:r>
            <a:r>
              <a:rPr kumimoji="1" lang="en-US" altLang="zh-CN" sz="2000" dirty="0"/>
              <a:t>OS</a:t>
            </a:r>
            <a:r>
              <a:rPr kumimoji="1" lang="zh-CN" altLang="en-US" sz="2000" dirty="0"/>
              <a:t> </a:t>
            </a:r>
            <a:r>
              <a:rPr kumimoji="1" lang="en-US" altLang="zh-CN" sz="2000" dirty="0"/>
              <a:t>schedules</a:t>
            </a:r>
            <a:r>
              <a:rPr kumimoji="1" lang="zh-CN" altLang="en-US" sz="2000" dirty="0"/>
              <a:t> </a:t>
            </a:r>
            <a:r>
              <a:rPr kumimoji="1" lang="en-US" altLang="zh-CN" sz="2000" dirty="0"/>
              <a:t>processes</a:t>
            </a:r>
            <a:endParaRPr kumimoji="1" lang="zh-CN" altLang="en-US" sz="2000" dirty="0"/>
          </a:p>
        </p:txBody>
      </p:sp>
    </p:spTree>
    <p:extLst>
      <p:ext uri="{BB962C8B-B14F-4D97-AF65-F5344CB8AC3E}">
        <p14:creationId xmlns:p14="http://schemas.microsoft.com/office/powerpoint/2010/main" val="383260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Virtualization</a:t>
            </a:r>
            <a:endParaRPr kumimoji="1" lang="zh-CN" altLang="en-US" dirty="0"/>
          </a:p>
        </p:txBody>
      </p:sp>
      <p:sp>
        <p:nvSpPr>
          <p:cNvPr id="3" name="内容占位符 2"/>
          <p:cNvSpPr>
            <a:spLocks noGrp="1"/>
          </p:cNvSpPr>
          <p:nvPr>
            <p:ph idx="1"/>
          </p:nvPr>
        </p:nvSpPr>
        <p:spPr>
          <a:xfrm>
            <a:off x="457200" y="1333500"/>
            <a:ext cx="8229600" cy="3972271"/>
          </a:xfrm>
        </p:spPr>
        <p:txBody>
          <a:bodyPr>
            <a:normAutofit fontScale="92500" lnSpcReduction="10000"/>
          </a:bodyPr>
          <a:lstStyle/>
          <a:p>
            <a:r>
              <a:rPr kumimoji="1" lang="en-US" altLang="zh-CN" sz="2800" dirty="0">
                <a:solidFill>
                  <a:srgbClr val="0096FF"/>
                </a:solidFill>
              </a:rPr>
              <a:t>CPU virtualization</a:t>
            </a:r>
          </a:p>
          <a:p>
            <a:pPr lvl="1"/>
            <a:r>
              <a:rPr kumimoji="1" lang="en-US" altLang="zh-CN" dirty="0"/>
              <a:t>Enable each guest VM has its own kernel and user modes</a:t>
            </a:r>
          </a:p>
          <a:p>
            <a:pPr lvl="1"/>
            <a:r>
              <a:rPr kumimoji="1" lang="en-US" altLang="zh-CN" dirty="0"/>
              <a:t>Keep isolation between guest's kernel and user modes</a:t>
            </a:r>
          </a:p>
          <a:p>
            <a:r>
              <a:rPr kumimoji="1" lang="en-US" altLang="zh-CN" sz="2800" dirty="0">
                <a:solidFill>
                  <a:srgbClr val="0096FF"/>
                </a:solidFill>
              </a:rPr>
              <a:t>Memory virtualization</a:t>
            </a:r>
          </a:p>
          <a:p>
            <a:pPr lvl="1"/>
            <a:r>
              <a:rPr kumimoji="1" lang="en-US" altLang="zh-CN" sz="2400" dirty="0"/>
              <a:t>Enable each guest VM has its own virtual MMU</a:t>
            </a:r>
          </a:p>
          <a:p>
            <a:pPr lvl="1"/>
            <a:r>
              <a:rPr kumimoji="1" lang="en-US" altLang="zh-CN" sz="2400" dirty="0"/>
              <a:t>Keep isolation between guest VMs</a:t>
            </a:r>
          </a:p>
          <a:p>
            <a:r>
              <a:rPr kumimoji="1" lang="en-US" altLang="zh-CN" sz="2800" dirty="0">
                <a:solidFill>
                  <a:srgbClr val="0096FF"/>
                </a:solidFill>
              </a:rPr>
              <a:t>I/O virtualization</a:t>
            </a:r>
          </a:p>
          <a:p>
            <a:pPr lvl="1"/>
            <a:r>
              <a:rPr kumimoji="1" lang="en-US" altLang="zh-CN" sz="2400" dirty="0"/>
              <a:t>Enable each guest VM has its own virtual devices</a:t>
            </a:r>
            <a:endParaRPr kumimoji="1" lang="zh-CN" altLang="en-US" sz="2400" dirty="0"/>
          </a:p>
        </p:txBody>
      </p:sp>
    </p:spTree>
    <p:extLst>
      <p:ext uri="{BB962C8B-B14F-4D97-AF65-F5344CB8AC3E}">
        <p14:creationId xmlns:p14="http://schemas.microsoft.com/office/powerpoint/2010/main" val="171455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CPU Virtualization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8850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kumimoji="1" lang="en-US" altLang="zh-CN" dirty="0"/>
              <a:t>CPU</a:t>
            </a:r>
            <a:r>
              <a:rPr kumimoji="1" lang="zh-CN" altLang="en-US" dirty="0"/>
              <a:t> </a:t>
            </a:r>
            <a:r>
              <a:rPr kumimoji="1" lang="en-US" altLang="zh-CN" dirty="0"/>
              <a:t>Virtualization:</a:t>
            </a:r>
            <a:r>
              <a:rPr kumimoji="1" lang="zh-CN" altLang="en-US" dirty="0"/>
              <a:t> </a:t>
            </a:r>
            <a:r>
              <a:rPr kumimoji="1" lang="en-US" altLang="zh-CN" dirty="0"/>
              <a:t>Process</a:t>
            </a:r>
            <a:r>
              <a:rPr kumimoji="1" lang="zh-CN" altLang="en-US" dirty="0"/>
              <a:t> </a:t>
            </a:r>
            <a:r>
              <a:rPr kumimoji="1" lang="en-US" altLang="zh-CN" dirty="0"/>
              <a:t>and</a:t>
            </a:r>
            <a:r>
              <a:rPr kumimoji="1" lang="zh-CN" altLang="en-US" dirty="0"/>
              <a:t> </a:t>
            </a:r>
            <a:r>
              <a:rPr kumimoji="1" lang="en-US" altLang="zh-CN" dirty="0"/>
              <a:t>VM</a:t>
            </a:r>
            <a:endParaRPr kumimoji="1" lang="zh-CN" altLang="en-US" dirty="0"/>
          </a:p>
        </p:txBody>
      </p:sp>
      <p:sp>
        <p:nvSpPr>
          <p:cNvPr id="5" name="内容占位符 4"/>
          <p:cNvSpPr>
            <a:spLocks noGrp="1"/>
          </p:cNvSpPr>
          <p:nvPr>
            <p:ph idx="1"/>
          </p:nvPr>
        </p:nvSpPr>
        <p:spPr/>
        <p:txBody>
          <a:bodyPr>
            <a:normAutofit fontScale="92500" lnSpcReduction="10000"/>
          </a:bodyPr>
          <a:lstStyle/>
          <a:p>
            <a:r>
              <a:rPr kumimoji="1" lang="en-US" altLang="zh-CN" dirty="0"/>
              <a:t>Each</a:t>
            </a:r>
            <a:r>
              <a:rPr kumimoji="1" lang="zh-CN" altLang="en-US" dirty="0"/>
              <a:t> </a:t>
            </a:r>
            <a:r>
              <a:rPr kumimoji="1" lang="en-US" altLang="zh-CN" dirty="0"/>
              <a:t>process</a:t>
            </a:r>
            <a:r>
              <a:rPr kumimoji="1" lang="zh-CN" altLang="en-US" dirty="0"/>
              <a:t> </a:t>
            </a:r>
            <a:r>
              <a:rPr kumimoji="1" lang="en-US" altLang="zh-CN" dirty="0"/>
              <a:t>thinks</a:t>
            </a:r>
            <a:r>
              <a:rPr kumimoji="1" lang="zh-CN" altLang="en-US" dirty="0"/>
              <a:t> </a:t>
            </a:r>
            <a:r>
              <a:rPr kumimoji="1" lang="en-US" altLang="zh-CN" dirty="0"/>
              <a:t>it</a:t>
            </a:r>
            <a:r>
              <a:rPr kumimoji="1" lang="zh-CN" altLang="en-US" dirty="0"/>
              <a:t> </a:t>
            </a:r>
            <a:r>
              <a:rPr kumimoji="1" lang="en-US" altLang="zh-CN" dirty="0"/>
              <a:t>has</a:t>
            </a:r>
            <a:r>
              <a:rPr kumimoji="1" lang="zh-CN" altLang="en-US" dirty="0"/>
              <a:t> </a:t>
            </a:r>
            <a:r>
              <a:rPr kumimoji="1" lang="en-US" altLang="zh-CN" dirty="0"/>
              <a:t>the</a:t>
            </a:r>
            <a:r>
              <a:rPr kumimoji="1" lang="zh-CN" altLang="en-US" dirty="0"/>
              <a:t> </a:t>
            </a:r>
            <a:r>
              <a:rPr kumimoji="1" lang="en-US" altLang="zh-CN" dirty="0"/>
              <a:t>entire</a:t>
            </a:r>
            <a:r>
              <a:rPr kumimoji="1" lang="zh-CN" altLang="en-US" dirty="0"/>
              <a:t> </a:t>
            </a:r>
            <a:r>
              <a:rPr kumimoji="1" lang="en-US" altLang="zh-CN" dirty="0"/>
              <a:t>CPU</a:t>
            </a:r>
            <a:endParaRPr kumimoji="1" lang="zh-CN" altLang="en-US" dirty="0"/>
          </a:p>
          <a:p>
            <a:pPr lvl="1"/>
            <a:r>
              <a:rPr kumimoji="1" lang="en-US" altLang="zh-CN" dirty="0"/>
              <a:t>Does</a:t>
            </a:r>
            <a:r>
              <a:rPr kumimoji="1" lang="zh-CN" altLang="en-US" dirty="0"/>
              <a:t> </a:t>
            </a:r>
            <a:r>
              <a:rPr kumimoji="1" lang="en-US" altLang="zh-CN" dirty="0"/>
              <a:t>not</a:t>
            </a:r>
            <a:r>
              <a:rPr kumimoji="1" lang="zh-CN" altLang="en-US" dirty="0"/>
              <a:t> </a:t>
            </a:r>
            <a:r>
              <a:rPr kumimoji="1" lang="en-US" altLang="zh-CN" dirty="0"/>
              <a:t>care</a:t>
            </a:r>
            <a:r>
              <a:rPr kumimoji="1" lang="zh-CN" altLang="en-US" dirty="0"/>
              <a:t> </a:t>
            </a:r>
            <a:r>
              <a:rPr kumimoji="1" lang="en-US" altLang="zh-CN" dirty="0"/>
              <a:t>other</a:t>
            </a:r>
            <a:r>
              <a:rPr kumimoji="1" lang="zh-CN" altLang="en-US" dirty="0"/>
              <a:t> </a:t>
            </a:r>
            <a:r>
              <a:rPr kumimoji="1" lang="en-US" altLang="zh-CN" dirty="0"/>
              <a:t>processes</a:t>
            </a:r>
            <a:endParaRPr kumimoji="1" lang="zh-CN" altLang="en-US" dirty="0"/>
          </a:p>
          <a:p>
            <a:r>
              <a:rPr kumimoji="1" lang="en-US" altLang="zh-CN" dirty="0"/>
              <a:t>OS</a:t>
            </a:r>
            <a:r>
              <a:rPr kumimoji="1" lang="zh-CN" altLang="en-US" dirty="0"/>
              <a:t> </a:t>
            </a:r>
            <a:r>
              <a:rPr kumimoji="1" lang="en-US" altLang="zh-CN" dirty="0"/>
              <a:t>schedules</a:t>
            </a:r>
            <a:r>
              <a:rPr kumimoji="1" lang="zh-CN" altLang="en-US" dirty="0"/>
              <a:t> </a:t>
            </a:r>
            <a:r>
              <a:rPr kumimoji="1" lang="en-US" altLang="zh-CN" dirty="0"/>
              <a:t>the</a:t>
            </a:r>
            <a:r>
              <a:rPr kumimoji="1" lang="zh-CN" altLang="en-US" dirty="0"/>
              <a:t> </a:t>
            </a:r>
            <a:r>
              <a:rPr kumimoji="1" lang="en-US" altLang="zh-CN" dirty="0"/>
              <a:t>processes</a:t>
            </a:r>
            <a:endParaRPr kumimoji="1" lang="zh-CN" altLang="en-US" dirty="0"/>
          </a:p>
          <a:p>
            <a:pPr lvl="1"/>
            <a:r>
              <a:rPr kumimoji="1" lang="en-US" altLang="zh-CN" dirty="0"/>
              <a:t>OS</a:t>
            </a:r>
            <a:r>
              <a:rPr kumimoji="1" lang="zh-CN" altLang="en-US" dirty="0"/>
              <a:t> </a:t>
            </a:r>
            <a:r>
              <a:rPr kumimoji="1" lang="en-US" altLang="zh-CN" dirty="0"/>
              <a:t>splits</a:t>
            </a:r>
            <a:r>
              <a:rPr kumimoji="1" lang="zh-CN" altLang="en-US" dirty="0"/>
              <a:t> </a:t>
            </a:r>
            <a:r>
              <a:rPr kumimoji="1" lang="en-US" altLang="zh-CN" dirty="0"/>
              <a:t>the</a:t>
            </a:r>
            <a:r>
              <a:rPr kumimoji="1" lang="zh-CN" altLang="en-US" dirty="0"/>
              <a:t> </a:t>
            </a:r>
            <a:r>
              <a:rPr kumimoji="1" lang="en-US" altLang="zh-CN" dirty="0"/>
              <a:t>CPU</a:t>
            </a:r>
            <a:r>
              <a:rPr kumimoji="1" lang="zh-CN" altLang="en-US" dirty="0"/>
              <a:t> </a:t>
            </a:r>
            <a:r>
              <a:rPr kumimoji="1" lang="en-US" altLang="zh-CN" dirty="0"/>
              <a:t>time</a:t>
            </a:r>
            <a:r>
              <a:rPr kumimoji="1" lang="zh-CN" altLang="en-US" dirty="0"/>
              <a:t> </a:t>
            </a:r>
            <a:r>
              <a:rPr kumimoji="1" lang="en-US" altLang="zh-CN" dirty="0"/>
              <a:t>to</a:t>
            </a:r>
            <a:r>
              <a:rPr kumimoji="1" lang="zh-CN" altLang="en-US" dirty="0"/>
              <a:t> </a:t>
            </a:r>
            <a:r>
              <a:rPr kumimoji="1" lang="en-US" altLang="zh-CN" dirty="0"/>
              <a:t>time-slices</a:t>
            </a:r>
            <a:endParaRPr kumimoji="1" lang="zh-CN" altLang="en-US" dirty="0"/>
          </a:p>
          <a:p>
            <a:pPr lvl="1"/>
            <a:r>
              <a:rPr kumimoji="1" lang="en-US" altLang="zh-CN" dirty="0"/>
              <a:t>Schedule</a:t>
            </a:r>
            <a:r>
              <a:rPr kumimoji="1" lang="zh-CN" altLang="en-US" dirty="0"/>
              <a:t> </a:t>
            </a:r>
            <a:r>
              <a:rPr kumimoji="1" lang="en-US" altLang="zh-CN" dirty="0"/>
              <a:t>each</a:t>
            </a:r>
            <a:r>
              <a:rPr kumimoji="1" lang="zh-CN" altLang="en-US" dirty="0"/>
              <a:t> </a:t>
            </a:r>
            <a:r>
              <a:rPr kumimoji="1" lang="en-US" altLang="zh-CN" dirty="0"/>
              <a:t>process</a:t>
            </a:r>
            <a:r>
              <a:rPr kumimoji="1" lang="zh-CN" altLang="en-US" dirty="0"/>
              <a:t> </a:t>
            </a:r>
            <a:r>
              <a:rPr kumimoji="1" lang="en-US" altLang="zh-CN" dirty="0"/>
              <a:t>preemptively</a:t>
            </a:r>
            <a:endParaRPr kumimoji="1" lang="zh-CN" altLang="en-US" dirty="0"/>
          </a:p>
          <a:p>
            <a:pPr lvl="1"/>
            <a:r>
              <a:rPr kumimoji="1" lang="en-US" altLang="zh-CN" dirty="0"/>
              <a:t>3 phases: save</a:t>
            </a:r>
            <a:r>
              <a:rPr kumimoji="1" lang="zh-CN" altLang="en-US" dirty="0"/>
              <a:t> </a:t>
            </a:r>
            <a:r>
              <a:rPr kumimoji="1" lang="en-US" altLang="zh-CN" dirty="0"/>
              <a:t>context,</a:t>
            </a:r>
            <a:r>
              <a:rPr kumimoji="1" lang="zh-CN" altLang="en-US" dirty="0"/>
              <a:t> </a:t>
            </a:r>
            <a:r>
              <a:rPr kumimoji="1" lang="en-US" altLang="zh-CN" dirty="0"/>
              <a:t>find</a:t>
            </a:r>
            <a:r>
              <a:rPr kumimoji="1" lang="zh-CN" altLang="en-US" dirty="0"/>
              <a:t> </a:t>
            </a:r>
            <a:r>
              <a:rPr kumimoji="1" lang="en-US" altLang="zh-CN" dirty="0"/>
              <a:t>next,</a:t>
            </a:r>
            <a:r>
              <a:rPr kumimoji="1" lang="zh-CN" altLang="en-US" dirty="0"/>
              <a:t> </a:t>
            </a:r>
            <a:r>
              <a:rPr kumimoji="1" lang="en-US" altLang="zh-CN" dirty="0"/>
              <a:t>restore</a:t>
            </a:r>
            <a:r>
              <a:rPr kumimoji="1" lang="zh-CN" altLang="en-US" dirty="0"/>
              <a:t> </a:t>
            </a:r>
            <a:r>
              <a:rPr kumimoji="1" lang="en-US" altLang="zh-CN" dirty="0"/>
              <a:t>context</a:t>
            </a:r>
          </a:p>
          <a:p>
            <a:pPr lvl="1"/>
            <a:endParaRPr kumimoji="1" lang="zh-CN" altLang="en-US" dirty="0"/>
          </a:p>
          <a:p>
            <a:r>
              <a:rPr kumimoji="1" lang="en-US" altLang="zh-CN" b="1" dirty="0">
                <a:solidFill>
                  <a:srgbClr val="0096FF"/>
                </a:solidFill>
              </a:rPr>
              <a:t>Idea:</a:t>
            </a:r>
            <a:r>
              <a:rPr kumimoji="1" lang="en-US" altLang="zh-CN" dirty="0">
                <a:solidFill>
                  <a:srgbClr val="0096FF"/>
                </a:solidFill>
              </a:rPr>
              <a:t> Why</a:t>
            </a:r>
            <a:r>
              <a:rPr kumimoji="1" lang="zh-CN" altLang="en-US" dirty="0">
                <a:solidFill>
                  <a:srgbClr val="0096FF"/>
                </a:solidFill>
              </a:rPr>
              <a:t> </a:t>
            </a:r>
            <a:r>
              <a:rPr kumimoji="1" lang="en-US" altLang="zh-CN" dirty="0">
                <a:solidFill>
                  <a:srgbClr val="0096FF"/>
                </a:solidFill>
              </a:rPr>
              <a:t>not</a:t>
            </a:r>
            <a:r>
              <a:rPr kumimoji="1" lang="zh-CN" altLang="en-US" dirty="0">
                <a:solidFill>
                  <a:srgbClr val="0096FF"/>
                </a:solidFill>
              </a:rPr>
              <a:t> </a:t>
            </a:r>
            <a:r>
              <a:rPr kumimoji="1" lang="en-US" altLang="zh-CN" dirty="0">
                <a:solidFill>
                  <a:srgbClr val="0096FF"/>
                </a:solidFill>
              </a:rPr>
              <a:t>run</a:t>
            </a:r>
            <a:r>
              <a:rPr kumimoji="1" lang="zh-CN" altLang="en-US" dirty="0">
                <a:solidFill>
                  <a:srgbClr val="0096FF"/>
                </a:solidFill>
              </a:rPr>
              <a:t> </a:t>
            </a:r>
            <a:r>
              <a:rPr kumimoji="1" lang="en-US" altLang="zh-CN" dirty="0">
                <a:solidFill>
                  <a:srgbClr val="0096FF"/>
                </a:solidFill>
              </a:rPr>
              <a:t>a</a:t>
            </a:r>
            <a:r>
              <a:rPr kumimoji="1" lang="zh-CN" altLang="en-US" dirty="0">
                <a:solidFill>
                  <a:srgbClr val="0096FF"/>
                </a:solidFill>
              </a:rPr>
              <a:t> </a:t>
            </a:r>
            <a:r>
              <a:rPr kumimoji="1" lang="en-US" altLang="zh-CN" dirty="0">
                <a:solidFill>
                  <a:srgbClr val="0096FF"/>
                </a:solidFill>
              </a:rPr>
              <a:t>VM</a:t>
            </a:r>
            <a:r>
              <a:rPr kumimoji="1" lang="zh-CN" altLang="en-US" dirty="0">
                <a:solidFill>
                  <a:srgbClr val="0096FF"/>
                </a:solidFill>
              </a:rPr>
              <a:t> </a:t>
            </a:r>
            <a:r>
              <a:rPr kumimoji="1" lang="en-US" altLang="zh-CN" dirty="0">
                <a:solidFill>
                  <a:srgbClr val="0096FF"/>
                </a:solidFill>
              </a:rPr>
              <a:t>as</a:t>
            </a:r>
            <a:r>
              <a:rPr kumimoji="1" lang="zh-CN" altLang="en-US" dirty="0">
                <a:solidFill>
                  <a:srgbClr val="0096FF"/>
                </a:solidFill>
              </a:rPr>
              <a:t> </a:t>
            </a:r>
            <a:r>
              <a:rPr kumimoji="1" lang="en-US" altLang="zh-CN" dirty="0">
                <a:solidFill>
                  <a:srgbClr val="0096FF"/>
                </a:solidFill>
              </a:rPr>
              <a:t>a</a:t>
            </a:r>
            <a:r>
              <a:rPr kumimoji="1" lang="zh-CN" altLang="en-US" dirty="0">
                <a:solidFill>
                  <a:srgbClr val="0096FF"/>
                </a:solidFill>
              </a:rPr>
              <a:t> </a:t>
            </a:r>
            <a:r>
              <a:rPr kumimoji="1" lang="en-US" altLang="zh-CN" dirty="0">
                <a:solidFill>
                  <a:srgbClr val="0096FF"/>
                </a:solidFill>
              </a:rPr>
              <a:t>process?</a:t>
            </a:r>
            <a:r>
              <a:rPr kumimoji="1" lang="zh-CN" altLang="en-US" dirty="0">
                <a:solidFill>
                  <a:srgbClr val="0096FF"/>
                </a:solidFill>
              </a:rPr>
              <a:t> </a:t>
            </a:r>
          </a:p>
        </p:txBody>
      </p:sp>
    </p:spTree>
    <p:extLst>
      <p:ext uri="{BB962C8B-B14F-4D97-AF65-F5344CB8AC3E}">
        <p14:creationId xmlns:p14="http://schemas.microsoft.com/office/powerpoint/2010/main" val="7143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4932</TotalTime>
  <Words>2982</Words>
  <Application>Microsoft Macintosh PowerPoint</Application>
  <PresentationFormat>如螢幕大小 (16:10)</PresentationFormat>
  <Paragraphs>551</Paragraphs>
  <Slides>46</Slides>
  <Notes>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46</vt:i4>
      </vt:variant>
    </vt:vector>
  </HeadingPairs>
  <TitlesOfParts>
    <vt:vector size="53" baseType="lpstr">
      <vt:lpstr>DengXian</vt:lpstr>
      <vt:lpstr>DengXian</vt:lpstr>
      <vt:lpstr>Arial</vt:lpstr>
      <vt:lpstr>Calibri</vt:lpstr>
      <vt:lpstr>Courier</vt:lpstr>
      <vt:lpstr>Courier New</vt:lpstr>
      <vt:lpstr>Office 主题​​</vt:lpstr>
      <vt:lpstr>Virtual Machine</vt:lpstr>
      <vt:lpstr>Review: Linux Bugs</vt:lpstr>
      <vt:lpstr>Virtual Machine</vt:lpstr>
      <vt:lpstr>Run multiple Linux on a Single Computer?</vt:lpstr>
      <vt:lpstr>Why Virtual Machine?</vt:lpstr>
      <vt:lpstr>What are the Differences between OS &amp; VMM?</vt:lpstr>
      <vt:lpstr>Virtualization</vt:lpstr>
      <vt:lpstr>CPU Virtualization</vt:lpstr>
      <vt:lpstr>CPU Virtualization: Process and VM</vt:lpstr>
      <vt:lpstr>First Try: OS on OS</vt:lpstr>
      <vt:lpstr>Run OS as an Application</vt:lpstr>
      <vt:lpstr>Challenges of Privilege Instruction</vt:lpstr>
      <vt:lpstr>Solution: Trap &amp; Emulate</vt:lpstr>
      <vt:lpstr>Now We Can Run OS as an Application</vt:lpstr>
      <vt:lpstr>Problems of Trap &amp; Emulate</vt:lpstr>
      <vt:lpstr>X86 is not Strictly Virtualizable</vt:lpstr>
      <vt:lpstr>How to Deal with the 17 Instructions?</vt:lpstr>
      <vt:lpstr>Sol-1: Instruction Interpretation</vt:lpstr>
      <vt:lpstr>Example: Virtualizing Interrupt Flag w/ Instruction Interpreter</vt:lpstr>
      <vt:lpstr>Instruction Interpretation</vt:lpstr>
      <vt:lpstr>Sol-2: Binary Translator</vt:lpstr>
      <vt:lpstr>Architecture of a Binary Translator</vt:lpstr>
      <vt:lpstr>Basic Blocks</vt:lpstr>
      <vt:lpstr>Binary Translation</vt:lpstr>
      <vt:lpstr>Binary Translation</vt:lpstr>
      <vt:lpstr>Basic Binary Translator</vt:lpstr>
      <vt:lpstr>Basic Binary Translator</vt:lpstr>
      <vt:lpstr>Issues with Binary Translation</vt:lpstr>
      <vt:lpstr>Hybrid Approach</vt:lpstr>
      <vt:lpstr>Sol-3: Para-virtualization</vt:lpstr>
      <vt:lpstr>Sol-4: Hardware Supported CPU Virtualization</vt:lpstr>
      <vt:lpstr>Memory Virtualization</vt:lpstr>
      <vt:lpstr>Virtualizing the Page Tables</vt:lpstr>
      <vt:lpstr>Solution-1: Shadow Pages</vt:lpstr>
      <vt:lpstr>Two Page Tables Become One</vt:lpstr>
      <vt:lpstr>Setup Shadow Page Table</vt:lpstr>
      <vt:lpstr>Question</vt:lpstr>
      <vt:lpstr>What if a Guest OS Modifies its Own Page Table?</vt:lpstr>
      <vt:lpstr>What if a Guest App Access its Kernel Memory?</vt:lpstr>
      <vt:lpstr>Two Memory Views of Guest VM</vt:lpstr>
      <vt:lpstr>The Same Question</vt:lpstr>
      <vt:lpstr>Sol-2: Direct Paging (Para-virtualization)</vt:lpstr>
      <vt:lpstr>Sol-2: Direct Paging (Para-virtualization)</vt:lpstr>
      <vt:lpstr>Sol-3: Hardware Supported Memory Virtualization</vt:lpstr>
      <vt:lpstr>PowerPoint 簡報</vt:lpstr>
      <vt:lpstr>More on Virtualization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Microsoft Office User</cp:lastModifiedBy>
  <cp:revision>148</cp:revision>
  <cp:lastPrinted>2016-06-13T07:55:34Z</cp:lastPrinted>
  <dcterms:created xsi:type="dcterms:W3CDTF">2017-05-12T06:55:38Z</dcterms:created>
  <dcterms:modified xsi:type="dcterms:W3CDTF">2019-12-30T12:41:45Z</dcterms:modified>
</cp:coreProperties>
</file>