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7" r:id="rId2"/>
    <p:sldId id="342" r:id="rId3"/>
    <p:sldId id="343" r:id="rId4"/>
    <p:sldId id="258" r:id="rId5"/>
    <p:sldId id="259" r:id="rId6"/>
    <p:sldId id="274" r:id="rId7"/>
    <p:sldId id="275" r:id="rId8"/>
    <p:sldId id="277" r:id="rId9"/>
    <p:sldId id="278" r:id="rId10"/>
    <p:sldId id="279" r:id="rId11"/>
    <p:sldId id="334" r:id="rId12"/>
    <p:sldId id="335" r:id="rId13"/>
    <p:sldId id="315" r:id="rId14"/>
    <p:sldId id="341" r:id="rId15"/>
    <p:sldId id="260" r:id="rId16"/>
    <p:sldId id="261" r:id="rId17"/>
    <p:sldId id="262" r:id="rId18"/>
    <p:sldId id="263" r:id="rId19"/>
    <p:sldId id="329" r:id="rId20"/>
    <p:sldId id="330" r:id="rId21"/>
    <p:sldId id="331" r:id="rId22"/>
    <p:sldId id="332" r:id="rId23"/>
    <p:sldId id="333" r:id="rId24"/>
    <p:sldId id="264" r:id="rId25"/>
    <p:sldId id="265" r:id="rId26"/>
    <p:sldId id="267" r:id="rId27"/>
    <p:sldId id="268" r:id="rId28"/>
    <p:sldId id="270" r:id="rId29"/>
    <p:sldId id="273"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Palatino Linotype" pitchFamily="18" charset="0"/>
        <a:ea typeface="宋体" pitchFamily="2" charset="-122"/>
        <a:cs typeface="+mn-cs"/>
      </a:defRPr>
    </a:lvl1pPr>
    <a:lvl2pPr marL="457200" algn="l" rtl="0" fontAlgn="base">
      <a:spcBef>
        <a:spcPct val="0"/>
      </a:spcBef>
      <a:spcAft>
        <a:spcPct val="0"/>
      </a:spcAft>
      <a:defRPr kern="1200">
        <a:solidFill>
          <a:schemeClr val="tx1"/>
        </a:solidFill>
        <a:latin typeface="Palatino Linotype" pitchFamily="18" charset="0"/>
        <a:ea typeface="宋体" pitchFamily="2" charset="-122"/>
        <a:cs typeface="+mn-cs"/>
      </a:defRPr>
    </a:lvl2pPr>
    <a:lvl3pPr marL="914400" algn="l" rtl="0" fontAlgn="base">
      <a:spcBef>
        <a:spcPct val="0"/>
      </a:spcBef>
      <a:spcAft>
        <a:spcPct val="0"/>
      </a:spcAft>
      <a:defRPr kern="1200">
        <a:solidFill>
          <a:schemeClr val="tx1"/>
        </a:solidFill>
        <a:latin typeface="Palatino Linotype" pitchFamily="18" charset="0"/>
        <a:ea typeface="宋体" pitchFamily="2" charset="-122"/>
        <a:cs typeface="+mn-cs"/>
      </a:defRPr>
    </a:lvl3pPr>
    <a:lvl4pPr marL="1371600" algn="l" rtl="0" fontAlgn="base">
      <a:spcBef>
        <a:spcPct val="0"/>
      </a:spcBef>
      <a:spcAft>
        <a:spcPct val="0"/>
      </a:spcAft>
      <a:defRPr kern="1200">
        <a:solidFill>
          <a:schemeClr val="tx1"/>
        </a:solidFill>
        <a:latin typeface="Palatino Linotype" pitchFamily="18" charset="0"/>
        <a:ea typeface="宋体" pitchFamily="2" charset="-122"/>
        <a:cs typeface="+mn-cs"/>
      </a:defRPr>
    </a:lvl4pPr>
    <a:lvl5pPr marL="1828800" algn="l" rtl="0" fontAlgn="base">
      <a:spcBef>
        <a:spcPct val="0"/>
      </a:spcBef>
      <a:spcAft>
        <a:spcPct val="0"/>
      </a:spcAft>
      <a:defRPr kern="1200">
        <a:solidFill>
          <a:schemeClr val="tx1"/>
        </a:solidFill>
        <a:latin typeface="Palatino Linotype" pitchFamily="18" charset="0"/>
        <a:ea typeface="宋体" pitchFamily="2" charset="-122"/>
        <a:cs typeface="+mn-cs"/>
      </a:defRPr>
    </a:lvl5pPr>
    <a:lvl6pPr marL="2286000" algn="l" defTabSz="914400" rtl="0" eaLnBrk="1" latinLnBrk="0" hangingPunct="1">
      <a:defRPr kern="1200">
        <a:solidFill>
          <a:schemeClr val="tx1"/>
        </a:solidFill>
        <a:latin typeface="Palatino Linotype" pitchFamily="18" charset="0"/>
        <a:ea typeface="宋体" pitchFamily="2" charset="-122"/>
        <a:cs typeface="+mn-cs"/>
      </a:defRPr>
    </a:lvl6pPr>
    <a:lvl7pPr marL="2743200" algn="l" defTabSz="914400" rtl="0" eaLnBrk="1" latinLnBrk="0" hangingPunct="1">
      <a:defRPr kern="1200">
        <a:solidFill>
          <a:schemeClr val="tx1"/>
        </a:solidFill>
        <a:latin typeface="Palatino Linotype" pitchFamily="18" charset="0"/>
        <a:ea typeface="宋体" pitchFamily="2" charset="-122"/>
        <a:cs typeface="+mn-cs"/>
      </a:defRPr>
    </a:lvl7pPr>
    <a:lvl8pPr marL="3200400" algn="l" defTabSz="914400" rtl="0" eaLnBrk="1" latinLnBrk="0" hangingPunct="1">
      <a:defRPr kern="1200">
        <a:solidFill>
          <a:schemeClr val="tx1"/>
        </a:solidFill>
        <a:latin typeface="Palatino Linotype" pitchFamily="18" charset="0"/>
        <a:ea typeface="宋体" pitchFamily="2" charset="-122"/>
        <a:cs typeface="+mn-cs"/>
      </a:defRPr>
    </a:lvl8pPr>
    <a:lvl9pPr marL="3657600" algn="l" defTabSz="914400" rtl="0" eaLnBrk="1" latinLnBrk="0" hangingPunct="1">
      <a:defRPr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67577" autoAdjust="0"/>
  </p:normalViewPr>
  <p:slideViewPr>
    <p:cSldViewPr snapToGrid="0" snapToObjects="1">
      <p:cViewPr varScale="1">
        <p:scale>
          <a:sx n="87" d="100"/>
          <a:sy n="87" d="100"/>
        </p:scale>
        <p:origin x="18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9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D527BA-E620-4B31-90FF-596CD1140ED8}" type="datetimeFigureOut">
              <a:rPr lang="zh-CN" altLang="en-US" smtClean="0"/>
              <a:pPr/>
              <a:t>2019/9/15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6FD7C5-18AD-484E-8BF8-F54EABEE53FC}" type="slidenum">
              <a:rPr lang="zh-CN" altLang="en-US" smtClean="0"/>
              <a:pPr/>
              <a:t>‹#›</a:t>
            </a:fld>
            <a:endParaRPr lang="zh-CN" altLang="en-US"/>
          </a:p>
        </p:txBody>
      </p:sp>
    </p:spTree>
    <p:extLst>
      <p:ext uri="{BB962C8B-B14F-4D97-AF65-F5344CB8AC3E}">
        <p14:creationId xmlns:p14="http://schemas.microsoft.com/office/powerpoint/2010/main" val="225502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6FF7C0A-4974-4C28-821B-ECC9AB88AB35}" type="datetimeFigureOut">
              <a:rPr lang="zh-CN" altLang="en-US"/>
              <a:pPr>
                <a:defRPr/>
              </a:pPr>
              <a:t>2019/9/15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3EAAB6E-5B0C-4403-BCAE-4497F7111D2D}" type="slidenum">
              <a:rPr lang="zh-CN" altLang="en-US"/>
              <a:pPr>
                <a:defRPr/>
              </a:pPr>
              <a:t>‹#›</a:t>
            </a:fld>
            <a:endParaRPr lang="zh-CN" altLang="en-US"/>
          </a:p>
        </p:txBody>
      </p:sp>
    </p:spTree>
    <p:extLst>
      <p:ext uri="{BB962C8B-B14F-4D97-AF65-F5344CB8AC3E}">
        <p14:creationId xmlns:p14="http://schemas.microsoft.com/office/powerpoint/2010/main" val="2308503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1</a:t>
            </a:fld>
            <a:endParaRPr lang="zh-CN" altLang="en-US"/>
          </a:p>
        </p:txBody>
      </p:sp>
    </p:spTree>
    <p:extLst>
      <p:ext uri="{BB962C8B-B14F-4D97-AF65-F5344CB8AC3E}">
        <p14:creationId xmlns:p14="http://schemas.microsoft.com/office/powerpoint/2010/main" val="3358739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16</a:t>
            </a:fld>
            <a:endParaRPr lang="zh-CN" altLang="en-US"/>
          </a:p>
        </p:txBody>
      </p:sp>
    </p:spTree>
    <p:extLst>
      <p:ext uri="{BB962C8B-B14F-4D97-AF65-F5344CB8AC3E}">
        <p14:creationId xmlns:p14="http://schemas.microsoft.com/office/powerpoint/2010/main" val="178990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聪明、简洁</a:t>
            </a:r>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17</a:t>
            </a:fld>
            <a:endParaRPr lang="zh-CN" altLang="en-US"/>
          </a:p>
        </p:txBody>
      </p:sp>
    </p:spTree>
    <p:extLst>
      <p:ext uri="{BB962C8B-B14F-4D97-AF65-F5344CB8AC3E}">
        <p14:creationId xmlns:p14="http://schemas.microsoft.com/office/powerpoint/2010/main" val="421891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24</a:t>
            </a:fld>
            <a:endParaRPr lang="zh-CN" altLang="en-US"/>
          </a:p>
        </p:txBody>
      </p:sp>
    </p:spTree>
    <p:extLst>
      <p:ext uri="{BB962C8B-B14F-4D97-AF65-F5344CB8AC3E}">
        <p14:creationId xmlns:p14="http://schemas.microsoft.com/office/powerpoint/2010/main" val="244210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29</a:t>
            </a:fld>
            <a:endParaRPr lang="zh-CN" altLang="en-US"/>
          </a:p>
        </p:txBody>
      </p:sp>
    </p:spTree>
    <p:extLst>
      <p:ext uri="{BB962C8B-B14F-4D97-AF65-F5344CB8AC3E}">
        <p14:creationId xmlns:p14="http://schemas.microsoft.com/office/powerpoint/2010/main" val="267980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2</a:t>
            </a:fld>
            <a:endParaRPr lang="zh-CN" altLang="en-US"/>
          </a:p>
        </p:txBody>
      </p:sp>
    </p:spTree>
    <p:extLst>
      <p:ext uri="{BB962C8B-B14F-4D97-AF65-F5344CB8AC3E}">
        <p14:creationId xmlns:p14="http://schemas.microsoft.com/office/powerpoint/2010/main" val="245359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3</a:t>
            </a:fld>
            <a:endParaRPr lang="zh-CN" altLang="en-US"/>
          </a:p>
        </p:txBody>
      </p:sp>
    </p:spTree>
    <p:extLst>
      <p:ext uri="{BB962C8B-B14F-4D97-AF65-F5344CB8AC3E}">
        <p14:creationId xmlns:p14="http://schemas.microsoft.com/office/powerpoint/2010/main" val="68923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5</a:t>
            </a:fld>
            <a:endParaRPr lang="zh-CN" altLang="en-US"/>
          </a:p>
        </p:txBody>
      </p:sp>
    </p:spTree>
    <p:extLst>
      <p:ext uri="{BB962C8B-B14F-4D97-AF65-F5344CB8AC3E}">
        <p14:creationId xmlns:p14="http://schemas.microsoft.com/office/powerpoint/2010/main" val="8863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6</a:t>
            </a:fld>
            <a:endParaRPr lang="zh-CN" altLang="en-US"/>
          </a:p>
        </p:txBody>
      </p:sp>
    </p:spTree>
    <p:extLst>
      <p:ext uri="{BB962C8B-B14F-4D97-AF65-F5344CB8AC3E}">
        <p14:creationId xmlns:p14="http://schemas.microsoft.com/office/powerpoint/2010/main" val="410071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7</a:t>
            </a:fld>
            <a:endParaRPr lang="zh-CN" altLang="en-US"/>
          </a:p>
        </p:txBody>
      </p:sp>
    </p:spTree>
    <p:extLst>
      <p:ext uri="{BB962C8B-B14F-4D97-AF65-F5344CB8AC3E}">
        <p14:creationId xmlns:p14="http://schemas.microsoft.com/office/powerpoint/2010/main" val="131168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9</a:t>
            </a:fld>
            <a:endParaRPr lang="zh-CN" altLang="en-US"/>
          </a:p>
        </p:txBody>
      </p:sp>
    </p:spTree>
    <p:extLst>
      <p:ext uri="{BB962C8B-B14F-4D97-AF65-F5344CB8AC3E}">
        <p14:creationId xmlns:p14="http://schemas.microsoft.com/office/powerpoint/2010/main" val="325093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13</a:t>
            </a:fld>
            <a:endParaRPr lang="zh-CN" altLang="en-US"/>
          </a:p>
        </p:txBody>
      </p:sp>
    </p:spTree>
    <p:extLst>
      <p:ext uri="{BB962C8B-B14F-4D97-AF65-F5344CB8AC3E}">
        <p14:creationId xmlns:p14="http://schemas.microsoft.com/office/powerpoint/2010/main" val="140041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EAAB6E-5B0C-4403-BCAE-4497F7111D2D}" type="slidenum">
              <a:rPr lang="zh-CN" altLang="en-US" smtClean="0"/>
              <a:pPr>
                <a:defRPr/>
              </a:pPr>
              <a:t>15</a:t>
            </a:fld>
            <a:endParaRPr lang="zh-CN" altLang="en-US"/>
          </a:p>
        </p:txBody>
      </p:sp>
    </p:spTree>
    <p:extLst>
      <p:ext uri="{BB962C8B-B14F-4D97-AF65-F5344CB8AC3E}">
        <p14:creationId xmlns:p14="http://schemas.microsoft.com/office/powerpoint/2010/main" val="295367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149D0CE-3509-4E8E-949A-C3B880888C19}" type="datetime1">
              <a:rPr lang="en-US" altLang="zh-CN" smtClean="0"/>
              <a:pPr>
                <a:defRPr/>
              </a:pPr>
              <a:t>9/15/2019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dirty="0"/>
              <a:t>Footer Text</a:t>
            </a:r>
          </a:p>
        </p:txBody>
      </p:sp>
      <p:sp>
        <p:nvSpPr>
          <p:cNvPr id="6" name="Slide Number Placeholder 5"/>
          <p:cNvSpPr>
            <a:spLocks noGrp="1"/>
          </p:cNvSpPr>
          <p:nvPr>
            <p:ph type="sldNum" sz="quarter" idx="12"/>
          </p:nvPr>
        </p:nvSpPr>
        <p:spPr/>
        <p:txBody>
          <a:bodyPr/>
          <a:lstStyle>
            <a:lvl1pPr>
              <a:defRPr/>
            </a:lvl1pPr>
          </a:lstStyle>
          <a:p>
            <a:pPr>
              <a:defRPr/>
            </a:pPr>
            <a:fld id="{EDA34A5D-2D4C-48A6-9A48-87ECFC60EE04}"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1ABD2C2-5F06-4EB4-AA87-EEFF857BE0DF}" type="datetime1">
              <a:rPr lang="en-US" altLang="zh-CN" smtClean="0"/>
              <a:pPr>
                <a:defRPr/>
              </a:pPr>
              <a:t>9/15/2019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pPr>
              <a:defRPr/>
            </a:pPr>
            <a:fld id="{FC8D486A-7E39-48E9-A9C0-1AF796321DB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D3F839-85B4-490C-82F0-8D97F31AC371}" type="datetime1">
              <a:rPr lang="en-US" altLang="zh-CN" smtClean="0"/>
              <a:pPr>
                <a:defRPr/>
              </a:pPr>
              <a:t>9/15/2019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pPr>
              <a:defRPr/>
            </a:pPr>
            <a:fld id="{53E118E4-4D2D-4361-A2A6-3CB632E74E2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solidFill>
                  <a:schemeClr val="bg2">
                    <a:lumMod val="25000"/>
                  </a:schemeClr>
                </a:solidFill>
                <a:latin typeface="Arial" pitchFamily="34" charset="0"/>
                <a:cs typeface="Arial" pitchFamily="34" charset="0"/>
              </a:defRPr>
            </a:lvl1pPr>
            <a:lvl2pPr>
              <a:defRPr sz="2800">
                <a:solidFill>
                  <a:schemeClr val="bg2">
                    <a:lumMod val="25000"/>
                  </a:schemeClr>
                </a:solidFill>
                <a:latin typeface="Arial" pitchFamily="34" charset="0"/>
                <a:cs typeface="Arial" pitchFamily="34" charset="0"/>
              </a:defRPr>
            </a:lvl2pPr>
            <a:lvl3pPr>
              <a:defRPr sz="2400">
                <a:solidFill>
                  <a:schemeClr val="bg2">
                    <a:lumMod val="25000"/>
                  </a:schemeClr>
                </a:solidFill>
                <a:latin typeface="Arial" pitchFamily="34" charset="0"/>
                <a:cs typeface="Arial" pitchFamily="34" charset="0"/>
              </a:defRPr>
            </a:lvl3pPr>
            <a:lvl4pPr>
              <a:defRPr sz="2000">
                <a:solidFill>
                  <a:schemeClr val="bg2">
                    <a:lumMod val="25000"/>
                  </a:schemeClr>
                </a:solidFill>
                <a:latin typeface="Arial" pitchFamily="34" charset="0"/>
                <a:cs typeface="Arial" pitchFamily="34" charset="0"/>
              </a:defRPr>
            </a:lvl4pPr>
            <a:lvl5pPr>
              <a:defRPr sz="1800">
                <a:solidFill>
                  <a:schemeClr val="bg2">
                    <a:lumMod val="25000"/>
                  </a:schemeClr>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lvl1pPr>
              <a:defRPr/>
            </a:lvl1pPr>
          </a:lstStyle>
          <a:p>
            <a:pPr>
              <a:defRPr/>
            </a:pPr>
            <a:fld id="{825C4D79-EB92-44CB-98BB-E2E6F3C0DA81}" type="datetime1">
              <a:rPr lang="en-US" altLang="zh-CN" smtClean="0"/>
              <a:pPr>
                <a:defRPr/>
              </a:pPr>
              <a:t>9/15/2019</a:t>
            </a:fld>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496CDA1-B2C2-440A-BCF6-820C15D1F7D4}" type="slidenum">
              <a:rPr lang="en-US" altLang="zh-CN"/>
              <a:pPr>
                <a:defRPr/>
              </a:pPr>
              <a:t>‹#›</a:t>
            </a:fld>
            <a:endParaRPr lang="en-US" altLang="zh-CN" dirty="0"/>
          </a:p>
        </p:txBody>
      </p:sp>
      <p:sp>
        <p:nvSpPr>
          <p:cNvPr id="7" name="页脚占位符 3"/>
          <p:cNvSpPr txBox="1">
            <a:spLocks/>
          </p:cNvSpPr>
          <p:nvPr userDrawn="1"/>
        </p:nvSpPr>
        <p:spPr>
          <a:xfrm>
            <a:off x="811212" y="6356350"/>
            <a:ext cx="2847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65000"/>
                    <a:lumOff val="35000"/>
                  </a:schemeClr>
                </a:solidFill>
                <a:effectLst/>
                <a:uLnTx/>
                <a:uFillTx/>
                <a:latin typeface="Century Gothic" pitchFamily="34" charset="0"/>
                <a:ea typeface="+mn-ea"/>
                <a:cs typeface="+mn-cs"/>
              </a:rPr>
              <a:t>Lecture 1: Course Introduction</a:t>
            </a:r>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5"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6" name="Oval 8"/>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smtClean="0"/>
            </a:lvl1pPr>
          </a:lstStyle>
          <a:p>
            <a:pPr>
              <a:defRPr/>
            </a:pPr>
            <a:fld id="{76605860-D548-4C5C-854B-99C91562E0AA}" type="datetime1">
              <a:rPr lang="en-US" altLang="zh-CN" smtClean="0"/>
              <a:pPr>
                <a:defRPr/>
              </a:pPr>
              <a:t>9/15/2019</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Footer Text</a:t>
            </a:r>
          </a:p>
        </p:txBody>
      </p:sp>
      <p:sp>
        <p:nvSpPr>
          <p:cNvPr id="9" name="Slide Number Placeholder 5"/>
          <p:cNvSpPr>
            <a:spLocks noGrp="1"/>
          </p:cNvSpPr>
          <p:nvPr>
            <p:ph type="sldNum" sz="quarter" idx="12"/>
          </p:nvPr>
        </p:nvSpPr>
        <p:spPr/>
        <p:txBody>
          <a:bodyPr/>
          <a:lstStyle>
            <a:lvl1pPr>
              <a:defRPr smtClean="0"/>
            </a:lvl1pPr>
          </a:lstStyle>
          <a:p>
            <a:pPr>
              <a:defRPr/>
            </a:pPr>
            <a:fld id="{BF0A4604-B824-4190-ACE8-B9585E4AAD3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4"/>
          </p:nvPr>
        </p:nvSpPr>
        <p:spPr/>
        <p:txBody>
          <a:bodyPr/>
          <a:lstStyle>
            <a:lvl1pPr>
              <a:defRPr/>
            </a:lvl1pPr>
          </a:lstStyle>
          <a:p>
            <a:pPr>
              <a:defRPr/>
            </a:pPr>
            <a:fld id="{AFC79304-0DCC-47C2-A532-658D86D85960}" type="datetime1">
              <a:rPr lang="en-US" altLang="zh-CN" smtClean="0"/>
              <a:pPr>
                <a:defRPr/>
              </a:pPr>
              <a:t>9/15/2019</a:t>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en-US"/>
              <a:t>Footer Text</a:t>
            </a:r>
          </a:p>
        </p:txBody>
      </p:sp>
      <p:sp>
        <p:nvSpPr>
          <p:cNvPr id="7" name="Slide Number Placeholder 5"/>
          <p:cNvSpPr>
            <a:spLocks noGrp="1"/>
          </p:cNvSpPr>
          <p:nvPr>
            <p:ph type="sldNum" sz="quarter" idx="16"/>
          </p:nvPr>
        </p:nvSpPr>
        <p:spPr/>
        <p:txBody>
          <a:bodyPr/>
          <a:lstStyle>
            <a:lvl1pPr>
              <a:defRPr/>
            </a:lvl1pPr>
          </a:lstStyle>
          <a:p>
            <a:pPr>
              <a:defRPr/>
            </a:pPr>
            <a:fld id="{FC6F52AB-F780-40DC-9AB9-526E1D1B47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E45845AC-A052-400C-97B6-526A9F50826C}" type="datetime1">
              <a:rPr lang="en-US" altLang="zh-CN" smtClean="0"/>
              <a:pPr>
                <a:defRPr/>
              </a:pPr>
              <a:t>9/15/2019</a:t>
            </a:fld>
            <a:endParaRPr lang="en-US" altLang="zh-CN"/>
          </a:p>
        </p:txBody>
      </p:sp>
      <p:sp>
        <p:nvSpPr>
          <p:cNvPr id="8" name="Footer Placeholder 4"/>
          <p:cNvSpPr>
            <a:spLocks noGrp="1"/>
          </p:cNvSpPr>
          <p:nvPr>
            <p:ph type="ftr" sz="quarter" idx="16"/>
          </p:nvPr>
        </p:nvSpPr>
        <p:spPr/>
        <p:txBody>
          <a:bodyPr/>
          <a:lstStyle>
            <a:lvl1pPr>
              <a:defRPr/>
            </a:lvl1pPr>
          </a:lstStyle>
          <a:p>
            <a:pPr>
              <a:defRPr/>
            </a:pPr>
            <a:r>
              <a:rPr lang="en-US"/>
              <a:t>Footer Text</a:t>
            </a:r>
          </a:p>
        </p:txBody>
      </p:sp>
      <p:sp>
        <p:nvSpPr>
          <p:cNvPr id="9" name="Slide Number Placeholder 5"/>
          <p:cNvSpPr>
            <a:spLocks noGrp="1"/>
          </p:cNvSpPr>
          <p:nvPr>
            <p:ph type="sldNum" sz="quarter" idx="17"/>
          </p:nvPr>
        </p:nvSpPr>
        <p:spPr/>
        <p:txBody>
          <a:bodyPr/>
          <a:lstStyle>
            <a:lvl1pPr>
              <a:defRPr/>
            </a:lvl1pPr>
          </a:lstStyle>
          <a:p>
            <a:pPr>
              <a:defRPr/>
            </a:pPr>
            <a:fld id="{D881AB9A-F41A-406D-AB88-0305D75E3F1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4CBEE260-56CF-468C-8163-CD7E19B31C05}" type="datetime1">
              <a:rPr lang="en-US" altLang="zh-CN" smtClean="0"/>
              <a:pPr>
                <a:defRPr/>
              </a:pPr>
              <a:t>9/15/2019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Footer Text</a:t>
            </a:r>
          </a:p>
        </p:txBody>
      </p:sp>
      <p:sp>
        <p:nvSpPr>
          <p:cNvPr id="5" name="Slide Number Placeholder 5"/>
          <p:cNvSpPr>
            <a:spLocks noGrp="1"/>
          </p:cNvSpPr>
          <p:nvPr>
            <p:ph type="sldNum" sz="quarter" idx="12"/>
          </p:nvPr>
        </p:nvSpPr>
        <p:spPr/>
        <p:txBody>
          <a:bodyPr/>
          <a:lstStyle>
            <a:lvl1pPr>
              <a:defRPr/>
            </a:lvl1pPr>
          </a:lstStyle>
          <a:p>
            <a:pPr>
              <a:defRPr/>
            </a:pPr>
            <a:fld id="{F15CE7FE-DE3D-4C46-A677-557FD82B165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D9854F-058A-4572-930E-050491A781D6}" type="datetime1">
              <a:rPr lang="en-US" altLang="zh-CN" smtClean="0"/>
              <a:pPr>
                <a:defRPr/>
              </a:pPr>
              <a:t>9/15/2019</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Footer Text</a:t>
            </a:r>
          </a:p>
        </p:txBody>
      </p:sp>
      <p:sp>
        <p:nvSpPr>
          <p:cNvPr id="4" name="Slide Number Placeholder 5"/>
          <p:cNvSpPr>
            <a:spLocks noGrp="1"/>
          </p:cNvSpPr>
          <p:nvPr>
            <p:ph type="sldNum" sz="quarter" idx="12"/>
          </p:nvPr>
        </p:nvSpPr>
        <p:spPr/>
        <p:txBody>
          <a:bodyPr/>
          <a:lstStyle>
            <a:lvl1pPr>
              <a:defRPr/>
            </a:lvl1pPr>
          </a:lstStyle>
          <a:p>
            <a:pPr>
              <a:defRPr/>
            </a:pPr>
            <a:fld id="{0E7C42A5-0ABC-44CD-B4EB-8F5B87A987F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64C065-3EFE-44FD-A64E-45E7994D321C}" type="datetime1">
              <a:rPr lang="en-US" altLang="zh-CN" smtClean="0"/>
              <a:pPr>
                <a:defRPr/>
              </a:pPr>
              <a:t>9/15/2019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Footer Text</a:t>
            </a:r>
          </a:p>
        </p:txBody>
      </p:sp>
      <p:sp>
        <p:nvSpPr>
          <p:cNvPr id="7" name="Slide Number Placeholder 5"/>
          <p:cNvSpPr>
            <a:spLocks noGrp="1"/>
          </p:cNvSpPr>
          <p:nvPr>
            <p:ph type="sldNum" sz="quarter" idx="12"/>
          </p:nvPr>
        </p:nvSpPr>
        <p:spPr/>
        <p:txBody>
          <a:bodyPr/>
          <a:lstStyle>
            <a:lvl1pPr>
              <a:defRPr/>
            </a:lvl1pPr>
          </a:lstStyle>
          <a:p>
            <a:pPr>
              <a:defRPr/>
            </a:pPr>
            <a:fld id="{155B3C49-B6E2-40A5-99C7-9382D82735D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355AA2-E93C-44D0-B3A3-940565E0878B}" type="datetime1">
              <a:rPr lang="en-US" altLang="zh-CN" smtClean="0"/>
              <a:pPr>
                <a:defRPr/>
              </a:pPr>
              <a:t>9/15/2019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Footer Text</a:t>
            </a:r>
          </a:p>
        </p:txBody>
      </p:sp>
      <p:sp>
        <p:nvSpPr>
          <p:cNvPr id="7" name="Slide Number Placeholder 5"/>
          <p:cNvSpPr>
            <a:spLocks noGrp="1"/>
          </p:cNvSpPr>
          <p:nvPr>
            <p:ph type="sldNum" sz="quarter" idx="12"/>
          </p:nvPr>
        </p:nvSpPr>
        <p:spPr/>
        <p:txBody>
          <a:bodyPr/>
          <a:lstStyle>
            <a:lvl1pPr>
              <a:defRPr/>
            </a:lvl1pPr>
          </a:lstStyle>
          <a:p>
            <a:pPr>
              <a:defRPr/>
            </a:pPr>
            <a:fld id="{4B864151-1742-42C8-9AF0-5818D0A2B7F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wrap="square" lIns="91440" tIns="45720" rIns="45720" bIns="45720" numCol="1" anchor="ctr" anchorCtr="0" compatLnSpc="1">
            <a:prstTxWarp prst="textNoShape">
              <a:avLst/>
            </a:prstTxWarp>
          </a:bodyPr>
          <a:lstStyle>
            <a:lvl1pPr algn="r">
              <a:defRPr sz="1200" smtClean="0">
                <a:solidFill>
                  <a:srgbClr val="595959"/>
                </a:solidFill>
                <a:latin typeface="Century Gothic" pitchFamily="34" charset="0"/>
              </a:defRPr>
            </a:lvl1pPr>
          </a:lstStyle>
          <a:p>
            <a:pPr>
              <a:defRPr/>
            </a:pPr>
            <a:fld id="{61E4E640-7AC0-482D-946F-1062DD5F0FDD}" type="datetime1">
              <a:rPr lang="en-US" altLang="zh-CN" smtClean="0"/>
              <a:pPr>
                <a:defRPr/>
              </a:pPr>
              <a:t>9/15/2019</a:t>
            </a:fld>
            <a:endParaRPr lang="en-US" altLang="zh-CN"/>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fontAlgn="auto">
              <a:spcBef>
                <a:spcPts val="0"/>
              </a:spcBef>
              <a:spcAft>
                <a:spcPts val="0"/>
              </a:spcAft>
              <a:defRPr sz="1200">
                <a:solidFill>
                  <a:schemeClr val="tx1">
                    <a:lumMod val="65000"/>
                    <a:lumOff val="35000"/>
                  </a:schemeClr>
                </a:solidFill>
                <a:latin typeface="Century Gothic" pitchFamily="34" charset="0"/>
                <a:ea typeface="+mn-ea"/>
              </a:defRPr>
            </a:lvl1pPr>
          </a:lstStyle>
          <a:p>
            <a:pPr>
              <a:defRPr/>
            </a:pPr>
            <a:r>
              <a:rPr lang="en-US"/>
              <a:t>Footer Text</a:t>
            </a: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a:defRPr sz="1200" smtClean="0">
                <a:solidFill>
                  <a:srgbClr val="595959"/>
                </a:solidFill>
                <a:latin typeface="Century Gothic" pitchFamily="34" charset="0"/>
              </a:defRPr>
            </a:lvl1pPr>
          </a:lstStyle>
          <a:p>
            <a:pPr>
              <a:defRPr/>
            </a:pPr>
            <a:fld id="{87761CF3-31AE-4790-9838-D5D772E3B4BB}" type="slidenum">
              <a:rPr lang="en-US" altLang="zh-CN"/>
              <a:pPr>
                <a:defRPr/>
              </a:pPr>
              <a:t>‹#›</a:t>
            </a:fld>
            <a:endParaRPr lang="en-US" altLang="zh-CN"/>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3"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defRPr>
      </a:lvl2pPr>
      <a:lvl3pPr algn="ctr" rtl="0" eaLnBrk="0" fontAlgn="base" hangingPunct="0">
        <a:lnSpc>
          <a:spcPts val="5800"/>
        </a:lnSpc>
        <a:spcBef>
          <a:spcPct val="0"/>
        </a:spcBef>
        <a:spcAft>
          <a:spcPct val="0"/>
        </a:spcAft>
        <a:defRPr sz="5400">
          <a:solidFill>
            <a:schemeClr val="tx2"/>
          </a:solidFill>
          <a:latin typeface="Palatino Linotype" pitchFamily="18" charset="0"/>
        </a:defRPr>
      </a:lvl3pPr>
      <a:lvl4pPr algn="ctr" rtl="0" eaLnBrk="0" fontAlgn="base" hangingPunct="0">
        <a:lnSpc>
          <a:spcPts val="5800"/>
        </a:lnSpc>
        <a:spcBef>
          <a:spcPct val="0"/>
        </a:spcBef>
        <a:spcAft>
          <a:spcPct val="0"/>
        </a:spcAft>
        <a:defRPr sz="5400">
          <a:solidFill>
            <a:schemeClr val="tx2"/>
          </a:solidFill>
          <a:latin typeface="Palatino Linotype" pitchFamily="18" charset="0"/>
        </a:defRPr>
      </a:lvl4pPr>
      <a:lvl5pPr algn="ctr" rtl="0" eaLnBrk="0" fontAlgn="base" hangingPunct="0">
        <a:lnSpc>
          <a:spcPts val="5800"/>
        </a:lnSpc>
        <a:spcBef>
          <a:spcPct val="0"/>
        </a:spcBef>
        <a:spcAft>
          <a:spcPct val="0"/>
        </a:spcAft>
        <a:defRPr sz="5400">
          <a:solidFill>
            <a:schemeClr val="tx2"/>
          </a:solidFill>
          <a:latin typeface="Palatino Linotype" pitchFamily="18"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82883"/>
            <a:ext cx="7772400" cy="3239070"/>
          </a:xfrm>
        </p:spPr>
        <p:txBody>
          <a:bodyPr/>
          <a:lstStyle/>
          <a:p>
            <a:r>
              <a:rPr lang="en-US" altLang="zh-CN" dirty="0" smtClean="0"/>
              <a:t>Computer Vision</a:t>
            </a:r>
            <a:br>
              <a:rPr lang="en-US" altLang="zh-CN" dirty="0" smtClean="0"/>
            </a:br>
            <a:r>
              <a:rPr lang="en-US" altLang="zh-CN" sz="3200" dirty="0" smtClean="0"/>
              <a:t>Lecture 1: Course Introduction</a:t>
            </a:r>
            <a:endParaRPr lang="zh-CN" altLang="en-US" sz="3200" dirty="0"/>
          </a:p>
        </p:txBody>
      </p:sp>
      <p:sp>
        <p:nvSpPr>
          <p:cNvPr id="3" name="副标题 2"/>
          <p:cNvSpPr>
            <a:spLocks noGrp="1"/>
          </p:cNvSpPr>
          <p:nvPr>
            <p:ph type="subTitle" idx="1"/>
          </p:nvPr>
        </p:nvSpPr>
        <p:spPr>
          <a:xfrm>
            <a:off x="1371600" y="5186150"/>
            <a:ext cx="6400800" cy="1277712"/>
          </a:xfrm>
        </p:spPr>
        <p:txBody>
          <a:bodyPr>
            <a:normAutofit/>
          </a:bodyPr>
          <a:lstStyle/>
          <a:p>
            <a:r>
              <a:rPr lang="en-US" altLang="zh-CN" dirty="0" smtClean="0"/>
              <a:t>Lectured by: Yan Sun</a:t>
            </a:r>
            <a:r>
              <a:rPr lang="zh-CN" altLang="en-US" dirty="0" smtClean="0"/>
              <a:t>（孙焱）</a:t>
            </a:r>
            <a:endParaRPr lang="en-US" altLang="zh-CN" dirty="0" smtClean="0"/>
          </a:p>
          <a:p>
            <a:r>
              <a:rPr lang="en-US" altLang="zh-CN" sz="1500" dirty="0" smtClean="0"/>
              <a:t>Email: sun_yan@sjtu.edu.cn</a:t>
            </a:r>
          </a:p>
          <a:p>
            <a:r>
              <a:rPr lang="en-US" altLang="zh-CN" sz="1500" dirty="0" smtClean="0"/>
              <a:t>1105#, School of Software, Shanghai Jiao Tong University</a:t>
            </a:r>
          </a:p>
          <a:p>
            <a:endParaRPr lang="en-US" altLang="zh-CN" dirty="0" smtClean="0"/>
          </a:p>
        </p:txBody>
      </p:sp>
      <p:sp>
        <p:nvSpPr>
          <p:cNvPr id="7" name="TextBox 6"/>
          <p:cNvSpPr txBox="1"/>
          <p:nvPr/>
        </p:nvSpPr>
        <p:spPr>
          <a:xfrm>
            <a:off x="835572" y="204958"/>
            <a:ext cx="4130565" cy="523220"/>
          </a:xfrm>
          <a:prstGeom prst="rect">
            <a:avLst/>
          </a:prstGeom>
          <a:noFill/>
        </p:spPr>
        <p:txBody>
          <a:bodyPr wrap="square" rtlCol="0">
            <a:spAutoFit/>
          </a:bodyPr>
          <a:lstStyle/>
          <a:p>
            <a:r>
              <a:rPr lang="en-US" altLang="zh-CN" sz="2800" dirty="0" smtClean="0">
                <a:solidFill>
                  <a:schemeClr val="accent1">
                    <a:lumMod val="60000"/>
                    <a:lumOff val="40000"/>
                  </a:schemeClr>
                </a:solidFill>
              </a:rPr>
              <a:t>School of Software, SJTU</a:t>
            </a:r>
            <a:endParaRPr lang="zh-CN" altLang="en-US" sz="2800" dirty="0">
              <a:solidFill>
                <a:schemeClr val="accent1">
                  <a:lumMod val="60000"/>
                  <a:lumOff val="40000"/>
                </a:schemeClr>
              </a:solidFill>
            </a:endParaRPr>
          </a:p>
        </p:txBody>
      </p:sp>
      <p:pic>
        <p:nvPicPr>
          <p:cNvPr id="6" name="图片 5" descr="sjtu_logo.gif"/>
          <p:cNvPicPr>
            <a:picLocks noChangeAspect="1"/>
          </p:cNvPicPr>
          <p:nvPr/>
        </p:nvPicPr>
        <p:blipFill>
          <a:blip r:embed="rId3" cstate="print"/>
          <a:stretch>
            <a:fillRect/>
          </a:stretch>
        </p:blipFill>
        <p:spPr>
          <a:xfrm>
            <a:off x="1" y="-1"/>
            <a:ext cx="886626" cy="8828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Applications</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10</a:t>
            </a:fld>
            <a:endParaRPr lang="en-US" altLang="zh-CN"/>
          </a:p>
        </p:txBody>
      </p:sp>
      <p:pic>
        <p:nvPicPr>
          <p:cNvPr id="2050" name="Picture 2"/>
          <p:cNvPicPr>
            <a:picLocks noGrp="1" noChangeAspect="1" noChangeArrowheads="1"/>
          </p:cNvPicPr>
          <p:nvPr>
            <p:ph idx="1"/>
          </p:nvPr>
        </p:nvPicPr>
        <p:blipFill>
          <a:blip r:embed="rId2" cstate="print"/>
          <a:srcRect/>
          <a:stretch>
            <a:fillRect/>
          </a:stretch>
        </p:blipFill>
        <p:spPr bwMode="auto">
          <a:xfrm>
            <a:off x="1210989" y="1631726"/>
            <a:ext cx="2036708" cy="144333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704905" y="1631725"/>
            <a:ext cx="4225148" cy="1491579"/>
          </a:xfrm>
          <a:prstGeom prst="rect">
            <a:avLst/>
          </a:prstGeom>
          <a:noFill/>
          <a:ln w="9525">
            <a:noFill/>
            <a:miter lim="800000"/>
            <a:headEnd/>
            <a:tailEnd/>
          </a:ln>
        </p:spPr>
      </p:pic>
      <p:sp>
        <p:nvSpPr>
          <p:cNvPr id="8" name="TextBox 7"/>
          <p:cNvSpPr txBox="1"/>
          <p:nvPr/>
        </p:nvSpPr>
        <p:spPr>
          <a:xfrm>
            <a:off x="898617" y="3131038"/>
            <a:ext cx="2586349" cy="369332"/>
          </a:xfrm>
          <a:prstGeom prst="rect">
            <a:avLst/>
          </a:prstGeom>
          <a:noFill/>
        </p:spPr>
        <p:txBody>
          <a:bodyPr wrap="none" rtlCol="0">
            <a:spAutoFit/>
          </a:bodyPr>
          <a:lstStyle/>
          <a:p>
            <a:r>
              <a:rPr lang="en-US" altLang="zh-CN" dirty="0" smtClean="0"/>
              <a:t>Personal Photo Albums</a:t>
            </a:r>
            <a:endParaRPr lang="zh-CN" altLang="en-US" dirty="0"/>
          </a:p>
        </p:txBody>
      </p:sp>
      <p:sp>
        <p:nvSpPr>
          <p:cNvPr id="9" name="TextBox 8"/>
          <p:cNvSpPr txBox="1"/>
          <p:nvPr/>
        </p:nvSpPr>
        <p:spPr>
          <a:xfrm>
            <a:off x="4535303" y="3141544"/>
            <a:ext cx="2313454" cy="369332"/>
          </a:xfrm>
          <a:prstGeom prst="rect">
            <a:avLst/>
          </a:prstGeom>
          <a:noFill/>
        </p:spPr>
        <p:txBody>
          <a:bodyPr wrap="none" rtlCol="0">
            <a:spAutoFit/>
          </a:bodyPr>
          <a:lstStyle/>
          <a:p>
            <a:r>
              <a:rPr lang="en-US" altLang="zh-CN" dirty="0" smtClean="0"/>
              <a:t>Movie, News, Sports</a:t>
            </a:r>
            <a:endParaRPr lang="zh-CN" altLang="en-US" dirty="0"/>
          </a:p>
        </p:txBody>
      </p:sp>
      <p:sp>
        <p:nvSpPr>
          <p:cNvPr id="10" name="TextBox 9"/>
          <p:cNvSpPr txBox="1"/>
          <p:nvPr/>
        </p:nvSpPr>
        <p:spPr>
          <a:xfrm>
            <a:off x="755938" y="5849519"/>
            <a:ext cx="2849691" cy="369332"/>
          </a:xfrm>
          <a:prstGeom prst="rect">
            <a:avLst/>
          </a:prstGeom>
          <a:noFill/>
        </p:spPr>
        <p:txBody>
          <a:bodyPr wrap="none" rtlCol="0">
            <a:spAutoFit/>
          </a:bodyPr>
          <a:lstStyle/>
          <a:p>
            <a:r>
              <a:rPr lang="en-US" altLang="zh-CN" dirty="0" smtClean="0"/>
              <a:t>Surveillance and Security</a:t>
            </a:r>
            <a:endParaRPr lang="zh-CN" altLang="en-US" dirty="0"/>
          </a:p>
        </p:txBody>
      </p:sp>
      <p:sp>
        <p:nvSpPr>
          <p:cNvPr id="11" name="TextBox 10"/>
          <p:cNvSpPr txBox="1"/>
          <p:nvPr/>
        </p:nvSpPr>
        <p:spPr>
          <a:xfrm>
            <a:off x="4598367" y="5849519"/>
            <a:ext cx="2393604" cy="369332"/>
          </a:xfrm>
          <a:prstGeom prst="rect">
            <a:avLst/>
          </a:prstGeom>
          <a:noFill/>
        </p:spPr>
        <p:txBody>
          <a:bodyPr wrap="none" rtlCol="0">
            <a:spAutoFit/>
          </a:bodyPr>
          <a:lstStyle/>
          <a:p>
            <a:r>
              <a:rPr lang="en-US" altLang="zh-CN" dirty="0" smtClean="0"/>
              <a:t>Medicine and Science</a:t>
            </a:r>
            <a:endParaRPr lang="zh-CN" altLang="en-US" dirty="0"/>
          </a:p>
        </p:txBody>
      </p:sp>
      <p:pic>
        <p:nvPicPr>
          <p:cNvPr id="2053" name="Picture 5"/>
          <p:cNvPicPr>
            <a:picLocks noChangeAspect="1" noChangeArrowheads="1"/>
          </p:cNvPicPr>
          <p:nvPr/>
        </p:nvPicPr>
        <p:blipFill>
          <a:blip r:embed="rId4" cstate="print"/>
          <a:srcRect/>
          <a:stretch>
            <a:fillRect/>
          </a:stretch>
        </p:blipFill>
        <p:spPr bwMode="auto">
          <a:xfrm>
            <a:off x="1201491" y="3558174"/>
            <a:ext cx="6610350" cy="466725"/>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992428" y="4230269"/>
            <a:ext cx="2228850" cy="1619250"/>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3484966" y="4230269"/>
            <a:ext cx="4552826" cy="1619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Disciplines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11</a:t>
            </a:fld>
            <a:endParaRPr lang="en-US" altLang="zh-CN" dirty="0"/>
          </a:p>
        </p:txBody>
      </p:sp>
      <p:pic>
        <p:nvPicPr>
          <p:cNvPr id="67586" name="Picture 2"/>
          <p:cNvPicPr>
            <a:picLocks noChangeAspect="1" noChangeArrowheads="1"/>
          </p:cNvPicPr>
          <p:nvPr/>
        </p:nvPicPr>
        <p:blipFill>
          <a:blip r:embed="rId2" cstate="print"/>
          <a:srcRect/>
          <a:stretch>
            <a:fillRect/>
          </a:stretch>
        </p:blipFill>
        <p:spPr bwMode="auto">
          <a:xfrm>
            <a:off x="1039210" y="1615966"/>
            <a:ext cx="710092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Applications</a:t>
            </a:r>
            <a:endParaRPr lang="zh-CN" altLang="en-US" dirty="0"/>
          </a:p>
        </p:txBody>
      </p:sp>
      <p:sp>
        <p:nvSpPr>
          <p:cNvPr id="3" name="内容占位符 2"/>
          <p:cNvSpPr>
            <a:spLocks noGrp="1"/>
          </p:cNvSpPr>
          <p:nvPr>
            <p:ph idx="1"/>
          </p:nvPr>
        </p:nvSpPr>
        <p:spPr>
          <a:xfrm>
            <a:off x="283773" y="1600200"/>
            <a:ext cx="4351283" cy="4525963"/>
          </a:xfrm>
        </p:spPr>
        <p:txBody>
          <a:bodyPr/>
          <a:lstStyle/>
          <a:p>
            <a:pPr>
              <a:buClr>
                <a:schemeClr val="tx2"/>
              </a:buClr>
              <a:buFont typeface="Wingdings" pitchFamily="2" charset="2"/>
              <a:buChar char="n"/>
            </a:pPr>
            <a:r>
              <a:rPr lang="en-US" altLang="zh-CN" sz="2800" dirty="0" smtClean="0"/>
              <a:t>Medical Image Analysis</a:t>
            </a:r>
          </a:p>
          <a:p>
            <a:pPr>
              <a:buClr>
                <a:schemeClr val="tx2"/>
              </a:buClr>
              <a:buFont typeface="Wingdings" pitchFamily="2" charset="2"/>
              <a:buChar char="n"/>
            </a:pPr>
            <a:r>
              <a:rPr lang="en-US" altLang="zh-CN" sz="2800" dirty="0" smtClean="0"/>
              <a:t>Security</a:t>
            </a:r>
          </a:p>
          <a:p>
            <a:pPr lvl="1">
              <a:buClr>
                <a:schemeClr val="accent3">
                  <a:lumMod val="75000"/>
                </a:schemeClr>
              </a:buClr>
              <a:buFont typeface="Wingdings" pitchFamily="2" charset="2"/>
              <a:buChar char="l"/>
            </a:pPr>
            <a:r>
              <a:rPr lang="en-US" altLang="zh-CN" sz="2400" dirty="0" smtClean="0"/>
              <a:t>Biometrics</a:t>
            </a:r>
          </a:p>
          <a:p>
            <a:pPr lvl="1">
              <a:buClr>
                <a:schemeClr val="accent3">
                  <a:lumMod val="75000"/>
                </a:schemeClr>
              </a:buClr>
              <a:buFont typeface="Wingdings" pitchFamily="2" charset="2"/>
              <a:buChar char="l"/>
            </a:pPr>
            <a:r>
              <a:rPr lang="en-US" altLang="zh-CN" sz="2400" dirty="0" smtClean="0"/>
              <a:t>Surveillance</a:t>
            </a:r>
          </a:p>
          <a:p>
            <a:pPr lvl="1">
              <a:buClr>
                <a:schemeClr val="accent3">
                  <a:lumMod val="75000"/>
                </a:schemeClr>
              </a:buClr>
              <a:buFont typeface="Wingdings" pitchFamily="2" charset="2"/>
              <a:buChar char="l"/>
            </a:pPr>
            <a:r>
              <a:rPr lang="en-US" altLang="zh-CN" sz="2400" dirty="0" smtClean="0"/>
              <a:t>Tracking</a:t>
            </a:r>
          </a:p>
          <a:p>
            <a:pPr lvl="1">
              <a:buClr>
                <a:schemeClr val="accent3">
                  <a:lumMod val="75000"/>
                </a:schemeClr>
              </a:buClr>
              <a:buFont typeface="Wingdings" pitchFamily="2" charset="2"/>
              <a:buChar char="l"/>
            </a:pPr>
            <a:r>
              <a:rPr lang="en-US" altLang="zh-CN" sz="2400" dirty="0" smtClean="0"/>
              <a:t>Target Recognition</a:t>
            </a:r>
          </a:p>
          <a:p>
            <a:pPr>
              <a:buClr>
                <a:schemeClr val="tx2"/>
              </a:buClr>
              <a:buFont typeface="Wingdings" pitchFamily="2" charset="2"/>
              <a:buChar char="n"/>
            </a:pPr>
            <a:r>
              <a:rPr lang="en-US" altLang="zh-CN" sz="2800" dirty="0" smtClean="0"/>
              <a:t>Remote Sensing</a:t>
            </a:r>
          </a:p>
          <a:p>
            <a:pPr>
              <a:buClr>
                <a:schemeClr val="tx2"/>
              </a:buClr>
              <a:buFont typeface="Wingdings" pitchFamily="2" charset="2"/>
              <a:buChar char="n"/>
            </a:pPr>
            <a:r>
              <a:rPr lang="en-US" altLang="zh-CN" sz="2800" dirty="0" smtClean="0"/>
              <a:t>Robotics</a:t>
            </a:r>
          </a:p>
          <a:p>
            <a:pPr lvl="1">
              <a:buFont typeface="Wingdings" pitchFamily="2" charset="2"/>
              <a:buChar char="n"/>
            </a:pP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12</a:t>
            </a:fld>
            <a:endParaRPr lang="en-US" altLang="zh-CN" dirty="0"/>
          </a:p>
        </p:txBody>
      </p:sp>
      <p:sp>
        <p:nvSpPr>
          <p:cNvPr id="5" name="内容占位符 2"/>
          <p:cNvSpPr txBox="1">
            <a:spLocks/>
          </p:cNvSpPr>
          <p:nvPr/>
        </p:nvSpPr>
        <p:spPr bwMode="auto">
          <a:xfrm>
            <a:off x="4635106" y="1594940"/>
            <a:ext cx="4162096"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eaLnBrk="0" latinLnBrk="0" hangingPunct="0">
              <a:lnSpc>
                <a:spcPct val="100000"/>
              </a:lnSpc>
              <a:spcBef>
                <a:spcPct val="20000"/>
              </a:spcBef>
              <a:buClr>
                <a:schemeClr val="tx2"/>
              </a:buClr>
              <a:buSzTx/>
              <a:buFont typeface="Wingdings" pitchFamily="2" charset="2"/>
              <a:buChar char="n"/>
              <a:tabLst/>
              <a:defRPr/>
            </a:pPr>
            <a:r>
              <a:rPr lang="en-US" altLang="zh-CN" sz="2800" dirty="0" smtClean="0">
                <a:solidFill>
                  <a:schemeClr val="bg2">
                    <a:lumMod val="25000"/>
                  </a:schemeClr>
                </a:solidFill>
                <a:latin typeface="Arial" pitchFamily="34" charset="0"/>
                <a:ea typeface="+mn-ea"/>
                <a:cs typeface="Arial" pitchFamily="34" charset="0"/>
              </a:rPr>
              <a:t>Industrial Inspection, Quality Control</a:t>
            </a:r>
          </a:p>
          <a:p>
            <a:pPr marL="342900" marR="0" lvl="0" indent="-342900" defTabSz="914400" eaLnBrk="0" latinLnBrk="0" hangingPunct="0">
              <a:lnSpc>
                <a:spcPct val="100000"/>
              </a:lnSpc>
              <a:spcBef>
                <a:spcPct val="20000"/>
              </a:spcBef>
              <a:buClr>
                <a:schemeClr val="tx2"/>
              </a:buClr>
              <a:buSzTx/>
              <a:buFont typeface="Wingdings" pitchFamily="2" charset="2"/>
              <a:buChar char="n"/>
              <a:tabLst/>
              <a:defRPr/>
            </a:pPr>
            <a:r>
              <a:rPr lang="en-US" altLang="zh-CN" sz="2800" dirty="0" smtClean="0">
                <a:solidFill>
                  <a:schemeClr val="bg2">
                    <a:lumMod val="25000"/>
                  </a:schemeClr>
                </a:solidFill>
                <a:latin typeface="Arial" pitchFamily="34" charset="0"/>
                <a:ea typeface="+mn-ea"/>
                <a:cs typeface="Arial" pitchFamily="34" charset="0"/>
              </a:rPr>
              <a:t>Document Analysis</a:t>
            </a:r>
          </a:p>
          <a:p>
            <a:pPr marL="342900" marR="0" lvl="0" indent="-342900" defTabSz="914400" eaLnBrk="0" latinLnBrk="0" hangingPunct="0">
              <a:lnSpc>
                <a:spcPct val="100000"/>
              </a:lnSpc>
              <a:spcBef>
                <a:spcPct val="20000"/>
              </a:spcBef>
              <a:buClr>
                <a:schemeClr val="tx2"/>
              </a:buClr>
              <a:buSzTx/>
              <a:buFont typeface="Wingdings" pitchFamily="2" charset="2"/>
              <a:buChar char="n"/>
              <a:tabLst/>
              <a:defRPr/>
            </a:pPr>
            <a:r>
              <a:rPr lang="en-US" altLang="zh-CN" sz="2800" dirty="0" smtClean="0">
                <a:solidFill>
                  <a:schemeClr val="bg2">
                    <a:lumMod val="25000"/>
                  </a:schemeClr>
                </a:solidFill>
                <a:latin typeface="Arial" pitchFamily="34" charset="0"/>
                <a:ea typeface="+mn-ea"/>
                <a:cs typeface="Arial" pitchFamily="34" charset="0"/>
              </a:rPr>
              <a:t>Multimedia</a:t>
            </a:r>
          </a:p>
          <a:p>
            <a:pPr marL="342900" marR="0" lvl="0" indent="-342900" defTabSz="914400" eaLnBrk="0" latinLnBrk="0" hangingPunct="0">
              <a:lnSpc>
                <a:spcPct val="100000"/>
              </a:lnSpc>
              <a:spcBef>
                <a:spcPct val="20000"/>
              </a:spcBef>
              <a:buClr>
                <a:schemeClr val="tx2"/>
              </a:buClr>
              <a:buSzTx/>
              <a:buFont typeface="Wingdings" pitchFamily="2" charset="2"/>
              <a:buChar char="n"/>
              <a:tabLst/>
              <a:defRPr/>
            </a:pPr>
            <a:r>
              <a:rPr lang="en-US" altLang="zh-CN" sz="2800" dirty="0" smtClean="0">
                <a:solidFill>
                  <a:schemeClr val="bg2">
                    <a:lumMod val="25000"/>
                  </a:schemeClr>
                </a:solidFill>
                <a:latin typeface="Arial" pitchFamily="34" charset="0"/>
                <a:ea typeface="+mn-ea"/>
                <a:cs typeface="Arial" pitchFamily="34" charset="0"/>
              </a:rPr>
              <a:t>Human-Computer Interfaces</a:t>
            </a:r>
            <a:endParaRPr lang="zh-CN" altLang="en-US" sz="2800" dirty="0" smtClean="0">
              <a:solidFill>
                <a:schemeClr val="bg2">
                  <a:lumMod val="25000"/>
                </a:schemeClr>
              </a:solidFill>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 much so that….</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The goals of image processing and computer vision (what + where)  are in terms of what humans care about</a:t>
            </a:r>
            <a:r>
              <a:rPr lang="en-US" altLang="zh-CN" dirty="0" smtClean="0"/>
              <a:t>.</a:t>
            </a:r>
          </a:p>
          <a:p>
            <a:r>
              <a:rPr lang="en-US" altLang="zh-CN" dirty="0" smtClean="0"/>
              <a:t>So, we </a:t>
            </a:r>
            <a:r>
              <a:rPr lang="en-US" altLang="zh-CN" dirty="0" smtClean="0">
                <a:solidFill>
                  <a:srgbClr val="FF0000"/>
                </a:solidFill>
              </a:rPr>
              <a:t>use computer </a:t>
            </a:r>
            <a:r>
              <a:rPr lang="en-US" altLang="zh-CN" dirty="0" smtClean="0"/>
              <a:t>to </a:t>
            </a:r>
            <a:r>
              <a:rPr lang="en-US" altLang="zh-CN" dirty="0" smtClean="0">
                <a:solidFill>
                  <a:srgbClr val="FF0000"/>
                </a:solidFill>
              </a:rPr>
              <a:t>assist human</a:t>
            </a:r>
            <a:r>
              <a:rPr lang="en-US" altLang="zh-CN" dirty="0" smtClean="0"/>
              <a:t> to </a:t>
            </a:r>
            <a:r>
              <a:rPr lang="en-US" altLang="zh-CN" dirty="0" smtClean="0">
                <a:solidFill>
                  <a:srgbClr val="FF0000"/>
                </a:solidFill>
              </a:rPr>
              <a:t>identify</a:t>
            </a:r>
            <a:r>
              <a:rPr lang="en-US" altLang="zh-CN" dirty="0" smtClean="0"/>
              <a:t> and </a:t>
            </a:r>
            <a:r>
              <a:rPr lang="en-US" altLang="zh-CN" dirty="0" smtClean="0">
                <a:solidFill>
                  <a:srgbClr val="FF0000"/>
                </a:solidFill>
              </a:rPr>
              <a:t>locate</a:t>
            </a:r>
            <a:r>
              <a:rPr lang="en-US" altLang="zh-CN" dirty="0" smtClean="0"/>
              <a:t> </a:t>
            </a:r>
            <a:r>
              <a:rPr lang="en-US" altLang="zh-CN" dirty="0" smtClean="0">
                <a:solidFill>
                  <a:srgbClr val="FF0000"/>
                </a:solidFill>
              </a:rPr>
              <a:t>stuff</a:t>
            </a:r>
            <a:r>
              <a:rPr lang="en-US" altLang="zh-CN" dirty="0" smtClean="0"/>
              <a:t> in </a:t>
            </a:r>
            <a:r>
              <a:rPr lang="en-US" altLang="zh-CN" dirty="0" smtClean="0">
                <a:solidFill>
                  <a:srgbClr val="FF0000"/>
                </a:solidFill>
              </a:rPr>
              <a:t>images</a:t>
            </a:r>
            <a:r>
              <a:rPr lang="en-US" altLang="zh-CN" dirty="0" smtClean="0"/>
              <a:t>.</a:t>
            </a:r>
            <a:endParaRPr lang="zh-CN" altLang="en-US"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Critical Issues</a:t>
            </a:r>
            <a:endParaRPr lang="zh-CN" altLang="en-US" dirty="0"/>
          </a:p>
        </p:txBody>
      </p:sp>
      <p:sp>
        <p:nvSpPr>
          <p:cNvPr id="3" name="内容占位符 2"/>
          <p:cNvSpPr>
            <a:spLocks noGrp="1"/>
          </p:cNvSpPr>
          <p:nvPr>
            <p:ph idx="1"/>
          </p:nvPr>
        </p:nvSpPr>
        <p:spPr/>
        <p:txBody>
          <a:bodyPr/>
          <a:lstStyle/>
          <a:p>
            <a:pPr>
              <a:buClr>
                <a:schemeClr val="tx1"/>
              </a:buClr>
            </a:pPr>
            <a:r>
              <a:rPr lang="en-US" altLang="zh-CN" dirty="0" smtClean="0"/>
              <a:t>What information should be extracted?</a:t>
            </a:r>
          </a:p>
          <a:p>
            <a:pPr>
              <a:buClr>
                <a:schemeClr val="tx1"/>
              </a:buClr>
            </a:pPr>
            <a:r>
              <a:rPr lang="en-US" altLang="zh-CN" dirty="0" smtClean="0"/>
              <a:t>How can it be extracted?</a:t>
            </a:r>
          </a:p>
          <a:p>
            <a:pPr>
              <a:buClr>
                <a:schemeClr val="tx1"/>
              </a:buClr>
            </a:pPr>
            <a:r>
              <a:rPr lang="en-US" altLang="zh-CN" dirty="0" smtClean="0"/>
              <a:t>How should it be represented?</a:t>
            </a:r>
          </a:p>
          <a:p>
            <a:pPr>
              <a:buClr>
                <a:schemeClr val="tx1"/>
              </a:buClr>
            </a:pPr>
            <a:r>
              <a:rPr lang="en-US" altLang="zh-CN" dirty="0" smtClean="0"/>
              <a:t>How can it be used to aid analysis and understanding?</a:t>
            </a:r>
          </a:p>
          <a:p>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Computer Vision</a:t>
            </a:r>
            <a:endParaRPr lang="zh-CN" altLang="en-US" dirty="0"/>
          </a:p>
        </p:txBody>
      </p:sp>
      <p:sp>
        <p:nvSpPr>
          <p:cNvPr id="3" name="内容占位符 2"/>
          <p:cNvSpPr>
            <a:spLocks noGrp="1"/>
          </p:cNvSpPr>
          <p:nvPr>
            <p:ph idx="1"/>
          </p:nvPr>
        </p:nvSpPr>
        <p:spPr/>
        <p:txBody>
          <a:bodyPr/>
          <a:lstStyle/>
          <a:p>
            <a:r>
              <a:rPr lang="en-US" altLang="zh-CN" dirty="0" smtClean="0"/>
              <a:t>Describing an image over telephone</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15</a:t>
            </a:fld>
            <a:endParaRPr lang="en-US" altLang="zh-CN"/>
          </a:p>
        </p:txBody>
      </p:sp>
      <p:pic>
        <p:nvPicPr>
          <p:cNvPr id="6" name="图片 5" descr="rought_collie.jpg"/>
          <p:cNvPicPr>
            <a:picLocks noChangeAspect="1"/>
          </p:cNvPicPr>
          <p:nvPr/>
        </p:nvPicPr>
        <p:blipFill>
          <a:blip r:embed="rId3" cstate="print"/>
          <a:stretch>
            <a:fillRect/>
          </a:stretch>
        </p:blipFill>
        <p:spPr>
          <a:xfrm>
            <a:off x="3639169" y="2447596"/>
            <a:ext cx="4904756" cy="3678567"/>
          </a:xfrm>
          <a:prstGeom prst="rect">
            <a:avLst/>
          </a:prstGeom>
        </p:spPr>
      </p:pic>
      <p:sp>
        <p:nvSpPr>
          <p:cNvPr id="7" name="TextBox 6"/>
          <p:cNvSpPr txBox="1"/>
          <p:nvPr/>
        </p:nvSpPr>
        <p:spPr>
          <a:xfrm>
            <a:off x="457200" y="2468461"/>
            <a:ext cx="2806262" cy="3693319"/>
          </a:xfrm>
          <a:prstGeom prst="rect">
            <a:avLst/>
          </a:prstGeom>
          <a:noFill/>
        </p:spPr>
        <p:txBody>
          <a:bodyPr wrap="square" rtlCol="0">
            <a:spAutoFit/>
          </a:bodyPr>
          <a:lstStyle/>
          <a:p>
            <a:r>
              <a:rPr lang="en-US" altLang="zh-CN" dirty="0" smtClean="0"/>
              <a:t>“There’s a sort of rough collie puppy and a plastic Pepsi bottle on a marble table. It looks like the photo was taken with a flash. The background is somewhat like bamboo. Liquid in the Pepsi bottle is neither full nor empty. The place should be outdoor and it seems it was in the evening or night.”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Computer Vision</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16</a:t>
            </a:fld>
            <a:endParaRPr lang="en-US" altLang="zh-CN"/>
          </a:p>
        </p:txBody>
      </p:sp>
      <p:sp>
        <p:nvSpPr>
          <p:cNvPr id="8" name="内容占位符 7"/>
          <p:cNvSpPr>
            <a:spLocks noGrp="1"/>
          </p:cNvSpPr>
          <p:nvPr>
            <p:ph idx="1"/>
          </p:nvPr>
        </p:nvSpPr>
        <p:spPr>
          <a:xfrm>
            <a:off x="457200" y="2332038"/>
            <a:ext cx="3972910" cy="3794126"/>
          </a:xfrm>
        </p:spPr>
        <p:txBody>
          <a:bodyPr/>
          <a:lstStyle/>
          <a:p>
            <a:pPr>
              <a:buNone/>
            </a:pPr>
            <a:r>
              <a:rPr lang="en-US" altLang="zh-CN" sz="2000" dirty="0" smtClean="0"/>
              <a:t>	“There’s </a:t>
            </a:r>
            <a:r>
              <a:rPr lang="en-US" altLang="zh-CN" sz="2000" dirty="0" smtClean="0">
                <a:solidFill>
                  <a:srgbClr val="FF0000"/>
                </a:solidFill>
              </a:rPr>
              <a:t>a rough collie puppy </a:t>
            </a:r>
            <a:r>
              <a:rPr lang="en-US" altLang="zh-CN" sz="2000" dirty="0" smtClean="0"/>
              <a:t>and a plastic Pepsi bottle </a:t>
            </a:r>
            <a:r>
              <a:rPr lang="en-US" altLang="zh-CN" sz="2000" dirty="0" smtClean="0">
                <a:solidFill>
                  <a:srgbClr val="FFC000"/>
                </a:solidFill>
              </a:rPr>
              <a:t>standing</a:t>
            </a:r>
            <a:r>
              <a:rPr lang="en-US" altLang="zh-CN" sz="2000" dirty="0" smtClean="0"/>
              <a:t> on a marble table. </a:t>
            </a:r>
            <a:r>
              <a:rPr lang="en-US" altLang="zh-CN" sz="2000" dirty="0" smtClean="0">
                <a:solidFill>
                  <a:srgbClr val="00B050"/>
                </a:solidFill>
              </a:rPr>
              <a:t>It looks like the photo was taken with a flash.</a:t>
            </a:r>
            <a:r>
              <a:rPr lang="en-US" altLang="zh-CN" sz="2000" dirty="0" smtClean="0"/>
              <a:t> </a:t>
            </a:r>
            <a:r>
              <a:rPr lang="en-US" altLang="zh-CN" sz="2000" dirty="0" smtClean="0">
                <a:solidFill>
                  <a:schemeClr val="tx2"/>
                </a:solidFill>
              </a:rPr>
              <a:t>The background is somewhat like bamboo</a:t>
            </a:r>
            <a:r>
              <a:rPr lang="en-US" altLang="zh-CN" sz="2000" dirty="0" smtClean="0"/>
              <a:t>. </a:t>
            </a:r>
            <a:r>
              <a:rPr lang="en-US" altLang="zh-CN" sz="2000" dirty="0" smtClean="0">
                <a:solidFill>
                  <a:schemeClr val="accent2">
                    <a:lumMod val="60000"/>
                    <a:lumOff val="40000"/>
                  </a:schemeClr>
                </a:solidFill>
              </a:rPr>
              <a:t>Liquid in the Pepsi bottle is neither full nor empty</a:t>
            </a:r>
            <a:r>
              <a:rPr lang="en-US" altLang="zh-CN" sz="2000" dirty="0" smtClean="0"/>
              <a:t>. </a:t>
            </a:r>
            <a:r>
              <a:rPr lang="en-US" altLang="zh-CN" sz="2000" dirty="0" smtClean="0">
                <a:solidFill>
                  <a:srgbClr val="00B050"/>
                </a:solidFill>
              </a:rPr>
              <a:t>The place should be outdoor and it seems it was in the evening or night.</a:t>
            </a:r>
            <a:r>
              <a:rPr lang="en-US" altLang="zh-CN" sz="2000" dirty="0" smtClean="0"/>
              <a:t>”</a:t>
            </a:r>
          </a:p>
          <a:p>
            <a:endParaRPr lang="zh-CN" altLang="en-US" sz="2000" dirty="0"/>
          </a:p>
        </p:txBody>
      </p:sp>
      <p:sp>
        <p:nvSpPr>
          <p:cNvPr id="9" name="内容占位符 7"/>
          <p:cNvSpPr txBox="1">
            <a:spLocks/>
          </p:cNvSpPr>
          <p:nvPr/>
        </p:nvSpPr>
        <p:spPr bwMode="auto">
          <a:xfrm>
            <a:off x="4933633" y="2341202"/>
            <a:ext cx="397291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Object</a:t>
            </a:r>
            <a:r>
              <a:rPr kumimoji="0" lang="en-US" altLang="zh-CN" sz="20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 Detection</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dirty="0" smtClean="0">
                <a:solidFill>
                  <a:srgbClr val="FFC000"/>
                </a:solidFill>
                <a:latin typeface="Arial" pitchFamily="34" charset="0"/>
                <a:ea typeface="+mn-ea"/>
                <a:cs typeface="Arial" pitchFamily="34" charset="0"/>
              </a:rPr>
              <a:t>Pose Estimation</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0" i="0" u="none" strike="noStrike" kern="1200" cap="none" spc="0" normalizeH="0" baseline="0" noProof="0" dirty="0" smtClean="0">
                <a:ln>
                  <a:noFill/>
                </a:ln>
                <a:solidFill>
                  <a:srgbClr val="00B050"/>
                </a:solidFill>
                <a:effectLst/>
                <a:uLnTx/>
                <a:uFillTx/>
                <a:latin typeface="Arial" pitchFamily="34" charset="0"/>
                <a:ea typeface="+mn-ea"/>
                <a:cs typeface="Arial" pitchFamily="34" charset="0"/>
              </a:rPr>
              <a:t>Lighting</a:t>
            </a:r>
            <a:r>
              <a:rPr kumimoji="0" lang="en-US" altLang="zh-CN" sz="2000" b="0" i="0" u="none" strike="noStrike" kern="1200" cap="none" spc="0" normalizeH="0" noProof="0" dirty="0" smtClean="0">
                <a:ln>
                  <a:noFill/>
                </a:ln>
                <a:solidFill>
                  <a:srgbClr val="00B050"/>
                </a:solidFill>
                <a:effectLst/>
                <a:uLnTx/>
                <a:uFillTx/>
                <a:latin typeface="Arial" pitchFamily="34" charset="0"/>
                <a:ea typeface="+mn-ea"/>
                <a:cs typeface="Arial" pitchFamily="34" charset="0"/>
              </a:rPr>
              <a:t> Estimation</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baseline="0" dirty="0" smtClean="0">
                <a:solidFill>
                  <a:schemeClr val="tx2"/>
                </a:solidFill>
                <a:latin typeface="Arial" pitchFamily="34" charset="0"/>
                <a:ea typeface="+mn-ea"/>
                <a:cs typeface="Arial" pitchFamily="34" charset="0"/>
              </a:rPr>
              <a:t>Texture Estimation</a:t>
            </a:r>
            <a:endParaRPr kumimoji="0" lang="en-US" altLang="zh-CN" sz="2000"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a:p>
            <a:pPr marR="0" lvl="0" indent="-342900" algn="l" defTabSz="914400" rtl="0" eaLnBrk="0" fontAlgn="base" latinLnBrk="0" hangingPunct="0">
              <a:lnSpc>
                <a:spcPct val="100000"/>
              </a:lnSpc>
              <a:spcBef>
                <a:spcPct val="20000"/>
              </a:spcBef>
              <a:spcAft>
                <a:spcPct val="0"/>
              </a:spcAft>
              <a:buClrTx/>
              <a:buSzTx/>
              <a:tabLst/>
              <a:defRPr/>
            </a:pPr>
            <a:r>
              <a:rPr lang="en-US" altLang="zh-CN" sz="2000" dirty="0" smtClean="0">
                <a:solidFill>
                  <a:schemeClr val="accent2">
                    <a:lumMod val="60000"/>
                    <a:lumOff val="40000"/>
                  </a:schemeClr>
                </a:solidFill>
                <a:latin typeface="Arial" pitchFamily="34" charset="0"/>
                <a:ea typeface="+mn-ea"/>
                <a:cs typeface="Arial" pitchFamily="34" charset="0"/>
              </a:rPr>
              <a:t>Segmentation and Estimating Material Properties</a:t>
            </a:r>
            <a:endParaRPr kumimoji="0" lang="zh-CN" altLang="en-US" sz="2000" b="0" i="0" u="none" strike="noStrike" kern="1200" cap="none" spc="0" normalizeH="0" baseline="0" noProof="0" dirty="0">
              <a:ln>
                <a:noFill/>
              </a:ln>
              <a:solidFill>
                <a:schemeClr val="accent2">
                  <a:lumMod val="60000"/>
                  <a:lumOff val="40000"/>
                </a:schemeClr>
              </a:solidFill>
              <a:effectLst/>
              <a:uLnTx/>
              <a:uFillTx/>
              <a:latin typeface="Arial" pitchFamily="34" charset="0"/>
              <a:ea typeface="+mn-ea"/>
              <a:cs typeface="Arial" pitchFamily="34" charset="0"/>
            </a:endParaRPr>
          </a:p>
        </p:txBody>
      </p:sp>
      <p:sp>
        <p:nvSpPr>
          <p:cNvPr id="11" name="内容占位符 2"/>
          <p:cNvSpPr txBox="1">
            <a:spLocks/>
          </p:cNvSpPr>
          <p:nvPr/>
        </p:nvSpPr>
        <p:spPr bwMode="auto">
          <a:xfrm>
            <a:off x="677924" y="1615971"/>
            <a:ext cx="8007895" cy="835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bg2">
                    <a:lumMod val="25000"/>
                  </a:schemeClr>
                </a:solidFill>
                <a:effectLst/>
                <a:uLnTx/>
                <a:uFillTx/>
                <a:latin typeface="Arial" pitchFamily="34" charset="0"/>
                <a:ea typeface="+mn-ea"/>
                <a:cs typeface="Arial" pitchFamily="34" charset="0"/>
              </a:rPr>
              <a:t>Describing an image over telephone</a:t>
            </a:r>
            <a:endParaRPr kumimoji="0" lang="zh-CN" altLang="en-US" sz="3200" b="0" i="0" u="none" strike="noStrike" kern="1200" cap="none" spc="0" normalizeH="0" baseline="0" noProof="0" dirty="0">
              <a:ln>
                <a:noFill/>
              </a:ln>
              <a:solidFill>
                <a:schemeClr val="bg2">
                  <a:lumMod val="2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Image Processing and Analysis</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smtClean="0">
                <a:solidFill>
                  <a:srgbClr val="FF0000"/>
                </a:solidFill>
              </a:rPr>
              <a:t>intelligent, concise summary </a:t>
            </a:r>
            <a:r>
              <a:rPr lang="en-US" altLang="zh-CN" dirty="0" smtClean="0"/>
              <a:t>of the contents of images.</a:t>
            </a:r>
          </a:p>
          <a:p>
            <a:r>
              <a:rPr lang="en-US" altLang="zh-CN" dirty="0" smtClean="0"/>
              <a:t>What are contents?</a:t>
            </a:r>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Image “contents”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18</a:t>
            </a:fld>
            <a:endParaRPr lang="en-US" altLang="zh-CN"/>
          </a:p>
        </p:txBody>
      </p:sp>
      <p:cxnSp>
        <p:nvCxnSpPr>
          <p:cNvPr id="9" name="直接箭头连接符 8"/>
          <p:cNvCxnSpPr/>
          <p:nvPr/>
        </p:nvCxnSpPr>
        <p:spPr>
          <a:xfrm flipV="1">
            <a:off x="662151" y="1813035"/>
            <a:ext cx="7881774" cy="4035917"/>
          </a:xfrm>
          <a:prstGeom prst="straightConnector1">
            <a:avLst/>
          </a:prstGeom>
          <a:ln w="152400">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0120" y="4603588"/>
            <a:ext cx="1418897" cy="646331"/>
          </a:xfrm>
          <a:prstGeom prst="rect">
            <a:avLst/>
          </a:prstGeom>
          <a:noFill/>
        </p:spPr>
        <p:txBody>
          <a:bodyPr wrap="square" rtlCol="0">
            <a:spAutoFit/>
          </a:bodyPr>
          <a:lstStyle/>
          <a:p>
            <a:pPr algn="ctr"/>
            <a:r>
              <a:rPr lang="en-US" altLang="zh-CN" dirty="0" smtClean="0"/>
              <a:t>How blurry it is?</a:t>
            </a:r>
            <a:endParaRPr lang="zh-CN" altLang="en-US" dirty="0"/>
          </a:p>
        </p:txBody>
      </p:sp>
      <p:sp>
        <p:nvSpPr>
          <p:cNvPr id="12" name="TextBox 11"/>
          <p:cNvSpPr txBox="1"/>
          <p:nvPr/>
        </p:nvSpPr>
        <p:spPr>
          <a:xfrm>
            <a:off x="1881357" y="5202621"/>
            <a:ext cx="1418897" cy="646331"/>
          </a:xfrm>
          <a:prstGeom prst="rect">
            <a:avLst/>
          </a:prstGeom>
          <a:noFill/>
        </p:spPr>
        <p:txBody>
          <a:bodyPr wrap="square" rtlCol="0">
            <a:spAutoFit/>
          </a:bodyPr>
          <a:lstStyle/>
          <a:p>
            <a:pPr algn="ctr"/>
            <a:r>
              <a:rPr lang="en-US" altLang="zh-CN" dirty="0" smtClean="0"/>
              <a:t>Are there edges in it?</a:t>
            </a:r>
            <a:endParaRPr lang="zh-CN" altLang="en-US" dirty="0"/>
          </a:p>
        </p:txBody>
      </p:sp>
      <p:sp>
        <p:nvSpPr>
          <p:cNvPr id="13" name="TextBox 12"/>
          <p:cNvSpPr txBox="1"/>
          <p:nvPr/>
        </p:nvSpPr>
        <p:spPr>
          <a:xfrm>
            <a:off x="346831" y="3870418"/>
            <a:ext cx="3142594" cy="646331"/>
          </a:xfrm>
          <a:prstGeom prst="rect">
            <a:avLst/>
          </a:prstGeom>
          <a:noFill/>
        </p:spPr>
        <p:txBody>
          <a:bodyPr wrap="square" rtlCol="0">
            <a:spAutoFit/>
          </a:bodyPr>
          <a:lstStyle/>
          <a:p>
            <a:pPr algn="ctr"/>
            <a:r>
              <a:rPr lang="en-US" altLang="zh-CN" dirty="0" smtClean="0"/>
              <a:t>Are there regions that are all the same color or texture?</a:t>
            </a:r>
            <a:endParaRPr lang="zh-CN" altLang="en-US" dirty="0"/>
          </a:p>
        </p:txBody>
      </p:sp>
      <p:sp>
        <p:nvSpPr>
          <p:cNvPr id="17" name="TextBox 16"/>
          <p:cNvSpPr txBox="1"/>
          <p:nvPr/>
        </p:nvSpPr>
        <p:spPr>
          <a:xfrm>
            <a:off x="4214661" y="4028166"/>
            <a:ext cx="1697421" cy="646331"/>
          </a:xfrm>
          <a:prstGeom prst="rect">
            <a:avLst/>
          </a:prstGeom>
          <a:noFill/>
        </p:spPr>
        <p:txBody>
          <a:bodyPr wrap="square" rtlCol="0">
            <a:spAutoFit/>
          </a:bodyPr>
          <a:lstStyle/>
          <a:p>
            <a:pPr algn="ctr"/>
            <a:r>
              <a:rPr lang="en-US" altLang="zh-CN" dirty="0" smtClean="0"/>
              <a:t>What objects are in it?</a:t>
            </a:r>
            <a:endParaRPr lang="zh-CN" altLang="en-US" dirty="0"/>
          </a:p>
        </p:txBody>
      </p:sp>
      <p:sp>
        <p:nvSpPr>
          <p:cNvPr id="18" name="TextBox 17"/>
          <p:cNvSpPr txBox="1"/>
          <p:nvPr/>
        </p:nvSpPr>
        <p:spPr>
          <a:xfrm>
            <a:off x="2827274" y="3058524"/>
            <a:ext cx="2201912" cy="646331"/>
          </a:xfrm>
          <a:prstGeom prst="rect">
            <a:avLst/>
          </a:prstGeom>
          <a:noFill/>
        </p:spPr>
        <p:txBody>
          <a:bodyPr wrap="square" rtlCol="0">
            <a:spAutoFit/>
          </a:bodyPr>
          <a:lstStyle/>
          <a:p>
            <a:pPr algn="ctr"/>
            <a:r>
              <a:rPr lang="en-US" altLang="zh-CN" dirty="0" smtClean="0"/>
              <a:t>What are those people doing?</a:t>
            </a:r>
            <a:endParaRPr lang="zh-CN" altLang="en-US" dirty="0"/>
          </a:p>
        </p:txBody>
      </p:sp>
      <p:sp>
        <p:nvSpPr>
          <p:cNvPr id="19" name="TextBox 18"/>
          <p:cNvSpPr txBox="1"/>
          <p:nvPr/>
        </p:nvSpPr>
        <p:spPr>
          <a:xfrm>
            <a:off x="4164721" y="2364895"/>
            <a:ext cx="2201912" cy="646331"/>
          </a:xfrm>
          <a:prstGeom prst="rect">
            <a:avLst/>
          </a:prstGeom>
          <a:noFill/>
        </p:spPr>
        <p:txBody>
          <a:bodyPr wrap="square" rtlCol="0">
            <a:spAutoFit/>
          </a:bodyPr>
          <a:lstStyle/>
          <a:p>
            <a:pPr algn="ctr"/>
            <a:r>
              <a:rPr lang="en-US" altLang="zh-CN" dirty="0" smtClean="0"/>
              <a:t>Elegant? Grim? Funny? Cute?</a:t>
            </a:r>
            <a:endParaRPr lang="zh-CN" altLang="en-US" dirty="0"/>
          </a:p>
        </p:txBody>
      </p:sp>
      <p:sp>
        <p:nvSpPr>
          <p:cNvPr id="20" name="TextBox 19"/>
          <p:cNvSpPr txBox="1"/>
          <p:nvPr/>
        </p:nvSpPr>
        <p:spPr>
          <a:xfrm>
            <a:off x="6132796" y="3034895"/>
            <a:ext cx="2458427" cy="646331"/>
          </a:xfrm>
          <a:prstGeom prst="rect">
            <a:avLst/>
          </a:prstGeom>
          <a:noFill/>
        </p:spPr>
        <p:txBody>
          <a:bodyPr wrap="square" rtlCol="0">
            <a:spAutoFit/>
          </a:bodyPr>
          <a:lstStyle/>
          <a:p>
            <a:pPr algn="ctr"/>
            <a:r>
              <a:rPr lang="en-US" altLang="zh-CN" dirty="0" smtClean="0"/>
              <a:t>How sick or healthy is this person?</a:t>
            </a:r>
            <a:endParaRPr lang="zh-CN" altLang="en-US" dirty="0"/>
          </a:p>
        </p:txBody>
      </p:sp>
      <p:sp>
        <p:nvSpPr>
          <p:cNvPr id="21" name="TextBox 20"/>
          <p:cNvSpPr txBox="1"/>
          <p:nvPr/>
        </p:nvSpPr>
        <p:spPr>
          <a:xfrm>
            <a:off x="5843760" y="1631732"/>
            <a:ext cx="1991705" cy="646331"/>
          </a:xfrm>
          <a:prstGeom prst="rect">
            <a:avLst/>
          </a:prstGeom>
          <a:noFill/>
        </p:spPr>
        <p:txBody>
          <a:bodyPr wrap="square" rtlCol="0">
            <a:spAutoFit/>
          </a:bodyPr>
          <a:lstStyle/>
          <a:p>
            <a:pPr algn="ctr"/>
            <a:r>
              <a:rPr lang="en-US" altLang="zh-CN" b="1" dirty="0" smtClean="0">
                <a:solidFill>
                  <a:srgbClr val="FF0000"/>
                </a:solidFill>
              </a:rPr>
              <a:t>Higher level, More semantic</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Low-Level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19</a:t>
            </a:fld>
            <a:endParaRPr lang="en-US" altLang="zh-CN"/>
          </a:p>
        </p:txBody>
      </p:sp>
      <p:pic>
        <p:nvPicPr>
          <p:cNvPr id="71682" name="Picture 2"/>
          <p:cNvPicPr>
            <a:picLocks noChangeAspect="1" noChangeArrowheads="1"/>
          </p:cNvPicPr>
          <p:nvPr/>
        </p:nvPicPr>
        <p:blipFill>
          <a:blip r:embed="rId2" cstate="print"/>
          <a:srcRect/>
          <a:stretch>
            <a:fillRect/>
          </a:stretch>
        </p:blipFill>
        <p:spPr bwMode="auto">
          <a:xfrm>
            <a:off x="980583" y="1697039"/>
            <a:ext cx="7279563" cy="38335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Overview</a:t>
            </a:r>
            <a:endParaRPr lang="zh-CN" altLang="en-US"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t>Image processing</a:t>
            </a:r>
          </a:p>
          <a:p>
            <a:pPr lvl="1"/>
            <a:r>
              <a:rPr lang="en-US" altLang="zh-CN" dirty="0" smtClean="0"/>
              <a:t>Morphological Operations</a:t>
            </a:r>
          </a:p>
          <a:p>
            <a:pPr lvl="1"/>
            <a:r>
              <a:rPr lang="en-US" altLang="zh-CN" dirty="0" smtClean="0"/>
              <a:t>Histogram</a:t>
            </a:r>
          </a:p>
          <a:p>
            <a:pPr lvl="1"/>
            <a:r>
              <a:rPr lang="en-US" altLang="zh-CN" dirty="0" smtClean="0"/>
              <a:t>Image enhancement</a:t>
            </a:r>
          </a:p>
          <a:p>
            <a:pPr lvl="1"/>
            <a:r>
              <a:rPr lang="en-US" altLang="zh-CN" dirty="0" smtClean="0"/>
              <a:t>Thresholding</a:t>
            </a:r>
          </a:p>
          <a:p>
            <a:pPr lvl="1"/>
            <a:r>
              <a:rPr lang="en-US" altLang="zh-CN" dirty="0" smtClean="0"/>
              <a:t>Color image</a:t>
            </a:r>
          </a:p>
          <a:p>
            <a:pPr lvl="1"/>
            <a:r>
              <a:rPr lang="en-US" altLang="zh-CN" dirty="0" smtClean="0"/>
              <a:t>Filtering</a:t>
            </a:r>
          </a:p>
          <a:p>
            <a:pPr lvl="1"/>
            <a:r>
              <a:rPr lang="en-US" altLang="zh-CN" i="1" dirty="0" smtClean="0">
                <a:solidFill>
                  <a:schemeClr val="tx1">
                    <a:lumMod val="65000"/>
                    <a:lumOff val="35000"/>
                  </a:schemeClr>
                </a:solidFill>
              </a:rPr>
              <a:t>Frequency Domain Filtering</a:t>
            </a:r>
          </a:p>
          <a:p>
            <a:pPr lvl="1"/>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a:t>
            </a:fld>
            <a:endParaRPr lang="en-US" altLang="zh-CN" dirty="0"/>
          </a:p>
        </p:txBody>
      </p:sp>
    </p:spTree>
    <p:extLst>
      <p:ext uri="{BB962C8B-B14F-4D97-AF65-F5344CB8AC3E}">
        <p14:creationId xmlns:p14="http://schemas.microsoft.com/office/powerpoint/2010/main" val="142965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Low-Level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20</a:t>
            </a:fld>
            <a:endParaRPr lang="en-US" altLang="zh-CN"/>
          </a:p>
        </p:txBody>
      </p:sp>
      <p:pic>
        <p:nvPicPr>
          <p:cNvPr id="72706" name="Picture 2"/>
          <p:cNvPicPr>
            <a:picLocks noChangeAspect="1" noChangeArrowheads="1"/>
          </p:cNvPicPr>
          <p:nvPr/>
        </p:nvPicPr>
        <p:blipFill>
          <a:blip r:embed="rId2" cstate="print"/>
          <a:srcRect/>
          <a:stretch>
            <a:fillRect/>
          </a:stretch>
        </p:blipFill>
        <p:spPr bwMode="auto">
          <a:xfrm>
            <a:off x="681038" y="2315232"/>
            <a:ext cx="77819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Mid-Level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21</a:t>
            </a:fld>
            <a:endParaRPr lang="en-US" altLang="zh-CN"/>
          </a:p>
        </p:txBody>
      </p:sp>
      <p:pic>
        <p:nvPicPr>
          <p:cNvPr id="73730" name="Picture 2"/>
          <p:cNvPicPr>
            <a:picLocks noChangeAspect="1" noChangeArrowheads="1"/>
          </p:cNvPicPr>
          <p:nvPr/>
        </p:nvPicPr>
        <p:blipFill>
          <a:blip r:embed="rId2" cstate="print"/>
          <a:srcRect/>
          <a:stretch>
            <a:fillRect/>
          </a:stretch>
        </p:blipFill>
        <p:spPr bwMode="auto">
          <a:xfrm>
            <a:off x="600075" y="2257589"/>
            <a:ext cx="7943850"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Mid-Level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22</a:t>
            </a:fld>
            <a:endParaRPr lang="en-US" altLang="zh-CN"/>
          </a:p>
        </p:txBody>
      </p:sp>
      <p:pic>
        <p:nvPicPr>
          <p:cNvPr id="74754" name="Picture 2"/>
          <p:cNvPicPr>
            <a:picLocks noChangeAspect="1" noChangeArrowheads="1"/>
          </p:cNvPicPr>
          <p:nvPr/>
        </p:nvPicPr>
        <p:blipFill>
          <a:blip r:embed="rId2" cstate="print"/>
          <a:srcRect/>
          <a:stretch>
            <a:fillRect/>
          </a:stretch>
        </p:blipFill>
        <p:spPr bwMode="auto">
          <a:xfrm>
            <a:off x="502454" y="1600200"/>
            <a:ext cx="8137048" cy="4091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Low-Level to High-Level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23</a:t>
            </a:fld>
            <a:endParaRPr lang="en-US" altLang="zh-CN"/>
          </a:p>
        </p:txBody>
      </p:sp>
      <p:pic>
        <p:nvPicPr>
          <p:cNvPr id="75778" name="Picture 2"/>
          <p:cNvPicPr>
            <a:picLocks noChangeAspect="1" noChangeArrowheads="1"/>
          </p:cNvPicPr>
          <p:nvPr/>
        </p:nvPicPr>
        <p:blipFill>
          <a:blip r:embed="rId2" cstate="print"/>
          <a:srcRect/>
          <a:stretch>
            <a:fillRect/>
          </a:stretch>
        </p:blipFill>
        <p:spPr bwMode="auto">
          <a:xfrm>
            <a:off x="1572282" y="1600200"/>
            <a:ext cx="6215884" cy="40069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“Images” in this course</a:t>
            </a:r>
            <a:endParaRPr lang="zh-CN" altLang="en-US" dirty="0"/>
          </a:p>
        </p:txBody>
      </p:sp>
      <p:sp>
        <p:nvSpPr>
          <p:cNvPr id="3" name="内容占位符 2"/>
          <p:cNvSpPr>
            <a:spLocks noGrp="1"/>
          </p:cNvSpPr>
          <p:nvPr>
            <p:ph idx="1"/>
          </p:nvPr>
        </p:nvSpPr>
        <p:spPr>
          <a:xfrm>
            <a:off x="457200" y="1600200"/>
            <a:ext cx="3433592" cy="4525963"/>
          </a:xfrm>
        </p:spPr>
        <p:txBody>
          <a:bodyPr/>
          <a:lstStyle/>
          <a:p>
            <a:r>
              <a:rPr lang="en-US" altLang="zh-CN" sz="2800" dirty="0" smtClean="0"/>
              <a:t>Photos: 2D arrays of intensities</a:t>
            </a:r>
          </a:p>
          <a:p>
            <a:r>
              <a:rPr lang="en-US" altLang="zh-CN" sz="2800" dirty="0" smtClean="0"/>
              <a:t>3D range data: (</a:t>
            </a:r>
            <a:r>
              <a:rPr lang="en-US" altLang="zh-CN" sz="2800" dirty="0" err="1" smtClean="0"/>
              <a:t>x,y,z</a:t>
            </a:r>
            <a:r>
              <a:rPr lang="en-US" altLang="zh-CN" sz="2800" dirty="0" smtClean="0"/>
              <a:t>) locations of points</a:t>
            </a:r>
          </a:p>
          <a:p>
            <a:r>
              <a:rPr lang="en-US" altLang="zh-CN" sz="2800" dirty="0" smtClean="0"/>
              <a:t>Volumetric medical images: 3D arrays of intensities</a:t>
            </a:r>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24</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3890792" y="1770989"/>
            <a:ext cx="4744734" cy="4260577"/>
          </a:xfrm>
          <a:prstGeom prst="rect">
            <a:avLst/>
          </a:prstGeom>
          <a:noFill/>
          <a:ln w="9525">
            <a:noFill/>
            <a:miter lim="800000"/>
            <a:headEnd/>
            <a:tailEnd/>
          </a:ln>
        </p:spPr>
      </p:pic>
      <p:pic>
        <p:nvPicPr>
          <p:cNvPr id="1028" name="Picture 4" descr="http://www.cgal.org/Manual/latest/doc_html/cgal_manual/Surface_reconstruction_points_3/eros.jpg"/>
          <p:cNvPicPr>
            <a:picLocks noChangeAspect="1" noChangeArrowheads="1"/>
          </p:cNvPicPr>
          <p:nvPr/>
        </p:nvPicPr>
        <p:blipFill>
          <a:blip r:embed="rId4" cstate="print"/>
          <a:srcRect/>
          <a:stretch>
            <a:fillRect/>
          </a:stretch>
        </p:blipFill>
        <p:spPr bwMode="auto">
          <a:xfrm>
            <a:off x="3781425" y="2537203"/>
            <a:ext cx="4762500" cy="2847976"/>
          </a:xfrm>
          <a:prstGeom prst="rect">
            <a:avLst/>
          </a:prstGeom>
          <a:noFill/>
        </p:spPr>
      </p:pic>
      <p:pic>
        <p:nvPicPr>
          <p:cNvPr id="1029" name="Picture 5"/>
          <p:cNvPicPr>
            <a:picLocks noChangeAspect="1" noChangeArrowheads="1"/>
          </p:cNvPicPr>
          <p:nvPr/>
        </p:nvPicPr>
        <p:blipFill>
          <a:blip r:embed="rId5" cstate="print"/>
          <a:srcRect/>
          <a:stretch>
            <a:fillRect/>
          </a:stretch>
        </p:blipFill>
        <p:spPr bwMode="auto">
          <a:xfrm>
            <a:off x="4190336" y="1770989"/>
            <a:ext cx="4260577" cy="4260577"/>
          </a:xfrm>
          <a:prstGeom prst="rect">
            <a:avLst/>
          </a:prstGeom>
          <a:noFill/>
          <a:ln w="9525">
            <a:noFill/>
            <a:miter lim="800000"/>
            <a:headEnd/>
            <a:tailEnd/>
          </a:ln>
        </p:spPr>
      </p:pic>
      <p:sp>
        <p:nvSpPr>
          <p:cNvPr id="9" name="左箭头 8"/>
          <p:cNvSpPr/>
          <p:nvPr/>
        </p:nvSpPr>
        <p:spPr>
          <a:xfrm>
            <a:off x="3890793" y="1921299"/>
            <a:ext cx="1169938" cy="48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044966" y="1921299"/>
            <a:ext cx="4045168" cy="461665"/>
          </a:xfrm>
          <a:prstGeom prst="rect">
            <a:avLst/>
          </a:prstGeom>
          <a:noFill/>
        </p:spPr>
        <p:txBody>
          <a:bodyPr wrap="square" rtlCol="0">
            <a:spAutoFit/>
          </a:bodyPr>
          <a:lstStyle/>
          <a:p>
            <a:r>
              <a:rPr lang="en-US" altLang="zh-CN" sz="2400" dirty="0" smtClean="0">
                <a:solidFill>
                  <a:srgbClr val="FF0000"/>
                </a:solidFill>
              </a:rPr>
              <a:t>Occlusion</a:t>
            </a:r>
            <a:r>
              <a:rPr lang="en-US" altLang="zh-CN" sz="2400" dirty="0" smtClean="0"/>
              <a:t> and </a:t>
            </a:r>
            <a:r>
              <a:rPr lang="en-US" altLang="zh-CN" sz="2400" dirty="0" smtClean="0">
                <a:solidFill>
                  <a:srgbClr val="FF0000"/>
                </a:solidFill>
              </a:rPr>
              <a:t>Projection</a:t>
            </a:r>
            <a:endParaRPr lang="zh-CN" altLang="en-US" sz="2400" dirty="0">
              <a:solidFill>
                <a:srgbClr val="FF0000"/>
              </a:solidFill>
            </a:endParaRPr>
          </a:p>
        </p:txBody>
      </p:sp>
      <p:sp>
        <p:nvSpPr>
          <p:cNvPr id="11" name="左箭头 10"/>
          <p:cNvSpPr/>
          <p:nvPr/>
        </p:nvSpPr>
        <p:spPr>
          <a:xfrm>
            <a:off x="3890792" y="2904636"/>
            <a:ext cx="1169939" cy="48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045544" y="2914718"/>
            <a:ext cx="2837793" cy="461665"/>
          </a:xfrm>
          <a:prstGeom prst="rect">
            <a:avLst/>
          </a:prstGeom>
          <a:noFill/>
        </p:spPr>
        <p:txBody>
          <a:bodyPr wrap="square" rtlCol="0">
            <a:spAutoFit/>
          </a:bodyPr>
          <a:lstStyle/>
          <a:p>
            <a:r>
              <a:rPr lang="en-US" altLang="zh-CN" sz="2400" dirty="0" smtClean="0">
                <a:solidFill>
                  <a:srgbClr val="FF0000"/>
                </a:solidFill>
              </a:rPr>
              <a:t>Occlusion</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6"/>
                                        </p:tgtEl>
                                        <p:attrNameLst>
                                          <p:attrName>ppt_x</p:attrName>
                                        </p:attrNameLst>
                                      </p:cBhvr>
                                      <p:tavLst>
                                        <p:tav tm="0">
                                          <p:val>
                                            <p:strVal val="ppt_x"/>
                                          </p:val>
                                        </p:tav>
                                        <p:tav tm="100000">
                                          <p:val>
                                            <p:strVal val="ppt_x"/>
                                          </p:val>
                                        </p:tav>
                                      </p:tavLst>
                                    </p:anim>
                                    <p:anim calcmode="lin" valueType="num">
                                      <p:cBhvr additive="base">
                                        <p:cTn id="7" dur="500"/>
                                        <p:tgtEl>
                                          <p:spTgt spid="1026"/>
                                        </p:tgtEl>
                                        <p:attrNameLst>
                                          <p:attrName>ppt_y</p:attrName>
                                        </p:attrNameLst>
                                      </p:cBhvr>
                                      <p:tavLst>
                                        <p:tav tm="0">
                                          <p:val>
                                            <p:strVal val="ppt_y"/>
                                          </p:val>
                                        </p:tav>
                                        <p:tav tm="100000">
                                          <p:val>
                                            <p:strVal val="1+ppt_h/2"/>
                                          </p:val>
                                        </p:tav>
                                      </p:tavLst>
                                    </p:anim>
                                    <p:set>
                                      <p:cBhvr>
                                        <p:cTn id="8" dur="1" fill="hold">
                                          <p:stCondLst>
                                            <p:cond delay="499"/>
                                          </p:stCondLst>
                                        </p:cTn>
                                        <p:tgtEl>
                                          <p:spTgt spid="102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028"/>
                                        </p:tgtEl>
                                        <p:attrNameLst>
                                          <p:attrName>ppt_x</p:attrName>
                                        </p:attrNameLst>
                                      </p:cBhvr>
                                      <p:tavLst>
                                        <p:tav tm="0">
                                          <p:val>
                                            <p:strVal val="ppt_x"/>
                                          </p:val>
                                        </p:tav>
                                        <p:tav tm="100000">
                                          <p:val>
                                            <p:strVal val="ppt_x"/>
                                          </p:val>
                                        </p:tav>
                                      </p:tavLst>
                                    </p:anim>
                                    <p:anim calcmode="lin" valueType="num">
                                      <p:cBhvr additive="base">
                                        <p:cTn id="17" dur="500"/>
                                        <p:tgtEl>
                                          <p:spTgt spid="1028"/>
                                        </p:tgtEl>
                                        <p:attrNameLst>
                                          <p:attrName>ppt_y</p:attrName>
                                        </p:attrNameLst>
                                      </p:cBhvr>
                                      <p:tavLst>
                                        <p:tav tm="0">
                                          <p:val>
                                            <p:strVal val="ppt_y"/>
                                          </p:val>
                                        </p:tav>
                                        <p:tav tm="100000">
                                          <p:val>
                                            <p:strVal val="1+ppt_h/2"/>
                                          </p:val>
                                        </p:tav>
                                      </p:tavLst>
                                    </p:anim>
                                    <p:set>
                                      <p:cBhvr>
                                        <p:cTn id="18" dur="1" fill="hold">
                                          <p:stCondLst>
                                            <p:cond delay="499"/>
                                          </p:stCondLst>
                                        </p:cTn>
                                        <p:tgtEl>
                                          <p:spTgt spid="10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29"/>
                                        </p:tgtEl>
                                        <p:attrNameLst>
                                          <p:attrName>ppt_x</p:attrName>
                                        </p:attrNameLst>
                                      </p:cBhvr>
                                      <p:tavLst>
                                        <p:tav tm="0">
                                          <p:val>
                                            <p:strVal val="ppt_x"/>
                                          </p:val>
                                        </p:tav>
                                        <p:tav tm="100000">
                                          <p:val>
                                            <p:strVal val="ppt_x"/>
                                          </p:val>
                                        </p:tav>
                                      </p:tavLst>
                                    </p:anim>
                                    <p:anim calcmode="lin" valueType="num">
                                      <p:cBhvr additive="base">
                                        <p:cTn id="27" dur="500"/>
                                        <p:tgtEl>
                                          <p:spTgt spid="1029"/>
                                        </p:tgtEl>
                                        <p:attrNameLst>
                                          <p:attrName>ppt_y</p:attrName>
                                        </p:attrNameLst>
                                      </p:cBhvr>
                                      <p:tavLst>
                                        <p:tav tm="0">
                                          <p:val>
                                            <p:strVal val="ppt_y"/>
                                          </p:val>
                                        </p:tav>
                                        <p:tav tm="100000">
                                          <p:val>
                                            <p:strVal val="1+ppt_h/2"/>
                                          </p:val>
                                        </p:tav>
                                      </p:tavLst>
                                    </p:anim>
                                    <p:set>
                                      <p:cBhvr>
                                        <p:cTn id="28" dur="1" fill="hold">
                                          <p:stCondLst>
                                            <p:cond delay="499"/>
                                          </p:stCondLst>
                                        </p:cTn>
                                        <p:tgtEl>
                                          <p:spTgt spid="102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Problems</a:t>
            </a:r>
            <a:endParaRPr lang="zh-CN" altLang="en-US" dirty="0"/>
          </a:p>
        </p:txBody>
      </p:sp>
      <p:sp>
        <p:nvSpPr>
          <p:cNvPr id="3" name="内容占位符 2"/>
          <p:cNvSpPr>
            <a:spLocks noGrp="1"/>
          </p:cNvSpPr>
          <p:nvPr>
            <p:ph idx="1"/>
          </p:nvPr>
        </p:nvSpPr>
        <p:spPr/>
        <p:txBody>
          <a:bodyPr/>
          <a:lstStyle/>
          <a:p>
            <a:r>
              <a:rPr lang="en-US" altLang="zh-CN" dirty="0" smtClean="0"/>
              <a:t>Given a photograph, automatically localize all faces in it</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25</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737072" y="2645323"/>
            <a:ext cx="7806853" cy="28095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Problems</a:t>
            </a:r>
            <a:endParaRPr lang="zh-CN" altLang="en-US" dirty="0"/>
          </a:p>
        </p:txBody>
      </p:sp>
      <p:sp>
        <p:nvSpPr>
          <p:cNvPr id="3" name="内容占位符 2"/>
          <p:cNvSpPr>
            <a:spLocks noGrp="1"/>
          </p:cNvSpPr>
          <p:nvPr>
            <p:ph idx="1"/>
          </p:nvPr>
        </p:nvSpPr>
        <p:spPr>
          <a:xfrm>
            <a:off x="457200" y="1600200"/>
            <a:ext cx="4477407" cy="4525963"/>
          </a:xfrm>
        </p:spPr>
        <p:txBody>
          <a:bodyPr/>
          <a:lstStyle/>
          <a:p>
            <a:r>
              <a:rPr lang="en-US" altLang="zh-CN" sz="3600" dirty="0" smtClean="0"/>
              <a:t>Given a set of brain MR images, automatically localize the brain tumor</a:t>
            </a:r>
            <a:endParaRPr lang="zh-CN" altLang="en-US" sz="3600"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26</a:t>
            </a:fld>
            <a:endParaRPr lang="en-US" altLang="zh-CN"/>
          </a:p>
        </p:txBody>
      </p:sp>
      <p:pic>
        <p:nvPicPr>
          <p:cNvPr id="25602" name="Picture 2"/>
          <p:cNvPicPr>
            <a:picLocks noChangeAspect="1" noChangeArrowheads="1"/>
          </p:cNvPicPr>
          <p:nvPr/>
        </p:nvPicPr>
        <p:blipFill>
          <a:blip r:embed="rId2" cstate="print"/>
          <a:srcRect/>
          <a:stretch>
            <a:fillRect/>
          </a:stretch>
        </p:blipFill>
        <p:spPr bwMode="auto">
          <a:xfrm>
            <a:off x="4765792" y="1625100"/>
            <a:ext cx="3378357" cy="42330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Terminology</a:t>
            </a:r>
            <a:endParaRPr lang="zh-CN" altLang="en-US" dirty="0"/>
          </a:p>
        </p:txBody>
      </p:sp>
      <p:sp>
        <p:nvSpPr>
          <p:cNvPr id="3" name="内容占位符 2"/>
          <p:cNvSpPr>
            <a:spLocks noGrp="1"/>
          </p:cNvSpPr>
          <p:nvPr>
            <p:ph idx="1"/>
          </p:nvPr>
        </p:nvSpPr>
        <p:spPr/>
        <p:txBody>
          <a:bodyPr/>
          <a:lstStyle/>
          <a:p>
            <a:r>
              <a:rPr lang="en-US" altLang="zh-CN" dirty="0" smtClean="0"/>
              <a:t>{ 3D, Computer, Machine, robot } vision</a:t>
            </a:r>
          </a:p>
          <a:p>
            <a:r>
              <a:rPr lang="en-US" altLang="zh-CN" dirty="0" smtClean="0"/>
              <a:t>Image { processing, analysis, understanding, interpretation }</a:t>
            </a:r>
          </a:p>
          <a:p>
            <a:r>
              <a:rPr lang="en-US" altLang="zh-CN" dirty="0" smtClean="0"/>
              <a:t>Medical Image { analysis, processing }</a:t>
            </a:r>
          </a:p>
          <a:p>
            <a:r>
              <a:rPr lang="en-US" altLang="zh-CN" dirty="0" smtClean="0"/>
              <a:t>Signal Processing</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lstStyle/>
          <a:p>
            <a:r>
              <a:rPr lang="en-US" altLang="zh-CN" sz="2400" dirty="0" smtClean="0"/>
              <a:t>L. G. Shapiro and G. C. Stockman, Computer Vision, Prentice Hall, 2001.</a:t>
            </a:r>
          </a:p>
          <a:p>
            <a:r>
              <a:rPr lang="en-US" altLang="zh-CN" sz="2400" dirty="0" smtClean="0"/>
              <a:t>R. </a:t>
            </a:r>
            <a:r>
              <a:rPr lang="en-US" altLang="zh-CN" sz="2400" dirty="0" err="1" smtClean="0"/>
              <a:t>Szeliski</a:t>
            </a:r>
            <a:r>
              <a:rPr lang="en-US" altLang="zh-CN" sz="2400" dirty="0" smtClean="0"/>
              <a:t>, Computer Vision: Algorithms and Applications, Springer 2010. (local copy)</a:t>
            </a:r>
          </a:p>
          <a:p>
            <a:r>
              <a:rPr lang="en-US" altLang="zh-CN" sz="2400" dirty="0" smtClean="0"/>
              <a:t>D. A. Forsyth and J. Ponce, Computer Vision: A Modern Approach, Prentice Hall, 2002.</a:t>
            </a:r>
          </a:p>
          <a:p>
            <a:r>
              <a:rPr lang="en-US" altLang="zh-CN" sz="2400" dirty="0" smtClean="0"/>
              <a:t>R. C. Gonzalez and R. E. Woods, Digital Image Processing, 3rd edition, Prentice Hall, 2008.</a:t>
            </a:r>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Exams</a:t>
            </a:r>
            <a:endParaRPr lang="zh-CN" altLang="en-US" dirty="0"/>
          </a:p>
        </p:txBody>
      </p:sp>
      <p:sp>
        <p:nvSpPr>
          <p:cNvPr id="3" name="内容占位符 2"/>
          <p:cNvSpPr>
            <a:spLocks noGrp="1"/>
          </p:cNvSpPr>
          <p:nvPr>
            <p:ph idx="1"/>
          </p:nvPr>
        </p:nvSpPr>
        <p:spPr/>
        <p:txBody>
          <a:bodyPr/>
          <a:lstStyle/>
          <a:p>
            <a:r>
              <a:rPr lang="en-US" altLang="zh-CN" dirty="0" smtClean="0"/>
              <a:t>3-4 projects  </a:t>
            </a:r>
          </a:p>
          <a:p>
            <a:r>
              <a:rPr lang="en-US" altLang="zh-CN" dirty="0" smtClean="0"/>
              <a:t>Final exam or project</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 Overview</a:t>
            </a:r>
            <a:endParaRPr lang="zh-CN" altLang="en-US" dirty="0"/>
          </a:p>
        </p:txBody>
      </p:sp>
      <p:sp>
        <p:nvSpPr>
          <p:cNvPr id="3" name="内容占位符 2"/>
          <p:cNvSpPr>
            <a:spLocks noGrp="1"/>
          </p:cNvSpPr>
          <p:nvPr>
            <p:ph idx="1"/>
          </p:nvPr>
        </p:nvSpPr>
        <p:spPr/>
        <p:txBody>
          <a:bodyPr/>
          <a:lstStyle/>
          <a:p>
            <a:r>
              <a:rPr lang="en-US" altLang="zh-CN" dirty="0" smtClean="0"/>
              <a:t>Feature detection</a:t>
            </a:r>
          </a:p>
          <a:p>
            <a:r>
              <a:rPr lang="en-US" altLang="zh-CN" dirty="0" smtClean="0"/>
              <a:t>Segmentation</a:t>
            </a:r>
          </a:p>
          <a:p>
            <a:pPr lvl="1"/>
            <a:r>
              <a:rPr lang="en-US" altLang="zh-CN" dirty="0" smtClean="0"/>
              <a:t>Thresholding; Clustering; Classification</a:t>
            </a:r>
          </a:p>
          <a:p>
            <a:r>
              <a:rPr lang="en-US" altLang="zh-CN" i="1" dirty="0">
                <a:solidFill>
                  <a:schemeClr val="tx1">
                    <a:lumMod val="65000"/>
                    <a:lumOff val="35000"/>
                  </a:schemeClr>
                </a:solidFill>
              </a:rPr>
              <a:t>3D vision </a:t>
            </a:r>
          </a:p>
          <a:p>
            <a:pPr lvl="1"/>
            <a:r>
              <a:rPr lang="en-US" altLang="zh-CN" i="1" dirty="0">
                <a:solidFill>
                  <a:schemeClr val="tx1">
                    <a:lumMod val="65000"/>
                    <a:lumOff val="35000"/>
                  </a:schemeClr>
                </a:solidFill>
              </a:rPr>
              <a:t>3D vision; Tracking; </a:t>
            </a:r>
            <a:r>
              <a:rPr lang="en-US" altLang="zh-CN" i="1" dirty="0" err="1" smtClean="0">
                <a:solidFill>
                  <a:schemeClr val="tx1">
                    <a:lumMod val="65000"/>
                    <a:lumOff val="35000"/>
                  </a:schemeClr>
                </a:solidFill>
              </a:rPr>
              <a:t>Kalman</a:t>
            </a:r>
            <a:r>
              <a:rPr lang="en-US" altLang="zh-CN" i="1" dirty="0" smtClean="0">
                <a:solidFill>
                  <a:schemeClr val="tx1">
                    <a:lumMod val="65000"/>
                    <a:lumOff val="35000"/>
                  </a:schemeClr>
                </a:solidFill>
              </a:rPr>
              <a:t> filter; Snake</a:t>
            </a:r>
            <a:endParaRPr lang="en-US" altLang="zh-CN" i="1" dirty="0">
              <a:solidFill>
                <a:schemeClr val="tx1">
                  <a:lumMod val="65000"/>
                  <a:lumOff val="35000"/>
                </a:schemeClr>
              </a:solidFill>
            </a:endParaRPr>
          </a:p>
          <a:p>
            <a:r>
              <a:rPr lang="en-US" altLang="zh-CN" dirty="0" smtClean="0"/>
              <a:t>Pattern recognition &amp; Machine learning</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3</a:t>
            </a:fld>
            <a:endParaRPr lang="en-US" altLang="zh-CN" dirty="0"/>
          </a:p>
        </p:txBody>
      </p:sp>
    </p:spTree>
    <p:extLst>
      <p:ext uri="{BB962C8B-B14F-4D97-AF65-F5344CB8AC3E}">
        <p14:creationId xmlns:p14="http://schemas.microsoft.com/office/powerpoint/2010/main" val="297764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“Image” and “Vision”</a:t>
            </a:r>
          </a:p>
          <a:p>
            <a:r>
              <a:rPr lang="en-US" altLang="zh-CN" dirty="0" smtClean="0"/>
              <a:t>Why it is important</a:t>
            </a:r>
          </a:p>
          <a:p>
            <a:r>
              <a:rPr lang="en-US" altLang="zh-CN" dirty="0" smtClean="0"/>
              <a:t>How the course works</a:t>
            </a:r>
          </a:p>
        </p:txBody>
      </p:sp>
      <p:sp>
        <p:nvSpPr>
          <p:cNvPr id="5" name="灯片编号占位符 4"/>
          <p:cNvSpPr>
            <a:spLocks noGrp="1"/>
          </p:cNvSpPr>
          <p:nvPr>
            <p:ph type="sldNum" sz="quarter" idx="12"/>
          </p:nvPr>
        </p:nvSpPr>
        <p:spPr/>
        <p:txBody>
          <a:bodyPr/>
          <a:lstStyle/>
          <a:p>
            <a:pPr>
              <a:defRPr/>
            </a:pPr>
            <a:fld id="{0496CDA1-B2C2-440A-BCF6-820C15D1F7D4}" type="slidenum">
              <a:rPr lang="en-US" altLang="zh-CN" smtClean="0"/>
              <a:pPr>
                <a:defRPr/>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Image Processing and Analysis</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a:solidFill>
                  <a:srgbClr val="FF0000"/>
                </a:solidFill>
              </a:rPr>
              <a:t>The study of methods and techniques </a:t>
            </a:r>
            <a:r>
              <a:rPr lang="en-US" altLang="zh-CN" dirty="0"/>
              <a:t>whereby artificial vision systems can be constructed and usefully employed…” (Davies</a:t>
            </a:r>
            <a:r>
              <a:rPr lang="en-US" altLang="zh-CN" dirty="0" smtClean="0"/>
              <a:t>)</a:t>
            </a:r>
          </a:p>
          <a:p>
            <a:r>
              <a:rPr lang="en-US" altLang="zh-CN" dirty="0" smtClean="0"/>
              <a:t>“</a:t>
            </a:r>
            <a:r>
              <a:rPr lang="en-US" altLang="zh-CN" dirty="0" smtClean="0">
                <a:solidFill>
                  <a:srgbClr val="FF0000"/>
                </a:solidFill>
              </a:rPr>
              <a:t>Computing </a:t>
            </a:r>
            <a:r>
              <a:rPr lang="en-US" altLang="zh-CN" dirty="0" smtClean="0">
                <a:solidFill>
                  <a:schemeClr val="tx1"/>
                </a:solidFill>
              </a:rPr>
              <a:t>properties of the 3D world </a:t>
            </a:r>
            <a:r>
              <a:rPr lang="en-US" altLang="zh-CN" dirty="0" smtClean="0"/>
              <a:t>from one or more digital images”</a:t>
            </a:r>
            <a:r>
              <a:rPr lang="zh-CN" altLang="en-US" dirty="0" smtClean="0"/>
              <a:t> </a:t>
            </a:r>
            <a:r>
              <a:rPr lang="en-US" altLang="zh-CN" dirty="0" smtClean="0"/>
              <a:t>(</a:t>
            </a:r>
            <a:r>
              <a:rPr lang="en-US" altLang="zh-CN" dirty="0" err="1" smtClean="0"/>
              <a:t>Trucco</a:t>
            </a:r>
            <a:r>
              <a:rPr lang="en-US" altLang="zh-CN" dirty="0" smtClean="0"/>
              <a:t>)</a:t>
            </a:r>
          </a:p>
          <a:p>
            <a:r>
              <a:rPr lang="en-US" altLang="zh-CN" dirty="0" smtClean="0"/>
              <a:t>“</a:t>
            </a:r>
            <a:r>
              <a:rPr lang="en-US" altLang="zh-CN" dirty="0" smtClean="0">
                <a:solidFill>
                  <a:srgbClr val="FF0000"/>
                </a:solidFill>
              </a:rPr>
              <a:t>Make useful decisions about real physical objects and scenes </a:t>
            </a:r>
            <a:r>
              <a:rPr lang="en-US" altLang="zh-CN" dirty="0" smtClean="0"/>
              <a:t>based on sensed images” (Shapiro)</a:t>
            </a:r>
          </a:p>
        </p:txBody>
      </p:sp>
      <p:sp>
        <p:nvSpPr>
          <p:cNvPr id="5" name="灯片编号占位符 4"/>
          <p:cNvSpPr>
            <a:spLocks noGrp="1"/>
          </p:cNvSpPr>
          <p:nvPr>
            <p:ph type="sldNum" sz="quarter" idx="12"/>
          </p:nvPr>
        </p:nvSpPr>
        <p:spPr/>
        <p:txBody>
          <a:bodyPr/>
          <a:lstStyle/>
          <a:p>
            <a:pPr>
              <a:defRPr/>
            </a:pPr>
            <a:fld id="{0496CDA1-B2C2-440A-BCF6-820C15D1F7D4}"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Vision</a:t>
            </a:r>
            <a:endParaRPr lang="zh-CN" altLang="en-US" dirty="0"/>
          </a:p>
        </p:txBody>
      </p:sp>
      <p:sp>
        <p:nvSpPr>
          <p:cNvPr id="3" name="内容占位符 2"/>
          <p:cNvSpPr>
            <a:spLocks noGrp="1"/>
          </p:cNvSpPr>
          <p:nvPr>
            <p:ph idx="1"/>
          </p:nvPr>
        </p:nvSpPr>
        <p:spPr/>
        <p:txBody>
          <a:bodyPr/>
          <a:lstStyle/>
          <a:p>
            <a:r>
              <a:rPr lang="en-US" altLang="zh-CN" sz="2800" dirty="0" smtClean="0"/>
              <a:t>“What does it mean, to see? The plain man's answer (and Aristotle's, too) would be, to know what is where by looking. </a:t>
            </a:r>
            <a:br>
              <a:rPr lang="en-US" altLang="zh-CN" sz="2800" dirty="0" smtClean="0"/>
            </a:br>
            <a:r>
              <a:rPr lang="en-US" altLang="zh-CN" sz="2800" dirty="0" smtClean="0"/>
              <a:t>				-- David Marr, Vision (1982)</a:t>
            </a:r>
          </a:p>
          <a:p>
            <a:pPr>
              <a:buNone/>
            </a:pPr>
            <a:r>
              <a:rPr lang="en-US" altLang="zh-CN" dirty="0" smtClean="0">
                <a:solidFill>
                  <a:schemeClr val="tx2"/>
                </a:solidFill>
              </a:rPr>
              <a:t>	(In other words, vision is the process of discovering from images what is present in the world, and where it is.”)</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Computer Vision</a:t>
            </a:r>
            <a:endParaRPr lang="zh-CN" altLang="en-US" dirty="0"/>
          </a:p>
        </p:txBody>
      </p:sp>
      <p:sp>
        <p:nvSpPr>
          <p:cNvPr id="3" name="内容占位符 2"/>
          <p:cNvSpPr>
            <a:spLocks noGrp="1"/>
          </p:cNvSpPr>
          <p:nvPr>
            <p:ph idx="1"/>
          </p:nvPr>
        </p:nvSpPr>
        <p:spPr/>
        <p:txBody>
          <a:bodyPr/>
          <a:lstStyle/>
          <a:p>
            <a:r>
              <a:rPr lang="en-US" altLang="zh-CN" dirty="0" smtClean="0"/>
              <a:t>Automatic understanding of images and video</a:t>
            </a:r>
          </a:p>
          <a:p>
            <a:pPr lvl="1"/>
            <a:r>
              <a:rPr lang="en-US" altLang="zh-CN" dirty="0" smtClean="0">
                <a:solidFill>
                  <a:srgbClr val="FF0000"/>
                </a:solidFill>
              </a:rPr>
              <a:t>Computing properties </a:t>
            </a:r>
            <a:r>
              <a:rPr lang="en-US" altLang="zh-CN" dirty="0" smtClean="0"/>
              <a:t>of the 3D world from visual data (measurement)</a:t>
            </a:r>
          </a:p>
          <a:p>
            <a:pPr lvl="1"/>
            <a:r>
              <a:rPr lang="en-US" altLang="zh-CN" dirty="0" smtClean="0">
                <a:solidFill>
                  <a:srgbClr val="FF0000"/>
                </a:solidFill>
              </a:rPr>
              <a:t>Algorithms and representations </a:t>
            </a:r>
            <a:r>
              <a:rPr lang="en-US" altLang="zh-CN" dirty="0" smtClean="0"/>
              <a:t>to allow a </a:t>
            </a:r>
            <a:r>
              <a:rPr lang="en-US" altLang="zh-CN" dirty="0" smtClean="0">
                <a:solidFill>
                  <a:srgbClr val="FF0000"/>
                </a:solidFill>
              </a:rPr>
              <a:t>machine to recognize </a:t>
            </a:r>
            <a:r>
              <a:rPr lang="en-US" altLang="zh-CN" dirty="0" smtClean="0"/>
              <a:t>objects, people, scenes, and activities (perception and interpretation)</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Study Computer Vision</a:t>
            </a:r>
            <a:endParaRPr lang="zh-CN" altLang="en-US" dirty="0"/>
          </a:p>
        </p:txBody>
      </p:sp>
      <p:sp>
        <p:nvSpPr>
          <p:cNvPr id="3" name="内容占位符 2"/>
          <p:cNvSpPr>
            <a:spLocks noGrp="1"/>
          </p:cNvSpPr>
          <p:nvPr>
            <p:ph idx="1"/>
          </p:nvPr>
        </p:nvSpPr>
        <p:spPr/>
        <p:txBody>
          <a:bodyPr/>
          <a:lstStyle/>
          <a:p>
            <a:r>
              <a:rPr lang="en-US" altLang="zh-CN" dirty="0" smtClean="0"/>
              <a:t>As image sources multiply, so we do applications</a:t>
            </a:r>
          </a:p>
          <a:p>
            <a:pPr lvl="1"/>
            <a:r>
              <a:rPr lang="en-US" altLang="zh-CN" dirty="0" smtClean="0">
                <a:solidFill>
                  <a:srgbClr val="FF0000"/>
                </a:solidFill>
              </a:rPr>
              <a:t>Relieve</a:t>
            </a:r>
            <a:r>
              <a:rPr lang="en-US" altLang="zh-CN" dirty="0" smtClean="0"/>
              <a:t> of human of boring, repeating tasks</a:t>
            </a:r>
          </a:p>
          <a:p>
            <a:pPr lvl="1"/>
            <a:r>
              <a:rPr lang="en-US" altLang="zh-CN" dirty="0" smtClean="0">
                <a:solidFill>
                  <a:srgbClr val="FF0000"/>
                </a:solidFill>
              </a:rPr>
              <a:t>Enhance</a:t>
            </a:r>
            <a:r>
              <a:rPr lang="en-US" altLang="zh-CN" dirty="0" smtClean="0"/>
              <a:t> human abilities: human-computer interaction, visualization</a:t>
            </a:r>
          </a:p>
          <a:p>
            <a:pPr lvl="1"/>
            <a:r>
              <a:rPr lang="en-US" altLang="zh-CN" dirty="0" smtClean="0">
                <a:solidFill>
                  <a:srgbClr val="FF0000"/>
                </a:solidFill>
              </a:rPr>
              <a:t>Perception</a:t>
            </a:r>
            <a:r>
              <a:rPr lang="en-US" altLang="zh-CN" dirty="0" smtClean="0"/>
              <a:t> for robotics / autonomous agents</a:t>
            </a:r>
          </a:p>
          <a:p>
            <a:pPr lvl="1"/>
            <a:r>
              <a:rPr lang="en-US" altLang="zh-CN" dirty="0" smtClean="0">
                <a:solidFill>
                  <a:srgbClr val="FF0000"/>
                </a:solidFill>
              </a:rPr>
              <a:t>Organize</a:t>
            </a:r>
            <a:r>
              <a:rPr lang="en-US" altLang="zh-CN" dirty="0" smtClean="0"/>
              <a:t> and </a:t>
            </a:r>
            <a:r>
              <a:rPr lang="en-US" altLang="zh-CN" dirty="0" smtClean="0">
                <a:solidFill>
                  <a:srgbClr val="FF0000"/>
                </a:solidFill>
              </a:rPr>
              <a:t>give access </a:t>
            </a:r>
            <a:r>
              <a:rPr lang="en-US" altLang="zh-CN" dirty="0" smtClean="0"/>
              <a:t>to visual content</a:t>
            </a:r>
            <a:endParaRPr lang="zh-CN" altLang="en-US" dirty="0"/>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 of Vision Research</a:t>
            </a:r>
            <a:endParaRPr lang="zh-CN" altLang="en-US" dirty="0"/>
          </a:p>
        </p:txBody>
      </p:sp>
      <p:sp>
        <p:nvSpPr>
          <p:cNvPr id="3" name="内容占位符 2"/>
          <p:cNvSpPr>
            <a:spLocks noGrp="1"/>
          </p:cNvSpPr>
          <p:nvPr>
            <p:ph idx="1"/>
          </p:nvPr>
        </p:nvSpPr>
        <p:spPr/>
        <p:txBody>
          <a:bodyPr/>
          <a:lstStyle/>
          <a:p>
            <a:r>
              <a:rPr lang="en-US" altLang="zh-CN" dirty="0" smtClean="0"/>
              <a:t>Give machines the ability to understand scenes</a:t>
            </a:r>
          </a:p>
          <a:p>
            <a:r>
              <a:rPr lang="en-US" altLang="zh-CN" dirty="0" smtClean="0"/>
              <a:t>Aid understanding and modeling of human vision</a:t>
            </a:r>
          </a:p>
          <a:p>
            <a:r>
              <a:rPr lang="en-US" altLang="zh-CN" dirty="0" smtClean="0"/>
              <a:t>Automate visual operations</a:t>
            </a:r>
          </a:p>
        </p:txBody>
      </p:sp>
      <p:sp>
        <p:nvSpPr>
          <p:cNvPr id="4" name="灯片编号占位符 3"/>
          <p:cNvSpPr>
            <a:spLocks noGrp="1"/>
          </p:cNvSpPr>
          <p:nvPr>
            <p:ph type="sldNum" sz="quarter" idx="12"/>
          </p:nvPr>
        </p:nvSpPr>
        <p:spPr/>
        <p:txBody>
          <a:bodyPr/>
          <a:lstStyle/>
          <a:p>
            <a:pPr>
              <a:defRPr/>
            </a:pPr>
            <a:fld id="{0496CDA1-B2C2-440A-BCF6-820C15D1F7D4}"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10972</TotalTime>
  <Words>816</Words>
  <Application>Microsoft Office PowerPoint</Application>
  <PresentationFormat>全屏显示(4:3)</PresentationFormat>
  <Paragraphs>167</Paragraphs>
  <Slides>29</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宋体</vt:lpstr>
      <vt:lpstr>幼圆</vt:lpstr>
      <vt:lpstr>Arial</vt:lpstr>
      <vt:lpstr>Calibri</vt:lpstr>
      <vt:lpstr>Century Gothic</vt:lpstr>
      <vt:lpstr>Courier New</vt:lpstr>
      <vt:lpstr>Palatino Linotype</vt:lpstr>
      <vt:lpstr>Wingdings</vt:lpstr>
      <vt:lpstr>Executive</vt:lpstr>
      <vt:lpstr>Computer Vision Lecture 1: Course Introduction</vt:lpstr>
      <vt:lpstr>Course Overview</vt:lpstr>
      <vt:lpstr>Course Overview</vt:lpstr>
      <vt:lpstr>Outline</vt:lpstr>
      <vt:lpstr>What is Image Processing and Analysis</vt:lpstr>
      <vt:lpstr>What is Vision</vt:lpstr>
      <vt:lpstr>What is Computer Vision</vt:lpstr>
      <vt:lpstr>Why Study Computer Vision</vt:lpstr>
      <vt:lpstr>Goal of Vision Research</vt:lpstr>
      <vt:lpstr>Applications</vt:lpstr>
      <vt:lpstr>Related Disciplines</vt:lpstr>
      <vt:lpstr>Applications</vt:lpstr>
      <vt:lpstr>So much so that….</vt:lpstr>
      <vt:lpstr>Critical Issues</vt:lpstr>
      <vt:lpstr>What is Computer Vision</vt:lpstr>
      <vt:lpstr>What is Computer Vision</vt:lpstr>
      <vt:lpstr>What is Image Processing and Analysis</vt:lpstr>
      <vt:lpstr>Image “contents”</vt:lpstr>
      <vt:lpstr>Low-Level Operations</vt:lpstr>
      <vt:lpstr>Low-Level Operations</vt:lpstr>
      <vt:lpstr>Mid-Level Operations</vt:lpstr>
      <vt:lpstr>Mid-Level Operations</vt:lpstr>
      <vt:lpstr>Low-Level to High-Level</vt:lpstr>
      <vt:lpstr>“Images” in this course</vt:lpstr>
      <vt:lpstr>Example Problems</vt:lpstr>
      <vt:lpstr>Example Problems</vt:lpstr>
      <vt:lpstr>Terminology</vt:lpstr>
      <vt:lpstr>Reference</vt:lpstr>
      <vt:lpstr>Exams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Curriculum</dc:title>
  <dc:creator>Apple</dc:creator>
  <cp:lastModifiedBy>User</cp:lastModifiedBy>
  <cp:revision>570</cp:revision>
  <dcterms:created xsi:type="dcterms:W3CDTF">2012-04-18T07:05:14Z</dcterms:created>
  <dcterms:modified xsi:type="dcterms:W3CDTF">2019-09-15T06:18:08Z</dcterms:modified>
</cp:coreProperties>
</file>