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709" r:id="rId4"/>
    <p:sldMasterId id="2147483723" r:id="rId5"/>
  </p:sldMasterIdLst>
  <p:notesMasterIdLst>
    <p:notesMasterId r:id="rId19"/>
  </p:notesMasterIdLst>
  <p:sldIdLst>
    <p:sldId id="266" r:id="rId6"/>
    <p:sldId id="258" r:id="rId7"/>
    <p:sldId id="259" r:id="rId8"/>
    <p:sldId id="260" r:id="rId9"/>
    <p:sldId id="267" r:id="rId10"/>
    <p:sldId id="268" r:id="rId11"/>
    <p:sldId id="261" r:id="rId12"/>
    <p:sldId id="274" r:id="rId13"/>
    <p:sldId id="275" r:id="rId14"/>
    <p:sldId id="276" r:id="rId15"/>
    <p:sldId id="277" r:id="rId16"/>
    <p:sldId id="27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91" autoAdjust="0"/>
  </p:normalViewPr>
  <p:slideViewPr>
    <p:cSldViewPr snapToGrid="0">
      <p:cViewPr varScale="1">
        <p:scale>
          <a:sx n="58" d="100"/>
          <a:sy n="58" d="100"/>
        </p:scale>
        <p:origin x="892" y="32"/>
      </p:cViewPr>
      <p:guideLst/>
    </p:cSldViewPr>
  </p:slideViewPr>
  <p:outlineViewPr>
    <p:cViewPr>
      <p:scale>
        <a:sx n="33" d="100"/>
        <a:sy n="33" d="100"/>
      </p:scale>
      <p:origin x="0" y="-5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A8FBB-4CA3-4AD2-B8F4-5B6AB9F766E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2975F-4028-43B1-A603-471C4697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2975F-4028-43B1-A603-471C4697F0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1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Super fast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BI semantic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2975F-4028-43B1-A603-471C4697F0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2975F-4028-43B1-A603-471C4697F0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2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3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9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15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45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15240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34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4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1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72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38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74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6096421" y="1"/>
            <a:ext cx="6096419" cy="883318"/>
          </a:xfrm>
          <a:prstGeom prst="rect">
            <a:avLst/>
          </a:prstGeom>
          <a:solidFill>
            <a:srgbClr val="3232B2"/>
          </a:solidFill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algn="l"/>
            <a:r>
              <a:rPr lang="en-US" sz="198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1" y="1"/>
            <a:ext cx="6096419" cy="883318"/>
          </a:xfrm>
          <a:prstGeom prst="rect">
            <a:avLst/>
          </a:prstGeom>
          <a:solidFill>
            <a:srgbClr val="000000"/>
          </a:solidFill>
          <a:ln w="0" cmpd="sng">
            <a:noFill/>
            <a:prstDash val="solid"/>
          </a:ln>
        </p:spPr>
        <p:txBody>
          <a:bodyPr vert="horz" lIns="0" tIns="13970" rIns="0" bIns="0" anchor="t"/>
          <a:lstStyle>
            <a:lvl1pPr marL="1051560" marR="0" indent="0" algn="r">
              <a:lnSpc>
                <a:spcPts val="600"/>
              </a:lnSpc>
              <a:spcAft>
                <a:spcPts val="45"/>
              </a:spcAft>
              <a:defRPr/>
            </a:lvl1pPr>
          </a:lstStyle>
          <a:p>
            <a:pPr marL="1051560" marR="0" indent="0" algn="r">
              <a:lnSpc>
                <a:spcPts val="600"/>
              </a:lnSpc>
              <a:spcAft>
                <a:spcPts val="45"/>
              </a:spcAft>
            </a:pPr>
            <a:r>
              <a:rPr lang="en-US" sz="1091" spc="226">
                <a:solidFill>
                  <a:srgbClr val="7F7F7F"/>
                </a:solidFill>
                <a:latin typeface="Verdana" panose="02020603050405020304" pitchFamily="2"/>
              </a:rPr>
              <a:t>Pendahuluan Tinjuan Pustaka Road Map dan Metode Penelitian Jadwal dan Anggaran Daftar Pustaka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814761" y="1464217"/>
            <a:ext cx="10583479" cy="1583924"/>
          </a:xfrm>
          <a:prstGeom prst="rect">
            <a:avLst/>
          </a:prstGeom>
          <a:solidFill>
            <a:srgbClr val="3232B2"/>
          </a:solidFill>
          <a:ln w="0" cmpd="sng">
            <a:noFill/>
            <a:prstDash val="solid"/>
          </a:ln>
        </p:spPr>
        <p:txBody>
          <a:bodyPr vert="horz" lIns="0" tIns="57785" rIns="0" bIns="0" anchor="t"/>
          <a:lstStyle>
            <a:lvl1pPr marL="0" marR="0" indent="0" algn="ctr">
              <a:lnSpc>
                <a:spcPts val="1800"/>
              </a:lnSpc>
              <a:spcAft>
                <a:spcPts val="315"/>
              </a:spcAft>
              <a:defRPr/>
            </a:lvl1pPr>
          </a:lstStyle>
          <a:p>
            <a:pPr marL="0" marR="0" indent="0" algn="ctr">
              <a:lnSpc>
                <a:spcPts val="1800"/>
              </a:lnSpc>
              <a:spcAft>
                <a:spcPts val="315"/>
              </a:spcAft>
            </a:pPr>
            <a:r>
              <a:rPr lang="en-US" sz="2381" spc="0">
                <a:solidFill>
                  <a:srgbClr val="FFFFFF"/>
                </a:solidFill>
                <a:latin typeface="Tahoma" panose="02020603050405020304" pitchFamily="2"/>
              </a:rPr>
              <a:t>Pengembangan </a:t>
            </a:r>
            <a:r>
              <a:rPr lang="en-US" sz="2579" i="1" spc="0">
                <a:solidFill>
                  <a:srgbClr val="FFFFFF"/>
                </a:solidFill>
                <a:latin typeface="Tahoma" panose="02020603050405020304" pitchFamily="2"/>
              </a:rPr>
              <a:t>Adaptive Algorithms </a:t>
            </a:r>
            <a:r>
              <a:rPr lang="en-US" sz="2381" spc="0">
                <a:solidFill>
                  <a:srgbClr val="FFFFFF"/>
                </a:solidFill>
                <a:latin typeface="Tahoma" panose="02020603050405020304" pitchFamily="2"/>
              </a:rPr>
              <a:t>untuk </a:t>
            </a:r>
            <a:r>
              <a:t/>
            </a:r>
            <a:br/>
            <a:r>
              <a:rPr lang="en-US" sz="2381" spc="0">
                <a:solidFill>
                  <a:srgbClr val="FFFFFF"/>
                </a:solidFill>
                <a:latin typeface="Tahoma" panose="02020603050405020304" pitchFamily="2"/>
              </a:rPr>
              <a:t>Pemodelan Hubungan Non-Linear pada </a:t>
            </a:r>
            <a:r>
              <a:rPr lang="en-US" sz="2579" i="1" spc="0">
                <a:solidFill>
                  <a:srgbClr val="FFFFFF"/>
                </a:solidFill>
                <a:latin typeface="Tahoma" panose="02020603050405020304" pitchFamily="2"/>
              </a:rPr>
              <a:t>Multiple </a:t>
            </a:r>
            <a:r>
              <a:t/>
            </a:r>
            <a:br/>
            <a:r>
              <a:rPr lang="en-US" sz="2579" i="1" spc="0">
                <a:solidFill>
                  <a:srgbClr val="FFFFFF"/>
                </a:solidFill>
                <a:latin typeface="Tahoma" panose="02020603050405020304" pitchFamily="2"/>
              </a:rPr>
              <a:t>Time-series Dataset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>
          <a:xfrm>
            <a:off x="1" y="3518151"/>
            <a:ext cx="12192839" cy="22920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>
            <a:lvl1pPr marL="0" marR="0" indent="0" algn="ctr">
              <a:lnSpc>
                <a:spcPts val="1300"/>
              </a:lnSpc>
              <a:spcAft>
                <a:spcPts val="6505"/>
              </a:spcAft>
              <a:defRPr/>
            </a:lvl1pPr>
          </a:lstStyle>
          <a:p>
            <a:pPr marL="0" marR="0" indent="0" algn="ctr">
              <a:lnSpc>
                <a:spcPts val="1300"/>
              </a:lnSpc>
              <a:spcAft>
                <a:spcPts val="6505"/>
              </a:spcAft>
            </a:pPr>
            <a:r>
              <a:rPr lang="en-US" sz="1885" spc="0">
                <a:solidFill>
                  <a:srgbClr val="000000"/>
                </a:solidFill>
                <a:latin typeface="Verdana" panose="02020603050405020304" pitchFamily="2"/>
              </a:rPr>
              <a:t>Harya Widiputra </a:t>
            </a:r>
            <a:r>
              <a:t/>
            </a:r>
            <a:br/>
            <a:r>
              <a:rPr lang="en-US" sz="1885" spc="0">
                <a:solidFill>
                  <a:srgbClr val="000000"/>
                </a:solidFill>
                <a:latin typeface="Verdana" panose="02020603050405020304" pitchFamily="2"/>
              </a:rPr>
              <a:t>Arko Djajadi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0"/>
          </p:nvPr>
        </p:nvSpPr>
        <p:spPr>
          <a:xfrm>
            <a:off x="1" y="5810241"/>
            <a:ext cx="12192839" cy="806453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>
            <a:lvl1pPr marL="0" marR="0" indent="0" algn="ctr">
              <a:lnSpc>
                <a:spcPts val="1200"/>
              </a:lnSpc>
              <a:spcAft>
                <a:spcPts val="1915"/>
              </a:spcAft>
              <a:defRPr/>
            </a:lvl1pPr>
          </a:lstStyle>
          <a:p>
            <a:pPr marL="0" marR="0" indent="0" algn="ctr">
              <a:lnSpc>
                <a:spcPts val="1200"/>
              </a:lnSpc>
              <a:spcAft>
                <a:spcPts val="1915"/>
              </a:spcAft>
            </a:pPr>
            <a:r>
              <a:rPr lang="en-US" sz="1885" spc="-50">
                <a:solidFill>
                  <a:srgbClr val="000000"/>
                </a:solidFill>
                <a:latin typeface="Verdana" panose="02020603050405020304" pitchFamily="2"/>
              </a:rPr>
              <a:t>Bandung, 19 Juni 2012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0"/>
          </p:nvPr>
        </p:nvSpPr>
        <p:spPr>
          <a:xfrm>
            <a:off x="1" y="6616693"/>
            <a:ext cx="6096419" cy="241936"/>
          </a:xfrm>
          <a:prstGeom prst="rect">
            <a:avLst/>
          </a:prstGeom>
          <a:solidFill>
            <a:srgbClr val="000000"/>
          </a:solidFill>
          <a:ln w="0" cmpd="sng">
            <a:noFill/>
            <a:prstDash val="solid"/>
          </a:ln>
        </p:spPr>
        <p:txBody>
          <a:bodyPr vert="horz" lIns="0" tIns="21590" rIns="0" bIns="0" anchor="t"/>
          <a:lstStyle>
            <a:lvl1pPr marL="0" marR="68580" indent="0" algn="r">
              <a:lnSpc>
                <a:spcPts val="600"/>
              </a:lnSpc>
              <a:spcAft>
                <a:spcPts val="70"/>
              </a:spcAft>
              <a:defRPr/>
            </a:lvl1pPr>
          </a:lstStyle>
          <a:p>
            <a:pPr marL="0" marR="68580" indent="0" algn="r">
              <a:lnSpc>
                <a:spcPts val="600"/>
              </a:lnSpc>
              <a:spcAft>
                <a:spcPts val="70"/>
              </a:spcAft>
            </a:pPr>
            <a:r>
              <a:rPr lang="en-US" sz="1091" u="sng" spc="-50">
                <a:solidFill>
                  <a:srgbClr val="0000FF"/>
                </a:solidFill>
                <a:latin typeface="Verdana" panose="02020603050405020304" pitchFamily="2"/>
              </a:rPr>
              <a:t>harya.widiputra@gmail.com</a:t>
            </a:r>
            <a:r>
              <a:rPr lang="en-US" sz="198" spc="-50">
                <a:solidFill>
                  <a:srgbClr val="FFFFFF"/>
                </a:solidFill>
                <a:latin typeface="Verdana" panose="02020603050405020304" pitchFamily="2"/>
              </a:rP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6096421" y="6616693"/>
            <a:ext cx="6096419" cy="241936"/>
          </a:xfrm>
          <a:prstGeom prst="rect">
            <a:avLst/>
          </a:prstGeom>
          <a:solidFill>
            <a:srgbClr val="3232B2"/>
          </a:solidFill>
          <a:ln w="0" cmpd="sng">
            <a:noFill/>
            <a:prstDash val="solid"/>
          </a:ln>
        </p:spPr>
        <p:txBody>
          <a:bodyPr vert="horz" lIns="0" tIns="21590" rIns="0" bIns="0" anchor="t"/>
          <a:lstStyle>
            <a:lvl1pPr marL="91440" marR="0" indent="0" algn="l">
              <a:lnSpc>
                <a:spcPts val="600"/>
              </a:lnSpc>
              <a:spcAft>
                <a:spcPts val="70"/>
              </a:spcAft>
              <a:defRPr/>
            </a:lvl1pPr>
          </a:lstStyle>
          <a:p>
            <a:pPr marL="91440" marR="0" indent="0" algn="l">
              <a:lnSpc>
                <a:spcPts val="600"/>
              </a:lnSpc>
              <a:spcAft>
                <a:spcPts val="70"/>
              </a:spcAft>
            </a:pPr>
            <a:r>
              <a:rPr lang="en-US" sz="1091" spc="0">
                <a:solidFill>
                  <a:srgbClr val="FFFFFF"/>
                </a:solidFill>
                <a:latin typeface="Verdana" panose="02020603050405020304" pitchFamily="2"/>
              </a:rPr>
              <a:t>Penelitian Fundamental: Pengembangan </a:t>
            </a:r>
            <a:r>
              <a:rPr lang="en-US" sz="1191" b="1" i="1" spc="0">
                <a:solidFill>
                  <a:srgbClr val="FFFFFF"/>
                </a:solidFill>
                <a:latin typeface="Tahoma" panose="02020603050405020304" pitchFamily="2"/>
              </a:rPr>
              <a:t>Adaptive Algorithms </a:t>
            </a:r>
          </a:p>
        </p:txBody>
      </p:sp>
    </p:spTree>
    <p:extLst>
      <p:ext uri="{BB962C8B-B14F-4D97-AF65-F5344CB8AC3E}">
        <p14:creationId xmlns:p14="http://schemas.microsoft.com/office/powerpoint/2010/main" val="3616690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2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62306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=""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=""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8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=""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=""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=""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=""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=""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=""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3425121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0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=""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482432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=""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=""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=""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=""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=""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=""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=""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=""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=""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=""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49408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5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6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7443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38064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0549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319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361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8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16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494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3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8111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421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74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07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093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122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594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94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xmlns="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xmlns="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xmlns="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xmlns="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xmlns="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0352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xmlns="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122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xmlns="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xmlns="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2271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xmlns="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xmlns="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xmlns="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xmlns="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114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75063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=""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=""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139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=""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=""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=""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=""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=""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=""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22507908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3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755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=""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25698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62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=""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=""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=""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=""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=""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=""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=""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=""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=""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=""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550189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8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568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6732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0824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>
                <a:solidFill>
                  <a:prstClr val="white"/>
                </a:solidFill>
              </a:rPr>
              <a:pPr/>
              <a:t>3/3/2020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91955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911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496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070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‹#›</a:t>
            </a:fld>
            <a:endParaRPr lang="en-US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456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86C1-1FFA-49AA-B127-5D028CB2489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E170-99F5-4F9E-9D78-15A2DEAF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3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4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defTabSz="457200"/>
            <a:fld id="{A90851AE-F437-A04B-ADE2-D5E346F2089C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defTabSz="457200"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defTabSz="457200"/>
            <a:fld id="{13D2E340-0663-474B-992C-9192B5C45E57}" type="slidenum">
              <a:rPr lang="en-US" smtClean="0">
                <a:solidFill>
                  <a:srgbClr val="F5F5F5"/>
                </a:solidFill>
              </a:rPr>
              <a:pPr defTabSz="457200"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4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7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defTabSz="457200"/>
            <a:fld id="{A90851AE-F437-A04B-ADE2-D5E346F2089C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defTabSz="457200"/>
              <a:t>3/3/2020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defTabSz="457200"/>
            <a:fld id="{13D2E340-0663-474B-992C-9192B5C45E57}" type="slidenum">
              <a:rPr lang="en-US" smtClean="0">
                <a:solidFill>
                  <a:srgbClr val="F5F5F5"/>
                </a:solidFill>
              </a:rPr>
              <a:pPr defTabSz="457200"/>
              <a:t>‹#›</a:t>
            </a:fld>
            <a:endParaRPr lang="en-US">
              <a:solidFill>
                <a:srgbClr val="F5F5F5"/>
              </a:solidFill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6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sv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15" Type="http://schemas.openxmlformats.org/officeDocument/2006/relationships/image" Target="../media/image14.svg"/><Relationship Id="rId4" Type="http://schemas.openxmlformats.org/officeDocument/2006/relationships/image" Target="../media/image1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Base </a:t>
            </a:r>
            <a:br>
              <a:rPr lang="en-US" dirty="0" smtClean="0"/>
            </a:br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4400" dirty="0" smtClean="0"/>
              <a:t>Introduction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7893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886" y="5926798"/>
            <a:ext cx="6155659" cy="86177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Services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09600" y="15621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all" dirty="0" smtClean="0">
                <a:latin typeface="Muller Narrow Demo Light" panose="00000400000000000000" pitchFamily="50" charset="0"/>
              </a:rPr>
              <a:t>SQL Server database engine 2012</a:t>
            </a:r>
            <a:r>
              <a:rPr lang="en-US" cap="all" dirty="0" smtClean="0">
                <a:latin typeface="Muller Narrow Demo Light" panose="00000400000000000000" pitchFamily="50" charset="0"/>
              </a:rPr>
              <a:t>, which is responsible for carrying out commands delivered in Transact-SQL, ORT-SQL, languages, database management, memory and disk allocation, and other core features of SQL Server.</a:t>
            </a:r>
          </a:p>
          <a:p>
            <a:r>
              <a:rPr lang="en-US" sz="2400" b="1" cap="all" dirty="0" smtClean="0">
                <a:solidFill>
                  <a:srgbClr val="0070C0"/>
                </a:solidFill>
                <a:latin typeface="Muller Narrow Demo Light" panose="00000400000000000000" pitchFamily="50" charset="0"/>
              </a:rPr>
              <a:t>SQL Server Agent</a:t>
            </a:r>
            <a:r>
              <a:rPr lang="en-US" cap="all" dirty="0" smtClean="0">
                <a:latin typeface="Muller Narrow Demo Light" panose="00000400000000000000" pitchFamily="50" charset="0"/>
              </a:rPr>
              <a:t>, which is responsible for carrying out scheduled work, monitoring the system for defined alert conditions, and other administrative tasks. </a:t>
            </a:r>
          </a:p>
          <a:p>
            <a:r>
              <a:rPr lang="en-US" sz="2400" b="1" cap="all" dirty="0" smtClean="0">
                <a:solidFill>
                  <a:srgbClr val="FF0000"/>
                </a:solidFill>
                <a:latin typeface="Muller Narrow Demo Light" panose="00000400000000000000" pitchFamily="50" charset="0"/>
              </a:rPr>
              <a:t>Business Intelligence Components</a:t>
            </a:r>
            <a:r>
              <a:rPr lang="en-US" cap="all" dirty="0" smtClean="0">
                <a:latin typeface="Muller Narrow Demo Light" panose="00000400000000000000" pitchFamily="50" charset="0"/>
              </a:rPr>
              <a:t>, including SQL Server Reporting Services, SQL Server Analysis Services, and SQL Server Integration Services.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886" y="5926798"/>
            <a:ext cx="6155659" cy="86177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Instances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09600" y="15621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latin typeface="Muller Narrow Demo Light" panose="00000400000000000000" pitchFamily="50" charset="0"/>
              </a:rPr>
              <a:t>The basic unit of installation and execution program </a:t>
            </a:r>
          </a:p>
          <a:p>
            <a:r>
              <a:rPr lang="en-US" cap="all" dirty="0">
                <a:latin typeface="Muller Narrow Demo Light" panose="00000400000000000000" pitchFamily="50" charset="0"/>
              </a:rPr>
              <a:t>Instances is a copy of the SQLServer.exe program, which runs on Windows services. </a:t>
            </a:r>
          </a:p>
          <a:p>
            <a:r>
              <a:rPr lang="en-US" cap="all" dirty="0">
                <a:latin typeface="Muller Narrow Demo Light" panose="00000400000000000000" pitchFamily="50" charset="0"/>
              </a:rPr>
              <a:t>An Instance represents a program and resource allocation that supports a copy of SQL Server that is running on the computer, such as memory, configuration files, and CPU. </a:t>
            </a:r>
          </a:p>
          <a:p>
            <a:r>
              <a:rPr lang="en-US" cap="all" dirty="0">
                <a:latin typeface="Muller Narrow Demo Light" panose="00000400000000000000" pitchFamily="50" charset="0"/>
              </a:rPr>
              <a:t>Each instance is isolated from other </a:t>
            </a:r>
            <a:r>
              <a:rPr lang="en-US" cap="all" dirty="0" err="1">
                <a:latin typeface="Muller Narrow Demo Light" panose="00000400000000000000" pitchFamily="50" charset="0"/>
              </a:rPr>
              <a:t>instaces</a:t>
            </a:r>
            <a:r>
              <a:rPr lang="en-US" cap="all" dirty="0">
                <a:latin typeface="Muller Narrow Demo Light" panose="00000400000000000000" pitchFamily="50" charset="0"/>
              </a:rPr>
              <a:t> on the same computer, including the disk files used, security permissions, and allocated resources.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886" y="5926798"/>
            <a:ext cx="6155659" cy="86177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Work Tools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09600" y="15621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latin typeface="Muller Narrow Demo Light" panose="00000400000000000000" pitchFamily="50" charset="0"/>
              </a:rPr>
              <a:t>SQL Server Installation Center, which provides the ability to add, remove, and modify SQL Server program features. </a:t>
            </a:r>
          </a:p>
          <a:p>
            <a:r>
              <a:rPr lang="en-US" cap="all" dirty="0">
                <a:latin typeface="Muller Narrow Demo Light" panose="00000400000000000000" pitchFamily="50" charset="0"/>
              </a:rPr>
              <a:t>SQL Server Configuration Manager, which while being primarily a tool for administrators, also includes features that are useful for managing SQL Server software installed on client machines, such as the ability to create and manage aliases for SQL Server.</a:t>
            </a:r>
          </a:p>
          <a:p>
            <a:r>
              <a:rPr lang="en-US" cap="all" dirty="0">
                <a:latin typeface="Muller Narrow Demo Light" panose="00000400000000000000" pitchFamily="50" charset="0"/>
              </a:rPr>
              <a:t>SQLCMD, a command line client that allows you to send SQL commands as an alternative to using graphical SSMS applications. </a:t>
            </a:r>
          </a:p>
          <a:p>
            <a:r>
              <a:rPr lang="en-US" cap="all" dirty="0">
                <a:latin typeface="Muller Narrow Demo Light" panose="00000400000000000000" pitchFamily="50" charset="0"/>
              </a:rPr>
              <a:t>SQL Server Installation Center, which provides the ability to add, remove and modify SQL Server program features, if you have permission to do so.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:a16="http://schemas.microsoft.com/office/drawing/2014/main" xmlns="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xmlns="" id="{9206F938-D64B-410D-BE2D-847D78F81E42}"/>
              </a:ext>
            </a:extLst>
          </p:cNvPr>
          <p:cNvSpPr/>
          <p:nvPr/>
        </p:nvSpPr>
        <p:spPr>
          <a:xfrm>
            <a:off x="3600" y="135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xmlns="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xmlns="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rgbClr val="00292E">
                    <a:alpha val="70000"/>
                  </a:srgbClr>
                </a:solidFill>
              </a:rPr>
              <a:pPr/>
              <a:t>13</a:t>
            </a:fld>
            <a:endParaRPr lang="en-US" dirty="0">
              <a:solidFill>
                <a:srgbClr val="00292E">
                  <a:alpha val="70000"/>
                </a:srgb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4745831" y="5628583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Puji Rahayu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 smtClean="0">
                <a:solidFill>
                  <a:schemeClr val="bg2"/>
                </a:solidFill>
                <a:latin typeface="+mn-lt"/>
              </a:rPr>
              <a:t>puji.rahayu41@ui.ac.id</a:t>
            </a: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xmlns="" id="{E67B2D0F-2920-4165-BC82-05237362DABB}"/>
              </a:ext>
            </a:extLst>
          </p:cNvPr>
          <p:cNvSpPr/>
          <p:nvPr/>
        </p:nvSpPr>
        <p:spPr bwMode="ltGray">
          <a:xfrm flipV="1">
            <a:off x="957250" y="1307057"/>
            <a:ext cx="2605099" cy="45719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xmlns="" id="{23AE393F-46ED-4451-AACA-7EC20B0EE16F}"/>
              </a:ext>
            </a:extLst>
          </p:cNvPr>
          <p:cNvSpPr/>
          <p:nvPr/>
        </p:nvSpPr>
        <p:spPr>
          <a:xfrm>
            <a:off x="4409892" y="1845979"/>
            <a:ext cx="3369813" cy="33481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" b="16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79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phic 52" descr="Bullseye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2906" y="2469393"/>
            <a:ext cx="1007776" cy="1030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ACADEMIC SCHEDULE</a:t>
            </a: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lc="http://schemas.openxmlformats.org/drawingml/2006/lockedCanvas" xmlns:a16="http://schemas.microsoft.com/office/drawing/2014/main" xmlns="" id="{0F98BE0F-4AD3-43F5-8080-91C7842DEE79}"/>
              </a:ext>
            </a:extLst>
          </p:cNvPr>
          <p:cNvSpPr>
            <a:spLocks/>
          </p:cNvSpPr>
          <p:nvPr/>
        </p:nvSpPr>
        <p:spPr bwMode="auto">
          <a:xfrm>
            <a:off x="7472250" y="5670231"/>
            <a:ext cx="2576805" cy="1008348"/>
          </a:xfrm>
          <a:custGeom>
            <a:avLst/>
            <a:gdLst>
              <a:gd name="connsiteX0" fmla="*/ 0 w 3431180"/>
              <a:gd name="connsiteY0" fmla="*/ 0 h 1056304"/>
              <a:gd name="connsiteX1" fmla="*/ 1254602 w 3431180"/>
              <a:gd name="connsiteY1" fmla="*/ 0 h 1056304"/>
              <a:gd name="connsiteX2" fmla="*/ 1758828 w 3431180"/>
              <a:gd name="connsiteY2" fmla="*/ 244685 h 1056304"/>
              <a:gd name="connsiteX3" fmla="*/ 1758828 w 3431180"/>
              <a:gd name="connsiteY3" fmla="*/ 244353 h 1056304"/>
              <a:gd name="connsiteX4" fmla="*/ 3431180 w 3431180"/>
              <a:gd name="connsiteY4" fmla="*/ 1056304 h 1056304"/>
              <a:gd name="connsiteX5" fmla="*/ 878250 w 3431180"/>
              <a:gd name="connsiteY5" fmla="*/ 1056304 h 1056304"/>
              <a:gd name="connsiteX6" fmla="*/ 878248 w 3431180"/>
              <a:gd name="connsiteY6" fmla="*/ 1056303 h 1056304"/>
              <a:gd name="connsiteX7" fmla="*/ 234666 w 3431180"/>
              <a:gd name="connsiteY7" fmla="*/ 1056303 h 1056304"/>
              <a:gd name="connsiteX0" fmla="*/ 0 w 3431180"/>
              <a:gd name="connsiteY0" fmla="*/ 0 h 1056304"/>
              <a:gd name="connsiteX1" fmla="*/ 1254602 w 3431180"/>
              <a:gd name="connsiteY1" fmla="*/ 0 h 1056304"/>
              <a:gd name="connsiteX2" fmla="*/ 1758828 w 3431180"/>
              <a:gd name="connsiteY2" fmla="*/ 244685 h 1056304"/>
              <a:gd name="connsiteX3" fmla="*/ 3431180 w 3431180"/>
              <a:gd name="connsiteY3" fmla="*/ 1056304 h 1056304"/>
              <a:gd name="connsiteX4" fmla="*/ 878250 w 3431180"/>
              <a:gd name="connsiteY4" fmla="*/ 1056304 h 1056304"/>
              <a:gd name="connsiteX5" fmla="*/ 878248 w 3431180"/>
              <a:gd name="connsiteY5" fmla="*/ 1056303 h 1056304"/>
              <a:gd name="connsiteX6" fmla="*/ 234666 w 3431180"/>
              <a:gd name="connsiteY6" fmla="*/ 1056303 h 1056304"/>
              <a:gd name="connsiteX7" fmla="*/ 0 w 3431180"/>
              <a:gd name="connsiteY7" fmla="*/ 0 h 1056304"/>
              <a:gd name="connsiteX0" fmla="*/ 0 w 3431180"/>
              <a:gd name="connsiteY0" fmla="*/ 0 h 1056304"/>
              <a:gd name="connsiteX1" fmla="*/ 1254602 w 3431180"/>
              <a:gd name="connsiteY1" fmla="*/ 0 h 1056304"/>
              <a:gd name="connsiteX2" fmla="*/ 3431180 w 3431180"/>
              <a:gd name="connsiteY2" fmla="*/ 1056304 h 1056304"/>
              <a:gd name="connsiteX3" fmla="*/ 878250 w 3431180"/>
              <a:gd name="connsiteY3" fmla="*/ 1056304 h 1056304"/>
              <a:gd name="connsiteX4" fmla="*/ 878248 w 3431180"/>
              <a:gd name="connsiteY4" fmla="*/ 1056303 h 1056304"/>
              <a:gd name="connsiteX5" fmla="*/ 234666 w 3431180"/>
              <a:gd name="connsiteY5" fmla="*/ 1056303 h 1056304"/>
              <a:gd name="connsiteX6" fmla="*/ 0 w 3431180"/>
              <a:gd name="connsiteY6" fmla="*/ 0 h 105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1180" h="1056304">
                <a:moveTo>
                  <a:pt x="0" y="0"/>
                </a:moveTo>
                <a:lnTo>
                  <a:pt x="1254602" y="0"/>
                </a:lnTo>
                <a:lnTo>
                  <a:pt x="3431180" y="1056304"/>
                </a:lnTo>
                <a:lnTo>
                  <a:pt x="878250" y="1056304"/>
                </a:lnTo>
                <a:cubicBezTo>
                  <a:pt x="878249" y="1056304"/>
                  <a:pt x="878249" y="1056303"/>
                  <a:pt x="878248" y="1056303"/>
                </a:cubicBezTo>
                <a:lnTo>
                  <a:pt x="234666" y="1056303"/>
                </a:lnTo>
                <a:lnTo>
                  <a:pt x="0" y="0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lc="http://schemas.openxmlformats.org/drawingml/2006/lockedCanvas" xmlns:a16="http://schemas.microsoft.com/office/drawing/2014/main" xmlns="" id="{B9D3B52E-4D6B-4A81-B5C6-0792B6583CE7}"/>
              </a:ext>
            </a:extLst>
          </p:cNvPr>
          <p:cNvSpPr>
            <a:spLocks/>
          </p:cNvSpPr>
          <p:nvPr/>
        </p:nvSpPr>
        <p:spPr bwMode="auto">
          <a:xfrm>
            <a:off x="5554188" y="4147052"/>
            <a:ext cx="1453702" cy="1416605"/>
          </a:xfrm>
          <a:custGeom>
            <a:avLst/>
            <a:gdLst>
              <a:gd name="T0" fmla="*/ 2009 w 3380"/>
              <a:gd name="T1" fmla="*/ 1204 h 2594"/>
              <a:gd name="T2" fmla="*/ 3380 w 3380"/>
              <a:gd name="T3" fmla="*/ 1204 h 2594"/>
              <a:gd name="T4" fmla="*/ 892 w 3380"/>
              <a:gd name="T5" fmla="*/ 0 h 2594"/>
              <a:gd name="T6" fmla="*/ 0 w 3380"/>
              <a:gd name="T7" fmla="*/ 0 h 2594"/>
              <a:gd name="T8" fmla="*/ 187 w 3380"/>
              <a:gd name="T9" fmla="*/ 845 h 2594"/>
              <a:gd name="T10" fmla="*/ 2319 w 3380"/>
              <a:gd name="T11" fmla="*/ 2594 h 2594"/>
              <a:gd name="T12" fmla="*/ 2009 w 3380"/>
              <a:gd name="T13" fmla="*/ 1204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80" h="2594">
                <a:moveTo>
                  <a:pt x="2009" y="1204"/>
                </a:moveTo>
                <a:lnTo>
                  <a:pt x="3380" y="1204"/>
                </a:lnTo>
                <a:lnTo>
                  <a:pt x="892" y="0"/>
                </a:lnTo>
                <a:lnTo>
                  <a:pt x="0" y="0"/>
                </a:lnTo>
                <a:lnTo>
                  <a:pt x="187" y="845"/>
                </a:lnTo>
                <a:lnTo>
                  <a:pt x="2319" y="2594"/>
                </a:lnTo>
                <a:lnTo>
                  <a:pt x="2009" y="1204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58C189E-BD90-4AD6-8220-FE4E144F079A}"/>
              </a:ext>
            </a:extLst>
          </p:cNvPr>
          <p:cNvSpPr>
            <a:spLocks/>
          </p:cNvSpPr>
          <p:nvPr/>
        </p:nvSpPr>
        <p:spPr bwMode="auto">
          <a:xfrm>
            <a:off x="4766068" y="3540405"/>
            <a:ext cx="1013851" cy="967358"/>
          </a:xfrm>
          <a:custGeom>
            <a:avLst/>
            <a:gdLst>
              <a:gd name="T0" fmla="*/ 1611 w 2358"/>
              <a:gd name="T1" fmla="*/ 930 h 1769"/>
              <a:gd name="T2" fmla="*/ 2358 w 2358"/>
              <a:gd name="T3" fmla="*/ 930 h 1769"/>
              <a:gd name="T4" fmla="*/ 482 w 2358"/>
              <a:gd name="T5" fmla="*/ 22 h 1769"/>
              <a:gd name="T6" fmla="*/ 0 w 2358"/>
              <a:gd name="T7" fmla="*/ 0 h 1769"/>
              <a:gd name="T8" fmla="*/ 187 w 2358"/>
              <a:gd name="T9" fmla="*/ 448 h 1769"/>
              <a:gd name="T10" fmla="*/ 1798 w 2358"/>
              <a:gd name="T11" fmla="*/ 1769 h 1769"/>
              <a:gd name="T12" fmla="*/ 1611 w 2358"/>
              <a:gd name="T13" fmla="*/ 930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8" h="1769">
                <a:moveTo>
                  <a:pt x="1611" y="930"/>
                </a:moveTo>
                <a:lnTo>
                  <a:pt x="2358" y="930"/>
                </a:lnTo>
                <a:lnTo>
                  <a:pt x="482" y="22"/>
                </a:lnTo>
                <a:lnTo>
                  <a:pt x="0" y="0"/>
                </a:lnTo>
                <a:lnTo>
                  <a:pt x="187" y="448"/>
                </a:lnTo>
                <a:lnTo>
                  <a:pt x="1798" y="1769"/>
                </a:lnTo>
                <a:lnTo>
                  <a:pt x="1611" y="930"/>
                </a:ln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lc="http://schemas.openxmlformats.org/drawingml/2006/lockedCanvas" xmlns:a16="http://schemas.microsoft.com/office/drawing/2014/main" xmlns="" id="{3EB25EA5-22A5-499F-86D4-4730C1CE05A8}"/>
              </a:ext>
            </a:extLst>
          </p:cNvPr>
          <p:cNvSpPr>
            <a:spLocks/>
          </p:cNvSpPr>
          <p:nvPr/>
        </p:nvSpPr>
        <p:spPr bwMode="auto">
          <a:xfrm>
            <a:off x="4119835" y="3027213"/>
            <a:ext cx="678481" cy="626323"/>
          </a:xfrm>
          <a:custGeom>
            <a:avLst/>
            <a:gdLst>
              <a:gd name="T0" fmla="*/ 1231 w 1578"/>
              <a:gd name="T1" fmla="*/ 748 h 1145"/>
              <a:gd name="T2" fmla="*/ 1578 w 1578"/>
              <a:gd name="T3" fmla="*/ 764 h 1145"/>
              <a:gd name="T4" fmla="*/ 0 w 1578"/>
              <a:gd name="T5" fmla="*/ 0 h 1145"/>
              <a:gd name="T6" fmla="*/ 1396 w 1578"/>
              <a:gd name="T7" fmla="*/ 1145 h 1145"/>
              <a:gd name="T8" fmla="*/ 1231 w 1578"/>
              <a:gd name="T9" fmla="*/ 748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8" h="1145">
                <a:moveTo>
                  <a:pt x="1231" y="748"/>
                </a:moveTo>
                <a:lnTo>
                  <a:pt x="1578" y="764"/>
                </a:lnTo>
                <a:lnTo>
                  <a:pt x="0" y="0"/>
                </a:lnTo>
                <a:lnTo>
                  <a:pt x="1396" y="1145"/>
                </a:lnTo>
                <a:lnTo>
                  <a:pt x="1231" y="748"/>
                </a:ln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lc="http://schemas.openxmlformats.org/drawingml/2006/lockedCanvas" xmlns:a16="http://schemas.microsoft.com/office/drawing/2014/main" xmlns="" id="{BC656291-EB6B-4CCA-A6B7-5AC666FC1A11}"/>
              </a:ext>
            </a:extLst>
          </p:cNvPr>
          <p:cNvSpPr>
            <a:spLocks/>
          </p:cNvSpPr>
          <p:nvPr/>
        </p:nvSpPr>
        <p:spPr bwMode="auto">
          <a:xfrm>
            <a:off x="6513863" y="4902904"/>
            <a:ext cx="1702650" cy="1687138"/>
          </a:xfrm>
          <a:custGeom>
            <a:avLst/>
            <a:gdLst>
              <a:gd name="T0" fmla="*/ 1950 w 3959"/>
              <a:gd name="T1" fmla="*/ 1182 h 3087"/>
              <a:gd name="T2" fmla="*/ 3959 w 3959"/>
              <a:gd name="T3" fmla="*/ 1182 h 3087"/>
              <a:gd name="T4" fmla="*/ 1518 w 3959"/>
              <a:gd name="T5" fmla="*/ 0 h 3087"/>
              <a:gd name="T6" fmla="*/ 0 w 3959"/>
              <a:gd name="T7" fmla="*/ 0 h 3087"/>
              <a:gd name="T8" fmla="*/ 311 w 3959"/>
              <a:gd name="T9" fmla="*/ 1395 h 3087"/>
              <a:gd name="T10" fmla="*/ 2374 w 3959"/>
              <a:gd name="T11" fmla="*/ 3087 h 3087"/>
              <a:gd name="T12" fmla="*/ 1950 w 3959"/>
              <a:gd name="T13" fmla="*/ 1182 h 3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9" h="3087">
                <a:moveTo>
                  <a:pt x="1950" y="1182"/>
                </a:moveTo>
                <a:lnTo>
                  <a:pt x="3959" y="1182"/>
                </a:lnTo>
                <a:lnTo>
                  <a:pt x="1518" y="0"/>
                </a:lnTo>
                <a:lnTo>
                  <a:pt x="0" y="0"/>
                </a:lnTo>
                <a:lnTo>
                  <a:pt x="311" y="1395"/>
                </a:lnTo>
                <a:lnTo>
                  <a:pt x="2374" y="3087"/>
                </a:lnTo>
                <a:lnTo>
                  <a:pt x="1950" y="1182"/>
                </a:lnTo>
                <a:close/>
              </a:path>
            </a:pathLst>
          </a:custGeom>
          <a:solidFill>
            <a:srgbClr val="3A5C8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FB70C9E4-B4E8-4629-A756-28D44FB7A9BA}"/>
              </a:ext>
            </a:extLst>
          </p:cNvPr>
          <p:cNvSpPr>
            <a:spLocks/>
          </p:cNvSpPr>
          <p:nvPr/>
        </p:nvSpPr>
        <p:spPr bwMode="auto">
          <a:xfrm>
            <a:off x="7718618" y="5889936"/>
            <a:ext cx="715887" cy="301684"/>
          </a:xfrm>
          <a:custGeom>
            <a:avLst/>
            <a:gdLst>
              <a:gd name="T0" fmla="*/ 1664 w 1664"/>
              <a:gd name="T1" fmla="*/ 276 h 551"/>
              <a:gd name="T2" fmla="*/ 1662 w 1664"/>
              <a:gd name="T3" fmla="*/ 291 h 551"/>
              <a:gd name="T4" fmla="*/ 1654 w 1664"/>
              <a:gd name="T5" fmla="*/ 318 h 551"/>
              <a:gd name="T6" fmla="*/ 1628 w 1664"/>
              <a:gd name="T7" fmla="*/ 358 h 551"/>
              <a:gd name="T8" fmla="*/ 1565 w 1664"/>
              <a:gd name="T9" fmla="*/ 407 h 551"/>
              <a:gd name="T10" fmla="*/ 1474 w 1664"/>
              <a:gd name="T11" fmla="*/ 452 h 551"/>
              <a:gd name="T12" fmla="*/ 1362 w 1664"/>
              <a:gd name="T13" fmla="*/ 489 h 551"/>
              <a:gd name="T14" fmla="*/ 1229 w 1664"/>
              <a:gd name="T15" fmla="*/ 519 h 551"/>
              <a:gd name="T16" fmla="*/ 1079 w 1664"/>
              <a:gd name="T17" fmla="*/ 539 h 551"/>
              <a:gd name="T18" fmla="*/ 917 w 1664"/>
              <a:gd name="T19" fmla="*/ 551 h 551"/>
              <a:gd name="T20" fmla="*/ 832 w 1664"/>
              <a:gd name="T21" fmla="*/ 551 h 551"/>
              <a:gd name="T22" fmla="*/ 747 w 1664"/>
              <a:gd name="T23" fmla="*/ 551 h 551"/>
              <a:gd name="T24" fmla="*/ 584 w 1664"/>
              <a:gd name="T25" fmla="*/ 539 h 551"/>
              <a:gd name="T26" fmla="*/ 435 w 1664"/>
              <a:gd name="T27" fmla="*/ 519 h 551"/>
              <a:gd name="T28" fmla="*/ 302 w 1664"/>
              <a:gd name="T29" fmla="*/ 489 h 551"/>
              <a:gd name="T30" fmla="*/ 190 w 1664"/>
              <a:gd name="T31" fmla="*/ 452 h 551"/>
              <a:gd name="T32" fmla="*/ 99 w 1664"/>
              <a:gd name="T33" fmla="*/ 407 h 551"/>
              <a:gd name="T34" fmla="*/ 37 w 1664"/>
              <a:gd name="T35" fmla="*/ 358 h 551"/>
              <a:gd name="T36" fmla="*/ 10 w 1664"/>
              <a:gd name="T37" fmla="*/ 318 h 551"/>
              <a:gd name="T38" fmla="*/ 1 w 1664"/>
              <a:gd name="T39" fmla="*/ 291 h 551"/>
              <a:gd name="T40" fmla="*/ 0 w 1664"/>
              <a:gd name="T41" fmla="*/ 276 h 551"/>
              <a:gd name="T42" fmla="*/ 1 w 1664"/>
              <a:gd name="T43" fmla="*/ 262 h 551"/>
              <a:gd name="T44" fmla="*/ 10 w 1664"/>
              <a:gd name="T45" fmla="*/ 234 h 551"/>
              <a:gd name="T46" fmla="*/ 37 w 1664"/>
              <a:gd name="T47" fmla="*/ 194 h 551"/>
              <a:gd name="T48" fmla="*/ 99 w 1664"/>
              <a:gd name="T49" fmla="*/ 144 h 551"/>
              <a:gd name="T50" fmla="*/ 190 w 1664"/>
              <a:gd name="T51" fmla="*/ 101 h 551"/>
              <a:gd name="T52" fmla="*/ 302 w 1664"/>
              <a:gd name="T53" fmla="*/ 63 h 551"/>
              <a:gd name="T54" fmla="*/ 435 w 1664"/>
              <a:gd name="T55" fmla="*/ 33 h 551"/>
              <a:gd name="T56" fmla="*/ 584 w 1664"/>
              <a:gd name="T57" fmla="*/ 13 h 551"/>
              <a:gd name="T58" fmla="*/ 747 w 1664"/>
              <a:gd name="T59" fmla="*/ 1 h 551"/>
              <a:gd name="T60" fmla="*/ 832 w 1664"/>
              <a:gd name="T61" fmla="*/ 0 h 551"/>
              <a:gd name="T62" fmla="*/ 917 w 1664"/>
              <a:gd name="T63" fmla="*/ 1 h 551"/>
              <a:gd name="T64" fmla="*/ 1079 w 1664"/>
              <a:gd name="T65" fmla="*/ 13 h 551"/>
              <a:gd name="T66" fmla="*/ 1229 w 1664"/>
              <a:gd name="T67" fmla="*/ 33 h 551"/>
              <a:gd name="T68" fmla="*/ 1362 w 1664"/>
              <a:gd name="T69" fmla="*/ 63 h 551"/>
              <a:gd name="T70" fmla="*/ 1474 w 1664"/>
              <a:gd name="T71" fmla="*/ 101 h 551"/>
              <a:gd name="T72" fmla="*/ 1565 w 1664"/>
              <a:gd name="T73" fmla="*/ 144 h 551"/>
              <a:gd name="T74" fmla="*/ 1628 w 1664"/>
              <a:gd name="T75" fmla="*/ 194 h 551"/>
              <a:gd name="T76" fmla="*/ 1654 w 1664"/>
              <a:gd name="T77" fmla="*/ 234 h 551"/>
              <a:gd name="T78" fmla="*/ 1662 w 1664"/>
              <a:gd name="T79" fmla="*/ 262 h 551"/>
              <a:gd name="T80" fmla="*/ 1664 w 1664"/>
              <a:gd name="T81" fmla="*/ 276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64" h="551">
                <a:moveTo>
                  <a:pt x="1664" y="276"/>
                </a:moveTo>
                <a:lnTo>
                  <a:pt x="1662" y="291"/>
                </a:lnTo>
                <a:lnTo>
                  <a:pt x="1654" y="318"/>
                </a:lnTo>
                <a:lnTo>
                  <a:pt x="1628" y="358"/>
                </a:lnTo>
                <a:lnTo>
                  <a:pt x="1565" y="407"/>
                </a:lnTo>
                <a:lnTo>
                  <a:pt x="1474" y="452"/>
                </a:lnTo>
                <a:lnTo>
                  <a:pt x="1362" y="489"/>
                </a:lnTo>
                <a:lnTo>
                  <a:pt x="1229" y="519"/>
                </a:lnTo>
                <a:lnTo>
                  <a:pt x="1079" y="539"/>
                </a:lnTo>
                <a:lnTo>
                  <a:pt x="917" y="551"/>
                </a:lnTo>
                <a:lnTo>
                  <a:pt x="832" y="551"/>
                </a:lnTo>
                <a:lnTo>
                  <a:pt x="747" y="551"/>
                </a:lnTo>
                <a:lnTo>
                  <a:pt x="584" y="539"/>
                </a:lnTo>
                <a:lnTo>
                  <a:pt x="435" y="519"/>
                </a:lnTo>
                <a:lnTo>
                  <a:pt x="302" y="489"/>
                </a:lnTo>
                <a:lnTo>
                  <a:pt x="190" y="452"/>
                </a:lnTo>
                <a:lnTo>
                  <a:pt x="99" y="407"/>
                </a:lnTo>
                <a:lnTo>
                  <a:pt x="37" y="358"/>
                </a:lnTo>
                <a:lnTo>
                  <a:pt x="10" y="318"/>
                </a:lnTo>
                <a:lnTo>
                  <a:pt x="1" y="291"/>
                </a:lnTo>
                <a:lnTo>
                  <a:pt x="0" y="276"/>
                </a:lnTo>
                <a:lnTo>
                  <a:pt x="1" y="262"/>
                </a:lnTo>
                <a:lnTo>
                  <a:pt x="10" y="234"/>
                </a:lnTo>
                <a:lnTo>
                  <a:pt x="37" y="194"/>
                </a:lnTo>
                <a:lnTo>
                  <a:pt x="99" y="144"/>
                </a:lnTo>
                <a:lnTo>
                  <a:pt x="190" y="101"/>
                </a:lnTo>
                <a:lnTo>
                  <a:pt x="302" y="63"/>
                </a:lnTo>
                <a:lnTo>
                  <a:pt x="435" y="33"/>
                </a:lnTo>
                <a:lnTo>
                  <a:pt x="584" y="13"/>
                </a:lnTo>
                <a:lnTo>
                  <a:pt x="747" y="1"/>
                </a:lnTo>
                <a:lnTo>
                  <a:pt x="832" y="0"/>
                </a:lnTo>
                <a:lnTo>
                  <a:pt x="917" y="1"/>
                </a:lnTo>
                <a:lnTo>
                  <a:pt x="1079" y="13"/>
                </a:lnTo>
                <a:lnTo>
                  <a:pt x="1229" y="33"/>
                </a:lnTo>
                <a:lnTo>
                  <a:pt x="1362" y="63"/>
                </a:lnTo>
                <a:lnTo>
                  <a:pt x="1474" y="101"/>
                </a:lnTo>
                <a:lnTo>
                  <a:pt x="1565" y="144"/>
                </a:lnTo>
                <a:lnTo>
                  <a:pt x="1628" y="194"/>
                </a:lnTo>
                <a:lnTo>
                  <a:pt x="1654" y="234"/>
                </a:lnTo>
                <a:lnTo>
                  <a:pt x="1662" y="262"/>
                </a:lnTo>
                <a:lnTo>
                  <a:pt x="1664" y="2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930C11E-AA69-4199-B87C-88938A967DA0}"/>
              </a:ext>
            </a:extLst>
          </p:cNvPr>
          <p:cNvSpPr>
            <a:spLocks/>
          </p:cNvSpPr>
          <p:nvPr/>
        </p:nvSpPr>
        <p:spPr bwMode="auto">
          <a:xfrm>
            <a:off x="7821809" y="5948962"/>
            <a:ext cx="509506" cy="183634"/>
          </a:xfrm>
          <a:custGeom>
            <a:avLst/>
            <a:gdLst>
              <a:gd name="T0" fmla="*/ 1186 w 1186"/>
              <a:gd name="T1" fmla="*/ 168 h 336"/>
              <a:gd name="T2" fmla="*/ 1184 w 1186"/>
              <a:gd name="T3" fmla="*/ 185 h 336"/>
              <a:gd name="T4" fmla="*/ 1161 w 1186"/>
              <a:gd name="T5" fmla="*/ 218 h 336"/>
              <a:gd name="T6" fmla="*/ 1115 w 1186"/>
              <a:gd name="T7" fmla="*/ 249 h 336"/>
              <a:gd name="T8" fmla="*/ 1052 w 1186"/>
              <a:gd name="T9" fmla="*/ 275 h 336"/>
              <a:gd name="T10" fmla="*/ 971 w 1186"/>
              <a:gd name="T11" fmla="*/ 298 h 336"/>
              <a:gd name="T12" fmla="*/ 876 w 1186"/>
              <a:gd name="T13" fmla="*/ 316 h 336"/>
              <a:gd name="T14" fmla="*/ 770 w 1186"/>
              <a:gd name="T15" fmla="*/ 329 h 336"/>
              <a:gd name="T16" fmla="*/ 653 w 1186"/>
              <a:gd name="T17" fmla="*/ 335 h 336"/>
              <a:gd name="T18" fmla="*/ 593 w 1186"/>
              <a:gd name="T19" fmla="*/ 336 h 336"/>
              <a:gd name="T20" fmla="*/ 532 w 1186"/>
              <a:gd name="T21" fmla="*/ 335 h 336"/>
              <a:gd name="T22" fmla="*/ 416 w 1186"/>
              <a:gd name="T23" fmla="*/ 329 h 336"/>
              <a:gd name="T24" fmla="*/ 309 w 1186"/>
              <a:gd name="T25" fmla="*/ 316 h 336"/>
              <a:gd name="T26" fmla="*/ 214 w 1186"/>
              <a:gd name="T27" fmla="*/ 298 h 336"/>
              <a:gd name="T28" fmla="*/ 134 w 1186"/>
              <a:gd name="T29" fmla="*/ 275 h 336"/>
              <a:gd name="T30" fmla="*/ 70 w 1186"/>
              <a:gd name="T31" fmla="*/ 249 h 336"/>
              <a:gd name="T32" fmla="*/ 26 w 1186"/>
              <a:gd name="T33" fmla="*/ 218 h 336"/>
              <a:gd name="T34" fmla="*/ 1 w 1186"/>
              <a:gd name="T35" fmla="*/ 185 h 336"/>
              <a:gd name="T36" fmla="*/ 0 w 1186"/>
              <a:gd name="T37" fmla="*/ 168 h 336"/>
              <a:gd name="T38" fmla="*/ 1 w 1186"/>
              <a:gd name="T39" fmla="*/ 151 h 336"/>
              <a:gd name="T40" fmla="*/ 26 w 1186"/>
              <a:gd name="T41" fmla="*/ 118 h 336"/>
              <a:gd name="T42" fmla="*/ 70 w 1186"/>
              <a:gd name="T43" fmla="*/ 88 h 336"/>
              <a:gd name="T44" fmla="*/ 134 w 1186"/>
              <a:gd name="T45" fmla="*/ 62 h 336"/>
              <a:gd name="T46" fmla="*/ 214 w 1186"/>
              <a:gd name="T47" fmla="*/ 39 h 336"/>
              <a:gd name="T48" fmla="*/ 309 w 1186"/>
              <a:gd name="T49" fmla="*/ 20 h 336"/>
              <a:gd name="T50" fmla="*/ 416 w 1186"/>
              <a:gd name="T51" fmla="*/ 7 h 336"/>
              <a:gd name="T52" fmla="*/ 532 w 1186"/>
              <a:gd name="T53" fmla="*/ 1 h 336"/>
              <a:gd name="T54" fmla="*/ 593 w 1186"/>
              <a:gd name="T55" fmla="*/ 0 h 336"/>
              <a:gd name="T56" fmla="*/ 653 w 1186"/>
              <a:gd name="T57" fmla="*/ 1 h 336"/>
              <a:gd name="T58" fmla="*/ 770 w 1186"/>
              <a:gd name="T59" fmla="*/ 7 h 336"/>
              <a:gd name="T60" fmla="*/ 876 w 1186"/>
              <a:gd name="T61" fmla="*/ 20 h 336"/>
              <a:gd name="T62" fmla="*/ 971 w 1186"/>
              <a:gd name="T63" fmla="*/ 39 h 336"/>
              <a:gd name="T64" fmla="*/ 1052 w 1186"/>
              <a:gd name="T65" fmla="*/ 62 h 336"/>
              <a:gd name="T66" fmla="*/ 1115 w 1186"/>
              <a:gd name="T67" fmla="*/ 88 h 336"/>
              <a:gd name="T68" fmla="*/ 1161 w 1186"/>
              <a:gd name="T69" fmla="*/ 118 h 336"/>
              <a:gd name="T70" fmla="*/ 1184 w 1186"/>
              <a:gd name="T71" fmla="*/ 151 h 336"/>
              <a:gd name="T72" fmla="*/ 1186 w 1186"/>
              <a:gd name="T73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86" h="336">
                <a:moveTo>
                  <a:pt x="1186" y="168"/>
                </a:moveTo>
                <a:lnTo>
                  <a:pt x="1184" y="185"/>
                </a:lnTo>
                <a:lnTo>
                  <a:pt x="1161" y="218"/>
                </a:lnTo>
                <a:lnTo>
                  <a:pt x="1115" y="249"/>
                </a:lnTo>
                <a:lnTo>
                  <a:pt x="1052" y="275"/>
                </a:lnTo>
                <a:lnTo>
                  <a:pt x="971" y="298"/>
                </a:lnTo>
                <a:lnTo>
                  <a:pt x="876" y="316"/>
                </a:lnTo>
                <a:lnTo>
                  <a:pt x="770" y="329"/>
                </a:lnTo>
                <a:lnTo>
                  <a:pt x="653" y="335"/>
                </a:lnTo>
                <a:lnTo>
                  <a:pt x="593" y="336"/>
                </a:lnTo>
                <a:lnTo>
                  <a:pt x="532" y="335"/>
                </a:lnTo>
                <a:lnTo>
                  <a:pt x="416" y="329"/>
                </a:lnTo>
                <a:lnTo>
                  <a:pt x="309" y="316"/>
                </a:lnTo>
                <a:lnTo>
                  <a:pt x="214" y="298"/>
                </a:lnTo>
                <a:lnTo>
                  <a:pt x="134" y="275"/>
                </a:lnTo>
                <a:lnTo>
                  <a:pt x="70" y="249"/>
                </a:lnTo>
                <a:lnTo>
                  <a:pt x="26" y="218"/>
                </a:lnTo>
                <a:lnTo>
                  <a:pt x="1" y="185"/>
                </a:lnTo>
                <a:lnTo>
                  <a:pt x="0" y="168"/>
                </a:lnTo>
                <a:lnTo>
                  <a:pt x="1" y="151"/>
                </a:lnTo>
                <a:lnTo>
                  <a:pt x="26" y="118"/>
                </a:lnTo>
                <a:lnTo>
                  <a:pt x="70" y="88"/>
                </a:lnTo>
                <a:lnTo>
                  <a:pt x="134" y="62"/>
                </a:lnTo>
                <a:lnTo>
                  <a:pt x="214" y="39"/>
                </a:lnTo>
                <a:lnTo>
                  <a:pt x="309" y="20"/>
                </a:lnTo>
                <a:lnTo>
                  <a:pt x="416" y="7"/>
                </a:lnTo>
                <a:lnTo>
                  <a:pt x="532" y="1"/>
                </a:lnTo>
                <a:lnTo>
                  <a:pt x="593" y="0"/>
                </a:lnTo>
                <a:lnTo>
                  <a:pt x="653" y="1"/>
                </a:lnTo>
                <a:lnTo>
                  <a:pt x="770" y="7"/>
                </a:lnTo>
                <a:lnTo>
                  <a:pt x="876" y="20"/>
                </a:lnTo>
                <a:lnTo>
                  <a:pt x="971" y="39"/>
                </a:lnTo>
                <a:lnTo>
                  <a:pt x="1052" y="62"/>
                </a:lnTo>
                <a:lnTo>
                  <a:pt x="1115" y="88"/>
                </a:lnTo>
                <a:lnTo>
                  <a:pt x="1161" y="118"/>
                </a:lnTo>
                <a:lnTo>
                  <a:pt x="1184" y="151"/>
                </a:lnTo>
                <a:lnTo>
                  <a:pt x="1186" y="168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126BF3-9543-4BD7-8652-66C7958F22AB}"/>
              </a:ext>
            </a:extLst>
          </p:cNvPr>
          <p:cNvSpPr>
            <a:spLocks/>
          </p:cNvSpPr>
          <p:nvPr/>
        </p:nvSpPr>
        <p:spPr bwMode="auto">
          <a:xfrm>
            <a:off x="6833756" y="5153760"/>
            <a:ext cx="621726" cy="260695"/>
          </a:xfrm>
          <a:custGeom>
            <a:avLst/>
            <a:gdLst>
              <a:gd name="T0" fmla="*/ 1444 w 1444"/>
              <a:gd name="T1" fmla="*/ 239 h 479"/>
              <a:gd name="T2" fmla="*/ 1444 w 1444"/>
              <a:gd name="T3" fmla="*/ 252 h 479"/>
              <a:gd name="T4" fmla="*/ 1436 w 1444"/>
              <a:gd name="T5" fmla="*/ 276 h 479"/>
              <a:gd name="T6" fmla="*/ 1412 w 1444"/>
              <a:gd name="T7" fmla="*/ 311 h 479"/>
              <a:gd name="T8" fmla="*/ 1357 w 1444"/>
              <a:gd name="T9" fmla="*/ 354 h 479"/>
              <a:gd name="T10" fmla="*/ 1279 w 1444"/>
              <a:gd name="T11" fmla="*/ 391 h 479"/>
              <a:gd name="T12" fmla="*/ 1182 w 1444"/>
              <a:gd name="T13" fmla="*/ 424 h 479"/>
              <a:gd name="T14" fmla="*/ 1066 w 1444"/>
              <a:gd name="T15" fmla="*/ 450 h 479"/>
              <a:gd name="T16" fmla="*/ 937 w 1444"/>
              <a:gd name="T17" fmla="*/ 467 h 479"/>
              <a:gd name="T18" fmla="*/ 796 w 1444"/>
              <a:gd name="T19" fmla="*/ 477 h 479"/>
              <a:gd name="T20" fmla="*/ 722 w 1444"/>
              <a:gd name="T21" fmla="*/ 479 h 479"/>
              <a:gd name="T22" fmla="*/ 647 w 1444"/>
              <a:gd name="T23" fmla="*/ 477 h 479"/>
              <a:gd name="T24" fmla="*/ 506 w 1444"/>
              <a:gd name="T25" fmla="*/ 467 h 479"/>
              <a:gd name="T26" fmla="*/ 377 w 1444"/>
              <a:gd name="T27" fmla="*/ 450 h 479"/>
              <a:gd name="T28" fmla="*/ 262 w 1444"/>
              <a:gd name="T29" fmla="*/ 424 h 479"/>
              <a:gd name="T30" fmla="*/ 164 w 1444"/>
              <a:gd name="T31" fmla="*/ 391 h 479"/>
              <a:gd name="T32" fmla="*/ 86 w 1444"/>
              <a:gd name="T33" fmla="*/ 354 h 479"/>
              <a:gd name="T34" fmla="*/ 31 w 1444"/>
              <a:gd name="T35" fmla="*/ 311 h 479"/>
              <a:gd name="T36" fmla="*/ 8 w 1444"/>
              <a:gd name="T37" fmla="*/ 276 h 479"/>
              <a:gd name="T38" fmla="*/ 0 w 1444"/>
              <a:gd name="T39" fmla="*/ 252 h 479"/>
              <a:gd name="T40" fmla="*/ 0 w 1444"/>
              <a:gd name="T41" fmla="*/ 239 h 479"/>
              <a:gd name="T42" fmla="*/ 0 w 1444"/>
              <a:gd name="T43" fmla="*/ 227 h 479"/>
              <a:gd name="T44" fmla="*/ 8 w 1444"/>
              <a:gd name="T45" fmla="*/ 203 h 479"/>
              <a:gd name="T46" fmla="*/ 31 w 1444"/>
              <a:gd name="T47" fmla="*/ 168 h 479"/>
              <a:gd name="T48" fmla="*/ 86 w 1444"/>
              <a:gd name="T49" fmla="*/ 125 h 479"/>
              <a:gd name="T50" fmla="*/ 164 w 1444"/>
              <a:gd name="T51" fmla="*/ 86 h 479"/>
              <a:gd name="T52" fmla="*/ 262 w 1444"/>
              <a:gd name="T53" fmla="*/ 54 h 479"/>
              <a:gd name="T54" fmla="*/ 377 w 1444"/>
              <a:gd name="T55" fmla="*/ 29 h 479"/>
              <a:gd name="T56" fmla="*/ 506 w 1444"/>
              <a:gd name="T57" fmla="*/ 10 h 479"/>
              <a:gd name="T58" fmla="*/ 647 w 1444"/>
              <a:gd name="T59" fmla="*/ 0 h 479"/>
              <a:gd name="T60" fmla="*/ 722 w 1444"/>
              <a:gd name="T61" fmla="*/ 0 h 479"/>
              <a:gd name="T62" fmla="*/ 796 w 1444"/>
              <a:gd name="T63" fmla="*/ 0 h 479"/>
              <a:gd name="T64" fmla="*/ 937 w 1444"/>
              <a:gd name="T65" fmla="*/ 10 h 479"/>
              <a:gd name="T66" fmla="*/ 1066 w 1444"/>
              <a:gd name="T67" fmla="*/ 29 h 479"/>
              <a:gd name="T68" fmla="*/ 1182 w 1444"/>
              <a:gd name="T69" fmla="*/ 54 h 479"/>
              <a:gd name="T70" fmla="*/ 1279 w 1444"/>
              <a:gd name="T71" fmla="*/ 86 h 479"/>
              <a:gd name="T72" fmla="*/ 1357 w 1444"/>
              <a:gd name="T73" fmla="*/ 125 h 479"/>
              <a:gd name="T74" fmla="*/ 1412 w 1444"/>
              <a:gd name="T75" fmla="*/ 168 h 479"/>
              <a:gd name="T76" fmla="*/ 1436 w 1444"/>
              <a:gd name="T77" fmla="*/ 203 h 479"/>
              <a:gd name="T78" fmla="*/ 1444 w 1444"/>
              <a:gd name="T79" fmla="*/ 227 h 479"/>
              <a:gd name="T80" fmla="*/ 1444 w 1444"/>
              <a:gd name="T81" fmla="*/ 23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44" h="479">
                <a:moveTo>
                  <a:pt x="1444" y="239"/>
                </a:moveTo>
                <a:lnTo>
                  <a:pt x="1444" y="252"/>
                </a:lnTo>
                <a:lnTo>
                  <a:pt x="1436" y="276"/>
                </a:lnTo>
                <a:lnTo>
                  <a:pt x="1412" y="311"/>
                </a:lnTo>
                <a:lnTo>
                  <a:pt x="1357" y="354"/>
                </a:lnTo>
                <a:lnTo>
                  <a:pt x="1279" y="391"/>
                </a:lnTo>
                <a:lnTo>
                  <a:pt x="1182" y="424"/>
                </a:lnTo>
                <a:lnTo>
                  <a:pt x="1066" y="450"/>
                </a:lnTo>
                <a:lnTo>
                  <a:pt x="937" y="467"/>
                </a:lnTo>
                <a:lnTo>
                  <a:pt x="796" y="477"/>
                </a:lnTo>
                <a:lnTo>
                  <a:pt x="722" y="479"/>
                </a:lnTo>
                <a:lnTo>
                  <a:pt x="647" y="477"/>
                </a:lnTo>
                <a:lnTo>
                  <a:pt x="506" y="467"/>
                </a:lnTo>
                <a:lnTo>
                  <a:pt x="377" y="450"/>
                </a:lnTo>
                <a:lnTo>
                  <a:pt x="262" y="424"/>
                </a:lnTo>
                <a:lnTo>
                  <a:pt x="164" y="391"/>
                </a:lnTo>
                <a:lnTo>
                  <a:pt x="86" y="354"/>
                </a:lnTo>
                <a:lnTo>
                  <a:pt x="31" y="311"/>
                </a:lnTo>
                <a:lnTo>
                  <a:pt x="8" y="276"/>
                </a:lnTo>
                <a:lnTo>
                  <a:pt x="0" y="252"/>
                </a:lnTo>
                <a:lnTo>
                  <a:pt x="0" y="239"/>
                </a:lnTo>
                <a:lnTo>
                  <a:pt x="0" y="227"/>
                </a:lnTo>
                <a:lnTo>
                  <a:pt x="8" y="203"/>
                </a:lnTo>
                <a:lnTo>
                  <a:pt x="31" y="168"/>
                </a:lnTo>
                <a:lnTo>
                  <a:pt x="86" y="125"/>
                </a:lnTo>
                <a:lnTo>
                  <a:pt x="164" y="86"/>
                </a:lnTo>
                <a:lnTo>
                  <a:pt x="262" y="54"/>
                </a:lnTo>
                <a:lnTo>
                  <a:pt x="377" y="29"/>
                </a:lnTo>
                <a:lnTo>
                  <a:pt x="506" y="10"/>
                </a:lnTo>
                <a:lnTo>
                  <a:pt x="647" y="0"/>
                </a:lnTo>
                <a:lnTo>
                  <a:pt x="722" y="0"/>
                </a:lnTo>
                <a:lnTo>
                  <a:pt x="796" y="0"/>
                </a:lnTo>
                <a:lnTo>
                  <a:pt x="937" y="10"/>
                </a:lnTo>
                <a:lnTo>
                  <a:pt x="1066" y="29"/>
                </a:lnTo>
                <a:lnTo>
                  <a:pt x="1182" y="54"/>
                </a:lnTo>
                <a:lnTo>
                  <a:pt x="1279" y="86"/>
                </a:lnTo>
                <a:lnTo>
                  <a:pt x="1357" y="125"/>
                </a:lnTo>
                <a:lnTo>
                  <a:pt x="1412" y="168"/>
                </a:lnTo>
                <a:lnTo>
                  <a:pt x="1436" y="203"/>
                </a:lnTo>
                <a:lnTo>
                  <a:pt x="1444" y="227"/>
                </a:lnTo>
                <a:lnTo>
                  <a:pt x="1444" y="2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lc="http://schemas.openxmlformats.org/drawingml/2006/lockedCanvas" xmlns:a16="http://schemas.microsoft.com/office/drawing/2014/main" xmlns="" id="{2E72384F-6486-4368-8926-716F75FC01C4}"/>
              </a:ext>
            </a:extLst>
          </p:cNvPr>
          <p:cNvSpPr>
            <a:spLocks/>
          </p:cNvSpPr>
          <p:nvPr/>
        </p:nvSpPr>
        <p:spPr bwMode="auto">
          <a:xfrm>
            <a:off x="6922758" y="5204588"/>
            <a:ext cx="443721" cy="159040"/>
          </a:xfrm>
          <a:custGeom>
            <a:avLst/>
            <a:gdLst>
              <a:gd name="T0" fmla="*/ 1032 w 1032"/>
              <a:gd name="T1" fmla="*/ 146 h 292"/>
              <a:gd name="T2" fmla="*/ 1029 w 1032"/>
              <a:gd name="T3" fmla="*/ 161 h 292"/>
              <a:gd name="T4" fmla="*/ 1009 w 1032"/>
              <a:gd name="T5" fmla="*/ 189 h 292"/>
              <a:gd name="T6" fmla="*/ 970 w 1032"/>
              <a:gd name="T7" fmla="*/ 216 h 292"/>
              <a:gd name="T8" fmla="*/ 914 w 1032"/>
              <a:gd name="T9" fmla="*/ 239 h 292"/>
              <a:gd name="T10" fmla="*/ 806 w 1032"/>
              <a:gd name="T11" fmla="*/ 268 h 292"/>
              <a:gd name="T12" fmla="*/ 621 w 1032"/>
              <a:gd name="T13" fmla="*/ 289 h 292"/>
              <a:gd name="T14" fmla="*/ 516 w 1032"/>
              <a:gd name="T15" fmla="*/ 292 h 292"/>
              <a:gd name="T16" fmla="*/ 411 w 1032"/>
              <a:gd name="T17" fmla="*/ 289 h 292"/>
              <a:gd name="T18" fmla="*/ 226 w 1032"/>
              <a:gd name="T19" fmla="*/ 268 h 292"/>
              <a:gd name="T20" fmla="*/ 118 w 1032"/>
              <a:gd name="T21" fmla="*/ 239 h 292"/>
              <a:gd name="T22" fmla="*/ 61 w 1032"/>
              <a:gd name="T23" fmla="*/ 216 h 292"/>
              <a:gd name="T24" fmla="*/ 23 w 1032"/>
              <a:gd name="T25" fmla="*/ 189 h 292"/>
              <a:gd name="T26" fmla="*/ 2 w 1032"/>
              <a:gd name="T27" fmla="*/ 161 h 292"/>
              <a:gd name="T28" fmla="*/ 0 w 1032"/>
              <a:gd name="T29" fmla="*/ 146 h 292"/>
              <a:gd name="T30" fmla="*/ 2 w 1032"/>
              <a:gd name="T31" fmla="*/ 131 h 292"/>
              <a:gd name="T32" fmla="*/ 23 w 1032"/>
              <a:gd name="T33" fmla="*/ 102 h 292"/>
              <a:gd name="T34" fmla="*/ 61 w 1032"/>
              <a:gd name="T35" fmla="*/ 77 h 292"/>
              <a:gd name="T36" fmla="*/ 118 w 1032"/>
              <a:gd name="T37" fmla="*/ 54 h 292"/>
              <a:gd name="T38" fmla="*/ 226 w 1032"/>
              <a:gd name="T39" fmla="*/ 25 h 292"/>
              <a:gd name="T40" fmla="*/ 411 w 1032"/>
              <a:gd name="T41" fmla="*/ 2 h 292"/>
              <a:gd name="T42" fmla="*/ 516 w 1032"/>
              <a:gd name="T43" fmla="*/ 0 h 292"/>
              <a:gd name="T44" fmla="*/ 621 w 1032"/>
              <a:gd name="T45" fmla="*/ 2 h 292"/>
              <a:gd name="T46" fmla="*/ 806 w 1032"/>
              <a:gd name="T47" fmla="*/ 25 h 292"/>
              <a:gd name="T48" fmla="*/ 914 w 1032"/>
              <a:gd name="T49" fmla="*/ 54 h 292"/>
              <a:gd name="T50" fmla="*/ 970 w 1032"/>
              <a:gd name="T51" fmla="*/ 77 h 292"/>
              <a:gd name="T52" fmla="*/ 1009 w 1032"/>
              <a:gd name="T53" fmla="*/ 102 h 292"/>
              <a:gd name="T54" fmla="*/ 1029 w 1032"/>
              <a:gd name="T55" fmla="*/ 131 h 292"/>
              <a:gd name="T56" fmla="*/ 1032 w 1032"/>
              <a:gd name="T57" fmla="*/ 1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32" h="292">
                <a:moveTo>
                  <a:pt x="1032" y="146"/>
                </a:moveTo>
                <a:lnTo>
                  <a:pt x="1029" y="161"/>
                </a:lnTo>
                <a:lnTo>
                  <a:pt x="1009" y="189"/>
                </a:lnTo>
                <a:lnTo>
                  <a:pt x="970" y="216"/>
                </a:lnTo>
                <a:lnTo>
                  <a:pt x="914" y="239"/>
                </a:lnTo>
                <a:lnTo>
                  <a:pt x="806" y="268"/>
                </a:lnTo>
                <a:lnTo>
                  <a:pt x="621" y="289"/>
                </a:lnTo>
                <a:lnTo>
                  <a:pt x="516" y="292"/>
                </a:lnTo>
                <a:lnTo>
                  <a:pt x="411" y="289"/>
                </a:lnTo>
                <a:lnTo>
                  <a:pt x="226" y="268"/>
                </a:lnTo>
                <a:lnTo>
                  <a:pt x="118" y="239"/>
                </a:lnTo>
                <a:lnTo>
                  <a:pt x="61" y="216"/>
                </a:lnTo>
                <a:lnTo>
                  <a:pt x="23" y="189"/>
                </a:lnTo>
                <a:lnTo>
                  <a:pt x="2" y="161"/>
                </a:lnTo>
                <a:lnTo>
                  <a:pt x="0" y="146"/>
                </a:lnTo>
                <a:lnTo>
                  <a:pt x="2" y="131"/>
                </a:lnTo>
                <a:lnTo>
                  <a:pt x="23" y="102"/>
                </a:lnTo>
                <a:lnTo>
                  <a:pt x="61" y="77"/>
                </a:lnTo>
                <a:lnTo>
                  <a:pt x="118" y="54"/>
                </a:lnTo>
                <a:lnTo>
                  <a:pt x="226" y="25"/>
                </a:lnTo>
                <a:lnTo>
                  <a:pt x="411" y="2"/>
                </a:lnTo>
                <a:lnTo>
                  <a:pt x="516" y="0"/>
                </a:lnTo>
                <a:lnTo>
                  <a:pt x="621" y="2"/>
                </a:lnTo>
                <a:lnTo>
                  <a:pt x="806" y="25"/>
                </a:lnTo>
                <a:lnTo>
                  <a:pt x="914" y="54"/>
                </a:lnTo>
                <a:lnTo>
                  <a:pt x="970" y="77"/>
                </a:lnTo>
                <a:lnTo>
                  <a:pt x="1009" y="102"/>
                </a:lnTo>
                <a:lnTo>
                  <a:pt x="1029" y="131"/>
                </a:lnTo>
                <a:lnTo>
                  <a:pt x="1032" y="146"/>
                </a:lnTo>
                <a:close/>
              </a:path>
            </a:pathLst>
          </a:custGeom>
          <a:solidFill>
            <a:srgbClr val="3A5C8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lc="http://schemas.openxmlformats.org/drawingml/2006/lockedCanvas" xmlns:a16="http://schemas.microsoft.com/office/drawing/2014/main" xmlns="" id="{74FB388F-0AA0-45F4-92CD-1AEA41AC4747}"/>
              </a:ext>
            </a:extLst>
          </p:cNvPr>
          <p:cNvSpPr>
            <a:spLocks/>
          </p:cNvSpPr>
          <p:nvPr/>
        </p:nvSpPr>
        <p:spPr bwMode="auto">
          <a:xfrm>
            <a:off x="5856022" y="4470052"/>
            <a:ext cx="494027" cy="208228"/>
          </a:xfrm>
          <a:custGeom>
            <a:avLst/>
            <a:gdLst>
              <a:gd name="T0" fmla="*/ 1148 w 1148"/>
              <a:gd name="T1" fmla="*/ 190 h 381"/>
              <a:gd name="T2" fmla="*/ 1146 w 1148"/>
              <a:gd name="T3" fmla="*/ 210 h 381"/>
              <a:gd name="T4" fmla="*/ 1123 w 1148"/>
              <a:gd name="T5" fmla="*/ 247 h 381"/>
              <a:gd name="T6" fmla="*/ 1078 w 1148"/>
              <a:gd name="T7" fmla="*/ 282 h 381"/>
              <a:gd name="T8" fmla="*/ 1017 w 1148"/>
              <a:gd name="T9" fmla="*/ 312 h 381"/>
              <a:gd name="T10" fmla="*/ 939 w 1148"/>
              <a:gd name="T11" fmla="*/ 338 h 381"/>
              <a:gd name="T12" fmla="*/ 848 w 1148"/>
              <a:gd name="T13" fmla="*/ 358 h 381"/>
              <a:gd name="T14" fmla="*/ 745 w 1148"/>
              <a:gd name="T15" fmla="*/ 373 h 381"/>
              <a:gd name="T16" fmla="*/ 632 w 1148"/>
              <a:gd name="T17" fmla="*/ 380 h 381"/>
              <a:gd name="T18" fmla="*/ 573 w 1148"/>
              <a:gd name="T19" fmla="*/ 381 h 381"/>
              <a:gd name="T20" fmla="*/ 516 w 1148"/>
              <a:gd name="T21" fmla="*/ 380 h 381"/>
              <a:gd name="T22" fmla="*/ 403 w 1148"/>
              <a:gd name="T23" fmla="*/ 373 h 381"/>
              <a:gd name="T24" fmla="*/ 300 w 1148"/>
              <a:gd name="T25" fmla="*/ 358 h 381"/>
              <a:gd name="T26" fmla="*/ 209 w 1148"/>
              <a:gd name="T27" fmla="*/ 338 h 381"/>
              <a:gd name="T28" fmla="*/ 131 w 1148"/>
              <a:gd name="T29" fmla="*/ 312 h 381"/>
              <a:gd name="T30" fmla="*/ 69 w 1148"/>
              <a:gd name="T31" fmla="*/ 282 h 381"/>
              <a:gd name="T32" fmla="*/ 25 w 1148"/>
              <a:gd name="T33" fmla="*/ 247 h 381"/>
              <a:gd name="T34" fmla="*/ 2 w 1148"/>
              <a:gd name="T35" fmla="*/ 210 h 381"/>
              <a:gd name="T36" fmla="*/ 0 w 1148"/>
              <a:gd name="T37" fmla="*/ 190 h 381"/>
              <a:gd name="T38" fmla="*/ 2 w 1148"/>
              <a:gd name="T39" fmla="*/ 171 h 381"/>
              <a:gd name="T40" fmla="*/ 25 w 1148"/>
              <a:gd name="T41" fmla="*/ 134 h 381"/>
              <a:gd name="T42" fmla="*/ 69 w 1148"/>
              <a:gd name="T43" fmla="*/ 99 h 381"/>
              <a:gd name="T44" fmla="*/ 131 w 1148"/>
              <a:gd name="T45" fmla="*/ 69 h 381"/>
              <a:gd name="T46" fmla="*/ 209 w 1148"/>
              <a:gd name="T47" fmla="*/ 43 h 381"/>
              <a:gd name="T48" fmla="*/ 300 w 1148"/>
              <a:gd name="T49" fmla="*/ 23 h 381"/>
              <a:gd name="T50" fmla="*/ 403 w 1148"/>
              <a:gd name="T51" fmla="*/ 9 h 381"/>
              <a:gd name="T52" fmla="*/ 516 w 1148"/>
              <a:gd name="T53" fmla="*/ 1 h 381"/>
              <a:gd name="T54" fmla="*/ 573 w 1148"/>
              <a:gd name="T55" fmla="*/ 0 h 381"/>
              <a:gd name="T56" fmla="*/ 632 w 1148"/>
              <a:gd name="T57" fmla="*/ 1 h 381"/>
              <a:gd name="T58" fmla="*/ 745 w 1148"/>
              <a:gd name="T59" fmla="*/ 9 h 381"/>
              <a:gd name="T60" fmla="*/ 848 w 1148"/>
              <a:gd name="T61" fmla="*/ 23 h 381"/>
              <a:gd name="T62" fmla="*/ 939 w 1148"/>
              <a:gd name="T63" fmla="*/ 43 h 381"/>
              <a:gd name="T64" fmla="*/ 1017 w 1148"/>
              <a:gd name="T65" fmla="*/ 69 h 381"/>
              <a:gd name="T66" fmla="*/ 1078 w 1148"/>
              <a:gd name="T67" fmla="*/ 99 h 381"/>
              <a:gd name="T68" fmla="*/ 1123 w 1148"/>
              <a:gd name="T69" fmla="*/ 134 h 381"/>
              <a:gd name="T70" fmla="*/ 1146 w 1148"/>
              <a:gd name="T71" fmla="*/ 171 h 381"/>
              <a:gd name="T72" fmla="*/ 1148 w 1148"/>
              <a:gd name="T73" fmla="*/ 19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48" h="381">
                <a:moveTo>
                  <a:pt x="1148" y="190"/>
                </a:moveTo>
                <a:lnTo>
                  <a:pt x="1146" y="210"/>
                </a:lnTo>
                <a:lnTo>
                  <a:pt x="1123" y="247"/>
                </a:lnTo>
                <a:lnTo>
                  <a:pt x="1078" y="282"/>
                </a:lnTo>
                <a:lnTo>
                  <a:pt x="1017" y="312"/>
                </a:lnTo>
                <a:lnTo>
                  <a:pt x="939" y="338"/>
                </a:lnTo>
                <a:lnTo>
                  <a:pt x="848" y="358"/>
                </a:lnTo>
                <a:lnTo>
                  <a:pt x="745" y="373"/>
                </a:lnTo>
                <a:lnTo>
                  <a:pt x="632" y="380"/>
                </a:lnTo>
                <a:lnTo>
                  <a:pt x="573" y="381"/>
                </a:lnTo>
                <a:lnTo>
                  <a:pt x="516" y="380"/>
                </a:lnTo>
                <a:lnTo>
                  <a:pt x="403" y="373"/>
                </a:lnTo>
                <a:lnTo>
                  <a:pt x="300" y="358"/>
                </a:lnTo>
                <a:lnTo>
                  <a:pt x="209" y="338"/>
                </a:lnTo>
                <a:lnTo>
                  <a:pt x="131" y="312"/>
                </a:lnTo>
                <a:lnTo>
                  <a:pt x="69" y="282"/>
                </a:lnTo>
                <a:lnTo>
                  <a:pt x="25" y="247"/>
                </a:lnTo>
                <a:lnTo>
                  <a:pt x="2" y="210"/>
                </a:lnTo>
                <a:lnTo>
                  <a:pt x="0" y="190"/>
                </a:lnTo>
                <a:lnTo>
                  <a:pt x="2" y="171"/>
                </a:lnTo>
                <a:lnTo>
                  <a:pt x="25" y="134"/>
                </a:lnTo>
                <a:lnTo>
                  <a:pt x="69" y="99"/>
                </a:lnTo>
                <a:lnTo>
                  <a:pt x="131" y="69"/>
                </a:lnTo>
                <a:lnTo>
                  <a:pt x="209" y="43"/>
                </a:lnTo>
                <a:lnTo>
                  <a:pt x="300" y="23"/>
                </a:lnTo>
                <a:lnTo>
                  <a:pt x="403" y="9"/>
                </a:lnTo>
                <a:lnTo>
                  <a:pt x="516" y="1"/>
                </a:lnTo>
                <a:lnTo>
                  <a:pt x="573" y="0"/>
                </a:lnTo>
                <a:lnTo>
                  <a:pt x="632" y="1"/>
                </a:lnTo>
                <a:lnTo>
                  <a:pt x="745" y="9"/>
                </a:lnTo>
                <a:lnTo>
                  <a:pt x="848" y="23"/>
                </a:lnTo>
                <a:lnTo>
                  <a:pt x="939" y="43"/>
                </a:lnTo>
                <a:lnTo>
                  <a:pt x="1017" y="69"/>
                </a:lnTo>
                <a:lnTo>
                  <a:pt x="1078" y="99"/>
                </a:lnTo>
                <a:lnTo>
                  <a:pt x="1123" y="134"/>
                </a:lnTo>
                <a:lnTo>
                  <a:pt x="1146" y="171"/>
                </a:lnTo>
                <a:lnTo>
                  <a:pt x="1148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lc="http://schemas.openxmlformats.org/drawingml/2006/lockedCanvas" xmlns:a16="http://schemas.microsoft.com/office/drawing/2014/main" xmlns="" id="{3F07648E-BDDE-47A3-AE5B-65ECC0717C22}"/>
              </a:ext>
            </a:extLst>
          </p:cNvPr>
          <p:cNvSpPr>
            <a:spLocks/>
          </p:cNvSpPr>
          <p:nvPr/>
        </p:nvSpPr>
        <p:spPr bwMode="auto">
          <a:xfrm>
            <a:off x="5926965" y="4511041"/>
            <a:ext cx="352139" cy="126249"/>
          </a:xfrm>
          <a:custGeom>
            <a:avLst/>
            <a:gdLst>
              <a:gd name="T0" fmla="*/ 819 w 819"/>
              <a:gd name="T1" fmla="*/ 115 h 231"/>
              <a:gd name="T2" fmla="*/ 818 w 819"/>
              <a:gd name="T3" fmla="*/ 128 h 231"/>
              <a:gd name="T4" fmla="*/ 802 w 819"/>
              <a:gd name="T5" fmla="*/ 149 h 231"/>
              <a:gd name="T6" fmla="*/ 771 w 819"/>
              <a:gd name="T7" fmla="*/ 171 h 231"/>
              <a:gd name="T8" fmla="*/ 726 w 819"/>
              <a:gd name="T9" fmla="*/ 190 h 231"/>
              <a:gd name="T10" fmla="*/ 641 w 819"/>
              <a:gd name="T11" fmla="*/ 213 h 231"/>
              <a:gd name="T12" fmla="*/ 493 w 819"/>
              <a:gd name="T13" fmla="*/ 230 h 231"/>
              <a:gd name="T14" fmla="*/ 409 w 819"/>
              <a:gd name="T15" fmla="*/ 231 h 231"/>
              <a:gd name="T16" fmla="*/ 326 w 819"/>
              <a:gd name="T17" fmla="*/ 230 h 231"/>
              <a:gd name="T18" fmla="*/ 179 w 819"/>
              <a:gd name="T19" fmla="*/ 213 h 231"/>
              <a:gd name="T20" fmla="*/ 94 w 819"/>
              <a:gd name="T21" fmla="*/ 190 h 231"/>
              <a:gd name="T22" fmla="*/ 49 w 819"/>
              <a:gd name="T23" fmla="*/ 171 h 231"/>
              <a:gd name="T24" fmla="*/ 18 w 819"/>
              <a:gd name="T25" fmla="*/ 149 h 231"/>
              <a:gd name="T26" fmla="*/ 2 w 819"/>
              <a:gd name="T27" fmla="*/ 128 h 231"/>
              <a:gd name="T28" fmla="*/ 0 w 819"/>
              <a:gd name="T29" fmla="*/ 115 h 231"/>
              <a:gd name="T30" fmla="*/ 2 w 819"/>
              <a:gd name="T31" fmla="*/ 103 h 231"/>
              <a:gd name="T32" fmla="*/ 18 w 819"/>
              <a:gd name="T33" fmla="*/ 80 h 231"/>
              <a:gd name="T34" fmla="*/ 49 w 819"/>
              <a:gd name="T35" fmla="*/ 60 h 231"/>
              <a:gd name="T36" fmla="*/ 94 w 819"/>
              <a:gd name="T37" fmla="*/ 41 h 231"/>
              <a:gd name="T38" fmla="*/ 179 w 819"/>
              <a:gd name="T39" fmla="*/ 18 h 231"/>
              <a:gd name="T40" fmla="*/ 326 w 819"/>
              <a:gd name="T41" fmla="*/ 1 h 231"/>
              <a:gd name="T42" fmla="*/ 409 w 819"/>
              <a:gd name="T43" fmla="*/ 0 h 231"/>
              <a:gd name="T44" fmla="*/ 493 w 819"/>
              <a:gd name="T45" fmla="*/ 1 h 231"/>
              <a:gd name="T46" fmla="*/ 641 w 819"/>
              <a:gd name="T47" fmla="*/ 18 h 231"/>
              <a:gd name="T48" fmla="*/ 726 w 819"/>
              <a:gd name="T49" fmla="*/ 41 h 231"/>
              <a:gd name="T50" fmla="*/ 771 w 819"/>
              <a:gd name="T51" fmla="*/ 60 h 231"/>
              <a:gd name="T52" fmla="*/ 802 w 819"/>
              <a:gd name="T53" fmla="*/ 80 h 231"/>
              <a:gd name="T54" fmla="*/ 818 w 819"/>
              <a:gd name="T55" fmla="*/ 103 h 231"/>
              <a:gd name="T56" fmla="*/ 819 w 819"/>
              <a:gd name="T57" fmla="*/ 115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231">
                <a:moveTo>
                  <a:pt x="819" y="115"/>
                </a:moveTo>
                <a:lnTo>
                  <a:pt x="818" y="128"/>
                </a:lnTo>
                <a:lnTo>
                  <a:pt x="802" y="149"/>
                </a:lnTo>
                <a:lnTo>
                  <a:pt x="771" y="171"/>
                </a:lnTo>
                <a:lnTo>
                  <a:pt x="726" y="190"/>
                </a:lnTo>
                <a:lnTo>
                  <a:pt x="641" y="213"/>
                </a:lnTo>
                <a:lnTo>
                  <a:pt x="493" y="230"/>
                </a:lnTo>
                <a:lnTo>
                  <a:pt x="409" y="231"/>
                </a:lnTo>
                <a:lnTo>
                  <a:pt x="326" y="230"/>
                </a:lnTo>
                <a:lnTo>
                  <a:pt x="179" y="213"/>
                </a:lnTo>
                <a:lnTo>
                  <a:pt x="94" y="190"/>
                </a:lnTo>
                <a:lnTo>
                  <a:pt x="49" y="171"/>
                </a:lnTo>
                <a:lnTo>
                  <a:pt x="18" y="149"/>
                </a:lnTo>
                <a:lnTo>
                  <a:pt x="2" y="128"/>
                </a:lnTo>
                <a:lnTo>
                  <a:pt x="0" y="115"/>
                </a:lnTo>
                <a:lnTo>
                  <a:pt x="2" y="103"/>
                </a:lnTo>
                <a:lnTo>
                  <a:pt x="18" y="80"/>
                </a:lnTo>
                <a:lnTo>
                  <a:pt x="49" y="60"/>
                </a:lnTo>
                <a:lnTo>
                  <a:pt x="94" y="41"/>
                </a:lnTo>
                <a:lnTo>
                  <a:pt x="179" y="18"/>
                </a:lnTo>
                <a:lnTo>
                  <a:pt x="326" y="1"/>
                </a:lnTo>
                <a:lnTo>
                  <a:pt x="409" y="0"/>
                </a:lnTo>
                <a:lnTo>
                  <a:pt x="493" y="1"/>
                </a:lnTo>
                <a:lnTo>
                  <a:pt x="641" y="18"/>
                </a:lnTo>
                <a:lnTo>
                  <a:pt x="726" y="41"/>
                </a:lnTo>
                <a:lnTo>
                  <a:pt x="771" y="60"/>
                </a:lnTo>
                <a:lnTo>
                  <a:pt x="802" y="80"/>
                </a:lnTo>
                <a:lnTo>
                  <a:pt x="818" y="103"/>
                </a:lnTo>
                <a:lnTo>
                  <a:pt x="819" y="115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E9E8C44E-49D1-44FB-ADE2-F1BBA3AF09EB}"/>
              </a:ext>
            </a:extLst>
          </p:cNvPr>
          <p:cNvSpPr>
            <a:spLocks/>
          </p:cNvSpPr>
          <p:nvPr/>
        </p:nvSpPr>
        <p:spPr bwMode="auto">
          <a:xfrm>
            <a:off x="5075641" y="3822414"/>
            <a:ext cx="343109" cy="142645"/>
          </a:xfrm>
          <a:custGeom>
            <a:avLst/>
            <a:gdLst>
              <a:gd name="T0" fmla="*/ 798 w 798"/>
              <a:gd name="T1" fmla="*/ 132 h 263"/>
              <a:gd name="T2" fmla="*/ 796 w 798"/>
              <a:gd name="T3" fmla="*/ 145 h 263"/>
              <a:gd name="T4" fmla="*/ 780 w 798"/>
              <a:gd name="T5" fmla="*/ 171 h 263"/>
              <a:gd name="T6" fmla="*/ 750 w 798"/>
              <a:gd name="T7" fmla="*/ 196 h 263"/>
              <a:gd name="T8" fmla="*/ 707 w 798"/>
              <a:gd name="T9" fmla="*/ 216 h 263"/>
              <a:gd name="T10" fmla="*/ 623 w 798"/>
              <a:gd name="T11" fmla="*/ 242 h 263"/>
              <a:gd name="T12" fmla="*/ 481 w 798"/>
              <a:gd name="T13" fmla="*/ 262 h 263"/>
              <a:gd name="T14" fmla="*/ 399 w 798"/>
              <a:gd name="T15" fmla="*/ 263 h 263"/>
              <a:gd name="T16" fmla="*/ 318 w 798"/>
              <a:gd name="T17" fmla="*/ 262 h 263"/>
              <a:gd name="T18" fmla="*/ 174 w 798"/>
              <a:gd name="T19" fmla="*/ 242 h 263"/>
              <a:gd name="T20" fmla="*/ 91 w 798"/>
              <a:gd name="T21" fmla="*/ 216 h 263"/>
              <a:gd name="T22" fmla="*/ 48 w 798"/>
              <a:gd name="T23" fmla="*/ 196 h 263"/>
              <a:gd name="T24" fmla="*/ 17 w 798"/>
              <a:gd name="T25" fmla="*/ 171 h 263"/>
              <a:gd name="T26" fmla="*/ 2 w 798"/>
              <a:gd name="T27" fmla="*/ 145 h 263"/>
              <a:gd name="T28" fmla="*/ 0 w 798"/>
              <a:gd name="T29" fmla="*/ 132 h 263"/>
              <a:gd name="T30" fmla="*/ 2 w 798"/>
              <a:gd name="T31" fmla="*/ 118 h 263"/>
              <a:gd name="T32" fmla="*/ 17 w 798"/>
              <a:gd name="T33" fmla="*/ 92 h 263"/>
              <a:gd name="T34" fmla="*/ 48 w 798"/>
              <a:gd name="T35" fmla="*/ 69 h 263"/>
              <a:gd name="T36" fmla="*/ 91 w 798"/>
              <a:gd name="T37" fmla="*/ 47 h 263"/>
              <a:gd name="T38" fmla="*/ 174 w 798"/>
              <a:gd name="T39" fmla="*/ 21 h 263"/>
              <a:gd name="T40" fmla="*/ 318 w 798"/>
              <a:gd name="T41" fmla="*/ 1 h 263"/>
              <a:gd name="T42" fmla="*/ 399 w 798"/>
              <a:gd name="T43" fmla="*/ 0 h 263"/>
              <a:gd name="T44" fmla="*/ 481 w 798"/>
              <a:gd name="T45" fmla="*/ 1 h 263"/>
              <a:gd name="T46" fmla="*/ 623 w 798"/>
              <a:gd name="T47" fmla="*/ 21 h 263"/>
              <a:gd name="T48" fmla="*/ 707 w 798"/>
              <a:gd name="T49" fmla="*/ 47 h 263"/>
              <a:gd name="T50" fmla="*/ 750 w 798"/>
              <a:gd name="T51" fmla="*/ 69 h 263"/>
              <a:gd name="T52" fmla="*/ 780 w 798"/>
              <a:gd name="T53" fmla="*/ 92 h 263"/>
              <a:gd name="T54" fmla="*/ 796 w 798"/>
              <a:gd name="T55" fmla="*/ 118 h 263"/>
              <a:gd name="T56" fmla="*/ 798 w 798"/>
              <a:gd name="T57" fmla="*/ 13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98" h="263">
                <a:moveTo>
                  <a:pt x="798" y="132"/>
                </a:moveTo>
                <a:lnTo>
                  <a:pt x="796" y="145"/>
                </a:lnTo>
                <a:lnTo>
                  <a:pt x="780" y="171"/>
                </a:lnTo>
                <a:lnTo>
                  <a:pt x="750" y="196"/>
                </a:lnTo>
                <a:lnTo>
                  <a:pt x="707" y="216"/>
                </a:lnTo>
                <a:lnTo>
                  <a:pt x="623" y="242"/>
                </a:lnTo>
                <a:lnTo>
                  <a:pt x="481" y="262"/>
                </a:lnTo>
                <a:lnTo>
                  <a:pt x="399" y="263"/>
                </a:lnTo>
                <a:lnTo>
                  <a:pt x="318" y="262"/>
                </a:lnTo>
                <a:lnTo>
                  <a:pt x="174" y="242"/>
                </a:lnTo>
                <a:lnTo>
                  <a:pt x="91" y="216"/>
                </a:lnTo>
                <a:lnTo>
                  <a:pt x="48" y="196"/>
                </a:lnTo>
                <a:lnTo>
                  <a:pt x="17" y="171"/>
                </a:lnTo>
                <a:lnTo>
                  <a:pt x="2" y="145"/>
                </a:lnTo>
                <a:lnTo>
                  <a:pt x="0" y="132"/>
                </a:lnTo>
                <a:lnTo>
                  <a:pt x="2" y="118"/>
                </a:lnTo>
                <a:lnTo>
                  <a:pt x="17" y="92"/>
                </a:lnTo>
                <a:lnTo>
                  <a:pt x="48" y="69"/>
                </a:lnTo>
                <a:lnTo>
                  <a:pt x="91" y="47"/>
                </a:lnTo>
                <a:lnTo>
                  <a:pt x="174" y="21"/>
                </a:lnTo>
                <a:lnTo>
                  <a:pt x="318" y="1"/>
                </a:lnTo>
                <a:lnTo>
                  <a:pt x="399" y="0"/>
                </a:lnTo>
                <a:lnTo>
                  <a:pt x="481" y="1"/>
                </a:lnTo>
                <a:lnTo>
                  <a:pt x="623" y="21"/>
                </a:lnTo>
                <a:lnTo>
                  <a:pt x="707" y="47"/>
                </a:lnTo>
                <a:lnTo>
                  <a:pt x="750" y="69"/>
                </a:lnTo>
                <a:lnTo>
                  <a:pt x="780" y="92"/>
                </a:lnTo>
                <a:lnTo>
                  <a:pt x="796" y="118"/>
                </a:lnTo>
                <a:lnTo>
                  <a:pt x="798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lc="http://schemas.openxmlformats.org/drawingml/2006/lockedCanvas" xmlns:a16="http://schemas.microsoft.com/office/drawing/2014/main" xmlns="" id="{7BA0028C-DD84-4B67-982C-D47180A89888}"/>
              </a:ext>
            </a:extLst>
          </p:cNvPr>
          <p:cNvSpPr>
            <a:spLocks/>
          </p:cNvSpPr>
          <p:nvPr/>
        </p:nvSpPr>
        <p:spPr bwMode="auto">
          <a:xfrm>
            <a:off x="5124657" y="3850288"/>
            <a:ext cx="245078" cy="88538"/>
          </a:xfrm>
          <a:custGeom>
            <a:avLst/>
            <a:gdLst>
              <a:gd name="T0" fmla="*/ 569 w 569"/>
              <a:gd name="T1" fmla="*/ 80 h 161"/>
              <a:gd name="T2" fmla="*/ 567 w 569"/>
              <a:gd name="T3" fmla="*/ 87 h 161"/>
              <a:gd name="T4" fmla="*/ 556 w 569"/>
              <a:gd name="T5" fmla="*/ 103 h 161"/>
              <a:gd name="T6" fmla="*/ 521 w 569"/>
              <a:gd name="T7" fmla="*/ 125 h 161"/>
              <a:gd name="T8" fmla="*/ 444 w 569"/>
              <a:gd name="T9" fmla="*/ 146 h 161"/>
              <a:gd name="T10" fmla="*/ 343 w 569"/>
              <a:gd name="T11" fmla="*/ 159 h 161"/>
              <a:gd name="T12" fmla="*/ 284 w 569"/>
              <a:gd name="T13" fmla="*/ 161 h 161"/>
              <a:gd name="T14" fmla="*/ 226 w 569"/>
              <a:gd name="T15" fmla="*/ 159 h 161"/>
              <a:gd name="T16" fmla="*/ 124 w 569"/>
              <a:gd name="T17" fmla="*/ 146 h 161"/>
              <a:gd name="T18" fmla="*/ 46 w 569"/>
              <a:gd name="T19" fmla="*/ 125 h 161"/>
              <a:gd name="T20" fmla="*/ 12 w 569"/>
              <a:gd name="T21" fmla="*/ 103 h 161"/>
              <a:gd name="T22" fmla="*/ 0 w 569"/>
              <a:gd name="T23" fmla="*/ 87 h 161"/>
              <a:gd name="T24" fmla="*/ 0 w 569"/>
              <a:gd name="T25" fmla="*/ 80 h 161"/>
              <a:gd name="T26" fmla="*/ 0 w 569"/>
              <a:gd name="T27" fmla="*/ 72 h 161"/>
              <a:gd name="T28" fmla="*/ 12 w 569"/>
              <a:gd name="T29" fmla="*/ 56 h 161"/>
              <a:gd name="T30" fmla="*/ 46 w 569"/>
              <a:gd name="T31" fmla="*/ 34 h 161"/>
              <a:gd name="T32" fmla="*/ 124 w 569"/>
              <a:gd name="T33" fmla="*/ 13 h 161"/>
              <a:gd name="T34" fmla="*/ 226 w 569"/>
              <a:gd name="T35" fmla="*/ 1 h 161"/>
              <a:gd name="T36" fmla="*/ 284 w 569"/>
              <a:gd name="T37" fmla="*/ 0 h 161"/>
              <a:gd name="T38" fmla="*/ 343 w 569"/>
              <a:gd name="T39" fmla="*/ 1 h 161"/>
              <a:gd name="T40" fmla="*/ 444 w 569"/>
              <a:gd name="T41" fmla="*/ 13 h 161"/>
              <a:gd name="T42" fmla="*/ 521 w 569"/>
              <a:gd name="T43" fmla="*/ 34 h 161"/>
              <a:gd name="T44" fmla="*/ 556 w 569"/>
              <a:gd name="T45" fmla="*/ 56 h 161"/>
              <a:gd name="T46" fmla="*/ 567 w 569"/>
              <a:gd name="T47" fmla="*/ 72 h 161"/>
              <a:gd name="T48" fmla="*/ 569 w 569"/>
              <a:gd name="T49" fmla="*/ 8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9" h="161">
                <a:moveTo>
                  <a:pt x="569" y="80"/>
                </a:moveTo>
                <a:lnTo>
                  <a:pt x="567" y="87"/>
                </a:lnTo>
                <a:lnTo>
                  <a:pt x="556" y="103"/>
                </a:lnTo>
                <a:lnTo>
                  <a:pt x="521" y="125"/>
                </a:lnTo>
                <a:lnTo>
                  <a:pt x="444" y="146"/>
                </a:lnTo>
                <a:lnTo>
                  <a:pt x="343" y="159"/>
                </a:lnTo>
                <a:lnTo>
                  <a:pt x="284" y="161"/>
                </a:lnTo>
                <a:lnTo>
                  <a:pt x="226" y="159"/>
                </a:lnTo>
                <a:lnTo>
                  <a:pt x="124" y="146"/>
                </a:lnTo>
                <a:lnTo>
                  <a:pt x="46" y="125"/>
                </a:lnTo>
                <a:lnTo>
                  <a:pt x="12" y="103"/>
                </a:lnTo>
                <a:lnTo>
                  <a:pt x="0" y="87"/>
                </a:lnTo>
                <a:lnTo>
                  <a:pt x="0" y="80"/>
                </a:lnTo>
                <a:lnTo>
                  <a:pt x="0" y="72"/>
                </a:lnTo>
                <a:lnTo>
                  <a:pt x="12" y="56"/>
                </a:lnTo>
                <a:lnTo>
                  <a:pt x="46" y="34"/>
                </a:lnTo>
                <a:lnTo>
                  <a:pt x="124" y="13"/>
                </a:lnTo>
                <a:lnTo>
                  <a:pt x="226" y="1"/>
                </a:lnTo>
                <a:lnTo>
                  <a:pt x="284" y="0"/>
                </a:lnTo>
                <a:lnTo>
                  <a:pt x="343" y="1"/>
                </a:lnTo>
                <a:lnTo>
                  <a:pt x="444" y="13"/>
                </a:lnTo>
                <a:lnTo>
                  <a:pt x="521" y="34"/>
                </a:lnTo>
                <a:lnTo>
                  <a:pt x="556" y="56"/>
                </a:lnTo>
                <a:lnTo>
                  <a:pt x="567" y="72"/>
                </a:lnTo>
                <a:lnTo>
                  <a:pt x="569" y="80"/>
                </a:ln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lc="http://schemas.openxmlformats.org/drawingml/2006/lockedCanvas" xmlns:a16="http://schemas.microsoft.com/office/drawing/2014/main" xmlns="" id="{5D7521A9-136B-4122-96CA-38665A139813}"/>
              </a:ext>
            </a:extLst>
          </p:cNvPr>
          <p:cNvSpPr>
            <a:spLocks/>
          </p:cNvSpPr>
          <p:nvPr/>
        </p:nvSpPr>
        <p:spPr bwMode="auto">
          <a:xfrm>
            <a:off x="4386841" y="3263315"/>
            <a:ext cx="136728" cy="57386"/>
          </a:xfrm>
          <a:custGeom>
            <a:avLst/>
            <a:gdLst>
              <a:gd name="T0" fmla="*/ 317 w 317"/>
              <a:gd name="T1" fmla="*/ 53 h 106"/>
              <a:gd name="T2" fmla="*/ 315 w 317"/>
              <a:gd name="T3" fmla="*/ 65 h 106"/>
              <a:gd name="T4" fmla="*/ 291 w 317"/>
              <a:gd name="T5" fmla="*/ 83 h 106"/>
              <a:gd name="T6" fmla="*/ 247 w 317"/>
              <a:gd name="T7" fmla="*/ 98 h 106"/>
              <a:gd name="T8" fmla="*/ 191 w 317"/>
              <a:gd name="T9" fmla="*/ 105 h 106"/>
              <a:gd name="T10" fmla="*/ 158 w 317"/>
              <a:gd name="T11" fmla="*/ 106 h 106"/>
              <a:gd name="T12" fmla="*/ 127 w 317"/>
              <a:gd name="T13" fmla="*/ 105 h 106"/>
              <a:gd name="T14" fmla="*/ 69 w 317"/>
              <a:gd name="T15" fmla="*/ 98 h 106"/>
              <a:gd name="T16" fmla="*/ 26 w 317"/>
              <a:gd name="T17" fmla="*/ 83 h 106"/>
              <a:gd name="T18" fmla="*/ 1 w 317"/>
              <a:gd name="T19" fmla="*/ 65 h 106"/>
              <a:gd name="T20" fmla="*/ 0 w 317"/>
              <a:gd name="T21" fmla="*/ 53 h 106"/>
              <a:gd name="T22" fmla="*/ 1 w 317"/>
              <a:gd name="T23" fmla="*/ 43 h 106"/>
              <a:gd name="T24" fmla="*/ 26 w 317"/>
              <a:gd name="T25" fmla="*/ 23 h 106"/>
              <a:gd name="T26" fmla="*/ 69 w 317"/>
              <a:gd name="T27" fmla="*/ 10 h 106"/>
              <a:gd name="T28" fmla="*/ 127 w 317"/>
              <a:gd name="T29" fmla="*/ 1 h 106"/>
              <a:gd name="T30" fmla="*/ 158 w 317"/>
              <a:gd name="T31" fmla="*/ 0 h 106"/>
              <a:gd name="T32" fmla="*/ 191 w 317"/>
              <a:gd name="T33" fmla="*/ 1 h 106"/>
              <a:gd name="T34" fmla="*/ 247 w 317"/>
              <a:gd name="T35" fmla="*/ 10 h 106"/>
              <a:gd name="T36" fmla="*/ 291 w 317"/>
              <a:gd name="T37" fmla="*/ 23 h 106"/>
              <a:gd name="T38" fmla="*/ 315 w 317"/>
              <a:gd name="T39" fmla="*/ 43 h 106"/>
              <a:gd name="T40" fmla="*/ 317 w 317"/>
              <a:gd name="T41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7" h="106">
                <a:moveTo>
                  <a:pt x="317" y="53"/>
                </a:moveTo>
                <a:lnTo>
                  <a:pt x="315" y="65"/>
                </a:lnTo>
                <a:lnTo>
                  <a:pt x="291" y="83"/>
                </a:lnTo>
                <a:lnTo>
                  <a:pt x="247" y="98"/>
                </a:lnTo>
                <a:lnTo>
                  <a:pt x="191" y="105"/>
                </a:lnTo>
                <a:lnTo>
                  <a:pt x="158" y="106"/>
                </a:lnTo>
                <a:lnTo>
                  <a:pt x="127" y="105"/>
                </a:lnTo>
                <a:lnTo>
                  <a:pt x="69" y="98"/>
                </a:lnTo>
                <a:lnTo>
                  <a:pt x="26" y="83"/>
                </a:lnTo>
                <a:lnTo>
                  <a:pt x="1" y="65"/>
                </a:lnTo>
                <a:lnTo>
                  <a:pt x="0" y="53"/>
                </a:lnTo>
                <a:lnTo>
                  <a:pt x="1" y="43"/>
                </a:lnTo>
                <a:lnTo>
                  <a:pt x="26" y="23"/>
                </a:lnTo>
                <a:lnTo>
                  <a:pt x="69" y="10"/>
                </a:lnTo>
                <a:lnTo>
                  <a:pt x="127" y="1"/>
                </a:lnTo>
                <a:lnTo>
                  <a:pt x="158" y="0"/>
                </a:lnTo>
                <a:lnTo>
                  <a:pt x="191" y="1"/>
                </a:lnTo>
                <a:lnTo>
                  <a:pt x="247" y="10"/>
                </a:lnTo>
                <a:lnTo>
                  <a:pt x="291" y="23"/>
                </a:lnTo>
                <a:lnTo>
                  <a:pt x="315" y="43"/>
                </a:lnTo>
                <a:lnTo>
                  <a:pt x="317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lc="http://schemas.openxmlformats.org/drawingml/2006/lockedCanvas" xmlns:a16="http://schemas.microsoft.com/office/drawing/2014/main" xmlns="" id="{AA7D77C6-EE71-4D11-8899-25A50421EE1D}"/>
              </a:ext>
            </a:extLst>
          </p:cNvPr>
          <p:cNvSpPr>
            <a:spLocks/>
          </p:cNvSpPr>
          <p:nvPr/>
        </p:nvSpPr>
        <p:spPr bwMode="auto">
          <a:xfrm>
            <a:off x="4406189" y="3274792"/>
            <a:ext cx="98031" cy="34431"/>
          </a:xfrm>
          <a:custGeom>
            <a:avLst/>
            <a:gdLst>
              <a:gd name="T0" fmla="*/ 227 w 227"/>
              <a:gd name="T1" fmla="*/ 32 h 64"/>
              <a:gd name="T2" fmla="*/ 226 w 227"/>
              <a:gd name="T3" fmla="*/ 39 h 64"/>
              <a:gd name="T4" fmla="*/ 208 w 227"/>
              <a:gd name="T5" fmla="*/ 51 h 64"/>
              <a:gd name="T6" fmla="*/ 159 w 227"/>
              <a:gd name="T7" fmla="*/ 62 h 64"/>
              <a:gd name="T8" fmla="*/ 113 w 227"/>
              <a:gd name="T9" fmla="*/ 64 h 64"/>
              <a:gd name="T10" fmla="*/ 67 w 227"/>
              <a:gd name="T11" fmla="*/ 62 h 64"/>
              <a:gd name="T12" fmla="*/ 18 w 227"/>
              <a:gd name="T13" fmla="*/ 51 h 64"/>
              <a:gd name="T14" fmla="*/ 1 w 227"/>
              <a:gd name="T15" fmla="*/ 39 h 64"/>
              <a:gd name="T16" fmla="*/ 0 w 227"/>
              <a:gd name="T17" fmla="*/ 32 h 64"/>
              <a:gd name="T18" fmla="*/ 1 w 227"/>
              <a:gd name="T19" fmla="*/ 26 h 64"/>
              <a:gd name="T20" fmla="*/ 18 w 227"/>
              <a:gd name="T21" fmla="*/ 15 h 64"/>
              <a:gd name="T22" fmla="*/ 67 w 227"/>
              <a:gd name="T23" fmla="*/ 2 h 64"/>
              <a:gd name="T24" fmla="*/ 113 w 227"/>
              <a:gd name="T25" fmla="*/ 0 h 64"/>
              <a:gd name="T26" fmla="*/ 159 w 227"/>
              <a:gd name="T27" fmla="*/ 2 h 64"/>
              <a:gd name="T28" fmla="*/ 208 w 227"/>
              <a:gd name="T29" fmla="*/ 15 h 64"/>
              <a:gd name="T30" fmla="*/ 226 w 227"/>
              <a:gd name="T31" fmla="*/ 26 h 64"/>
              <a:gd name="T32" fmla="*/ 227 w 227"/>
              <a:gd name="T33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7" h="64">
                <a:moveTo>
                  <a:pt x="227" y="32"/>
                </a:moveTo>
                <a:lnTo>
                  <a:pt x="226" y="39"/>
                </a:lnTo>
                <a:lnTo>
                  <a:pt x="208" y="51"/>
                </a:lnTo>
                <a:lnTo>
                  <a:pt x="159" y="62"/>
                </a:lnTo>
                <a:lnTo>
                  <a:pt x="113" y="64"/>
                </a:lnTo>
                <a:lnTo>
                  <a:pt x="67" y="62"/>
                </a:lnTo>
                <a:lnTo>
                  <a:pt x="18" y="51"/>
                </a:lnTo>
                <a:lnTo>
                  <a:pt x="1" y="39"/>
                </a:lnTo>
                <a:lnTo>
                  <a:pt x="0" y="32"/>
                </a:lnTo>
                <a:lnTo>
                  <a:pt x="1" y="26"/>
                </a:lnTo>
                <a:lnTo>
                  <a:pt x="18" y="15"/>
                </a:lnTo>
                <a:lnTo>
                  <a:pt x="67" y="2"/>
                </a:lnTo>
                <a:lnTo>
                  <a:pt x="113" y="0"/>
                </a:lnTo>
                <a:lnTo>
                  <a:pt x="159" y="2"/>
                </a:lnTo>
                <a:lnTo>
                  <a:pt x="208" y="15"/>
                </a:lnTo>
                <a:lnTo>
                  <a:pt x="226" y="26"/>
                </a:lnTo>
                <a:lnTo>
                  <a:pt x="227" y="32"/>
                </a:ln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lc="http://schemas.openxmlformats.org/drawingml/2006/lockedCanvas" xmlns:a16="http://schemas.microsoft.com/office/drawing/2014/main" xmlns="" id="{53C8600D-2832-4223-8632-7F578AEB3E0C}"/>
              </a:ext>
            </a:extLst>
          </p:cNvPr>
          <p:cNvGrpSpPr/>
          <p:nvPr/>
        </p:nvGrpSpPr>
        <p:grpSpPr>
          <a:xfrm>
            <a:off x="8680873" y="4712857"/>
            <a:ext cx="2202816" cy="692983"/>
            <a:chOff x="8921977" y="4016961"/>
            <a:chExt cx="2937088" cy="923976"/>
          </a:xfrm>
        </p:grpSpPr>
        <p:sp>
          <p:nvSpPr>
            <p:cNvPr id="83" name="TextBox 8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CFCCB23-9CA6-41D0-A181-E6AF88A7213B}"/>
                </a:ext>
              </a:extLst>
            </p:cNvPr>
            <p:cNvSpPr txBox="1"/>
            <p:nvPr/>
          </p:nvSpPr>
          <p:spPr>
            <a:xfrm>
              <a:off x="8921977" y="401696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uller Narrow Demo Light" panose="00000400000000000000" pitchFamily="50" charset="0"/>
                </a:rPr>
                <a:t>INSTALLATION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uller Narrow Demo Light" panose="00000400000000000000" pitchFamily="50" charset="0"/>
              </a:endParaRPr>
            </a:p>
          </p:txBody>
        </p:sp>
        <p:sp>
          <p:nvSpPr>
            <p:cNvPr id="84" name="TextBox 8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4D720A2-31C2-41B3-8E55-C513994B25F1}"/>
                </a:ext>
              </a:extLst>
            </p:cNvPr>
            <p:cNvSpPr txBox="1"/>
            <p:nvPr/>
          </p:nvSpPr>
          <p:spPr>
            <a:xfrm>
              <a:off x="8929772" y="4448495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2 </a:t>
              </a:r>
              <a:r>
                <a:rPr kumimoji="0" lang="en-US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Maret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 – 13 April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 Light" panose="020B0303020204020204" pitchFamily="34" charset="0"/>
              </a:endParaRPr>
            </a:p>
          </p:txBody>
        </p:sp>
      </p:grpSp>
      <p:cxnSp>
        <p:nvCxnSpPr>
          <p:cNvPr id="64" name="Connector: Elbow 106">
            <a:extLst>
              <a:ext uri="{FF2B5EF4-FFF2-40B4-BE49-F238E27FC236}">
                <a16:creationId xmlns:lc="http://schemas.openxmlformats.org/drawingml/2006/lockedCanvas" xmlns:a16="http://schemas.microsoft.com/office/drawing/2014/main" xmlns="" id="{D5A87042-C22F-4049-BB9B-60181EFBEEF3}"/>
              </a:ext>
            </a:extLst>
          </p:cNvPr>
          <p:cNvCxnSpPr>
            <a:cxnSpLocks/>
            <a:endCxn id="65" idx="1"/>
          </p:cNvCxnSpPr>
          <p:nvPr/>
        </p:nvCxnSpPr>
        <p:spPr>
          <a:xfrm rot="5400000" flipH="1" flipV="1">
            <a:off x="7745632" y="5259087"/>
            <a:ext cx="1115908" cy="452445"/>
          </a:xfrm>
          <a:prstGeom prst="bentConnector2">
            <a:avLst/>
          </a:prstGeom>
          <a:noFill/>
          <a:ln w="6350" cap="flat" cmpd="sng" algn="ctr">
            <a:solidFill>
              <a:srgbClr val="3A5C84"/>
            </a:solidFill>
            <a:prstDash val="solid"/>
            <a:miter lim="800000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B8305A-5AED-4D10-99E7-837138F5ACD3}"/>
              </a:ext>
            </a:extLst>
          </p:cNvPr>
          <p:cNvSpPr/>
          <p:nvPr/>
        </p:nvSpPr>
        <p:spPr>
          <a:xfrm>
            <a:off x="8529808" y="4755172"/>
            <a:ext cx="34289" cy="344367"/>
          </a:xfrm>
          <a:prstGeom prst="rect">
            <a:avLst/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Connector: Elbow 108">
            <a:extLst>
              <a:ext uri="{FF2B5EF4-FFF2-40B4-BE49-F238E27FC236}">
                <a16:creationId xmlns:lc="http://schemas.openxmlformats.org/drawingml/2006/lockedCanvas" xmlns:a16="http://schemas.microsoft.com/office/drawing/2014/main" xmlns="" id="{E5F742E5-FF7B-48DD-8FD6-BE6AE6EACA90}"/>
              </a:ext>
            </a:extLst>
          </p:cNvPr>
          <p:cNvCxnSpPr>
            <a:cxnSpLocks/>
            <a:endCxn id="67" idx="1"/>
          </p:cNvCxnSpPr>
          <p:nvPr/>
        </p:nvCxnSpPr>
        <p:spPr>
          <a:xfrm rot="5400000" flipH="1" flipV="1">
            <a:off x="5843446" y="3793789"/>
            <a:ext cx="994193" cy="505902"/>
          </a:xfrm>
          <a:prstGeom prst="bentConnector2">
            <a:avLst/>
          </a:prstGeom>
          <a:noFill/>
          <a:ln w="6350" cap="flat" cmpd="sng" algn="ctr">
            <a:solidFill>
              <a:srgbClr val="3A5C84"/>
            </a:solidFill>
            <a:prstDash val="solid"/>
            <a:miter lim="800000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lc="http://schemas.openxmlformats.org/drawingml/2006/lockedCanvas" xmlns:a16="http://schemas.microsoft.com/office/drawing/2014/main" xmlns="" id="{328FBC05-DB12-4941-BCE8-EEA9C232B8E6}"/>
              </a:ext>
            </a:extLst>
          </p:cNvPr>
          <p:cNvSpPr/>
          <p:nvPr/>
        </p:nvSpPr>
        <p:spPr>
          <a:xfrm>
            <a:off x="6593493" y="3377460"/>
            <a:ext cx="34289" cy="344367"/>
          </a:xfrm>
          <a:prstGeom prst="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nector: Elbow 145">
            <a:extLst>
              <a:ext uri="{FF2B5EF4-FFF2-40B4-BE49-F238E27FC236}">
                <a16:creationId xmlns:lc="http://schemas.openxmlformats.org/drawingml/2006/lockedCanvas" xmlns:a16="http://schemas.microsoft.com/office/drawing/2014/main" xmlns="" id="{6C1B8B44-AE00-4E82-A5AB-896C7D2171B2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 flipH="1" flipV="1">
            <a:off x="4070180" y="2548128"/>
            <a:ext cx="1102783" cy="346918"/>
          </a:xfrm>
          <a:prstGeom prst="bentConnector2">
            <a:avLst/>
          </a:prstGeom>
          <a:noFill/>
          <a:ln w="6350" cap="flat" cmpd="sng" algn="ctr">
            <a:solidFill>
              <a:srgbClr val="3A5C84"/>
            </a:solidFill>
            <a:prstDash val="solid"/>
            <a:miter lim="800000"/>
          </a:ln>
          <a:effectLst/>
        </p:spPr>
      </p:cxnSp>
      <p:sp>
        <p:nvSpPr>
          <p:cNvPr id="69" name="Rectangle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430E33DE-23C3-4B21-B029-82A72BEDCFD7}"/>
              </a:ext>
            </a:extLst>
          </p:cNvPr>
          <p:cNvSpPr/>
          <p:nvPr/>
        </p:nvSpPr>
        <p:spPr>
          <a:xfrm>
            <a:off x="4795030" y="1998011"/>
            <a:ext cx="34289" cy="344367"/>
          </a:xfrm>
          <a:prstGeom prst="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Connector: Elbow 147">
            <a:extLst>
              <a:ext uri="{FF2B5EF4-FFF2-40B4-BE49-F238E27FC236}">
                <a16:creationId xmlns:lc="http://schemas.openxmlformats.org/drawingml/2006/lockedCanvas" xmlns:a16="http://schemas.microsoft.com/office/drawing/2014/main" xmlns="" id="{E31B3E62-B727-41B2-B01D-6D929656B384}"/>
              </a:ext>
            </a:extLst>
          </p:cNvPr>
          <p:cNvCxnSpPr>
            <a:cxnSpLocks/>
            <a:endCxn id="71" idx="3"/>
          </p:cNvCxnSpPr>
          <p:nvPr/>
        </p:nvCxnSpPr>
        <p:spPr>
          <a:xfrm rot="5400000">
            <a:off x="6453912" y="4821470"/>
            <a:ext cx="213815" cy="1143105"/>
          </a:xfrm>
          <a:prstGeom prst="bentConnector2">
            <a:avLst/>
          </a:prstGeom>
          <a:noFill/>
          <a:ln w="6350" cap="flat" cmpd="sng" algn="ctr">
            <a:solidFill>
              <a:srgbClr val="D3D3D3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lc="http://schemas.openxmlformats.org/drawingml/2006/lockedCanvas" xmlns:a16="http://schemas.microsoft.com/office/drawing/2014/main" xmlns="" id="{D5A91592-4C41-453F-94CD-09D85E36790C}"/>
              </a:ext>
            </a:extLst>
          </p:cNvPr>
          <p:cNvSpPr/>
          <p:nvPr/>
        </p:nvSpPr>
        <p:spPr>
          <a:xfrm>
            <a:off x="5954977" y="5327747"/>
            <a:ext cx="34289" cy="344367"/>
          </a:xfrm>
          <a:prstGeom prst="rect">
            <a:avLst/>
          </a:prstGeom>
          <a:solidFill>
            <a:srgbClr val="3A5C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Connector: Elbow 149">
            <a:extLst>
              <a:ext uri="{FF2B5EF4-FFF2-40B4-BE49-F238E27FC236}">
                <a16:creationId xmlns:lc="http://schemas.openxmlformats.org/drawingml/2006/lockedCanvas" xmlns:a16="http://schemas.microsoft.com/office/drawing/2014/main" xmlns="" id="{F0355D64-258D-40CB-AEB6-9FBE33BFBD2E}"/>
              </a:ext>
            </a:extLst>
          </p:cNvPr>
          <p:cNvCxnSpPr>
            <a:cxnSpLocks/>
            <a:endCxn id="73" idx="3"/>
          </p:cNvCxnSpPr>
          <p:nvPr/>
        </p:nvCxnSpPr>
        <p:spPr>
          <a:xfrm rot="5400000">
            <a:off x="4814430" y="3665392"/>
            <a:ext cx="174254" cy="676992"/>
          </a:xfrm>
          <a:prstGeom prst="bentConnector2">
            <a:avLst/>
          </a:prstGeom>
          <a:noFill/>
          <a:ln w="6350" cap="flat" cmpd="sng" algn="ctr">
            <a:solidFill>
              <a:srgbClr val="3A5C84"/>
            </a:solidFill>
            <a:prstDash val="solid"/>
            <a:miter lim="800000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199BB96-0025-4965-B34B-CD9ED39DDA5B}"/>
              </a:ext>
            </a:extLst>
          </p:cNvPr>
          <p:cNvSpPr/>
          <p:nvPr/>
        </p:nvSpPr>
        <p:spPr>
          <a:xfrm>
            <a:off x="4528772" y="3918832"/>
            <a:ext cx="34289" cy="344367"/>
          </a:xfrm>
          <a:prstGeom prst="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lc="http://schemas.openxmlformats.org/drawingml/2006/lockedCanvas" xmlns:a16="http://schemas.microsoft.com/office/drawing/2014/main" xmlns="" id="{53C8600D-2832-4223-8632-7F578AEB3E0C}"/>
              </a:ext>
            </a:extLst>
          </p:cNvPr>
          <p:cNvGrpSpPr/>
          <p:nvPr/>
        </p:nvGrpSpPr>
        <p:grpSpPr>
          <a:xfrm>
            <a:off x="2504209" y="5234138"/>
            <a:ext cx="3372313" cy="692985"/>
            <a:chOff x="8921977" y="4016961"/>
            <a:chExt cx="2937088" cy="923979"/>
          </a:xfrm>
        </p:grpSpPr>
        <p:sp>
          <p:nvSpPr>
            <p:cNvPr id="87" name="TextBox 8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CFCCB23-9CA6-41D0-A181-E6AF88A7213B}"/>
                </a:ext>
              </a:extLst>
            </p:cNvPr>
            <p:cNvSpPr txBox="1"/>
            <p:nvPr/>
          </p:nvSpPr>
          <p:spPr>
            <a:xfrm>
              <a:off x="8921977" y="401696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uller Narrow Demo Light" panose="00000400000000000000" pitchFamily="50" charset="0"/>
                </a:rPr>
                <a:t>INDIVIDUAL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uller Narrow Demo Light" panose="00000400000000000000" pitchFamily="50" charset="0"/>
                </a:rPr>
                <a:t> TASK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uller Narrow Demo Light" panose="00000400000000000000" pitchFamily="50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4D720A2-31C2-41B3-8E55-C513994B25F1}"/>
                </a:ext>
              </a:extLst>
            </p:cNvPr>
            <p:cNvSpPr txBox="1"/>
            <p:nvPr/>
          </p:nvSpPr>
          <p:spPr>
            <a:xfrm>
              <a:off x="8929770" y="4448498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2 </a:t>
              </a:r>
              <a:r>
                <a:rPr kumimoji="0" lang="en-US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Maret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 – 13 April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 Light" panose="020B0303020204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lc="http://schemas.openxmlformats.org/drawingml/2006/lockedCanvas" xmlns:a16="http://schemas.microsoft.com/office/drawing/2014/main" xmlns="" id="{53C8600D-2832-4223-8632-7F578AEB3E0C}"/>
              </a:ext>
            </a:extLst>
          </p:cNvPr>
          <p:cNvGrpSpPr/>
          <p:nvPr/>
        </p:nvGrpSpPr>
        <p:grpSpPr>
          <a:xfrm>
            <a:off x="6720401" y="3263315"/>
            <a:ext cx="2202816" cy="692983"/>
            <a:chOff x="8921977" y="4016961"/>
            <a:chExt cx="2937088" cy="923976"/>
          </a:xfrm>
        </p:grpSpPr>
        <p:sp>
          <p:nvSpPr>
            <p:cNvPr id="90" name="TextBox 8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CFCCB23-9CA6-41D0-A181-E6AF88A7213B}"/>
                </a:ext>
              </a:extLst>
            </p:cNvPr>
            <p:cNvSpPr txBox="1"/>
            <p:nvPr/>
          </p:nvSpPr>
          <p:spPr>
            <a:xfrm>
              <a:off x="8921977" y="401696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uller Narrow Demo Light" panose="00000400000000000000" pitchFamily="50" charset="0"/>
                </a:rPr>
                <a:t>MID TEST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uller Narrow Demo Light" panose="00000400000000000000" pitchFamily="50" charset="0"/>
              </a:endParaRPr>
            </a:p>
          </p:txBody>
        </p:sp>
        <p:sp>
          <p:nvSpPr>
            <p:cNvPr id="91" name="TextBox 8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4D720A2-31C2-41B3-8E55-C513994B25F1}"/>
                </a:ext>
              </a:extLst>
            </p:cNvPr>
            <p:cNvSpPr txBox="1"/>
            <p:nvPr/>
          </p:nvSpPr>
          <p:spPr>
            <a:xfrm>
              <a:off x="8929772" y="4448495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20 April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– 27 April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 Light" panose="020B0303020204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lc="http://schemas.openxmlformats.org/drawingml/2006/lockedCanvas" xmlns:a16="http://schemas.microsoft.com/office/drawing/2014/main" xmlns="" id="{53C8600D-2832-4223-8632-7F578AEB3E0C}"/>
              </a:ext>
            </a:extLst>
          </p:cNvPr>
          <p:cNvGrpSpPr/>
          <p:nvPr/>
        </p:nvGrpSpPr>
        <p:grpSpPr>
          <a:xfrm>
            <a:off x="1079172" y="3795898"/>
            <a:ext cx="3372313" cy="692985"/>
            <a:chOff x="8921977" y="4016961"/>
            <a:chExt cx="2937088" cy="923979"/>
          </a:xfrm>
        </p:grpSpPr>
        <p:sp>
          <p:nvSpPr>
            <p:cNvPr id="93" name="TextBox 9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CFCCB23-9CA6-41D0-A181-E6AF88A7213B}"/>
                </a:ext>
              </a:extLst>
            </p:cNvPr>
            <p:cNvSpPr txBox="1"/>
            <p:nvPr/>
          </p:nvSpPr>
          <p:spPr>
            <a:xfrm>
              <a:off x="8921977" y="401696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uller Narrow Demo Light" panose="00000400000000000000" pitchFamily="50" charset="0"/>
                </a:rPr>
                <a:t>GROUP PRESENTATION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uller Narrow Demo Light" panose="00000400000000000000" pitchFamily="50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4D720A2-31C2-41B3-8E55-C513994B25F1}"/>
                </a:ext>
              </a:extLst>
            </p:cNvPr>
            <p:cNvSpPr txBox="1"/>
            <p:nvPr/>
          </p:nvSpPr>
          <p:spPr>
            <a:xfrm>
              <a:off x="8929770" y="4448498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4 Mei – 19 Mei / 8 - 22 </a:t>
              </a:r>
              <a:r>
                <a:rPr kumimoji="0" lang="en-US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Juli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 Light" panose="020B0303020204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3C8600D-2832-4223-8632-7F578AEB3E0C}"/>
              </a:ext>
            </a:extLst>
          </p:cNvPr>
          <p:cNvGrpSpPr/>
          <p:nvPr/>
        </p:nvGrpSpPr>
        <p:grpSpPr>
          <a:xfrm>
            <a:off x="4929556" y="1889204"/>
            <a:ext cx="2202816" cy="692983"/>
            <a:chOff x="8921977" y="4016961"/>
            <a:chExt cx="2937088" cy="923976"/>
          </a:xfrm>
        </p:grpSpPr>
        <p:sp>
          <p:nvSpPr>
            <p:cNvPr id="96" name="TextBox 8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CFCCB23-9CA6-41D0-A181-E6AF88A7213B}"/>
                </a:ext>
              </a:extLst>
            </p:cNvPr>
            <p:cNvSpPr txBox="1"/>
            <p:nvPr/>
          </p:nvSpPr>
          <p:spPr>
            <a:xfrm>
              <a:off x="8921977" y="401696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 smtClean="0">
                  <a:solidFill>
                    <a:sysClr val="windowText" lastClr="000000"/>
                  </a:solidFill>
                  <a:latin typeface="Muller Narrow Demo Light" panose="00000400000000000000" pitchFamily="50" charset="0"/>
                </a:rPr>
                <a:t>FINAL TEST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uller Narrow Demo Light" panose="00000400000000000000" pitchFamily="50" charset="0"/>
              </a:endParaRPr>
            </a:p>
          </p:txBody>
        </p:sp>
        <p:sp>
          <p:nvSpPr>
            <p:cNvPr id="97" name="TextBox 8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4D720A2-31C2-41B3-8E55-C513994B25F1}"/>
                </a:ext>
              </a:extLst>
            </p:cNvPr>
            <p:cNvSpPr txBox="1"/>
            <p:nvPr/>
          </p:nvSpPr>
          <p:spPr>
            <a:xfrm>
              <a:off x="8929772" y="4448495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23 -30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 </a:t>
              </a:r>
              <a:r>
                <a:rPr kumimoji="0" lang="en-US" b="0" i="0" u="none" strike="noStrike" kern="1200" cap="none" spc="0" normalizeH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Juli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 Light" panose="020B03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6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Connector 3"/>
          <p:cNvCxnSpPr>
            <a:stCxn id="6" idx="2"/>
            <a:endCxn id="83" idx="3"/>
          </p:cNvCxnSpPr>
          <p:nvPr/>
        </p:nvCxnSpPr>
        <p:spPr>
          <a:xfrm>
            <a:off x="2062081" y="3822746"/>
            <a:ext cx="8016718" cy="53361"/>
          </a:xfrm>
          <a:prstGeom prst="line">
            <a:avLst/>
          </a:prstGeom>
          <a:ln>
            <a:solidFill>
              <a:srgbClr val="399A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047316" y="3635926"/>
            <a:ext cx="410529" cy="373640"/>
            <a:chOff x="899636" y="6157479"/>
            <a:chExt cx="410529" cy="373640"/>
          </a:xfrm>
        </p:grpSpPr>
        <p:sp>
          <p:nvSpPr>
            <p:cNvPr id="6" name="Shape 146"/>
            <p:cNvSpPr/>
            <p:nvPr/>
          </p:nvSpPr>
          <p:spPr>
            <a:xfrm>
              <a:off x="914401" y="6157479"/>
              <a:ext cx="381000" cy="3736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/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" name="Shape 147"/>
            <p:cNvSpPr txBox="1"/>
            <p:nvPr/>
          </p:nvSpPr>
          <p:spPr>
            <a:xfrm>
              <a:off x="899636" y="6226318"/>
              <a:ext cx="410529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 defTabSz="412750" hangingPunct="0"/>
              <a:r>
                <a:rPr sz="1200" b="1" kern="0" dirty="0">
                  <a:solidFill>
                    <a:srgbClr val="4BACC6">
                      <a:lumMod val="50000"/>
                    </a:srgbClr>
                  </a:solidFill>
                </a:rPr>
                <a:t>01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77320" y="3712126"/>
            <a:ext cx="410529" cy="373640"/>
            <a:chOff x="899636" y="6157479"/>
            <a:chExt cx="410529" cy="373640"/>
          </a:xfrm>
        </p:grpSpPr>
        <p:sp>
          <p:nvSpPr>
            <p:cNvPr id="15" name="Shape 146"/>
            <p:cNvSpPr/>
            <p:nvPr/>
          </p:nvSpPr>
          <p:spPr>
            <a:xfrm>
              <a:off x="914401" y="6157479"/>
              <a:ext cx="381000" cy="373640"/>
            </a:xfrm>
            <a:prstGeom prst="ellipse">
              <a:avLst/>
            </a:prstGeom>
            <a:solidFill>
              <a:srgbClr val="285C90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/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Shape 147"/>
            <p:cNvSpPr txBox="1"/>
            <p:nvPr/>
          </p:nvSpPr>
          <p:spPr>
            <a:xfrm>
              <a:off x="899636" y="6226318"/>
              <a:ext cx="410529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 defTabSz="412750" hangingPunct="0"/>
              <a:r>
                <a:rPr lang="en-US" sz="1200" b="1" kern="0" dirty="0" smtClean="0">
                  <a:solidFill>
                    <a:prstClr val="white"/>
                  </a:solidFill>
                </a:rPr>
                <a:t>03</a:t>
              </a:r>
              <a:endParaRPr sz="12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1845" y="3688790"/>
            <a:ext cx="410529" cy="373640"/>
            <a:chOff x="899636" y="6157479"/>
            <a:chExt cx="410529" cy="373640"/>
          </a:xfrm>
        </p:grpSpPr>
        <p:sp>
          <p:nvSpPr>
            <p:cNvPr id="18" name="Shape 146"/>
            <p:cNvSpPr/>
            <p:nvPr/>
          </p:nvSpPr>
          <p:spPr>
            <a:xfrm>
              <a:off x="914401" y="6157479"/>
              <a:ext cx="381000" cy="373640"/>
            </a:xfrm>
            <a:prstGeom prst="ellipse">
              <a:avLst/>
            </a:prstGeom>
            <a:solidFill>
              <a:srgbClr val="46808C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/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9" name="Shape 147"/>
            <p:cNvSpPr txBox="1"/>
            <p:nvPr/>
          </p:nvSpPr>
          <p:spPr>
            <a:xfrm>
              <a:off x="899636" y="6226318"/>
              <a:ext cx="410529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 defTabSz="412750" hangingPunct="0"/>
              <a:r>
                <a:rPr lang="en-US" sz="1200" b="1" kern="0" dirty="0" smtClean="0">
                  <a:solidFill>
                    <a:prstClr val="white"/>
                  </a:solidFill>
                </a:rPr>
                <a:t>04</a:t>
              </a:r>
              <a:endParaRPr sz="12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05645" y="3704765"/>
            <a:ext cx="411334" cy="373640"/>
            <a:chOff x="906511" y="6165906"/>
            <a:chExt cx="411334" cy="373640"/>
          </a:xfrm>
        </p:grpSpPr>
        <p:sp>
          <p:nvSpPr>
            <p:cNvPr id="31" name="Shape 146"/>
            <p:cNvSpPr/>
            <p:nvPr/>
          </p:nvSpPr>
          <p:spPr>
            <a:xfrm>
              <a:off x="936845" y="6165906"/>
              <a:ext cx="381000" cy="373640"/>
            </a:xfrm>
            <a:prstGeom prst="ellipse">
              <a:avLst/>
            </a:prstGeom>
            <a:solidFill>
              <a:srgbClr val="8BBF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sym typeface="Helvetica Light"/>
              </a:endParaRPr>
            </a:p>
          </p:txBody>
        </p:sp>
        <p:sp>
          <p:nvSpPr>
            <p:cNvPr id="32" name="Shape 147"/>
            <p:cNvSpPr txBox="1"/>
            <p:nvPr/>
          </p:nvSpPr>
          <p:spPr>
            <a:xfrm>
              <a:off x="906511" y="6225492"/>
              <a:ext cx="410529" cy="235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8100" tIns="38100" rIns="38100" bIns="38100" anchor="ctr"/>
            <a:lstStyle>
              <a:defPPr>
                <a:defRPr lang="en-US"/>
              </a:defPPr>
            </a:lstStyle>
            <a:p>
              <a:pPr algn="ctr" defTabSz="412750" hangingPunct="0"/>
              <a:r>
                <a:rPr lang="en-US" sz="1200" b="1" kern="0" dirty="0" smtClean="0">
                  <a:solidFill>
                    <a:prstClr val="white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200" b="1" kern="0" dirty="0">
                <a:solidFill>
                  <a:prstClr val="whit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hevron 2"/>
          <p:cNvSpPr/>
          <p:nvPr/>
        </p:nvSpPr>
        <p:spPr>
          <a:xfrm>
            <a:off x="762000" y="1034294"/>
            <a:ext cx="2392533" cy="347092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PENGENALAN</a:t>
            </a:r>
            <a:endParaRPr lang="en-US" sz="1400" dirty="0">
              <a:solidFill>
                <a:prstClr val="white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3046635" y="1030567"/>
            <a:ext cx="2488340" cy="360875"/>
          </a:xfrm>
          <a:prstGeom prst="chevron">
            <a:avLst/>
          </a:prstGeom>
          <a:solidFill>
            <a:srgbClr val="8BBFBE"/>
          </a:solidFill>
          <a:ln>
            <a:solidFill>
              <a:srgbClr val="8BB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APLIKASI</a:t>
            </a:r>
            <a:endParaRPr lang="en-US" sz="1400" dirty="0">
              <a:solidFill>
                <a:prstClr val="white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5439170" y="1031790"/>
            <a:ext cx="2594270" cy="358431"/>
          </a:xfrm>
          <a:prstGeom prst="chevron">
            <a:avLst/>
          </a:prstGeom>
          <a:solidFill>
            <a:srgbClr val="285C90"/>
          </a:solidFill>
          <a:ln>
            <a:solidFill>
              <a:srgbClr val="285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APLIKASI LANJUTAN</a:t>
            </a:r>
            <a:endParaRPr lang="en-US" sz="1400" dirty="0">
              <a:solidFill>
                <a:prstClr val="white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7935674" y="1027916"/>
            <a:ext cx="3429000" cy="354945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IMPLEMENTASI</a:t>
            </a:r>
            <a:endParaRPr lang="en-US" sz="1400" dirty="0">
              <a:solidFill>
                <a:prstClr val="white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02" y="5090655"/>
            <a:ext cx="602364" cy="602364"/>
          </a:xfrm>
          <a:prstGeom prst="rect">
            <a:avLst/>
          </a:prstGeom>
        </p:spPr>
      </p:pic>
      <p:sp>
        <p:nvSpPr>
          <p:cNvPr id="119" name="Shape 148"/>
          <p:cNvSpPr txBox="1"/>
          <p:nvPr/>
        </p:nvSpPr>
        <p:spPr>
          <a:xfrm>
            <a:off x="1390650" y="4315592"/>
            <a:ext cx="1763883" cy="8465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>
            <a:lvl1pPr algn="l">
              <a:defRPr sz="1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>
                <a:solidFill>
                  <a:srgbClr val="63B8CF"/>
                </a:solidFill>
                <a:latin typeface="Arial Narrow" panose="020B0606020202030204" pitchFamily="34" charset="0"/>
              </a:rPr>
              <a:t>INTRODUCTION</a:t>
            </a:r>
            <a:endParaRPr lang="en-US" dirty="0" smtClean="0">
              <a:solidFill>
                <a:srgbClr val="63B8CF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Installation </a:t>
            </a:r>
          </a:p>
          <a:p>
            <a:pPr algn="ctr"/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SQL Server Studio 2012</a:t>
            </a:r>
          </a:p>
          <a:p>
            <a:pPr algn="ctr"/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Review Past Course Material</a:t>
            </a:r>
            <a:endParaRPr dirty="0">
              <a:solidFill>
                <a:prstClr val="white">
                  <a:lumMod val="65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1128" y="2744125"/>
            <a:ext cx="175260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i-FI" sz="1200" dirty="0" smtClean="0">
                <a:solidFill>
                  <a:srgbClr val="63B8CF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CORE DB ADMINISTRATION (1) &amp; (2)</a:t>
            </a:r>
          </a:p>
          <a:p>
            <a:pPr algn="ctr"/>
            <a:r>
              <a:rPr lang="fi-FI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INDIVIDUAL ASSIGNMENT</a:t>
            </a:r>
            <a:endParaRPr lang="fi-FI" sz="1200" dirty="0">
              <a:solidFill>
                <a:srgbClr val="FF0000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191520" y="4347698"/>
            <a:ext cx="19050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285C90"/>
                </a:solidFill>
                <a:latin typeface="Arial Narrow" panose="020B0606020202030204" pitchFamily="34" charset="0"/>
                <a:ea typeface="Arial"/>
                <a:cs typeface="Arial"/>
              </a:rPr>
              <a:t>MANAGING SQL SERVER SECURITY</a:t>
            </a:r>
            <a:endParaRPr lang="en-US" sz="1200" dirty="0">
              <a:solidFill>
                <a:srgbClr val="285C90"/>
              </a:solidFill>
              <a:latin typeface="Arial Narrow" panose="020B0606020202030204" pitchFamily="34" charset="0"/>
              <a:ea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819901" y="2740664"/>
            <a:ext cx="235267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cap="all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Arial"/>
                <a:cs typeface="Arial"/>
              </a:rPr>
              <a:t>Manipulating Schemas, Tables, Indexes, and Views / </a:t>
            </a:r>
            <a:r>
              <a:rPr lang="en-US" sz="1200" cap="all" dirty="0" err="1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Arial"/>
                <a:cs typeface="Arial"/>
              </a:rPr>
              <a:t>Indixes</a:t>
            </a:r>
            <a:r>
              <a:rPr lang="en-US" sz="1200" cap="all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Arial"/>
                <a:cs typeface="Arial"/>
              </a:rPr>
              <a:t>, constraints and partitions </a:t>
            </a:r>
            <a:endParaRPr lang="fi-FI" sz="1200" dirty="0">
              <a:solidFill>
                <a:prstClr val="white">
                  <a:lumMod val="65000"/>
                </a:prstClr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62000" y="952791"/>
            <a:ext cx="2284635" cy="0"/>
          </a:xfrm>
          <a:prstGeom prst="straightConnector1">
            <a:avLst/>
          </a:prstGeom>
          <a:ln w="19050">
            <a:solidFill>
              <a:srgbClr val="3795AF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046635" y="952791"/>
            <a:ext cx="8207070" cy="0"/>
          </a:xfrm>
          <a:prstGeom prst="straightConnector1">
            <a:avLst/>
          </a:prstGeom>
          <a:ln w="19050">
            <a:solidFill>
              <a:srgbClr val="285C9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471735" y="645014"/>
            <a:ext cx="97134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BACC6">
                    <a:lumMod val="50000"/>
                  </a:srgbClr>
                </a:solidFill>
                <a:latin typeface="Arial Narrow" panose="020B0606020202030204" pitchFamily="34" charset="0"/>
                <a:ea typeface="Arial"/>
                <a:cs typeface="Arial"/>
              </a:rPr>
              <a:t>THEORY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Arial Narrow" panose="020B0606020202030204" pitchFamily="34" charset="0"/>
              <a:ea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439170" y="647738"/>
            <a:ext cx="26405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85C90"/>
                </a:solidFill>
                <a:latin typeface="Arial Narrow" panose="020B0606020202030204" pitchFamily="34" charset="0"/>
                <a:ea typeface="Arial"/>
                <a:cs typeface="Arial"/>
              </a:rPr>
              <a:t>LAB </a:t>
            </a:r>
            <a:endParaRPr lang="en-US" sz="1400" b="1" dirty="0">
              <a:solidFill>
                <a:srgbClr val="285C90"/>
              </a:solidFill>
              <a:latin typeface="Arial Narrow" panose="020B0606020202030204" pitchFamily="34" charset="0"/>
              <a:ea typeface="Arial"/>
              <a:cs typeface="Arial"/>
            </a:endParaRPr>
          </a:p>
        </p:txBody>
      </p:sp>
      <p:cxnSp>
        <p:nvCxnSpPr>
          <p:cNvPr id="20" name="Straight Arrow Connector 19"/>
          <p:cNvCxnSpPr>
            <a:stCxn id="6" idx="4"/>
          </p:cNvCxnSpPr>
          <p:nvPr/>
        </p:nvCxnSpPr>
        <p:spPr>
          <a:xfrm flipH="1">
            <a:off x="2246327" y="4009566"/>
            <a:ext cx="6254" cy="20348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084340" y="4090503"/>
            <a:ext cx="51" cy="188356"/>
          </a:xfrm>
          <a:prstGeom prst="straightConnector1">
            <a:avLst/>
          </a:prstGeom>
          <a:ln w="12700">
            <a:solidFill>
              <a:srgbClr val="285C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668270" y="3689287"/>
            <a:ext cx="410529" cy="373640"/>
            <a:chOff x="899636" y="6157479"/>
            <a:chExt cx="410529" cy="373640"/>
          </a:xfrm>
        </p:grpSpPr>
        <p:sp>
          <p:nvSpPr>
            <p:cNvPr id="82" name="Shape 146"/>
            <p:cNvSpPr/>
            <p:nvPr/>
          </p:nvSpPr>
          <p:spPr>
            <a:xfrm>
              <a:off x="914401" y="6157479"/>
              <a:ext cx="381000" cy="373640"/>
            </a:xfrm>
            <a:prstGeom prst="ellipse">
              <a:avLst/>
            </a:prstGeom>
            <a:solidFill>
              <a:srgbClr val="46808C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/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3" name="Shape 147"/>
            <p:cNvSpPr txBox="1"/>
            <p:nvPr/>
          </p:nvSpPr>
          <p:spPr>
            <a:xfrm>
              <a:off x="899636" y="6226318"/>
              <a:ext cx="410529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 defTabSz="412750" hangingPunct="0"/>
              <a:r>
                <a:rPr lang="en-US" sz="1200" b="1" kern="0" dirty="0" smtClean="0">
                  <a:solidFill>
                    <a:prstClr val="white"/>
                  </a:solidFill>
                </a:rPr>
                <a:t>05</a:t>
              </a:r>
              <a:endParaRPr sz="12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85" name="Straight Arrow Connector 84"/>
          <p:cNvCxnSpPr>
            <a:stCxn id="82" idx="4"/>
          </p:cNvCxnSpPr>
          <p:nvPr/>
        </p:nvCxnSpPr>
        <p:spPr>
          <a:xfrm>
            <a:off x="9873535" y="4062927"/>
            <a:ext cx="1" cy="25266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28952" y="4314430"/>
            <a:ext cx="1881853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i-FI" sz="1200" dirty="0" smtClean="0">
                <a:solidFill>
                  <a:srgbClr val="4BACC6">
                    <a:lumMod val="50000"/>
                  </a:srgbClr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DISTRIBUTION OF </a:t>
            </a:r>
            <a:r>
              <a:rPr lang="fi-FI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GROUP ASSIGNMENT</a:t>
            </a:r>
            <a:endParaRPr lang="fi-FI" sz="1200" dirty="0">
              <a:solidFill>
                <a:srgbClr val="FF0000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5" y="1980878"/>
            <a:ext cx="723445" cy="723445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V="1">
            <a:off x="4119481" y="3470060"/>
            <a:ext cx="0" cy="20682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992381" y="3469715"/>
            <a:ext cx="0" cy="20682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644754" y="1987346"/>
            <a:ext cx="695253" cy="670547"/>
            <a:chOff x="8087379" y="1395108"/>
            <a:chExt cx="695253" cy="670547"/>
          </a:xfrm>
        </p:grpSpPr>
        <p:sp>
          <p:nvSpPr>
            <p:cNvPr id="79" name="Freeform 78"/>
            <p:cNvSpPr/>
            <p:nvPr/>
          </p:nvSpPr>
          <p:spPr>
            <a:xfrm>
              <a:off x="8087379" y="1395108"/>
              <a:ext cx="695253" cy="670547"/>
            </a:xfrm>
            <a:custGeom>
              <a:avLst/>
              <a:gdLst>
                <a:gd name="connsiteX0" fmla="*/ 0 w 1226343"/>
                <a:gd name="connsiteY0" fmla="*/ 613172 h 1226343"/>
                <a:gd name="connsiteX1" fmla="*/ 613172 w 1226343"/>
                <a:gd name="connsiteY1" fmla="*/ 0 h 1226343"/>
                <a:gd name="connsiteX2" fmla="*/ 1226344 w 1226343"/>
                <a:gd name="connsiteY2" fmla="*/ 613172 h 1226343"/>
                <a:gd name="connsiteX3" fmla="*/ 613172 w 1226343"/>
                <a:gd name="connsiteY3" fmla="*/ 1226344 h 1226343"/>
                <a:gd name="connsiteX4" fmla="*/ 0 w 1226343"/>
                <a:gd name="connsiteY4" fmla="*/ 613172 h 122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343" h="1226343">
                  <a:moveTo>
                    <a:pt x="0" y="613172"/>
                  </a:moveTo>
                  <a:cubicBezTo>
                    <a:pt x="0" y="274526"/>
                    <a:pt x="274526" y="0"/>
                    <a:pt x="613172" y="0"/>
                  </a:cubicBezTo>
                  <a:cubicBezTo>
                    <a:pt x="951818" y="0"/>
                    <a:pt x="1226344" y="274526"/>
                    <a:pt x="1226344" y="613172"/>
                  </a:cubicBezTo>
                  <a:cubicBezTo>
                    <a:pt x="1226344" y="951818"/>
                    <a:pt x="951818" y="1226344"/>
                    <a:pt x="613172" y="1226344"/>
                  </a:cubicBezTo>
                  <a:cubicBezTo>
                    <a:pt x="274526" y="1226344"/>
                    <a:pt x="0" y="951818"/>
                    <a:pt x="0" y="613172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7694" tIns="217694" rIns="217694" bIns="217694" numCol="1" spcCol="1270" anchor="ctr" anchorCtr="0">
              <a:noAutofit/>
            </a:bodyPr>
            <a:lstStyle/>
            <a:p>
              <a:pPr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000">
                <a:solidFill>
                  <a:srgbClr val="29C7FF"/>
                </a:solidFill>
              </a:endParaRPr>
            </a:p>
          </p:txBody>
        </p:sp>
        <p:sp>
          <p:nvSpPr>
            <p:cNvPr id="80" name="Oval 21">
              <a:extLst>
                <a:ext uri="{FF2B5EF4-FFF2-40B4-BE49-F238E27FC236}">
                  <a16:creationId xmlns="" xmlns:a16="http://schemas.microsoft.com/office/drawing/2014/main" id="{C5BDA841-EFA8-4738-9C41-BD7B6CBC0C92}"/>
                </a:ext>
              </a:extLst>
            </p:cNvPr>
            <p:cNvSpPr/>
            <p:nvPr/>
          </p:nvSpPr>
          <p:spPr>
            <a:xfrm rot="20700000">
              <a:off x="8171036" y="1497851"/>
              <a:ext cx="517375" cy="45871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E62601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373757" y="4860876"/>
            <a:ext cx="999554" cy="832143"/>
            <a:chOff x="9849420" y="5330093"/>
            <a:chExt cx="999554" cy="832143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10283825" y="5330093"/>
              <a:ext cx="565149" cy="407146"/>
            </a:xfrm>
            <a:prstGeom prst="wedgeRoundRectCallout">
              <a:avLst>
                <a:gd name="adj1" fmla="val 36012"/>
                <a:gd name="adj2" fmla="val 76240"/>
                <a:gd name="adj3" fmla="val 16667"/>
              </a:avLst>
            </a:prstGeom>
            <a:ln>
              <a:solidFill>
                <a:srgbClr val="85DF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29C7FF"/>
                  </a:solidFill>
                </a:rPr>
                <a:t>?</a:t>
              </a:r>
              <a:endParaRPr lang="en-US" sz="2800" b="1" dirty="0">
                <a:solidFill>
                  <a:srgbClr val="29C7FF"/>
                </a:solidFill>
              </a:endParaRPr>
            </a:p>
          </p:txBody>
        </p:sp>
        <p:pic>
          <p:nvPicPr>
            <p:cNvPr id="43" name="Graphic 52" descr="Bullseye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49420" y="5497923"/>
              <a:ext cx="649588" cy="664313"/>
            </a:xfrm>
            <a:prstGeom prst="rect">
              <a:avLst/>
            </a:prstGeom>
          </p:spPr>
        </p:pic>
      </p:grpSp>
      <p:pic>
        <p:nvPicPr>
          <p:cNvPr id="95" name="Graphic 18" descr="Eye">
            <a:extLst>
              <a:ext uri="{FF2B5EF4-FFF2-40B4-BE49-F238E27FC236}">
                <a16:creationId xmlns:a16="http://schemas.microsoft.com/office/drawing/2014/main" xmlns="" id="{158AC061-F41A-4800-BA63-A77ABF7703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861952" y="5028706"/>
            <a:ext cx="767534" cy="7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Connector 3"/>
          <p:cNvCxnSpPr>
            <a:stCxn id="6" idx="2"/>
            <a:endCxn id="83" idx="3"/>
          </p:cNvCxnSpPr>
          <p:nvPr/>
        </p:nvCxnSpPr>
        <p:spPr>
          <a:xfrm>
            <a:off x="1747756" y="3822746"/>
            <a:ext cx="7959568" cy="53361"/>
          </a:xfrm>
          <a:prstGeom prst="line">
            <a:avLst/>
          </a:prstGeom>
          <a:ln>
            <a:solidFill>
              <a:srgbClr val="399A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732991" y="3635926"/>
            <a:ext cx="410529" cy="373640"/>
            <a:chOff x="899636" y="6157479"/>
            <a:chExt cx="410529" cy="373640"/>
          </a:xfrm>
        </p:grpSpPr>
        <p:sp>
          <p:nvSpPr>
            <p:cNvPr id="6" name="Shape 146"/>
            <p:cNvSpPr/>
            <p:nvPr/>
          </p:nvSpPr>
          <p:spPr>
            <a:xfrm>
              <a:off x="914401" y="6157479"/>
              <a:ext cx="381000" cy="3736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/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" name="Shape 147"/>
            <p:cNvSpPr txBox="1"/>
            <p:nvPr/>
          </p:nvSpPr>
          <p:spPr>
            <a:xfrm>
              <a:off x="899636" y="6226318"/>
              <a:ext cx="410529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 defTabSz="412750" hangingPunct="0"/>
              <a:r>
                <a:rPr sz="1200" b="1" kern="0" dirty="0">
                  <a:solidFill>
                    <a:srgbClr val="4BACC6">
                      <a:lumMod val="50000"/>
                    </a:srgbClr>
                  </a:solidFill>
                </a:rPr>
                <a:t>01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15345" y="3712126"/>
            <a:ext cx="410529" cy="373640"/>
            <a:chOff x="899636" y="6157479"/>
            <a:chExt cx="410529" cy="373640"/>
          </a:xfrm>
        </p:grpSpPr>
        <p:sp>
          <p:nvSpPr>
            <p:cNvPr id="15" name="Shape 146"/>
            <p:cNvSpPr/>
            <p:nvPr/>
          </p:nvSpPr>
          <p:spPr>
            <a:xfrm>
              <a:off x="914401" y="6157479"/>
              <a:ext cx="381000" cy="373640"/>
            </a:xfrm>
            <a:prstGeom prst="ellipse">
              <a:avLst/>
            </a:prstGeom>
            <a:solidFill>
              <a:srgbClr val="285C90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/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Shape 147"/>
            <p:cNvSpPr txBox="1"/>
            <p:nvPr/>
          </p:nvSpPr>
          <p:spPr>
            <a:xfrm>
              <a:off x="899636" y="6226318"/>
              <a:ext cx="410529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 defTabSz="412750" hangingPunct="0"/>
              <a:r>
                <a:rPr lang="en-US" sz="1200" b="1" kern="0" dirty="0" smtClean="0">
                  <a:solidFill>
                    <a:prstClr val="white"/>
                  </a:solidFill>
                </a:rPr>
                <a:t>05</a:t>
              </a:r>
              <a:endParaRPr sz="12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25095" y="3688790"/>
            <a:ext cx="410529" cy="373640"/>
            <a:chOff x="899636" y="6157479"/>
            <a:chExt cx="410529" cy="373640"/>
          </a:xfrm>
        </p:grpSpPr>
        <p:sp>
          <p:nvSpPr>
            <p:cNvPr id="18" name="Shape 146"/>
            <p:cNvSpPr/>
            <p:nvPr/>
          </p:nvSpPr>
          <p:spPr>
            <a:xfrm>
              <a:off x="914401" y="6157479"/>
              <a:ext cx="381000" cy="373640"/>
            </a:xfrm>
            <a:prstGeom prst="ellipse">
              <a:avLst/>
            </a:prstGeom>
            <a:solidFill>
              <a:srgbClr val="46808C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/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9" name="Shape 147"/>
            <p:cNvSpPr txBox="1"/>
            <p:nvPr/>
          </p:nvSpPr>
          <p:spPr>
            <a:xfrm>
              <a:off x="899636" y="6226318"/>
              <a:ext cx="410529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 defTabSz="412750" hangingPunct="0"/>
              <a:r>
                <a:rPr lang="en-US" sz="1200" b="1" kern="0" dirty="0" smtClean="0">
                  <a:solidFill>
                    <a:prstClr val="white"/>
                  </a:solidFill>
                </a:rPr>
                <a:t>07</a:t>
              </a:r>
              <a:endParaRPr sz="12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53220" y="3704765"/>
            <a:ext cx="411334" cy="373640"/>
            <a:chOff x="906511" y="6165906"/>
            <a:chExt cx="411334" cy="373640"/>
          </a:xfrm>
        </p:grpSpPr>
        <p:sp>
          <p:nvSpPr>
            <p:cNvPr id="31" name="Shape 146"/>
            <p:cNvSpPr/>
            <p:nvPr/>
          </p:nvSpPr>
          <p:spPr>
            <a:xfrm>
              <a:off x="936845" y="6165906"/>
              <a:ext cx="381000" cy="373640"/>
            </a:xfrm>
            <a:prstGeom prst="ellipse">
              <a:avLst/>
            </a:prstGeom>
            <a:solidFill>
              <a:srgbClr val="8BBF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sym typeface="Helvetica Light"/>
              </a:endParaRPr>
            </a:p>
          </p:txBody>
        </p:sp>
        <p:sp>
          <p:nvSpPr>
            <p:cNvPr id="32" name="Shape 147"/>
            <p:cNvSpPr txBox="1"/>
            <p:nvPr/>
          </p:nvSpPr>
          <p:spPr>
            <a:xfrm>
              <a:off x="906511" y="6225492"/>
              <a:ext cx="410529" cy="235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8100" tIns="38100" rIns="38100" bIns="38100" anchor="ctr"/>
            <a:lstStyle>
              <a:defPPr>
                <a:defRPr lang="en-US"/>
              </a:defPPr>
            </a:lstStyle>
            <a:p>
              <a:pPr algn="ctr" defTabSz="412750" hangingPunct="0"/>
              <a:r>
                <a:rPr lang="en-US" sz="1200" b="1" kern="0" dirty="0">
                  <a:solidFill>
                    <a:prstClr val="white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200" b="1" kern="0" dirty="0">
                <a:solidFill>
                  <a:prstClr val="whit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Chevron 40"/>
          <p:cNvSpPr/>
          <p:nvPr/>
        </p:nvSpPr>
        <p:spPr>
          <a:xfrm>
            <a:off x="7801370" y="1278327"/>
            <a:ext cx="3429000" cy="354945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REVIEW</a:t>
            </a:r>
            <a:endParaRPr lang="en-US" sz="1400" dirty="0">
              <a:solidFill>
                <a:prstClr val="white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9" name="Shape 148"/>
          <p:cNvSpPr txBox="1"/>
          <p:nvPr/>
        </p:nvSpPr>
        <p:spPr>
          <a:xfrm>
            <a:off x="1276350" y="4315592"/>
            <a:ext cx="1324370" cy="8465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>
            <a:lvl1pPr algn="l">
              <a:defRPr sz="1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>
                <a:solidFill>
                  <a:srgbClr val="63B8CF"/>
                </a:solidFill>
                <a:latin typeface="Arial Narrow" panose="020B0606020202030204" pitchFamily="34" charset="0"/>
              </a:rPr>
              <a:t>DATABASE AUTOMATION</a:t>
            </a:r>
            <a:endParaRPr lang="en-US" dirty="0" smtClean="0">
              <a:solidFill>
                <a:srgbClr val="63B8CF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4394" y="2998329"/>
            <a:ext cx="137932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i-FI" sz="1200" dirty="0" smtClean="0">
                <a:solidFill>
                  <a:srgbClr val="63B8CF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BACK UP &amp; RECOVERY</a:t>
            </a:r>
            <a:endParaRPr lang="fi-FI" sz="1200" dirty="0">
              <a:solidFill>
                <a:srgbClr val="63B8CF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81582" y="4391665"/>
            <a:ext cx="1081565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285C90"/>
                </a:solidFill>
                <a:latin typeface="Arial Narrow" panose="020B0606020202030204" pitchFamily="34" charset="0"/>
                <a:ea typeface="Arial"/>
                <a:cs typeface="Arial"/>
              </a:rPr>
              <a:t>REPLICATION</a:t>
            </a:r>
            <a:endParaRPr lang="en-US" sz="1200" dirty="0">
              <a:solidFill>
                <a:srgbClr val="285C90"/>
              </a:solidFill>
              <a:latin typeface="Arial Narrow" panose="020B0606020202030204" pitchFamily="34" charset="0"/>
              <a:ea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88673" y="2968831"/>
            <a:ext cx="1272806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285C90"/>
                </a:solidFill>
                <a:latin typeface="Arial Narrow" panose="020B0606020202030204" pitchFamily="34" charset="0"/>
                <a:ea typeface="Arial"/>
                <a:cs typeface="Arial"/>
              </a:rPr>
              <a:t>GROUP PRESENTATION</a:t>
            </a:r>
            <a:endParaRPr lang="en-US" sz="1200" i="1" dirty="0">
              <a:solidFill>
                <a:srgbClr val="285C90"/>
              </a:solidFill>
              <a:latin typeface="Arial Narrow" panose="020B0606020202030204" pitchFamily="34" charset="0"/>
              <a:ea typeface="Arial"/>
              <a:cs typeface="Arial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718102" y="1192813"/>
            <a:ext cx="6948964" cy="90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762232" y="1182420"/>
            <a:ext cx="3419515" cy="0"/>
          </a:xfrm>
          <a:prstGeom prst="straightConnector1">
            <a:avLst/>
          </a:prstGeom>
          <a:ln w="19050">
            <a:solidFill>
              <a:srgbClr val="285C9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586182" y="892544"/>
            <a:ext cx="491173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BACC6">
                    <a:lumMod val="50000"/>
                  </a:srgbClr>
                </a:solidFill>
                <a:latin typeface="Arial Narrow" panose="020B0606020202030204" pitchFamily="34" charset="0"/>
                <a:ea typeface="Arial"/>
                <a:cs typeface="Arial"/>
              </a:rPr>
              <a:t>LAB</a:t>
            </a:r>
            <a:endParaRPr lang="en-US" sz="1400" b="1" dirty="0">
              <a:solidFill>
                <a:srgbClr val="4BACC6">
                  <a:lumMod val="50000"/>
                </a:srgbClr>
              </a:solidFill>
              <a:latin typeface="Arial Narrow" panose="020B0606020202030204" pitchFamily="34" charset="0"/>
              <a:ea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151739" y="861353"/>
            <a:ext cx="26405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85C90"/>
                </a:solidFill>
                <a:latin typeface="Arial Narrow" panose="020B0606020202030204" pitchFamily="34" charset="0"/>
                <a:ea typeface="Arial"/>
                <a:cs typeface="Arial"/>
              </a:rPr>
              <a:t>EVALUATION</a:t>
            </a:r>
            <a:endParaRPr lang="en-US" sz="1400" b="1" dirty="0">
              <a:solidFill>
                <a:srgbClr val="285C90"/>
              </a:solidFill>
              <a:latin typeface="Arial Narrow" panose="020B0606020202030204" pitchFamily="34" charset="0"/>
              <a:ea typeface="Arial"/>
              <a:cs typeface="Arial"/>
            </a:endParaRPr>
          </a:p>
        </p:txBody>
      </p:sp>
      <p:cxnSp>
        <p:nvCxnSpPr>
          <p:cNvPr id="20" name="Straight Arrow Connector 19"/>
          <p:cNvCxnSpPr>
            <a:stCxn id="6" idx="4"/>
          </p:cNvCxnSpPr>
          <p:nvPr/>
        </p:nvCxnSpPr>
        <p:spPr>
          <a:xfrm flipH="1">
            <a:off x="1932002" y="4009566"/>
            <a:ext cx="6254" cy="20348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22365" y="4090503"/>
            <a:ext cx="51" cy="188356"/>
          </a:xfrm>
          <a:prstGeom prst="straightConnector1">
            <a:avLst/>
          </a:prstGeom>
          <a:ln w="12700">
            <a:solidFill>
              <a:srgbClr val="285C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296795" y="3689287"/>
            <a:ext cx="410529" cy="373640"/>
            <a:chOff x="899636" y="6157479"/>
            <a:chExt cx="410529" cy="373640"/>
          </a:xfrm>
        </p:grpSpPr>
        <p:sp>
          <p:nvSpPr>
            <p:cNvPr id="82" name="Shape 146"/>
            <p:cNvSpPr/>
            <p:nvPr/>
          </p:nvSpPr>
          <p:spPr>
            <a:xfrm>
              <a:off x="914401" y="6157479"/>
              <a:ext cx="381000" cy="373640"/>
            </a:xfrm>
            <a:prstGeom prst="ellipse">
              <a:avLst/>
            </a:prstGeom>
            <a:solidFill>
              <a:srgbClr val="46808C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/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3" name="Shape 147"/>
            <p:cNvSpPr txBox="1"/>
            <p:nvPr/>
          </p:nvSpPr>
          <p:spPr>
            <a:xfrm>
              <a:off x="899636" y="6226318"/>
              <a:ext cx="410529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 defTabSz="412750" hangingPunct="0"/>
              <a:r>
                <a:rPr lang="en-US" sz="1200" b="1" kern="0" dirty="0" smtClean="0">
                  <a:solidFill>
                    <a:prstClr val="white"/>
                  </a:solidFill>
                </a:rPr>
                <a:t>09</a:t>
              </a:r>
              <a:endParaRPr sz="12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85" name="Straight Arrow Connector 84"/>
          <p:cNvCxnSpPr>
            <a:stCxn id="82" idx="4"/>
          </p:cNvCxnSpPr>
          <p:nvPr/>
        </p:nvCxnSpPr>
        <p:spPr>
          <a:xfrm>
            <a:off x="9502060" y="4062927"/>
            <a:ext cx="1" cy="25266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812679" y="4326012"/>
            <a:ext cx="144070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i-FI" sz="1200" dirty="0" smtClean="0">
                <a:solidFill>
                  <a:srgbClr val="4BACC6">
                    <a:lumMod val="50000"/>
                  </a:srgbClr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REVIEW COURSE MATERIAL &amp; STUDENTS ASSIGMENT</a:t>
            </a:r>
            <a:endParaRPr lang="fi-FI" sz="1200" dirty="0">
              <a:solidFill>
                <a:srgbClr val="4BACC6">
                  <a:lumMod val="50000"/>
                </a:srgbClr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767056" y="3470060"/>
            <a:ext cx="0" cy="20682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335156" y="3469715"/>
            <a:ext cx="0" cy="20682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hevron 45"/>
          <p:cNvSpPr/>
          <p:nvPr/>
        </p:nvSpPr>
        <p:spPr>
          <a:xfrm>
            <a:off x="718102" y="1271810"/>
            <a:ext cx="7181034" cy="367356"/>
          </a:xfrm>
          <a:prstGeom prst="chevron">
            <a:avLst/>
          </a:prstGeom>
          <a:solidFill>
            <a:srgbClr val="285C90"/>
          </a:solidFill>
          <a:ln>
            <a:solidFill>
              <a:srgbClr val="285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PRESENTASI TUGAS KELOMPOK</a:t>
            </a:r>
            <a:endParaRPr lang="en-US" sz="1400" dirty="0">
              <a:solidFill>
                <a:prstClr val="white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01" y="4853330"/>
            <a:ext cx="835468" cy="83546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70" y="2171087"/>
            <a:ext cx="862627" cy="86262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42" y="2086282"/>
            <a:ext cx="835468" cy="83546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95" y="4853330"/>
            <a:ext cx="862627" cy="8626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904" y="5041632"/>
            <a:ext cx="790312" cy="79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1"/>
            <a:ext cx="10972800" cy="5099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entities, attributes, primary keys, what are symbols?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do you think is the relation and </a:t>
            </a:r>
            <a:r>
              <a:rPr lang="en-US" dirty="0" smtClean="0"/>
              <a:t>cardinality and how about </a:t>
            </a:r>
            <a:r>
              <a:rPr lang="en-US" dirty="0"/>
              <a:t>the symbol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Focus on Figure 3! Then </a:t>
            </a:r>
            <a:r>
              <a:rPr lang="en-US" dirty="0"/>
              <a:t>write down which ones include entities, attributes, primary keys, relations, and </a:t>
            </a:r>
            <a:r>
              <a:rPr lang="en-US" dirty="0" smtClean="0"/>
              <a:t>cardinalities! Use </a:t>
            </a:r>
            <a:r>
              <a:rPr lang="en-US" dirty="0"/>
              <a:t>5 different colors to match. Give </a:t>
            </a:r>
            <a:r>
              <a:rPr lang="en-US" dirty="0" smtClean="0"/>
              <a:t>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Investigate the Figure </a:t>
            </a:r>
            <a:r>
              <a:rPr lang="en-US" dirty="0"/>
              <a:t>3! Convert it into a relationship scheme!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relation scheme </a:t>
            </a:r>
            <a:r>
              <a:rPr lang="en-US" dirty="0" smtClean="0"/>
              <a:t>to </a:t>
            </a:r>
            <a:r>
              <a:rPr lang="en-US" dirty="0"/>
              <a:t>a relationship diagram! Observe the results of your relationship </a:t>
            </a:r>
            <a:r>
              <a:rPr lang="en-US" dirty="0" smtClean="0"/>
              <a:t>diagram?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n-NO" sz="4000" dirty="0" smtClean="0"/>
              <a:t>REVIEW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27150" y="1674812"/>
            <a:ext cx="9861549" cy="3716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48200" y="5648325"/>
            <a:ext cx="3219450" cy="409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Figure 3. 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59" y="2104982"/>
            <a:ext cx="3833906" cy="1562638"/>
          </a:xfrm>
        </p:spPr>
        <p:txBody>
          <a:bodyPr>
            <a:normAutofit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090" y="3948534"/>
            <a:ext cx="4530122" cy="117839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Databse</a:t>
            </a:r>
            <a:r>
              <a:rPr lang="en-US" sz="2800" dirty="0" smtClean="0"/>
              <a:t> Management System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7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31" name="Freeform: Shape 7">
            <a:extLst>
              <a:ext uri="{FF2B5EF4-FFF2-40B4-BE49-F238E27FC236}">
                <a16:creationId xmlns="" xmlns:a16="http://schemas.microsoft.com/office/drawing/2014/main" id="{18C91935-6CFC-48E4-8543-B7021A89EEDB}"/>
              </a:ext>
            </a:extLst>
          </p:cNvPr>
          <p:cNvSpPr/>
          <p:nvPr/>
        </p:nvSpPr>
        <p:spPr>
          <a:xfrm>
            <a:off x="5125218" y="1452845"/>
            <a:ext cx="1128122" cy="999479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Freeform: Shape 8">
            <a:extLst>
              <a:ext uri="{FF2B5EF4-FFF2-40B4-BE49-F238E27FC236}">
                <a16:creationId xmlns="" xmlns:a16="http://schemas.microsoft.com/office/drawing/2014/main" id="{6009362E-6C97-4F57-9B14-5D6218DE8C8B}"/>
              </a:ext>
            </a:extLst>
          </p:cNvPr>
          <p:cNvSpPr/>
          <p:nvPr/>
        </p:nvSpPr>
        <p:spPr>
          <a:xfrm>
            <a:off x="5125218" y="3398124"/>
            <a:ext cx="1080641" cy="985796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48896" y="1432549"/>
            <a:ext cx="5202459" cy="1094407"/>
          </a:xfrm>
        </p:spPr>
        <p:txBody>
          <a:bodyPr>
            <a:normAutofit/>
          </a:bodyPr>
          <a:lstStyle/>
          <a:p>
            <a:pPr algn="l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Muller Narrow Demo Light" panose="00000400000000000000" pitchFamily="50" charset="0"/>
              </a:rPr>
              <a:t>Microsoft SQL Server is a relational database management system developed by Microsoft.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090" y="5344480"/>
            <a:ext cx="443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andara Light" panose="020E0502030303020204" pitchFamily="34" charset="0"/>
              </a:rPr>
              <a:t>Microsoft SQL Server 2012 Administrator’s Pocket Consultant by William R. </a:t>
            </a:r>
            <a:r>
              <a:rPr lang="en-US" sz="1600" dirty="0" err="1">
                <a:solidFill>
                  <a:prstClr val="black"/>
                </a:solidFill>
                <a:latin typeface="Candara Light" panose="020E0502030303020204" pitchFamily="34" charset="0"/>
              </a:rPr>
              <a:t>Stanek</a:t>
            </a:r>
            <a:r>
              <a:rPr lang="en-US" sz="1600" dirty="0">
                <a:solidFill>
                  <a:prstClr val="black"/>
                </a:solidFill>
                <a:latin typeface="Candara Light" panose="020E0502030303020204" pitchFamily="34" charset="0"/>
              </a:rPr>
              <a:t> (Microsoft Press). ISBN: 978-0-7356-6376-3 </a:t>
            </a:r>
            <a:endParaRPr lang="en-US" sz="1600" dirty="0">
              <a:solidFill>
                <a:prstClr val="black"/>
              </a:solidFill>
              <a:latin typeface="Candara Light" panose="020E0502030303020204" pitchFamily="34" charset="0"/>
            </a:endParaRPr>
          </a:p>
        </p:txBody>
      </p:sp>
      <p:sp>
        <p:nvSpPr>
          <p:cNvPr id="49" name="Freeform: Shape 8">
            <a:extLst>
              <a:ext uri="{FF2B5EF4-FFF2-40B4-BE49-F238E27FC236}">
                <a16:creationId xmlns="" xmlns:a16="http://schemas.microsoft.com/office/drawing/2014/main" id="{6009362E-6C97-4F57-9B14-5D6218DE8C8B}"/>
              </a:ext>
            </a:extLst>
          </p:cNvPr>
          <p:cNvSpPr/>
          <p:nvPr/>
        </p:nvSpPr>
        <p:spPr>
          <a:xfrm>
            <a:off x="594344" y="1811460"/>
            <a:ext cx="1128122" cy="985796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62000" y="2064419"/>
            <a:ext cx="609728" cy="479877"/>
          </a:xfrm>
          <a:custGeom>
            <a:avLst/>
            <a:gdLst>
              <a:gd name="connsiteX0" fmla="*/ 409325 w 576943"/>
              <a:gd name="connsiteY0" fmla="*/ 36059 h 432707"/>
              <a:gd name="connsiteX1" fmla="*/ 531870 w 576943"/>
              <a:gd name="connsiteY1" fmla="*/ 36059 h 432707"/>
              <a:gd name="connsiteX2" fmla="*/ 538349 w 576943"/>
              <a:gd name="connsiteY2" fmla="*/ 38594 h 432707"/>
              <a:gd name="connsiteX3" fmla="*/ 540884 w 576943"/>
              <a:gd name="connsiteY3" fmla="*/ 45074 h 432707"/>
              <a:gd name="connsiteX4" fmla="*/ 540884 w 576943"/>
              <a:gd name="connsiteY4" fmla="*/ 167618 h 432707"/>
              <a:gd name="connsiteX5" fmla="*/ 535391 w 576943"/>
              <a:gd name="connsiteY5" fmla="*/ 175928 h 432707"/>
              <a:gd name="connsiteX6" fmla="*/ 525390 w 576943"/>
              <a:gd name="connsiteY6" fmla="*/ 173815 h 432707"/>
              <a:gd name="connsiteX7" fmla="*/ 491304 w 576943"/>
              <a:gd name="connsiteY7" fmla="*/ 139728 h 432707"/>
              <a:gd name="connsiteX8" fmla="*/ 312981 w 576943"/>
              <a:gd name="connsiteY8" fmla="*/ 318051 h 432707"/>
              <a:gd name="connsiteX9" fmla="*/ 306501 w 576943"/>
              <a:gd name="connsiteY9" fmla="*/ 320868 h 432707"/>
              <a:gd name="connsiteX10" fmla="*/ 300022 w 576943"/>
              <a:gd name="connsiteY10" fmla="*/ 318051 h 432707"/>
              <a:gd name="connsiteX11" fmla="*/ 234384 w 576943"/>
              <a:gd name="connsiteY11" fmla="*/ 252412 h 432707"/>
              <a:gd name="connsiteX12" fmla="*/ 117192 w 576943"/>
              <a:gd name="connsiteY12" fmla="*/ 369604 h 432707"/>
              <a:gd name="connsiteX13" fmla="*/ 63104 w 576943"/>
              <a:gd name="connsiteY13" fmla="*/ 315515 h 432707"/>
              <a:gd name="connsiteX14" fmla="*/ 227904 w 576943"/>
              <a:gd name="connsiteY14" fmla="*/ 150715 h 432707"/>
              <a:gd name="connsiteX15" fmla="*/ 234384 w 576943"/>
              <a:gd name="connsiteY15" fmla="*/ 147898 h 432707"/>
              <a:gd name="connsiteX16" fmla="*/ 240863 w 576943"/>
              <a:gd name="connsiteY16" fmla="*/ 150715 h 432707"/>
              <a:gd name="connsiteX17" fmla="*/ 306501 w 576943"/>
              <a:gd name="connsiteY17" fmla="*/ 216353 h 432707"/>
              <a:gd name="connsiteX18" fmla="*/ 437215 w 576943"/>
              <a:gd name="connsiteY18" fmla="*/ 85640 h 432707"/>
              <a:gd name="connsiteX19" fmla="*/ 403128 w 576943"/>
              <a:gd name="connsiteY19" fmla="*/ 51553 h 432707"/>
              <a:gd name="connsiteX20" fmla="*/ 401015 w 576943"/>
              <a:gd name="connsiteY20" fmla="*/ 41552 h 432707"/>
              <a:gd name="connsiteX21" fmla="*/ 409325 w 576943"/>
              <a:gd name="connsiteY21" fmla="*/ 36059 h 432707"/>
              <a:gd name="connsiteX22" fmla="*/ 0 w 576943"/>
              <a:gd name="connsiteY22" fmla="*/ 0 h 432707"/>
              <a:gd name="connsiteX23" fmla="*/ 36059 w 576943"/>
              <a:gd name="connsiteY23" fmla="*/ 0 h 432707"/>
              <a:gd name="connsiteX24" fmla="*/ 36059 w 576943"/>
              <a:gd name="connsiteY24" fmla="*/ 396648 h 432707"/>
              <a:gd name="connsiteX25" fmla="*/ 576943 w 576943"/>
              <a:gd name="connsiteY25" fmla="*/ 396648 h 432707"/>
              <a:gd name="connsiteX26" fmla="*/ 576943 w 576943"/>
              <a:gd name="connsiteY26" fmla="*/ 432707 h 432707"/>
              <a:gd name="connsiteX27" fmla="*/ 0 w 576943"/>
              <a:gd name="connsiteY27" fmla="*/ 432707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6943" h="432707">
                <a:moveTo>
                  <a:pt x="409325" y="36059"/>
                </a:moveTo>
                <a:lnTo>
                  <a:pt x="531870" y="36059"/>
                </a:lnTo>
                <a:cubicBezTo>
                  <a:pt x="534499" y="36059"/>
                  <a:pt x="536659" y="36904"/>
                  <a:pt x="538349" y="38594"/>
                </a:cubicBezTo>
                <a:cubicBezTo>
                  <a:pt x="540039" y="40284"/>
                  <a:pt x="540884" y="42444"/>
                  <a:pt x="540884" y="45074"/>
                </a:cubicBezTo>
                <a:lnTo>
                  <a:pt x="540884" y="167618"/>
                </a:lnTo>
                <a:cubicBezTo>
                  <a:pt x="540884" y="171562"/>
                  <a:pt x="539054" y="174332"/>
                  <a:pt x="535391" y="175928"/>
                </a:cubicBezTo>
                <a:cubicBezTo>
                  <a:pt x="531729" y="177524"/>
                  <a:pt x="528395" y="176820"/>
                  <a:pt x="525390" y="173815"/>
                </a:cubicBezTo>
                <a:lnTo>
                  <a:pt x="491304" y="139728"/>
                </a:lnTo>
                <a:lnTo>
                  <a:pt x="312981" y="318051"/>
                </a:lnTo>
                <a:cubicBezTo>
                  <a:pt x="311103" y="319929"/>
                  <a:pt x="308943" y="320868"/>
                  <a:pt x="306501" y="320868"/>
                </a:cubicBezTo>
                <a:cubicBezTo>
                  <a:pt x="304060" y="320868"/>
                  <a:pt x="301900" y="319929"/>
                  <a:pt x="300022" y="318051"/>
                </a:cubicBezTo>
                <a:lnTo>
                  <a:pt x="234384" y="252412"/>
                </a:lnTo>
                <a:lnTo>
                  <a:pt x="117192" y="369604"/>
                </a:lnTo>
                <a:lnTo>
                  <a:pt x="63104" y="315515"/>
                </a:lnTo>
                <a:lnTo>
                  <a:pt x="227904" y="150715"/>
                </a:lnTo>
                <a:cubicBezTo>
                  <a:pt x="229783" y="148837"/>
                  <a:pt x="231942" y="147898"/>
                  <a:pt x="234384" y="147898"/>
                </a:cubicBezTo>
                <a:cubicBezTo>
                  <a:pt x="236825" y="147898"/>
                  <a:pt x="238985" y="148837"/>
                  <a:pt x="240863" y="150715"/>
                </a:cubicBezTo>
                <a:lnTo>
                  <a:pt x="306501" y="216353"/>
                </a:lnTo>
                <a:lnTo>
                  <a:pt x="437215" y="85640"/>
                </a:lnTo>
                <a:lnTo>
                  <a:pt x="403128" y="51553"/>
                </a:lnTo>
                <a:cubicBezTo>
                  <a:pt x="400123" y="48548"/>
                  <a:pt x="399419" y="45214"/>
                  <a:pt x="401015" y="41552"/>
                </a:cubicBezTo>
                <a:cubicBezTo>
                  <a:pt x="402611" y="37890"/>
                  <a:pt x="405382" y="36059"/>
                  <a:pt x="409325" y="36059"/>
                </a:cubicBezTo>
                <a:close/>
                <a:moveTo>
                  <a:pt x="0" y="0"/>
                </a:moveTo>
                <a:lnTo>
                  <a:pt x="36059" y="0"/>
                </a:lnTo>
                <a:lnTo>
                  <a:pt x="36059" y="396648"/>
                </a:lnTo>
                <a:lnTo>
                  <a:pt x="576943" y="396648"/>
                </a:lnTo>
                <a:lnTo>
                  <a:pt x="576943" y="432707"/>
                </a:lnTo>
                <a:lnTo>
                  <a:pt x="0" y="4327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48896" y="3362195"/>
            <a:ext cx="5235115" cy="176473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Muller Narrow Demo Light" panose="00000400000000000000" pitchFamily="50" charset="0"/>
              </a:rPr>
              <a:t>As a database, Microsoft SQL Server is a software product whose main function is to store and retrieve data as requested by other software applications, both </a:t>
            </a:r>
            <a:r>
              <a:rPr lang="en-US" sz="1800" dirty="0" err="1">
                <a:latin typeface="Muller Narrow Demo Light" panose="00000400000000000000" pitchFamily="50" charset="0"/>
              </a:rPr>
              <a:t>localhost</a:t>
            </a:r>
            <a:r>
              <a:rPr lang="en-US" sz="1800" dirty="0">
                <a:latin typeface="Muller Narrow Demo Light" panose="00000400000000000000" pitchFamily="50" charset="0"/>
              </a:rPr>
              <a:t> or on the same computer or over a network (on other computers in the network, including internet networks)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Muller Narrow Demo Light" panose="00000400000000000000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20282" y="3539134"/>
            <a:ext cx="702120" cy="695660"/>
            <a:chOff x="5231769" y="2979692"/>
            <a:chExt cx="732970" cy="695660"/>
          </a:xfrm>
        </p:grpSpPr>
        <p:sp>
          <p:nvSpPr>
            <p:cNvPr id="29" name="Flowchart: Connector 28"/>
            <p:cNvSpPr/>
            <p:nvPr/>
          </p:nvSpPr>
          <p:spPr>
            <a:xfrm>
              <a:off x="5231769" y="2979692"/>
              <a:ext cx="732970" cy="695660"/>
            </a:xfrm>
            <a:prstGeom prst="flowChartConnector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138" y="3140502"/>
              <a:ext cx="452962" cy="45296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</p:grpSp>
      <p:grpSp>
        <p:nvGrpSpPr>
          <p:cNvPr id="9" name="Group 8"/>
          <p:cNvGrpSpPr/>
          <p:nvPr/>
        </p:nvGrpSpPr>
        <p:grpSpPr>
          <a:xfrm>
            <a:off x="5253522" y="1615728"/>
            <a:ext cx="651929" cy="654572"/>
            <a:chOff x="5250835" y="1678164"/>
            <a:chExt cx="738533" cy="738533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F5790407-519A-4A9C-B2DC-647D7A19DA1F}"/>
                </a:ext>
              </a:extLst>
            </p:cNvPr>
            <p:cNvSpPr/>
            <p:nvPr/>
          </p:nvSpPr>
          <p:spPr>
            <a:xfrm>
              <a:off x="5250835" y="1678164"/>
              <a:ext cx="738533" cy="738533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494" y="1804044"/>
              <a:ext cx="495710" cy="495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5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3" y="1320540"/>
            <a:ext cx="4187372" cy="222162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0307" y="3781300"/>
            <a:ext cx="3459587" cy="1681159"/>
          </a:xfrm>
        </p:spPr>
        <p:txBody>
          <a:bodyPr>
            <a:normAutofit/>
          </a:bodyPr>
          <a:lstStyle/>
          <a:p>
            <a:r>
              <a:rPr lang="en-US" sz="2800" dirty="0"/>
              <a:t>MS SQL Server </a:t>
            </a:r>
            <a:r>
              <a:rPr lang="en-US" sz="2800" dirty="0" smtClean="0"/>
              <a:t>2012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8</a:t>
            </a:fld>
            <a:endParaRPr lang="en-US" dirty="0">
              <a:solidFill>
                <a:srgbClr val="F5F5F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4093" y="5358787"/>
            <a:ext cx="4187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schemeClr val="bg1"/>
                </a:solidFill>
                <a:latin typeface="Candara Light" panose="020E0502030303020204" pitchFamily="34" charset="0"/>
              </a:rPr>
              <a:t>Craig S Mullins,  Database Administration The Complete Guide to DBA Practices and Procedures Second Edition , 2013</a:t>
            </a:r>
            <a:endParaRPr lang="en-US" sz="16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44" y="675415"/>
            <a:ext cx="1229585" cy="1229585"/>
          </a:xfrm>
          <a:prstGeom prst="rect">
            <a:avLst/>
          </a:prstGeom>
        </p:spPr>
      </p:pic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 txBox="1">
            <a:spLocks/>
          </p:cNvSpPr>
          <p:nvPr/>
        </p:nvSpPr>
        <p:spPr>
          <a:xfrm>
            <a:off x="6847113" y="888823"/>
            <a:ext cx="4936898" cy="80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uller Narrow Demo Light" panose="00000400000000000000" pitchFamily="50" charset="0"/>
              </a:rPr>
              <a:t>This feature is designed for use with demand systems in data storage centers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59" y="2595258"/>
            <a:ext cx="1186042" cy="1186042"/>
          </a:xfrm>
          <a:prstGeom prst="rect">
            <a:avLst/>
          </a:prstGeom>
        </p:spPr>
      </p:pic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 txBox="1">
            <a:spLocks/>
          </p:cNvSpPr>
          <p:nvPr/>
        </p:nvSpPr>
        <p:spPr>
          <a:xfrm>
            <a:off x="8490857" y="2803272"/>
            <a:ext cx="3497148" cy="72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ller Narrow Demo Light" panose="00000400000000000000" pitchFamily="50" charset="0"/>
              </a:rPr>
              <a:t>More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uller Narrow Demo Light" panose="00000400000000000000" pitchFamily="50" charset="0"/>
              </a:rPr>
              <a:t>effective in managing performance in a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uller Narrow Demo Light" panose="00000400000000000000" pitchFamily="50" charset="0"/>
              </a:rPr>
              <a:t>multitenancy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uller Narrow Demo Light" panose="00000400000000000000" pitchFamily="50" charset="0"/>
              </a:rPr>
              <a:t> environment such as cloud computing. </a:t>
            </a:r>
          </a:p>
        </p:txBody>
      </p:sp>
      <p:sp>
        <p:nvSpPr>
          <p:cNvPr id="35" name="Freeform 108">
            <a:extLst>
              <a:ext uri="{FF2B5EF4-FFF2-40B4-BE49-F238E27FC236}">
                <a16:creationId xmlns=""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5864626" y="4952487"/>
            <a:ext cx="819203" cy="860483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 txBox="1">
            <a:spLocks/>
          </p:cNvSpPr>
          <p:nvPr/>
        </p:nvSpPr>
        <p:spPr>
          <a:xfrm>
            <a:off x="6934199" y="5100609"/>
            <a:ext cx="4849812" cy="723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ller Narrow Demo Light" panose="00000400000000000000" pitchFamily="50" charset="0"/>
              </a:rPr>
              <a:t>This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uller Narrow Demo Light" panose="00000400000000000000" pitchFamily="50" charset="0"/>
              </a:rPr>
              <a:t>feature exists to replace the Analysis Services Unified Dimensional Model feature.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uller Narrow Demo Light" panose="00000400000000000000" pitchFamily="50" charset="0"/>
              </a:rPr>
              <a:t>This system implements a hybrid model that allows one data model to support all BI processes in SQL Server.</a:t>
            </a:r>
          </a:p>
        </p:txBody>
      </p:sp>
    </p:spTree>
    <p:extLst>
      <p:ext uri="{BB962C8B-B14F-4D97-AF65-F5344CB8AC3E}">
        <p14:creationId xmlns:p14="http://schemas.microsoft.com/office/powerpoint/2010/main" val="11342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59" y="2104982"/>
            <a:ext cx="3833906" cy="156263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090" y="3948534"/>
            <a:ext cx="4530122" cy="11783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Microsoft SQL Server 2013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>
                <a:solidFill>
                  <a:srgbClr val="F5F5F5"/>
                </a:solidFill>
              </a:rPr>
              <a:pPr/>
              <a:t>9</a:t>
            </a:fld>
            <a:endParaRPr lang="en-US">
              <a:solidFill>
                <a:srgbClr val="F5F5F5"/>
              </a:solidFill>
            </a:endParaRPr>
          </a:p>
        </p:txBody>
      </p:sp>
      <p:sp>
        <p:nvSpPr>
          <p:cNvPr id="31" name="Freeform: Shape 7">
            <a:extLst>
              <a:ext uri="{FF2B5EF4-FFF2-40B4-BE49-F238E27FC236}">
                <a16:creationId xmlns="" xmlns:a16="http://schemas.microsoft.com/office/drawing/2014/main" id="{18C91935-6CFC-48E4-8543-B7021A89EEDB}"/>
              </a:ext>
            </a:extLst>
          </p:cNvPr>
          <p:cNvSpPr/>
          <p:nvPr/>
        </p:nvSpPr>
        <p:spPr>
          <a:xfrm>
            <a:off x="5702163" y="1452845"/>
            <a:ext cx="1128122" cy="999479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Freeform: Shape 8">
            <a:extLst>
              <a:ext uri="{FF2B5EF4-FFF2-40B4-BE49-F238E27FC236}">
                <a16:creationId xmlns="" xmlns:a16="http://schemas.microsoft.com/office/drawing/2014/main" id="{6009362E-6C97-4F57-9B14-5D6218DE8C8B}"/>
              </a:ext>
            </a:extLst>
          </p:cNvPr>
          <p:cNvSpPr/>
          <p:nvPr/>
        </p:nvSpPr>
        <p:spPr>
          <a:xfrm>
            <a:off x="5698502" y="3455636"/>
            <a:ext cx="1080641" cy="985796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0782" y="1658088"/>
            <a:ext cx="5202459" cy="537765"/>
          </a:xfrm>
        </p:spPr>
        <p:txBody>
          <a:bodyPr>
            <a:normAutofit/>
          </a:bodyPr>
          <a:lstStyle/>
          <a:p>
            <a:pPr algn="l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Muller Narrow Demo Light" panose="00000400000000000000" pitchFamily="50" charset="0"/>
              </a:rPr>
              <a:t>SERVICES</a:t>
            </a:r>
            <a:endParaRPr lang="en-US" sz="1800" dirty="0">
              <a:latin typeface="Muller Narrow Demo Light" panose="00000400000000000000" pitchFamily="50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8090" y="5344480"/>
            <a:ext cx="443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andara Light" panose="020E0502030303020204" pitchFamily="34" charset="0"/>
              </a:rPr>
              <a:t>Microsoft SQL Server 2012 Administrator’s Pocket Consultant by William R. </a:t>
            </a:r>
            <a:r>
              <a:rPr lang="en-US" sz="1600" dirty="0" err="1">
                <a:solidFill>
                  <a:prstClr val="black"/>
                </a:solidFill>
                <a:latin typeface="Candara Light" panose="020E0502030303020204" pitchFamily="34" charset="0"/>
              </a:rPr>
              <a:t>Stanek</a:t>
            </a:r>
            <a:r>
              <a:rPr lang="en-US" sz="1600" dirty="0">
                <a:solidFill>
                  <a:prstClr val="black"/>
                </a:solidFill>
                <a:latin typeface="Candara Light" panose="020E0502030303020204" pitchFamily="34" charset="0"/>
              </a:rPr>
              <a:t> (Microsoft Press). ISBN: 978-0-7356-6376-3 </a:t>
            </a:r>
            <a:endParaRPr lang="en-US" sz="1600" dirty="0">
              <a:solidFill>
                <a:prstClr val="black"/>
              </a:solidFill>
              <a:latin typeface="Candara Light" panose="020E0502030303020204" pitchFamily="34" charset="0"/>
            </a:endParaRPr>
          </a:p>
        </p:txBody>
      </p:sp>
      <p:sp>
        <p:nvSpPr>
          <p:cNvPr id="49" name="Freeform: Shape 8">
            <a:extLst>
              <a:ext uri="{FF2B5EF4-FFF2-40B4-BE49-F238E27FC236}">
                <a16:creationId xmlns="" xmlns:a16="http://schemas.microsoft.com/office/drawing/2014/main" id="{6009362E-6C97-4F57-9B14-5D6218DE8C8B}"/>
              </a:ext>
            </a:extLst>
          </p:cNvPr>
          <p:cNvSpPr/>
          <p:nvPr/>
        </p:nvSpPr>
        <p:spPr>
          <a:xfrm>
            <a:off x="5702163" y="5126930"/>
            <a:ext cx="1128122" cy="985796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0782" y="3642787"/>
            <a:ext cx="5235115" cy="58633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Muller Narrow Demo Light" panose="00000400000000000000" pitchFamily="50" charset="0"/>
              </a:rPr>
              <a:t>INSTANCES</a:t>
            </a:r>
            <a:endParaRPr lang="en-US" sz="1800" dirty="0">
              <a:latin typeface="Muller Narrow Demo Light" panose="00000400000000000000" pitchFamily="50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Muller Narrow Demo Light" panose="00000400000000000000" pitchFamily="50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0782" y="5350181"/>
            <a:ext cx="5235115" cy="58633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Muller Narrow Demo Light" panose="00000400000000000000" pitchFamily="50" charset="0"/>
              </a:rPr>
              <a:t>WORK TOOLS</a:t>
            </a:r>
            <a:endParaRPr lang="en-US" sz="1800" dirty="0">
              <a:latin typeface="Muller Narrow Demo Light" panose="00000400000000000000" pitchFamily="50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Muller Narrow Demo Light" panose="00000400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1" y="1642290"/>
            <a:ext cx="619025" cy="61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1" y="3667620"/>
            <a:ext cx="586339" cy="58633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825256" y="5302170"/>
            <a:ext cx="695253" cy="670547"/>
            <a:chOff x="8087379" y="1395108"/>
            <a:chExt cx="695253" cy="670547"/>
          </a:xfrm>
        </p:grpSpPr>
        <p:sp>
          <p:nvSpPr>
            <p:cNvPr id="22" name="Freeform 21"/>
            <p:cNvSpPr/>
            <p:nvPr/>
          </p:nvSpPr>
          <p:spPr>
            <a:xfrm>
              <a:off x="8087379" y="1395108"/>
              <a:ext cx="695253" cy="670547"/>
            </a:xfrm>
            <a:custGeom>
              <a:avLst/>
              <a:gdLst>
                <a:gd name="connsiteX0" fmla="*/ 0 w 1226343"/>
                <a:gd name="connsiteY0" fmla="*/ 613172 h 1226343"/>
                <a:gd name="connsiteX1" fmla="*/ 613172 w 1226343"/>
                <a:gd name="connsiteY1" fmla="*/ 0 h 1226343"/>
                <a:gd name="connsiteX2" fmla="*/ 1226344 w 1226343"/>
                <a:gd name="connsiteY2" fmla="*/ 613172 h 1226343"/>
                <a:gd name="connsiteX3" fmla="*/ 613172 w 1226343"/>
                <a:gd name="connsiteY3" fmla="*/ 1226344 h 1226343"/>
                <a:gd name="connsiteX4" fmla="*/ 0 w 1226343"/>
                <a:gd name="connsiteY4" fmla="*/ 613172 h 122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343" h="1226343">
                  <a:moveTo>
                    <a:pt x="0" y="613172"/>
                  </a:moveTo>
                  <a:cubicBezTo>
                    <a:pt x="0" y="274526"/>
                    <a:pt x="274526" y="0"/>
                    <a:pt x="613172" y="0"/>
                  </a:cubicBezTo>
                  <a:cubicBezTo>
                    <a:pt x="951818" y="0"/>
                    <a:pt x="1226344" y="274526"/>
                    <a:pt x="1226344" y="613172"/>
                  </a:cubicBezTo>
                  <a:cubicBezTo>
                    <a:pt x="1226344" y="951818"/>
                    <a:pt x="951818" y="1226344"/>
                    <a:pt x="613172" y="1226344"/>
                  </a:cubicBezTo>
                  <a:cubicBezTo>
                    <a:pt x="274526" y="1226344"/>
                    <a:pt x="0" y="951818"/>
                    <a:pt x="0" y="613172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7694" tIns="217694" rIns="217694" bIns="217694" numCol="1" spcCol="1270" anchor="ctr" anchorCtr="0">
              <a:noAutofit/>
            </a:bodyPr>
            <a:lstStyle/>
            <a:p>
              <a:pPr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000">
                <a:solidFill>
                  <a:srgbClr val="29C7FF"/>
                </a:solidFill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="" xmlns:a16="http://schemas.microsoft.com/office/drawing/2014/main" id="{C5BDA841-EFA8-4738-9C41-BD7B6CBC0C92}"/>
                </a:ext>
              </a:extLst>
            </p:cNvPr>
            <p:cNvSpPr/>
            <p:nvPr/>
          </p:nvSpPr>
          <p:spPr>
            <a:xfrm rot="20700000">
              <a:off x="8171036" y="1497851"/>
              <a:ext cx="517375" cy="45871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E62601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5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4.xml><?xml version="1.0" encoding="utf-8"?>
<a:theme xmlns:a="http://schemas.openxmlformats.org/drawingml/2006/main" name="2_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5.xml><?xml version="1.0" encoding="utf-8"?>
<a:theme xmlns:a="http://schemas.openxmlformats.org/drawingml/2006/main" name="2_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730</Words>
  <Application>Microsoft Office PowerPoint</Application>
  <PresentationFormat>Widescreen</PresentationFormat>
  <Paragraphs>112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36" baseType="lpstr">
      <vt:lpstr>Arial Unicode MS</vt:lpstr>
      <vt:lpstr>Malgun Gothic</vt:lpstr>
      <vt:lpstr>Arial</vt:lpstr>
      <vt:lpstr>Arial </vt:lpstr>
      <vt:lpstr>Arial Narrow</vt:lpstr>
      <vt:lpstr>Calibri</vt:lpstr>
      <vt:lpstr>Calibri Light</vt:lpstr>
      <vt:lpstr>Candara Light</vt:lpstr>
      <vt:lpstr>Century Schoolbook</vt:lpstr>
      <vt:lpstr>Corbel</vt:lpstr>
      <vt:lpstr>Corbel Light</vt:lpstr>
      <vt:lpstr>Gill Sans MT</vt:lpstr>
      <vt:lpstr>Helvetica Light</vt:lpstr>
      <vt:lpstr>HY엽서L</vt:lpstr>
      <vt:lpstr>Muller Narrow Demo Light</vt:lpstr>
      <vt:lpstr>Nirmala UI Semilight</vt:lpstr>
      <vt:lpstr>Tahoma</vt:lpstr>
      <vt:lpstr>Verdana</vt:lpstr>
      <vt:lpstr>Office Theme</vt:lpstr>
      <vt:lpstr>1_Office Theme</vt:lpstr>
      <vt:lpstr>Headlines</vt:lpstr>
      <vt:lpstr>2_Office Theme</vt:lpstr>
      <vt:lpstr>2_Headlines</vt:lpstr>
      <vt:lpstr>Data Base  Administrator</vt:lpstr>
      <vt:lpstr>ACADEMIC SCHEDULE</vt:lpstr>
      <vt:lpstr>PowerPoint Presentation</vt:lpstr>
      <vt:lpstr>PowerPoint Presentation</vt:lpstr>
      <vt:lpstr>REVIEW</vt:lpstr>
      <vt:lpstr>REVIEW</vt:lpstr>
      <vt:lpstr>DBMS</vt:lpstr>
      <vt:lpstr>Feature</vt:lpstr>
      <vt:lpstr>Architecture</vt:lpstr>
      <vt:lpstr>Services</vt:lpstr>
      <vt:lpstr>Instances</vt:lpstr>
      <vt:lpstr>Work Tools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puji rahayu</dc:creator>
  <cp:lastModifiedBy>puji rahayu</cp:lastModifiedBy>
  <cp:revision>28</cp:revision>
  <dcterms:created xsi:type="dcterms:W3CDTF">2020-03-01T18:25:08Z</dcterms:created>
  <dcterms:modified xsi:type="dcterms:W3CDTF">2020-03-02T23:19:28Z</dcterms:modified>
</cp:coreProperties>
</file>