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55106"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3138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36344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9026" y="1994099"/>
            <a:ext cx="4324418" cy="1464024"/>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100" dirty="0"/>
              <a:t>330 Ski-resort, 12 lifts, 2 T-bars, and 1 magic carpet for novice skiers. Also has expert hills that feature steep drops ~2300ft. And 3.3 mi long.</a:t>
            </a:r>
          </a:p>
          <a:p>
            <a:pPr marL="171450" lvl="0" indent="-171450">
              <a:buFont typeface="Arial" panose="020B0604020202020204" pitchFamily="34" charset="0"/>
              <a:buChar char="•"/>
            </a:pPr>
            <a:r>
              <a:rPr lang="en-US" sz="1100" dirty="0"/>
              <a:t>Pricing strategy has been to charge a premium above the average price of resorts in its market segment.</a:t>
            </a:r>
          </a:p>
          <a:p>
            <a:pPr marL="171450" indent="-171450">
              <a:buFont typeface="Arial" panose="020B0604020202020204" pitchFamily="34" charset="0"/>
              <a:buChar char="•"/>
            </a:pPr>
            <a:r>
              <a:rPr lang="en-CA" sz="1100" dirty="0"/>
              <a:t>Operating costs increased by $1,540,000 since new lift installation </a:t>
            </a:r>
          </a:p>
          <a:p>
            <a:pPr marL="171450" indent="-171450">
              <a:buFont typeface="Arial" panose="020B0604020202020204" pitchFamily="34" charset="0"/>
              <a:buChar char="•"/>
            </a:pPr>
            <a:endParaRPr lang="en-US" sz="1200" dirty="0"/>
          </a:p>
        </p:txBody>
      </p:sp>
      <p:sp>
        <p:nvSpPr>
          <p:cNvPr id="35" name="Google Shape;35;p1"/>
          <p:cNvSpPr txBox="1"/>
          <p:nvPr/>
        </p:nvSpPr>
        <p:spPr>
          <a:xfrm>
            <a:off x="157687" y="3726764"/>
            <a:ext cx="4324418" cy="84669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200" i="0" u="none" strike="noStrike" cap="none" dirty="0">
                <a:solidFill>
                  <a:srgbClr val="000000"/>
                </a:solidFill>
                <a:latin typeface="Arial"/>
                <a:ea typeface="Arial"/>
                <a:cs typeface="Arial"/>
                <a:sym typeface="Arial"/>
              </a:rPr>
              <a:t>Increase ticket price to generate higher revenue to cover for operational costs of new lifts. </a:t>
            </a:r>
          </a:p>
          <a:p>
            <a:pPr marL="171450" marR="0" lvl="0" indent="-171450" algn="l" rtl="0">
              <a:lnSpc>
                <a:spcPct val="100000"/>
              </a:lnSpc>
              <a:spcBef>
                <a:spcPts val="0"/>
              </a:spcBef>
              <a:spcAft>
                <a:spcPts val="0"/>
              </a:spcAft>
              <a:buFont typeface="Arial" panose="020B0604020202020204" pitchFamily="34" charset="0"/>
              <a:buChar char="•"/>
            </a:pPr>
            <a:r>
              <a:rPr lang="en-US" sz="1200" dirty="0"/>
              <a:t>Determine what services to close to reduce operational costs while optimizing revenue </a:t>
            </a:r>
            <a:endParaRPr lang="en-US" sz="120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endParaRPr sz="12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280684" cy="981434"/>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200" b="0" i="0" u="none" strike="noStrike" cap="none" dirty="0">
                <a:solidFill>
                  <a:srgbClr val="000000"/>
                </a:solidFill>
                <a:latin typeface="Arial"/>
                <a:ea typeface="Arial"/>
                <a:cs typeface="Arial"/>
                <a:sym typeface="Arial"/>
              </a:rPr>
              <a:t>Optimize pricing within given infrastructure/resources</a:t>
            </a:r>
          </a:p>
          <a:p>
            <a:pPr marL="171450" marR="0" lvl="0" indent="-171450" algn="l" rtl="0">
              <a:lnSpc>
                <a:spcPct val="100000"/>
              </a:lnSpc>
              <a:spcBef>
                <a:spcPts val="0"/>
              </a:spcBef>
              <a:spcAft>
                <a:spcPts val="0"/>
              </a:spcAft>
              <a:buFont typeface="Arial" panose="020B0604020202020204" pitchFamily="34" charset="0"/>
              <a:buChar char="•"/>
            </a:pPr>
            <a:r>
              <a:rPr lang="en-AU" sz="1200" dirty="0"/>
              <a:t>I</a:t>
            </a:r>
            <a:r>
              <a:rPr lang="en-AU" sz="1200" b="0" i="0" u="none" strike="noStrike" cap="none" dirty="0">
                <a:solidFill>
                  <a:srgbClr val="000000"/>
                </a:solidFill>
                <a:latin typeface="Arial"/>
                <a:ea typeface="Arial"/>
                <a:cs typeface="Arial"/>
                <a:sym typeface="Arial"/>
              </a:rPr>
              <a:t>dentify parks with low revenue and snowfall and close parks to reduce operational costs.</a:t>
            </a:r>
          </a:p>
          <a:p>
            <a:pPr marL="171450" marR="0" lvl="0" indent="-171450" algn="l" rtl="0">
              <a:lnSpc>
                <a:spcPct val="100000"/>
              </a:lnSpc>
              <a:spcBef>
                <a:spcPts val="0"/>
              </a:spcBef>
              <a:spcAft>
                <a:spcPts val="0"/>
              </a:spcAft>
              <a:buFont typeface="Arial" panose="020B0604020202020204" pitchFamily="34" charset="0"/>
              <a:buChar char="•"/>
            </a:pPr>
            <a:r>
              <a:rPr lang="en-AU" sz="1200" dirty="0"/>
              <a:t>Keep low snowfall resorts and ideate new services in order to increase prices. </a:t>
            </a:r>
            <a:endParaRPr lang="en-AU"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endParaRPr sz="18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200" dirty="0"/>
              <a:t>Risk of being overpriced in the market</a:t>
            </a:r>
          </a:p>
          <a:p>
            <a:pPr marL="171450" marR="0" lvl="0" indent="-171450" algn="l" rtl="0">
              <a:lnSpc>
                <a:spcPct val="100000"/>
              </a:lnSpc>
              <a:spcBef>
                <a:spcPts val="0"/>
              </a:spcBef>
              <a:spcAft>
                <a:spcPts val="0"/>
              </a:spcAft>
              <a:buFont typeface="Arial" panose="020B0604020202020204" pitchFamily="34" charset="0"/>
              <a:buChar char="•"/>
            </a:pPr>
            <a:r>
              <a:rPr lang="en-US" sz="1200" i="0" u="none" strike="noStrike" cap="none" dirty="0">
                <a:solidFill>
                  <a:srgbClr val="000000"/>
                </a:solidFill>
                <a:latin typeface="Arial"/>
                <a:ea typeface="Arial"/>
                <a:cs typeface="Arial"/>
                <a:sym typeface="Arial"/>
              </a:rPr>
              <a:t>Keep operational costs low</a:t>
            </a:r>
          </a:p>
          <a:p>
            <a:pPr marL="171450" marR="0" lvl="0" indent="-171450" algn="l" rtl="0">
              <a:lnSpc>
                <a:spcPct val="100000"/>
              </a:lnSpc>
              <a:spcBef>
                <a:spcPts val="0"/>
              </a:spcBef>
              <a:spcAft>
                <a:spcPts val="0"/>
              </a:spcAft>
              <a:buFont typeface="Arial" panose="020B0604020202020204" pitchFamily="34" charset="0"/>
              <a:buChar char="•"/>
            </a:pPr>
            <a:endParaRPr sz="12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200" i="0" u="none" strike="noStrike" cap="none" dirty="0">
                <a:solidFill>
                  <a:srgbClr val="000000"/>
                </a:solidFill>
                <a:latin typeface="Arial"/>
                <a:ea typeface="Arial"/>
                <a:cs typeface="Arial"/>
                <a:sym typeface="Arial"/>
              </a:rPr>
              <a:t>S3 bucket</a:t>
            </a:r>
          </a:p>
          <a:p>
            <a:pPr marL="171450" marR="0" lvl="0" indent="-171450" algn="l" rtl="0">
              <a:lnSpc>
                <a:spcPct val="100000"/>
              </a:lnSpc>
              <a:spcBef>
                <a:spcPts val="0"/>
              </a:spcBef>
              <a:spcAft>
                <a:spcPts val="0"/>
              </a:spcAft>
              <a:buFont typeface="Arial" panose="020B0604020202020204" pitchFamily="34" charset="0"/>
              <a:buChar char="•"/>
            </a:pPr>
            <a:r>
              <a:rPr lang="en-AU" sz="1200" dirty="0"/>
              <a:t>SQL database</a:t>
            </a:r>
            <a:endParaRPr sz="12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7662522" cy="320081"/>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200" dirty="0"/>
              <a:t>Director of Operations, Jimmy Blackburn</a:t>
            </a:r>
          </a:p>
          <a:p>
            <a:pPr marL="285750" lvl="0" indent="-285750">
              <a:buFont typeface="Arial" panose="020B0604020202020204" pitchFamily="34" charset="0"/>
              <a:buChar char="•"/>
            </a:pPr>
            <a:r>
              <a:rPr lang="en-US" sz="1200" dirty="0"/>
              <a:t>Alesha Eisen, the Database Manager</a:t>
            </a:r>
          </a:p>
          <a:p>
            <a:pPr marL="285750" lvl="0" indent="-285750">
              <a:buFont typeface="Arial" panose="020B0604020202020204" pitchFamily="34" charset="0"/>
              <a:buChar char="•"/>
            </a:pPr>
            <a:r>
              <a:rPr lang="en-US" sz="1200" b="0" i="0" u="none" strike="noStrike" cap="none" dirty="0">
                <a:solidFill>
                  <a:srgbClr val="000000"/>
                </a:solidFill>
                <a:latin typeface="Arial"/>
                <a:ea typeface="Arial"/>
                <a:cs typeface="Arial"/>
                <a:sym typeface="Arial"/>
              </a:rPr>
              <a:t>M</a:t>
            </a:r>
            <a:r>
              <a:rPr lang="en-US" sz="1200" dirty="0"/>
              <a:t>arketing manager</a:t>
            </a:r>
          </a:p>
          <a:p>
            <a:pPr marL="285750" lvl="0" indent="-285750">
              <a:buFont typeface="Arial" panose="020B0604020202020204" pitchFamily="34" charset="0"/>
              <a:buChar char="•"/>
            </a:pPr>
            <a:r>
              <a:rPr lang="en-US" sz="1200" dirty="0"/>
              <a:t>Data Science Lead</a:t>
            </a:r>
          </a:p>
          <a:p>
            <a:pPr marL="285750" lvl="0" indent="-285750">
              <a:buFont typeface="Arial" panose="020B0604020202020204" pitchFamily="34" charset="0"/>
              <a:buChar char="•"/>
            </a:pPr>
            <a:r>
              <a:rPr lang="en-US" sz="1200" dirty="0"/>
              <a:t>BI Lead</a:t>
            </a:r>
          </a:p>
          <a:p>
            <a:pPr lvl="0"/>
            <a:endParaRPr sz="2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15757"/>
            <a:ext cx="7662522" cy="492443"/>
          </a:xfrm>
          <a:prstGeom prst="rect">
            <a:avLst/>
          </a:prstGeom>
          <a:noFill/>
          <a:ln>
            <a:noFill/>
          </a:ln>
        </p:spPr>
        <p:txBody>
          <a:bodyPr spcFirstLastPara="1" wrap="square" lIns="91425" tIns="45700" rIns="91425" bIns="45700" anchor="t" anchorCtr="0">
            <a:noAutofit/>
          </a:bodyPr>
          <a:lstStyle/>
          <a:p>
            <a:pPr lvl="0">
              <a:buSzPts val="1400"/>
            </a:pPr>
            <a:r>
              <a:rPr lang="en-US" dirty="0"/>
              <a:t>How can we creatively price park services in order to increase revenue by at least 10% YoY of the new run for the coming fiscal year?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FB9A-8AA2-408B-8E3E-8CE1680310E1}"/>
              </a:ext>
            </a:extLst>
          </p:cNvPr>
          <p:cNvSpPr>
            <a:spLocks noGrp="1"/>
          </p:cNvSpPr>
          <p:nvPr>
            <p:ph type="title"/>
          </p:nvPr>
        </p:nvSpPr>
        <p:spPr>
          <a:xfrm>
            <a:off x="174945" y="154961"/>
            <a:ext cx="8794113" cy="298327"/>
          </a:xfrm>
        </p:spPr>
        <p:txBody>
          <a:bodyPr/>
          <a:lstStyle/>
          <a:p>
            <a:pPr algn="ctr"/>
            <a:r>
              <a:rPr lang="en-US" dirty="0"/>
              <a:t>Findings and Recommendations part I</a:t>
            </a:r>
            <a:endParaRPr lang="en-CA" dirty="0"/>
          </a:p>
        </p:txBody>
      </p:sp>
      <p:sp>
        <p:nvSpPr>
          <p:cNvPr id="3" name="Rectangle 2">
            <a:extLst>
              <a:ext uri="{FF2B5EF4-FFF2-40B4-BE49-F238E27FC236}">
                <a16:creationId xmlns:a16="http://schemas.microsoft.com/office/drawing/2014/main" id="{10EFF9F2-D16B-4F1D-8FA9-8DF29CC98CA8}"/>
              </a:ext>
            </a:extLst>
          </p:cNvPr>
          <p:cNvSpPr/>
          <p:nvPr/>
        </p:nvSpPr>
        <p:spPr>
          <a:xfrm>
            <a:off x="174946" y="648070"/>
            <a:ext cx="4045960" cy="5975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2A5040D4-A3FD-430F-9043-77BB4B795C51}"/>
              </a:ext>
            </a:extLst>
          </p:cNvPr>
          <p:cNvSpPr txBox="1"/>
          <p:nvPr/>
        </p:nvSpPr>
        <p:spPr>
          <a:xfrm>
            <a:off x="275208" y="790113"/>
            <a:ext cx="4172505" cy="312073"/>
          </a:xfrm>
          <a:prstGeom prst="rect">
            <a:avLst/>
          </a:prstGeom>
          <a:noFill/>
        </p:spPr>
        <p:txBody>
          <a:bodyPr wrap="square" rtlCol="0">
            <a:spAutoFit/>
          </a:bodyPr>
          <a:lstStyle/>
          <a:p>
            <a:r>
              <a:rPr lang="en-US" sz="1428" dirty="0">
                <a:solidFill>
                  <a:schemeClr val="dk1"/>
                </a:solidFill>
              </a:rPr>
              <a:t>Key</a:t>
            </a:r>
            <a:r>
              <a:rPr lang="en-US" b="1" dirty="0"/>
              <a:t> </a:t>
            </a:r>
            <a:r>
              <a:rPr lang="en-US" sz="1428" dirty="0">
                <a:solidFill>
                  <a:schemeClr val="dk1"/>
                </a:solidFill>
              </a:rPr>
              <a:t>Observations</a:t>
            </a:r>
            <a:endParaRPr lang="en-CA" sz="1428" dirty="0">
              <a:solidFill>
                <a:schemeClr val="dk1"/>
              </a:solidFill>
            </a:endParaRPr>
          </a:p>
        </p:txBody>
      </p:sp>
      <p:sp>
        <p:nvSpPr>
          <p:cNvPr id="5" name="TextBox 4">
            <a:extLst>
              <a:ext uri="{FF2B5EF4-FFF2-40B4-BE49-F238E27FC236}">
                <a16:creationId xmlns:a16="http://schemas.microsoft.com/office/drawing/2014/main" id="{112079D3-F8C3-47F4-93C4-91476B64D488}"/>
              </a:ext>
            </a:extLst>
          </p:cNvPr>
          <p:cNvSpPr txBox="1"/>
          <p:nvPr/>
        </p:nvSpPr>
        <p:spPr>
          <a:xfrm>
            <a:off x="275208" y="1171852"/>
            <a:ext cx="3355759" cy="2246769"/>
          </a:xfrm>
          <a:prstGeom prst="rect">
            <a:avLst/>
          </a:prstGeom>
          <a:noFill/>
        </p:spPr>
        <p:txBody>
          <a:bodyPr wrap="square" rtlCol="0">
            <a:spAutoFit/>
          </a:bodyPr>
          <a:lstStyle/>
          <a:p>
            <a:r>
              <a:rPr lang="en-US" dirty="0"/>
              <a:t>Features that drove park ticket price:</a:t>
            </a:r>
          </a:p>
          <a:p>
            <a:pPr marL="285750" lvl="8" indent="-285750">
              <a:buFont typeface="Arial" panose="020B0604020202020204" pitchFamily="34" charset="0"/>
              <a:buChar char="•"/>
            </a:pPr>
            <a:r>
              <a:rPr lang="en-CA" dirty="0"/>
              <a:t>Vertical drop (ft.)</a:t>
            </a:r>
          </a:p>
          <a:p>
            <a:pPr marL="285750" lvl="8" indent="-285750">
              <a:buFont typeface="Arial" panose="020B0604020202020204" pitchFamily="34" charset="0"/>
              <a:buChar char="•"/>
            </a:pPr>
            <a:r>
              <a:rPr lang="en-CA" dirty="0"/>
              <a:t>Artificial snow hills (acres)</a:t>
            </a:r>
          </a:p>
          <a:p>
            <a:pPr marL="285750" lvl="8" indent="-285750">
              <a:buFont typeface="Arial" panose="020B0604020202020204" pitchFamily="34" charset="0"/>
              <a:buChar char="•"/>
            </a:pPr>
            <a:r>
              <a:rPr lang="en-CA" dirty="0"/>
              <a:t>Chairs/ski-lifts (count)</a:t>
            </a:r>
          </a:p>
          <a:p>
            <a:pPr marL="285750" lvl="8" indent="-285750">
              <a:buFont typeface="Arial" panose="020B0604020202020204" pitchFamily="34" charset="0"/>
              <a:buChar char="•"/>
            </a:pPr>
            <a:r>
              <a:rPr lang="en-CA" dirty="0" err="1"/>
              <a:t>fastQuad</a:t>
            </a:r>
            <a:r>
              <a:rPr lang="en-CA" dirty="0"/>
              <a:t> tracks (count)</a:t>
            </a:r>
          </a:p>
          <a:p>
            <a:pPr marL="285750" lvl="8" indent="-285750">
              <a:buFont typeface="Arial" panose="020B0604020202020204" pitchFamily="34" charset="0"/>
              <a:buChar char="•"/>
            </a:pPr>
            <a:r>
              <a:rPr lang="en-CA" dirty="0"/>
              <a:t>Runs (count)</a:t>
            </a:r>
          </a:p>
          <a:p>
            <a:pPr marL="285750" lvl="8" indent="-285750">
              <a:buFont typeface="Arial" panose="020B0604020202020204" pitchFamily="34" charset="0"/>
              <a:buChar char="•"/>
            </a:pPr>
            <a:r>
              <a:rPr lang="en-CA" dirty="0"/>
              <a:t>Longest Runs (count)</a:t>
            </a:r>
          </a:p>
          <a:p>
            <a:pPr marL="285750" lvl="8" indent="-285750">
              <a:buFont typeface="Arial" panose="020B0604020202020204" pitchFamily="34" charset="0"/>
              <a:buChar char="•"/>
            </a:pPr>
            <a:r>
              <a:rPr lang="en-CA" dirty="0"/>
              <a:t>Trams (count)</a:t>
            </a:r>
          </a:p>
          <a:p>
            <a:pPr marL="285750" lvl="8" indent="-285750">
              <a:buFont typeface="Arial" panose="020B0604020202020204" pitchFamily="34" charset="0"/>
              <a:buChar char="•"/>
            </a:pPr>
            <a:r>
              <a:rPr lang="en-CA" dirty="0"/>
              <a:t>Skiable area (acres)</a:t>
            </a:r>
          </a:p>
          <a:p>
            <a:pPr marL="285750" lvl="2" indent="-285750">
              <a:buFont typeface="Arial" panose="020B0604020202020204" pitchFamily="34" charset="0"/>
              <a:buChar char="•"/>
            </a:pPr>
            <a:endParaRPr lang="en-CA" dirty="0"/>
          </a:p>
        </p:txBody>
      </p:sp>
      <p:pic>
        <p:nvPicPr>
          <p:cNvPr id="8" name="Picture 7" descr="Chart, histogram&#10;&#10;Description automatically generated">
            <a:extLst>
              <a:ext uri="{FF2B5EF4-FFF2-40B4-BE49-F238E27FC236}">
                <a16:creationId xmlns:a16="http://schemas.microsoft.com/office/drawing/2014/main" id="{2F8B7406-3DD8-4368-8727-772E8A54B043}"/>
              </a:ext>
            </a:extLst>
          </p:cNvPr>
          <p:cNvPicPr>
            <a:picLocks noChangeAspect="1"/>
          </p:cNvPicPr>
          <p:nvPr/>
        </p:nvPicPr>
        <p:blipFill>
          <a:blip r:embed="rId2"/>
          <a:stretch>
            <a:fillRect/>
          </a:stretch>
        </p:blipFill>
        <p:spPr>
          <a:xfrm>
            <a:off x="6651168" y="656943"/>
            <a:ext cx="2492832" cy="1449279"/>
          </a:xfrm>
          <a:prstGeom prst="rect">
            <a:avLst/>
          </a:prstGeom>
        </p:spPr>
      </p:pic>
      <p:pic>
        <p:nvPicPr>
          <p:cNvPr id="10" name="Picture 9" descr="Chart, histogram&#10;&#10;Description automatically generated">
            <a:extLst>
              <a:ext uri="{FF2B5EF4-FFF2-40B4-BE49-F238E27FC236}">
                <a16:creationId xmlns:a16="http://schemas.microsoft.com/office/drawing/2014/main" id="{AFB813AD-2995-4AAE-90C2-0B2B5D13A0D1}"/>
              </a:ext>
            </a:extLst>
          </p:cNvPr>
          <p:cNvPicPr>
            <a:picLocks noChangeAspect="1"/>
          </p:cNvPicPr>
          <p:nvPr/>
        </p:nvPicPr>
        <p:blipFill>
          <a:blip r:embed="rId3"/>
          <a:stretch>
            <a:fillRect/>
          </a:stretch>
        </p:blipFill>
        <p:spPr>
          <a:xfrm>
            <a:off x="4321164" y="2232728"/>
            <a:ext cx="2639911" cy="1449279"/>
          </a:xfrm>
          <a:prstGeom prst="rect">
            <a:avLst/>
          </a:prstGeom>
        </p:spPr>
      </p:pic>
      <p:pic>
        <p:nvPicPr>
          <p:cNvPr id="12" name="Picture 11" descr="Chart, histogram&#10;&#10;Description automatically generated">
            <a:extLst>
              <a:ext uri="{FF2B5EF4-FFF2-40B4-BE49-F238E27FC236}">
                <a16:creationId xmlns:a16="http://schemas.microsoft.com/office/drawing/2014/main" id="{9280347C-ECF6-4B3E-8938-821BDFD112C5}"/>
              </a:ext>
            </a:extLst>
          </p:cNvPr>
          <p:cNvPicPr>
            <a:picLocks noChangeAspect="1"/>
          </p:cNvPicPr>
          <p:nvPr/>
        </p:nvPicPr>
        <p:blipFill>
          <a:blip r:embed="rId4"/>
          <a:stretch>
            <a:fillRect/>
          </a:stretch>
        </p:blipFill>
        <p:spPr>
          <a:xfrm>
            <a:off x="4321167" y="656943"/>
            <a:ext cx="2639911" cy="1449278"/>
          </a:xfrm>
          <a:prstGeom prst="rect">
            <a:avLst/>
          </a:prstGeom>
        </p:spPr>
      </p:pic>
      <p:pic>
        <p:nvPicPr>
          <p:cNvPr id="14" name="Picture 13" descr="Chart, histogram&#10;&#10;Description automatically generated">
            <a:extLst>
              <a:ext uri="{FF2B5EF4-FFF2-40B4-BE49-F238E27FC236}">
                <a16:creationId xmlns:a16="http://schemas.microsoft.com/office/drawing/2014/main" id="{7070DB5F-7DC7-418C-AF5A-C566188E7437}"/>
              </a:ext>
            </a:extLst>
          </p:cNvPr>
          <p:cNvPicPr>
            <a:picLocks noChangeAspect="1"/>
          </p:cNvPicPr>
          <p:nvPr/>
        </p:nvPicPr>
        <p:blipFill>
          <a:blip r:embed="rId5"/>
          <a:stretch>
            <a:fillRect/>
          </a:stretch>
        </p:blipFill>
        <p:spPr>
          <a:xfrm>
            <a:off x="5475261" y="3670913"/>
            <a:ext cx="2639911" cy="1449279"/>
          </a:xfrm>
          <a:prstGeom prst="rect">
            <a:avLst/>
          </a:prstGeom>
        </p:spPr>
      </p:pic>
      <p:pic>
        <p:nvPicPr>
          <p:cNvPr id="16" name="Picture 15" descr="Chart, histogram&#10;&#10;Description automatically generated">
            <a:extLst>
              <a:ext uri="{FF2B5EF4-FFF2-40B4-BE49-F238E27FC236}">
                <a16:creationId xmlns:a16="http://schemas.microsoft.com/office/drawing/2014/main" id="{7F1B2AE4-CAAB-41E6-A64B-9B932AF13BC0}"/>
              </a:ext>
            </a:extLst>
          </p:cNvPr>
          <p:cNvPicPr>
            <a:picLocks noChangeAspect="1"/>
          </p:cNvPicPr>
          <p:nvPr/>
        </p:nvPicPr>
        <p:blipFill>
          <a:blip r:embed="rId6"/>
          <a:stretch>
            <a:fillRect/>
          </a:stretch>
        </p:blipFill>
        <p:spPr>
          <a:xfrm>
            <a:off x="6722997" y="2232727"/>
            <a:ext cx="2421002" cy="1353513"/>
          </a:xfrm>
          <a:prstGeom prst="rect">
            <a:avLst/>
          </a:prstGeom>
        </p:spPr>
      </p:pic>
      <p:sp>
        <p:nvSpPr>
          <p:cNvPr id="17" name="TextBox 16">
            <a:extLst>
              <a:ext uri="{FF2B5EF4-FFF2-40B4-BE49-F238E27FC236}">
                <a16:creationId xmlns:a16="http://schemas.microsoft.com/office/drawing/2014/main" id="{EC966E0D-4681-469E-A57D-715DE5ECE8CE}"/>
              </a:ext>
            </a:extLst>
          </p:cNvPr>
          <p:cNvSpPr txBox="1"/>
          <p:nvPr/>
        </p:nvSpPr>
        <p:spPr>
          <a:xfrm>
            <a:off x="275205" y="3231468"/>
            <a:ext cx="3799645" cy="3970318"/>
          </a:xfrm>
          <a:prstGeom prst="rect">
            <a:avLst/>
          </a:prstGeom>
          <a:noFill/>
        </p:spPr>
        <p:txBody>
          <a:bodyPr wrap="square" rtlCol="0">
            <a:spAutoFit/>
          </a:bodyPr>
          <a:lstStyle/>
          <a:p>
            <a:r>
              <a:rPr lang="en-US" sz="1428" dirty="0">
                <a:solidFill>
                  <a:schemeClr val="dk1"/>
                </a:solidFill>
              </a:rPr>
              <a:t>Findings</a:t>
            </a:r>
          </a:p>
          <a:p>
            <a:pPr marL="285750" indent="-285750">
              <a:buFont typeface="Arial" panose="020B0604020202020204" pitchFamily="34" charset="0"/>
              <a:buChar char="•"/>
            </a:pPr>
            <a:r>
              <a:rPr lang="en-US" dirty="0"/>
              <a:t>Projected ticket price -- $95.87 +/- 10.89</a:t>
            </a:r>
          </a:p>
          <a:p>
            <a:pPr marL="285750" indent="-285750">
              <a:buFont typeface="Arial" panose="020B0604020202020204" pitchFamily="34" charset="0"/>
              <a:buChar char="•"/>
            </a:pPr>
            <a:r>
              <a:rPr lang="en-US" dirty="0"/>
              <a:t>Actual ticket price -- $81.0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Scenario 1 </a:t>
            </a:r>
          </a:p>
          <a:p>
            <a:pPr marL="285750" indent="-285750">
              <a:buFont typeface="Arial" panose="020B0604020202020204" pitchFamily="34" charset="0"/>
              <a:buChar char="•"/>
            </a:pPr>
            <a:r>
              <a:rPr lang="en-US" dirty="0"/>
              <a:t>Increase Runs by 1, Chair lifts by 1 and increase vertical drop by 150 ft.</a:t>
            </a:r>
          </a:p>
          <a:p>
            <a:pPr marL="285750" lvl="1" indent="-285750">
              <a:buFont typeface="Arial" panose="020B0604020202020204" pitchFamily="34" charset="0"/>
              <a:buChar char="•"/>
            </a:pPr>
            <a:r>
              <a:rPr lang="en-US" dirty="0"/>
              <a:t>Increase ticket price by </a:t>
            </a:r>
            <a:r>
              <a:rPr lang="en-US" b="1" dirty="0"/>
              <a:t>$8.61 </a:t>
            </a:r>
          </a:p>
          <a:p>
            <a:pPr marL="285750" lvl="1" indent="-285750">
              <a:buFont typeface="Arial" panose="020B0604020202020204" pitchFamily="34" charset="0"/>
              <a:buChar char="•"/>
            </a:pPr>
            <a:r>
              <a:rPr lang="en-US" dirty="0"/>
              <a:t>Revenue over season ~</a:t>
            </a:r>
            <a:r>
              <a:rPr lang="en-US" b="1" dirty="0"/>
              <a:t>$</a:t>
            </a:r>
            <a:r>
              <a:rPr lang="en-US" b="1" dirty="0">
                <a:solidFill>
                  <a:srgbClr val="006600"/>
                </a:solidFill>
              </a:rPr>
              <a:t>15 million</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dirty="0"/>
              <a:t>Scenario 2</a:t>
            </a:r>
          </a:p>
          <a:p>
            <a:pPr marL="285750" lvl="1" indent="-285750">
              <a:buFont typeface="Arial" panose="020B0604020202020204" pitchFamily="34" charset="0"/>
              <a:buChar char="•"/>
            </a:pPr>
            <a:r>
              <a:rPr lang="en-US" dirty="0"/>
              <a:t>Scenario 1 + add 2 acres to existing artificial snow hills. </a:t>
            </a:r>
          </a:p>
          <a:p>
            <a:pPr marL="285750" lvl="1" indent="-285750">
              <a:buFont typeface="Arial" panose="020B0604020202020204" pitchFamily="34" charset="0"/>
              <a:buChar char="•"/>
            </a:pPr>
            <a:r>
              <a:rPr lang="en-US" dirty="0"/>
              <a:t>Increase ticket price by 9.90</a:t>
            </a:r>
          </a:p>
          <a:p>
            <a:pPr marL="285750" lvl="1" indent="-285750">
              <a:buFont typeface="Arial" panose="020B0604020202020204" pitchFamily="34" charset="0"/>
              <a:buChar char="•"/>
            </a:pPr>
            <a:r>
              <a:rPr lang="en-US" dirty="0"/>
              <a:t>Revenue over season ~</a:t>
            </a:r>
            <a:r>
              <a:rPr lang="en-US" b="1" dirty="0"/>
              <a:t>$</a:t>
            </a:r>
            <a:r>
              <a:rPr lang="en-US" b="1" dirty="0">
                <a:solidFill>
                  <a:srgbClr val="006600"/>
                </a:solidFill>
              </a:rPr>
              <a:t>17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00787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BB7C-B85F-4953-BD56-BEA20EF87914}"/>
              </a:ext>
            </a:extLst>
          </p:cNvPr>
          <p:cNvSpPr>
            <a:spLocks noGrp="1"/>
          </p:cNvSpPr>
          <p:nvPr>
            <p:ph type="title"/>
          </p:nvPr>
        </p:nvSpPr>
        <p:spPr/>
        <p:txBody>
          <a:bodyPr/>
          <a:lstStyle/>
          <a:p>
            <a:pPr algn="ctr"/>
            <a:r>
              <a:rPr lang="en-US" dirty="0"/>
              <a:t>Findings and Recommendations part 2</a:t>
            </a:r>
            <a:endParaRPr lang="en-CA" dirty="0"/>
          </a:p>
        </p:txBody>
      </p:sp>
      <p:sp>
        <p:nvSpPr>
          <p:cNvPr id="11" name="Rectangle 10">
            <a:extLst>
              <a:ext uri="{FF2B5EF4-FFF2-40B4-BE49-F238E27FC236}">
                <a16:creationId xmlns:a16="http://schemas.microsoft.com/office/drawing/2014/main" id="{D22890B9-AB0C-4514-B8D7-EE85AC3F5B36}"/>
              </a:ext>
            </a:extLst>
          </p:cNvPr>
          <p:cNvSpPr/>
          <p:nvPr/>
        </p:nvSpPr>
        <p:spPr>
          <a:xfrm>
            <a:off x="174946" y="648071"/>
            <a:ext cx="4045960" cy="2257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85EC6B51-DF23-4754-8B15-EE57143BA657}"/>
              </a:ext>
            </a:extLst>
          </p:cNvPr>
          <p:cNvSpPr txBox="1"/>
          <p:nvPr/>
        </p:nvSpPr>
        <p:spPr>
          <a:xfrm>
            <a:off x="278296" y="874643"/>
            <a:ext cx="380337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Scenario 3</a:t>
            </a:r>
          </a:p>
          <a:p>
            <a:pPr marL="285750" indent="-285750">
              <a:buFont typeface="Arial" panose="020B0604020202020204" pitchFamily="34" charset="0"/>
              <a:buChar char="•"/>
            </a:pPr>
            <a:r>
              <a:rPr lang="en-US" dirty="0"/>
              <a:t>Close runs to decrease operational costs</a:t>
            </a:r>
          </a:p>
          <a:p>
            <a:pPr marL="285750" lvl="2" indent="-285750">
              <a:buFont typeface="Arial" panose="020B0604020202020204" pitchFamily="34" charset="0"/>
              <a:buChar char="•"/>
            </a:pPr>
            <a:r>
              <a:rPr lang="en-US" dirty="0"/>
              <a:t>Closing runs will likely lead to reduction in ticket price and revenue.</a:t>
            </a:r>
          </a:p>
          <a:p>
            <a:pPr marL="285750" indent="-285750">
              <a:buFont typeface="Arial" panose="020B0604020202020204" pitchFamily="34" charset="0"/>
              <a:buChar char="•"/>
            </a:pPr>
            <a:r>
              <a:rPr lang="en-US" dirty="0"/>
              <a:t>Closing 1 run does not affect the ticket price.</a:t>
            </a:r>
          </a:p>
          <a:p>
            <a:pPr marL="285750" indent="-285750">
              <a:buFont typeface="Arial" panose="020B0604020202020204" pitchFamily="34" charset="0"/>
              <a:buChar char="•"/>
            </a:pPr>
            <a:r>
              <a:rPr lang="en-US" dirty="0"/>
              <a:t>Projection of ticket price plateaus at 3 and 6 runs. </a:t>
            </a:r>
          </a:p>
          <a:p>
            <a:pPr marL="285750" indent="-285750">
              <a:buFont typeface="Arial" panose="020B0604020202020204" pitchFamily="34" charset="0"/>
              <a:buChar char="•"/>
            </a:pPr>
            <a:endParaRPr lang="en-CA" dirty="0"/>
          </a:p>
        </p:txBody>
      </p:sp>
      <p:pic>
        <p:nvPicPr>
          <p:cNvPr id="14" name="Picture 13" descr="Chart, line chart&#10;&#10;Description automatically generated">
            <a:extLst>
              <a:ext uri="{FF2B5EF4-FFF2-40B4-BE49-F238E27FC236}">
                <a16:creationId xmlns:a16="http://schemas.microsoft.com/office/drawing/2014/main" id="{83B6C3A2-82E5-43BA-AFFC-A65156CCFA2D}"/>
              </a:ext>
            </a:extLst>
          </p:cNvPr>
          <p:cNvPicPr>
            <a:picLocks noChangeAspect="1"/>
          </p:cNvPicPr>
          <p:nvPr/>
        </p:nvPicPr>
        <p:blipFill>
          <a:blip r:embed="rId2"/>
          <a:stretch>
            <a:fillRect/>
          </a:stretch>
        </p:blipFill>
        <p:spPr>
          <a:xfrm>
            <a:off x="4468556" y="648070"/>
            <a:ext cx="4190260" cy="2095130"/>
          </a:xfrm>
          <a:prstGeom prst="rect">
            <a:avLst/>
          </a:prstGeom>
        </p:spPr>
      </p:pic>
      <p:sp>
        <p:nvSpPr>
          <p:cNvPr id="15" name="Rectangle 14">
            <a:extLst>
              <a:ext uri="{FF2B5EF4-FFF2-40B4-BE49-F238E27FC236}">
                <a16:creationId xmlns:a16="http://schemas.microsoft.com/office/drawing/2014/main" id="{E462EDA5-8B07-4BFF-A705-2A90EBEA3233}"/>
              </a:ext>
            </a:extLst>
          </p:cNvPr>
          <p:cNvSpPr/>
          <p:nvPr/>
        </p:nvSpPr>
        <p:spPr>
          <a:xfrm>
            <a:off x="174946" y="3137881"/>
            <a:ext cx="8483870" cy="3485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a:t>
            </a:r>
            <a:endParaRPr lang="en-CA" dirty="0"/>
          </a:p>
        </p:txBody>
      </p:sp>
      <p:sp>
        <p:nvSpPr>
          <p:cNvPr id="16" name="TextBox 15">
            <a:extLst>
              <a:ext uri="{FF2B5EF4-FFF2-40B4-BE49-F238E27FC236}">
                <a16:creationId xmlns:a16="http://schemas.microsoft.com/office/drawing/2014/main" id="{97447F27-C309-4D97-A5AD-723C70F630EA}"/>
              </a:ext>
            </a:extLst>
          </p:cNvPr>
          <p:cNvSpPr txBox="1"/>
          <p:nvPr/>
        </p:nvSpPr>
        <p:spPr>
          <a:xfrm>
            <a:off x="278296" y="3313043"/>
            <a:ext cx="8242852" cy="2246769"/>
          </a:xfrm>
          <a:prstGeom prst="rect">
            <a:avLst/>
          </a:prstGeom>
          <a:noFill/>
        </p:spPr>
        <p:txBody>
          <a:bodyPr wrap="square" rtlCol="0">
            <a:spAutoFit/>
          </a:bodyPr>
          <a:lstStyle/>
          <a:p>
            <a:r>
              <a:rPr lang="en-US" sz="1428" dirty="0">
                <a:solidFill>
                  <a:schemeClr val="dk1"/>
                </a:solidFill>
              </a:rPr>
              <a:t>Recommendation</a:t>
            </a:r>
          </a:p>
          <a:p>
            <a:endParaRPr lang="en-US" b="1" dirty="0"/>
          </a:p>
          <a:p>
            <a:pPr marL="285750" indent="-285750">
              <a:buFont typeface="Arial" panose="020B0604020202020204" pitchFamily="34" charset="0"/>
              <a:buChar char="•"/>
            </a:pPr>
            <a:r>
              <a:rPr lang="en-US" dirty="0"/>
              <a:t>Improving services, specifically, number of runs, chair lifts, vertical drop height, and increasing the artificial snow hills by 2 acres should allow us to increase Big Mountain’s ticket price by $9.90. The expected revenue over the season is ~$17 million. </a:t>
            </a:r>
          </a:p>
          <a:p>
            <a:pPr marL="285750" indent="-285750">
              <a:buFont typeface="Arial" panose="020B0604020202020204" pitchFamily="34" charset="0"/>
              <a:buChar char="•"/>
            </a:pPr>
            <a:r>
              <a:rPr lang="en-US" dirty="0"/>
              <a:t>Alternatively, closing a runs could help reduce operational costs as well. Closing one should not affect the ticket price negatively. However, if more runs are to be closed, the price and revenue will be negatively affected. Closing runs should be done with operational costs as well as the graphs in the previous section.  </a:t>
            </a:r>
          </a:p>
          <a:p>
            <a:endParaRPr lang="en-CA" b="1" dirty="0"/>
          </a:p>
        </p:txBody>
      </p:sp>
    </p:spTree>
    <p:extLst>
      <p:ext uri="{BB962C8B-B14F-4D97-AF65-F5344CB8AC3E}">
        <p14:creationId xmlns:p14="http://schemas.microsoft.com/office/powerpoint/2010/main" val="2621062023"/>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2703</TotalTime>
  <Words>801</Words>
  <Application>Microsoft Office PowerPoint</Application>
  <PresentationFormat>On-screen Show (4:3)</PresentationFormat>
  <Paragraphs>88</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Quattrocento Sans</vt:lpstr>
      <vt:lpstr>Synergy_CF_YNR002</vt:lpstr>
      <vt:lpstr>Big Mountain Resort </vt:lpstr>
      <vt:lpstr>Findings and Recommendations part I</vt:lpstr>
      <vt:lpstr>Findings and Recommendations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Terence  Yep</cp:lastModifiedBy>
  <cp:revision>45</cp:revision>
  <dcterms:modified xsi:type="dcterms:W3CDTF">2020-12-18T04:05:48Z</dcterms:modified>
</cp:coreProperties>
</file>