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10" r:id="rId3"/>
    <p:sldId id="259" r:id="rId4"/>
    <p:sldId id="258" r:id="rId5"/>
    <p:sldId id="311" r:id="rId6"/>
    <p:sldId id="261" r:id="rId7"/>
    <p:sldId id="257" r:id="rId8"/>
    <p:sldId id="271" r:id="rId9"/>
    <p:sldId id="274" r:id="rId10"/>
    <p:sldId id="275" r:id="rId11"/>
    <p:sldId id="313" r:id="rId12"/>
    <p:sldId id="312" r:id="rId13"/>
    <p:sldId id="288" r:id="rId14"/>
    <p:sldId id="289" r:id="rId15"/>
    <p:sldId id="290" r:id="rId16"/>
    <p:sldId id="291" r:id="rId17"/>
    <p:sldId id="293" r:id="rId18"/>
    <p:sldId id="260" r:id="rId19"/>
    <p:sldId id="297" r:id="rId20"/>
    <p:sldId id="295" r:id="rId21"/>
    <p:sldId id="301" r:id="rId22"/>
    <p:sldId id="302" r:id="rId23"/>
    <p:sldId id="299" r:id="rId24"/>
    <p:sldId id="270" r:id="rId25"/>
    <p:sldId id="306" r:id="rId26"/>
    <p:sldId id="304" r:id="rId27"/>
    <p:sldId id="308" r:id="rId28"/>
    <p:sldId id="281" r:id="rId29"/>
    <p:sldId id="263" r:id="rId30"/>
    <p:sldId id="269" r:id="rId31"/>
    <p:sldId id="287" r:id="rId32"/>
    <p:sldId id="265" r:id="rId33"/>
    <p:sldId id="266" r:id="rId34"/>
    <p:sldId id="267" r:id="rId35"/>
    <p:sldId id="268" r:id="rId36"/>
    <p:sldId id="262" r:id="rId37"/>
    <p:sldId id="26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03" autoAdjust="0"/>
    <p:restoredTop sz="94660"/>
  </p:normalViewPr>
  <p:slideViewPr>
    <p:cSldViewPr snapToGrid="0">
      <p:cViewPr varScale="1">
        <p:scale>
          <a:sx n="105" d="100"/>
          <a:sy n="105" d="100"/>
        </p:scale>
        <p:origin x="9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epur\Downloads\VM%20vs%20Contain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i="0" baseline="0">
                <a:effectLst/>
              </a:rPr>
              <a:t>VM vs Container - Storage  Comparision</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'Disk Size'!$E$14</c:f>
              <c:strCache>
                <c:ptCount val="1"/>
                <c:pt idx="0">
                  <c:v>VM (Base Image : 4444 MB)</c:v>
                </c:pt>
              </c:strCache>
            </c:strRef>
          </c:tx>
          <c:spPr>
            <a:solidFill>
              <a:schemeClr val="accent1"/>
            </a:solidFill>
            <a:ln>
              <a:noFill/>
            </a:ln>
            <a:effectLst/>
            <a:sp3d/>
          </c:spPr>
          <c:invertIfNegative val="0"/>
          <c:dLbls>
            <c:dLbl>
              <c:idx val="0"/>
              <c:layout>
                <c:manualLayout>
                  <c:x val="5.2283025444405714E-3"/>
                  <c:y val="-1.27591706539074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A2F-4661-A37A-A29DB58A1421}"/>
                </c:ext>
              </c:extLst>
            </c:dLbl>
            <c:dLbl>
              <c:idx val="1"/>
              <c:layout>
                <c:manualLayout>
                  <c:x val="6.9710700592540958E-3"/>
                  <c:y val="-1.91387559808613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A2F-4661-A37A-A29DB58A1421}"/>
                </c:ext>
              </c:extLst>
            </c:dLbl>
            <c:dLbl>
              <c:idx val="2"/>
              <c:layout>
                <c:manualLayout>
                  <c:x val="3.4855350296270479E-3"/>
                  <c:y val="-1.91387559808612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A2F-4661-A37A-A29DB58A1421}"/>
                </c:ext>
              </c:extLst>
            </c:dLbl>
            <c:dLbl>
              <c:idx val="3"/>
              <c:layout>
                <c:manualLayout>
                  <c:x val="3.8374601644891745E-3"/>
                  <c:y val="-3.45347122871776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2F-4661-A37A-A29DB58A142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'Disk Size'!$D$15:$D$18</c:f>
              <c:strCache>
                <c:ptCount val="4"/>
                <c:pt idx="0">
                  <c:v>User Service</c:v>
                </c:pt>
                <c:pt idx="1">
                  <c:v>Book Service</c:v>
                </c:pt>
                <c:pt idx="2">
                  <c:v>Orders Service</c:v>
                </c:pt>
                <c:pt idx="3">
                  <c:v>UI Service</c:v>
                </c:pt>
              </c:strCache>
            </c:strRef>
          </c:cat>
          <c:val>
            <c:numRef>
              <c:f>'Disk Size'!$E$15:$E$18</c:f>
              <c:numCache>
                <c:formatCode>General</c:formatCode>
                <c:ptCount val="4"/>
                <c:pt idx="0">
                  <c:v>4679.68</c:v>
                </c:pt>
                <c:pt idx="1">
                  <c:v>4679.68</c:v>
                </c:pt>
                <c:pt idx="2">
                  <c:v>4669.4399999999996</c:v>
                </c:pt>
                <c:pt idx="3">
                  <c:v>4608</c:v>
                </c:pt>
              </c:numCache>
            </c:numRef>
          </c:val>
          <c:extLst>
            <c:ext xmlns:c16="http://schemas.microsoft.com/office/drawing/2014/chart" uri="{C3380CC4-5D6E-409C-BE32-E72D297353CC}">
              <c16:uniqueId val="{00000004-FA2F-4661-A37A-A29DB58A1421}"/>
            </c:ext>
          </c:extLst>
        </c:ser>
        <c:ser>
          <c:idx val="1"/>
          <c:order val="1"/>
          <c:tx>
            <c:strRef>
              <c:f>'Disk Size'!$F$14</c:f>
              <c:strCache>
                <c:ptCount val="1"/>
                <c:pt idx="0">
                  <c:v>Container</c:v>
                </c:pt>
              </c:strCache>
            </c:strRef>
          </c:tx>
          <c:spPr>
            <a:solidFill>
              <a:schemeClr val="accent2"/>
            </a:solidFill>
            <a:ln>
              <a:noFill/>
            </a:ln>
            <a:effectLst/>
            <a:sp3d/>
          </c:spPr>
          <c:invertIfNegative val="0"/>
          <c:dLbls>
            <c:dLbl>
              <c:idx val="0"/>
              <c:layout>
                <c:manualLayout>
                  <c:x val="1.5684907633321716E-2"/>
                  <c:y val="-1.27591706539074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A2F-4661-A37A-A29DB58A1421}"/>
                </c:ext>
              </c:extLst>
            </c:dLbl>
            <c:dLbl>
              <c:idx val="1"/>
              <c:layout>
                <c:manualLayout>
                  <c:x val="1.3942140118508127E-2"/>
                  <c:y val="-1.27591706539074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A2F-4661-A37A-A29DB58A1421}"/>
                </c:ext>
              </c:extLst>
            </c:dLbl>
            <c:dLbl>
              <c:idx val="2"/>
              <c:layout>
                <c:manualLayout>
                  <c:x val="1.5684907633321588E-2"/>
                  <c:y val="-1.59489633173843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A2F-4661-A37A-A29DB58A1421}"/>
                </c:ext>
              </c:extLst>
            </c:dLbl>
            <c:dLbl>
              <c:idx val="3"/>
              <c:layout>
                <c:manualLayout>
                  <c:x val="8.7138375740674918E-3"/>
                  <c:y val="-1.59489633173843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A2F-4661-A37A-A29DB58A142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'Disk Size'!$D$15:$D$18</c:f>
              <c:strCache>
                <c:ptCount val="4"/>
                <c:pt idx="0">
                  <c:v>User Service</c:v>
                </c:pt>
                <c:pt idx="1">
                  <c:v>Book Service</c:v>
                </c:pt>
                <c:pt idx="2">
                  <c:v>Orders Service</c:v>
                </c:pt>
                <c:pt idx="3">
                  <c:v>UI Service</c:v>
                </c:pt>
              </c:strCache>
            </c:strRef>
          </c:cat>
          <c:val>
            <c:numRef>
              <c:f>'Disk Size'!$F$15:$F$18</c:f>
              <c:numCache>
                <c:formatCode>General</c:formatCode>
                <c:ptCount val="4"/>
                <c:pt idx="0">
                  <c:v>246.03</c:v>
                </c:pt>
                <c:pt idx="1">
                  <c:v>246.03</c:v>
                </c:pt>
                <c:pt idx="2">
                  <c:v>562</c:v>
                </c:pt>
                <c:pt idx="3">
                  <c:v>230</c:v>
                </c:pt>
              </c:numCache>
            </c:numRef>
          </c:val>
          <c:extLst>
            <c:ext xmlns:c16="http://schemas.microsoft.com/office/drawing/2014/chart" uri="{C3380CC4-5D6E-409C-BE32-E72D297353CC}">
              <c16:uniqueId val="{00000009-FA2F-4661-A37A-A29DB58A1421}"/>
            </c:ext>
          </c:extLst>
        </c:ser>
        <c:dLbls>
          <c:showLegendKey val="0"/>
          <c:showVal val="0"/>
          <c:showCatName val="0"/>
          <c:showSerName val="0"/>
          <c:showPercent val="0"/>
          <c:showBubbleSize val="0"/>
        </c:dLbls>
        <c:gapWidth val="150"/>
        <c:shape val="box"/>
        <c:axId val="641899408"/>
        <c:axId val="641902288"/>
        <c:axId val="0"/>
      </c:bar3DChart>
      <c:catAx>
        <c:axId val="641899408"/>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902288"/>
        <c:crosses val="autoZero"/>
        <c:auto val="1"/>
        <c:lblAlgn val="ctr"/>
        <c:lblOffset val="100"/>
        <c:noMultiLvlLbl val="0"/>
      </c:catAx>
      <c:valAx>
        <c:axId val="641902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Size in MB</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899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72117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1ead47b4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1ead47b4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ead47b494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ead47b494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1ead47b494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1ead47b494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ead47b49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ead47b49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3</a:t>
            </a:fld>
            <a:endParaRPr lang="en-US"/>
          </a:p>
        </p:txBody>
      </p:sp>
    </p:spTree>
    <p:extLst>
      <p:ext uri="{BB962C8B-B14F-4D97-AF65-F5344CB8AC3E}">
        <p14:creationId xmlns:p14="http://schemas.microsoft.com/office/powerpoint/2010/main" val="18223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5</a:t>
            </a:fld>
            <a:endParaRPr lang="en-US"/>
          </a:p>
        </p:txBody>
      </p:sp>
    </p:spTree>
    <p:extLst>
      <p:ext uri="{BB962C8B-B14F-4D97-AF65-F5344CB8AC3E}">
        <p14:creationId xmlns:p14="http://schemas.microsoft.com/office/powerpoint/2010/main" val="316566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12</a:t>
            </a:fld>
            <a:endParaRPr lang="en-US"/>
          </a:p>
        </p:txBody>
      </p:sp>
    </p:spTree>
    <p:extLst>
      <p:ext uri="{BB962C8B-B14F-4D97-AF65-F5344CB8AC3E}">
        <p14:creationId xmlns:p14="http://schemas.microsoft.com/office/powerpoint/2010/main" val="343551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1ead47b4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1ead47b4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ead47b49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ead47b49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1ead47b4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1ead47b4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ead47b494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ead47b49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ead47b494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ead47b494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6/16/2023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6/16/2023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andscape.cncf.io/card-mode?category=container-runtime&amp;grouping=category" TargetMode="Externa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hyperlink" Target="https://kubernetes.io/blog/2022/02/17/dockershim-faq/#which-cri-implementation-should-i-us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a:bodyPr>
          <a:lstStyle/>
          <a:p>
            <a:r>
              <a:rPr lang="en-US" dirty="0"/>
              <a:t>Serverless CI/CD with </a:t>
            </a:r>
            <a:br>
              <a:rPr lang="en-US" dirty="0"/>
            </a:br>
            <a:r>
              <a:rPr lang="en-US" dirty="0" err="1"/>
              <a:t>Tekton</a:t>
            </a:r>
            <a:r>
              <a:rPr lang="en-US" dirty="0"/>
              <a:t> and Argo CD</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231106"/>
          </a:xfrm>
          <a:prstGeom prst="rect">
            <a:avLst/>
          </a:prstGeom>
          <a:noFill/>
        </p:spPr>
        <p:txBody>
          <a:bodyPr wrap="square">
            <a:spAutoFit/>
          </a:bodyPr>
          <a:lstStyle/>
          <a:p>
            <a:r>
              <a:rPr lang="en-US" sz="2000" b="1" dirty="0"/>
              <a:t>Submitted By – Team #1</a:t>
            </a:r>
          </a:p>
          <a:p>
            <a:endParaRPr lang="en-US" b="1" dirty="0"/>
          </a:p>
          <a:p>
            <a:r>
              <a:rPr lang="en-US" dirty="0"/>
              <a:t>Vamsi Krishna Yepuri </a:t>
            </a:r>
          </a:p>
          <a:p>
            <a:r>
              <a:rPr lang="en-US" dirty="0"/>
              <a:t>Venkata Kalyan </a:t>
            </a:r>
            <a:r>
              <a:rPr lang="en-US" dirty="0" err="1"/>
              <a:t>Polamarasetty</a:t>
            </a:r>
            <a:r>
              <a:rPr lang="en-US" dirty="0"/>
              <a:t> </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4E7C5564-CCF4-4226-01BE-64550F7B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85" y="876377"/>
            <a:ext cx="9700533" cy="60283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5" name="Title 1">
            <a:extLst>
              <a:ext uri="{FF2B5EF4-FFF2-40B4-BE49-F238E27FC236}">
                <a16:creationId xmlns:a16="http://schemas.microsoft.com/office/drawing/2014/main" id="{E3E1F04C-FCCA-85EB-3809-1C8A6C033B62}"/>
              </a:ext>
            </a:extLst>
          </p:cNvPr>
          <p:cNvSpPr txBox="1">
            <a:spLocks/>
          </p:cNvSpPr>
          <p:nvPr/>
        </p:nvSpPr>
        <p:spPr>
          <a:xfrm>
            <a:off x="677882" y="966389"/>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Kubernetes architecture</a:t>
            </a:r>
          </a:p>
        </p:txBody>
      </p:sp>
    </p:spTree>
    <p:extLst>
      <p:ext uri="{BB962C8B-B14F-4D97-AF65-F5344CB8AC3E}">
        <p14:creationId xmlns:p14="http://schemas.microsoft.com/office/powerpoint/2010/main" val="394714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CBAE-CD9B-897D-D986-FEF636DB34B4}"/>
              </a:ext>
            </a:extLst>
          </p:cNvPr>
          <p:cNvSpPr>
            <a:spLocks noGrp="1"/>
          </p:cNvSpPr>
          <p:nvPr>
            <p:ph type="title"/>
          </p:nvPr>
        </p:nvSpPr>
        <p:spPr>
          <a:xfrm>
            <a:off x="347652" y="-120575"/>
            <a:ext cx="10515600" cy="1325563"/>
          </a:xfrm>
        </p:spPr>
        <p:txBody>
          <a:bodyPr/>
          <a:lstStyle/>
          <a:p>
            <a:r>
              <a:rPr lang="en-US" dirty="0"/>
              <a:t>How serverless in CI/CD works</a:t>
            </a:r>
          </a:p>
        </p:txBody>
      </p:sp>
      <p:sp>
        <p:nvSpPr>
          <p:cNvPr id="6" name="Rectangle: Rounded Corners 5">
            <a:extLst>
              <a:ext uri="{FF2B5EF4-FFF2-40B4-BE49-F238E27FC236}">
                <a16:creationId xmlns:a16="http://schemas.microsoft.com/office/drawing/2014/main" id="{A6D92614-F943-AA94-E2AF-38995EB4028B}"/>
              </a:ext>
            </a:extLst>
          </p:cNvPr>
          <p:cNvSpPr/>
          <p:nvPr/>
        </p:nvSpPr>
        <p:spPr>
          <a:xfrm>
            <a:off x="2727363" y="1473171"/>
            <a:ext cx="891378" cy="76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0086F2A-AAF9-565F-1911-414F4150DC78}"/>
              </a:ext>
            </a:extLst>
          </p:cNvPr>
          <p:cNvSpPr txBox="1"/>
          <p:nvPr/>
        </p:nvSpPr>
        <p:spPr>
          <a:xfrm>
            <a:off x="2775459" y="1021148"/>
            <a:ext cx="567511" cy="307777"/>
          </a:xfrm>
          <a:prstGeom prst="rect">
            <a:avLst/>
          </a:prstGeom>
          <a:noFill/>
        </p:spPr>
        <p:txBody>
          <a:bodyPr wrap="square">
            <a:spAutoFit/>
          </a:bodyPr>
          <a:lstStyle/>
          <a:p>
            <a:r>
              <a:rPr lang="en-US" sz="1400" b="1" dirty="0"/>
              <a:t>Test</a:t>
            </a:r>
            <a:endParaRPr lang="en-US" sz="1400" dirty="0"/>
          </a:p>
        </p:txBody>
      </p:sp>
      <p:sp>
        <p:nvSpPr>
          <p:cNvPr id="12" name="TextBox 11">
            <a:extLst>
              <a:ext uri="{FF2B5EF4-FFF2-40B4-BE49-F238E27FC236}">
                <a16:creationId xmlns:a16="http://schemas.microsoft.com/office/drawing/2014/main" id="{DCEC1D79-4517-B2B6-3DD9-B7CCA4F3B46B}"/>
              </a:ext>
            </a:extLst>
          </p:cNvPr>
          <p:cNvSpPr txBox="1"/>
          <p:nvPr/>
        </p:nvSpPr>
        <p:spPr>
          <a:xfrm>
            <a:off x="3985350" y="1002848"/>
            <a:ext cx="1591951" cy="307777"/>
          </a:xfrm>
          <a:prstGeom prst="rect">
            <a:avLst/>
          </a:prstGeom>
          <a:noFill/>
        </p:spPr>
        <p:txBody>
          <a:bodyPr wrap="square">
            <a:spAutoFit/>
          </a:bodyPr>
          <a:lstStyle/>
          <a:p>
            <a:r>
              <a:rPr lang="en-US" sz="1400" b="1" dirty="0"/>
              <a:t>Build &amp; Package</a:t>
            </a:r>
            <a:endParaRPr lang="en-US" sz="1400" dirty="0"/>
          </a:p>
        </p:txBody>
      </p:sp>
      <p:sp>
        <p:nvSpPr>
          <p:cNvPr id="13" name="TextBox 12">
            <a:extLst>
              <a:ext uri="{FF2B5EF4-FFF2-40B4-BE49-F238E27FC236}">
                <a16:creationId xmlns:a16="http://schemas.microsoft.com/office/drawing/2014/main" id="{182421C5-1AA3-E69D-50AD-5A47BAFCA4A2}"/>
              </a:ext>
            </a:extLst>
          </p:cNvPr>
          <p:cNvSpPr txBox="1"/>
          <p:nvPr/>
        </p:nvSpPr>
        <p:spPr>
          <a:xfrm>
            <a:off x="5843609" y="1031302"/>
            <a:ext cx="836877" cy="307777"/>
          </a:xfrm>
          <a:prstGeom prst="rect">
            <a:avLst/>
          </a:prstGeom>
          <a:noFill/>
        </p:spPr>
        <p:txBody>
          <a:bodyPr wrap="square">
            <a:spAutoFit/>
          </a:bodyPr>
          <a:lstStyle/>
          <a:p>
            <a:r>
              <a:rPr lang="en-US" sz="1400" b="1" dirty="0"/>
              <a:t>Upload</a:t>
            </a:r>
            <a:endParaRPr lang="en-US" sz="1400" dirty="0"/>
          </a:p>
        </p:txBody>
      </p:sp>
      <p:pic>
        <p:nvPicPr>
          <p:cNvPr id="14" name="Picture 32" descr="A picture containing transport, aircraft, balloon&#10;&#10;Description automatically generated">
            <a:extLst>
              <a:ext uri="{FF2B5EF4-FFF2-40B4-BE49-F238E27FC236}">
                <a16:creationId xmlns:a16="http://schemas.microsoft.com/office/drawing/2014/main" id="{C7951659-EA3E-3EA2-26E4-BC84DB7522CD}"/>
              </a:ext>
            </a:extLst>
          </p:cNvPr>
          <p:cNvPicPr>
            <a:picLocks noChangeAspect="1"/>
          </p:cNvPicPr>
          <p:nvPr/>
        </p:nvPicPr>
        <p:blipFill>
          <a:blip r:embed="rId2"/>
          <a:stretch>
            <a:fillRect/>
          </a:stretch>
        </p:blipFill>
        <p:spPr>
          <a:xfrm>
            <a:off x="6191156" y="4367683"/>
            <a:ext cx="694465" cy="172674"/>
          </a:xfrm>
          <a:prstGeom prst="rect">
            <a:avLst/>
          </a:prstGeom>
        </p:spPr>
      </p:pic>
      <p:pic>
        <p:nvPicPr>
          <p:cNvPr id="15" name="Picture 43" descr="Logo, company name&#10;&#10;Description automatically generated">
            <a:extLst>
              <a:ext uri="{FF2B5EF4-FFF2-40B4-BE49-F238E27FC236}">
                <a16:creationId xmlns:a16="http://schemas.microsoft.com/office/drawing/2014/main" id="{3831C3E7-6B64-8C62-BA60-2B913CA043B9}"/>
              </a:ext>
            </a:extLst>
          </p:cNvPr>
          <p:cNvPicPr>
            <a:picLocks noChangeAspect="1"/>
          </p:cNvPicPr>
          <p:nvPr/>
        </p:nvPicPr>
        <p:blipFill>
          <a:blip r:embed="rId3"/>
          <a:stretch>
            <a:fillRect/>
          </a:stretch>
        </p:blipFill>
        <p:spPr>
          <a:xfrm>
            <a:off x="3919118" y="3581400"/>
            <a:ext cx="656897" cy="670035"/>
          </a:xfrm>
          <a:prstGeom prst="rect">
            <a:avLst/>
          </a:prstGeom>
        </p:spPr>
      </p:pic>
      <p:sp>
        <p:nvSpPr>
          <p:cNvPr id="17" name="AutoShape 12" descr="Jasmine Documentation">
            <a:extLst>
              <a:ext uri="{FF2B5EF4-FFF2-40B4-BE49-F238E27FC236}">
                <a16:creationId xmlns:a16="http://schemas.microsoft.com/office/drawing/2014/main" id="{DBA0A694-6D30-FBE8-9E41-F1E8E28DB4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Rounded Corners 18">
            <a:extLst>
              <a:ext uri="{FF2B5EF4-FFF2-40B4-BE49-F238E27FC236}">
                <a16:creationId xmlns:a16="http://schemas.microsoft.com/office/drawing/2014/main" id="{D8CA1D96-DB4B-3479-2DD5-E04D9373A14C}"/>
              </a:ext>
            </a:extLst>
          </p:cNvPr>
          <p:cNvSpPr/>
          <p:nvPr/>
        </p:nvSpPr>
        <p:spPr>
          <a:xfrm>
            <a:off x="1065135" y="1452863"/>
            <a:ext cx="918584" cy="7621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495B7F5-6059-B3DE-4467-6ACDA2E935EF}"/>
              </a:ext>
            </a:extLst>
          </p:cNvPr>
          <p:cNvSpPr txBox="1"/>
          <p:nvPr/>
        </p:nvSpPr>
        <p:spPr>
          <a:xfrm>
            <a:off x="1167718" y="1100886"/>
            <a:ext cx="715583" cy="307777"/>
          </a:xfrm>
          <a:prstGeom prst="rect">
            <a:avLst/>
          </a:prstGeom>
          <a:noFill/>
        </p:spPr>
        <p:txBody>
          <a:bodyPr wrap="square">
            <a:spAutoFit/>
          </a:bodyPr>
          <a:lstStyle/>
          <a:p>
            <a:r>
              <a:rPr lang="en-US" sz="1400" b="1" dirty="0"/>
              <a:t>Fetch</a:t>
            </a:r>
            <a:endParaRPr lang="en-US" sz="1400" dirty="0"/>
          </a:p>
        </p:txBody>
      </p:sp>
      <p:pic>
        <p:nvPicPr>
          <p:cNvPr id="21" name="Picture 22" descr="Upload PNGs for Free Download">
            <a:extLst>
              <a:ext uri="{FF2B5EF4-FFF2-40B4-BE49-F238E27FC236}">
                <a16:creationId xmlns:a16="http://schemas.microsoft.com/office/drawing/2014/main" id="{B2E6CDC6-0261-8400-4193-F7B192B10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987" y="4182056"/>
            <a:ext cx="549366" cy="54392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4" descr="Upload PNGs for Free Download">
            <a:extLst>
              <a:ext uri="{FF2B5EF4-FFF2-40B4-BE49-F238E27FC236}">
                <a16:creationId xmlns:a16="http://schemas.microsoft.com/office/drawing/2014/main" id="{FC46E0C1-D14E-1431-C39A-062B374C13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292096" y="1596151"/>
            <a:ext cx="539646" cy="47555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Rounded Corners 29">
            <a:extLst>
              <a:ext uri="{FF2B5EF4-FFF2-40B4-BE49-F238E27FC236}">
                <a16:creationId xmlns:a16="http://schemas.microsoft.com/office/drawing/2014/main" id="{9A07D978-0E0A-E521-DCD1-6487FD9EEE58}"/>
              </a:ext>
            </a:extLst>
          </p:cNvPr>
          <p:cNvSpPr/>
          <p:nvPr/>
        </p:nvSpPr>
        <p:spPr>
          <a:xfrm>
            <a:off x="4264868" y="1473171"/>
            <a:ext cx="891378" cy="76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9B0FA361-AA60-0BBC-001A-D04D4A7AB8E5}"/>
              </a:ext>
            </a:extLst>
          </p:cNvPr>
          <p:cNvSpPr/>
          <p:nvPr/>
        </p:nvSpPr>
        <p:spPr>
          <a:xfrm>
            <a:off x="5789108" y="1473171"/>
            <a:ext cx="891378" cy="76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829322E-24F2-CCCE-0CE0-87033A42591E}"/>
              </a:ext>
            </a:extLst>
          </p:cNvPr>
          <p:cNvSpPr/>
          <p:nvPr/>
        </p:nvSpPr>
        <p:spPr>
          <a:xfrm>
            <a:off x="7255993" y="1473171"/>
            <a:ext cx="891378" cy="76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DBAAA3E-92BA-B263-F283-0E356FF0EE38}"/>
              </a:ext>
            </a:extLst>
          </p:cNvPr>
          <p:cNvSpPr txBox="1"/>
          <p:nvPr/>
        </p:nvSpPr>
        <p:spPr>
          <a:xfrm>
            <a:off x="7272468" y="1031301"/>
            <a:ext cx="836877" cy="307777"/>
          </a:xfrm>
          <a:prstGeom prst="rect">
            <a:avLst/>
          </a:prstGeom>
          <a:noFill/>
        </p:spPr>
        <p:txBody>
          <a:bodyPr wrap="square">
            <a:spAutoFit/>
          </a:bodyPr>
          <a:lstStyle/>
          <a:p>
            <a:r>
              <a:rPr lang="en-US" sz="1400" b="1" dirty="0"/>
              <a:t>Deploy</a:t>
            </a:r>
            <a:endParaRPr lang="en-US" sz="1400" dirty="0"/>
          </a:p>
        </p:txBody>
      </p:sp>
    </p:spTree>
    <p:extLst>
      <p:ext uri="{BB962C8B-B14F-4D97-AF65-F5344CB8AC3E}">
        <p14:creationId xmlns:p14="http://schemas.microsoft.com/office/powerpoint/2010/main" val="244427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0C1E9E02-18E8-077D-C7D1-989543BCA6F8}"/>
              </a:ext>
            </a:extLst>
          </p:cNvPr>
          <p:cNvSpPr/>
          <p:nvPr/>
        </p:nvSpPr>
        <p:spPr>
          <a:xfrm>
            <a:off x="3613051" y="1316015"/>
            <a:ext cx="4671050" cy="231130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C21530E-9EC6-4AA0-8783-E0DB3C83EFC7}"/>
              </a:ext>
            </a:extLst>
          </p:cNvPr>
          <p:cNvSpPr/>
          <p:nvPr/>
        </p:nvSpPr>
        <p:spPr>
          <a:xfrm>
            <a:off x="204257" y="2866180"/>
            <a:ext cx="1944126" cy="81075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Serverless CI/CD</a:t>
            </a:r>
          </a:p>
        </p:txBody>
      </p:sp>
      <p:pic>
        <p:nvPicPr>
          <p:cNvPr id="1026" name="Picture 2" descr="Developer - Free computer icons">
            <a:extLst>
              <a:ext uri="{FF2B5EF4-FFF2-40B4-BE49-F238E27FC236}">
                <a16:creationId xmlns:a16="http://schemas.microsoft.com/office/drawing/2014/main" id="{67FF2CFD-45FC-77E2-6C46-EC03EAEEA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39" y="1155242"/>
            <a:ext cx="508169" cy="5081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veloper - Free computer icons">
            <a:extLst>
              <a:ext uri="{FF2B5EF4-FFF2-40B4-BE49-F238E27FC236}">
                <a16:creationId xmlns:a16="http://schemas.microsoft.com/office/drawing/2014/main" id="{F5896F5B-23FD-D16F-5A32-21501795B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82" y="1155242"/>
            <a:ext cx="508169" cy="5081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brand">
            <a:extLst>
              <a:ext uri="{FF2B5EF4-FFF2-40B4-BE49-F238E27FC236}">
                <a16:creationId xmlns:a16="http://schemas.microsoft.com/office/drawing/2014/main" id="{4087AB01-2F11-4604-8711-14769865C6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410" y="2926777"/>
            <a:ext cx="952313" cy="535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7C704D5-5069-CACD-BC74-F789D00F4E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366" y="3140590"/>
            <a:ext cx="666119" cy="2784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C94FA3EF-A9B4-1351-0015-E0524DE7A85D}"/>
              </a:ext>
            </a:extLst>
          </p:cNvPr>
          <p:cNvSpPr/>
          <p:nvPr/>
        </p:nvSpPr>
        <p:spPr>
          <a:xfrm>
            <a:off x="3353151" y="1255857"/>
            <a:ext cx="4740972" cy="225063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A99C61-DFB1-D641-051A-7F58161C6D3C}"/>
              </a:ext>
            </a:extLst>
          </p:cNvPr>
          <p:cNvSpPr txBox="1"/>
          <p:nvPr/>
        </p:nvSpPr>
        <p:spPr>
          <a:xfrm>
            <a:off x="705294" y="1704174"/>
            <a:ext cx="843501" cy="261610"/>
          </a:xfrm>
          <a:prstGeom prst="rect">
            <a:avLst/>
          </a:prstGeom>
          <a:noFill/>
        </p:spPr>
        <p:txBody>
          <a:bodyPr wrap="none" rtlCol="0">
            <a:spAutoFit/>
          </a:bodyPr>
          <a:lstStyle/>
          <a:p>
            <a:r>
              <a:rPr lang="en-US" sz="1100" b="1" dirty="0"/>
              <a:t>Developers</a:t>
            </a:r>
          </a:p>
        </p:txBody>
      </p:sp>
      <p:sp>
        <p:nvSpPr>
          <p:cNvPr id="11" name="TextBox 10">
            <a:extLst>
              <a:ext uri="{FF2B5EF4-FFF2-40B4-BE49-F238E27FC236}">
                <a16:creationId xmlns:a16="http://schemas.microsoft.com/office/drawing/2014/main" id="{6F99FD75-082A-0A6F-263C-888C021AAB15}"/>
              </a:ext>
            </a:extLst>
          </p:cNvPr>
          <p:cNvSpPr txBox="1"/>
          <p:nvPr/>
        </p:nvSpPr>
        <p:spPr>
          <a:xfrm>
            <a:off x="577855" y="3736863"/>
            <a:ext cx="1098378" cy="261610"/>
          </a:xfrm>
          <a:prstGeom prst="rect">
            <a:avLst/>
          </a:prstGeom>
          <a:noFill/>
        </p:spPr>
        <p:txBody>
          <a:bodyPr wrap="none" rtlCol="0">
            <a:spAutoFit/>
          </a:bodyPr>
          <a:lstStyle/>
          <a:p>
            <a:r>
              <a:rPr lang="en-US" sz="1100" b="1" dirty="0"/>
              <a:t>Version Control</a:t>
            </a:r>
          </a:p>
        </p:txBody>
      </p:sp>
      <p:sp>
        <p:nvSpPr>
          <p:cNvPr id="12" name="TextBox 11">
            <a:extLst>
              <a:ext uri="{FF2B5EF4-FFF2-40B4-BE49-F238E27FC236}">
                <a16:creationId xmlns:a16="http://schemas.microsoft.com/office/drawing/2014/main" id="{D893A49C-E9B2-5854-7CE6-195DE8204052}"/>
              </a:ext>
            </a:extLst>
          </p:cNvPr>
          <p:cNvSpPr txBox="1"/>
          <p:nvPr/>
        </p:nvSpPr>
        <p:spPr>
          <a:xfrm>
            <a:off x="5057269" y="3718744"/>
            <a:ext cx="1585690" cy="261610"/>
          </a:xfrm>
          <a:prstGeom prst="rect">
            <a:avLst/>
          </a:prstGeom>
          <a:noFill/>
        </p:spPr>
        <p:txBody>
          <a:bodyPr wrap="none" rtlCol="0">
            <a:spAutoFit/>
          </a:bodyPr>
          <a:lstStyle/>
          <a:p>
            <a:r>
              <a:rPr lang="en-US" sz="1100" b="1" dirty="0"/>
              <a:t>Build Servers (CI Server)</a:t>
            </a:r>
          </a:p>
        </p:txBody>
      </p:sp>
      <p:sp>
        <p:nvSpPr>
          <p:cNvPr id="13" name="Rectangle: Rounded Corners 12">
            <a:extLst>
              <a:ext uri="{FF2B5EF4-FFF2-40B4-BE49-F238E27FC236}">
                <a16:creationId xmlns:a16="http://schemas.microsoft.com/office/drawing/2014/main" id="{7DD983A3-7E51-25AA-D5E7-27254BD7C7DC}"/>
              </a:ext>
            </a:extLst>
          </p:cNvPr>
          <p:cNvSpPr/>
          <p:nvPr/>
        </p:nvSpPr>
        <p:spPr>
          <a:xfrm>
            <a:off x="4720638" y="1849864"/>
            <a:ext cx="891378" cy="51242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6F85390-5D01-9761-BEAB-947B37C2D968}"/>
              </a:ext>
            </a:extLst>
          </p:cNvPr>
          <p:cNvSpPr/>
          <p:nvPr/>
        </p:nvSpPr>
        <p:spPr>
          <a:xfrm>
            <a:off x="9554793" y="2000679"/>
            <a:ext cx="2492477" cy="95128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4C2E84B0-8674-1A68-B08C-D4A93CDB8326}"/>
              </a:ext>
            </a:extLst>
          </p:cNvPr>
          <p:cNvSpPr/>
          <p:nvPr/>
        </p:nvSpPr>
        <p:spPr>
          <a:xfrm>
            <a:off x="5823179" y="1848547"/>
            <a:ext cx="891378" cy="51242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D4C4FE1-B0AD-6F19-DAE8-A2B8C0BCA902}"/>
              </a:ext>
            </a:extLst>
          </p:cNvPr>
          <p:cNvSpPr/>
          <p:nvPr/>
        </p:nvSpPr>
        <p:spPr>
          <a:xfrm>
            <a:off x="7062559" y="1834979"/>
            <a:ext cx="749010" cy="143657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C313E8E-4ECF-3C48-8485-92E49F4BEA9E}"/>
              </a:ext>
            </a:extLst>
          </p:cNvPr>
          <p:cNvSpPr/>
          <p:nvPr/>
        </p:nvSpPr>
        <p:spPr>
          <a:xfrm>
            <a:off x="4724006" y="2662244"/>
            <a:ext cx="891378" cy="5124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BFAC0A8-7389-F3DE-9467-6EFFE0C0042E}"/>
              </a:ext>
            </a:extLst>
          </p:cNvPr>
          <p:cNvSpPr/>
          <p:nvPr/>
        </p:nvSpPr>
        <p:spPr>
          <a:xfrm>
            <a:off x="5825922" y="2667981"/>
            <a:ext cx="891378" cy="51242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03AC479-6A4C-E7C9-C80D-1FFA87B2B44D}"/>
              </a:ext>
            </a:extLst>
          </p:cNvPr>
          <p:cNvSpPr txBox="1"/>
          <p:nvPr/>
        </p:nvSpPr>
        <p:spPr>
          <a:xfrm>
            <a:off x="4823723" y="1398017"/>
            <a:ext cx="567511" cy="307777"/>
          </a:xfrm>
          <a:prstGeom prst="rect">
            <a:avLst/>
          </a:prstGeom>
          <a:noFill/>
        </p:spPr>
        <p:txBody>
          <a:bodyPr wrap="square">
            <a:spAutoFit/>
          </a:bodyPr>
          <a:lstStyle/>
          <a:p>
            <a:r>
              <a:rPr lang="en-US" sz="1400" b="1" dirty="0"/>
              <a:t>Test</a:t>
            </a:r>
            <a:endParaRPr lang="en-US" sz="1400" dirty="0"/>
          </a:p>
        </p:txBody>
      </p:sp>
      <p:sp>
        <p:nvSpPr>
          <p:cNvPr id="23" name="TextBox 22">
            <a:extLst>
              <a:ext uri="{FF2B5EF4-FFF2-40B4-BE49-F238E27FC236}">
                <a16:creationId xmlns:a16="http://schemas.microsoft.com/office/drawing/2014/main" id="{87932197-A80A-7852-3CB4-DC1AE78A5DCD}"/>
              </a:ext>
            </a:extLst>
          </p:cNvPr>
          <p:cNvSpPr txBox="1"/>
          <p:nvPr/>
        </p:nvSpPr>
        <p:spPr>
          <a:xfrm>
            <a:off x="5626925" y="1402759"/>
            <a:ext cx="1591951" cy="307777"/>
          </a:xfrm>
          <a:prstGeom prst="rect">
            <a:avLst/>
          </a:prstGeom>
          <a:noFill/>
        </p:spPr>
        <p:txBody>
          <a:bodyPr wrap="square">
            <a:spAutoFit/>
          </a:bodyPr>
          <a:lstStyle/>
          <a:p>
            <a:r>
              <a:rPr lang="en-US" sz="1400" b="1" dirty="0"/>
              <a:t>Build &amp; Package</a:t>
            </a:r>
            <a:endParaRPr lang="en-US" sz="1400" dirty="0"/>
          </a:p>
        </p:txBody>
      </p:sp>
      <p:sp>
        <p:nvSpPr>
          <p:cNvPr id="24" name="TextBox 23">
            <a:extLst>
              <a:ext uri="{FF2B5EF4-FFF2-40B4-BE49-F238E27FC236}">
                <a16:creationId xmlns:a16="http://schemas.microsoft.com/office/drawing/2014/main" id="{DB4BFC5E-3B67-4E47-4207-BC7492CD1F79}"/>
              </a:ext>
            </a:extLst>
          </p:cNvPr>
          <p:cNvSpPr txBox="1"/>
          <p:nvPr/>
        </p:nvSpPr>
        <p:spPr>
          <a:xfrm>
            <a:off x="7082626" y="1421608"/>
            <a:ext cx="918584" cy="307777"/>
          </a:xfrm>
          <a:prstGeom prst="rect">
            <a:avLst/>
          </a:prstGeom>
          <a:noFill/>
        </p:spPr>
        <p:txBody>
          <a:bodyPr wrap="square">
            <a:spAutoFit/>
          </a:bodyPr>
          <a:lstStyle/>
          <a:p>
            <a:r>
              <a:rPr lang="en-US" sz="1400" b="1" dirty="0"/>
              <a:t>Upload</a:t>
            </a:r>
            <a:endParaRPr lang="en-US" sz="1400" dirty="0"/>
          </a:p>
        </p:txBody>
      </p:sp>
      <p:sp>
        <p:nvSpPr>
          <p:cNvPr id="25" name="TextBox 24">
            <a:extLst>
              <a:ext uri="{FF2B5EF4-FFF2-40B4-BE49-F238E27FC236}">
                <a16:creationId xmlns:a16="http://schemas.microsoft.com/office/drawing/2014/main" id="{52046471-1390-19A8-1372-98D62D8671F1}"/>
              </a:ext>
            </a:extLst>
          </p:cNvPr>
          <p:cNvSpPr txBox="1"/>
          <p:nvPr/>
        </p:nvSpPr>
        <p:spPr>
          <a:xfrm>
            <a:off x="10117512" y="3082903"/>
            <a:ext cx="1757212" cy="261610"/>
          </a:xfrm>
          <a:prstGeom prst="rect">
            <a:avLst/>
          </a:prstGeom>
          <a:noFill/>
        </p:spPr>
        <p:txBody>
          <a:bodyPr wrap="none" rtlCol="0">
            <a:spAutoFit/>
          </a:bodyPr>
          <a:lstStyle/>
          <a:p>
            <a:r>
              <a:rPr lang="en-US" sz="1100" b="1" dirty="0"/>
              <a:t>Artifact Repository Servers</a:t>
            </a:r>
          </a:p>
        </p:txBody>
      </p:sp>
      <p:pic>
        <p:nvPicPr>
          <p:cNvPr id="26" name="Picture 32" descr="A picture containing transport, aircraft, balloon&#10;&#10;Description automatically generated">
            <a:extLst>
              <a:ext uri="{FF2B5EF4-FFF2-40B4-BE49-F238E27FC236}">
                <a16:creationId xmlns:a16="http://schemas.microsoft.com/office/drawing/2014/main" id="{6AD006E0-67F3-934A-44E1-32ACDC3055E9}"/>
              </a:ext>
            </a:extLst>
          </p:cNvPr>
          <p:cNvPicPr>
            <a:picLocks noChangeAspect="1"/>
          </p:cNvPicPr>
          <p:nvPr/>
        </p:nvPicPr>
        <p:blipFill>
          <a:blip r:embed="rId7"/>
          <a:stretch>
            <a:fillRect/>
          </a:stretch>
        </p:blipFill>
        <p:spPr>
          <a:xfrm>
            <a:off x="5921635" y="2042321"/>
            <a:ext cx="694465" cy="172674"/>
          </a:xfrm>
          <a:prstGeom prst="rect">
            <a:avLst/>
          </a:prstGeom>
        </p:spPr>
      </p:pic>
      <p:pic>
        <p:nvPicPr>
          <p:cNvPr id="27" name="Picture 43" descr="Logo, company name&#10;&#10;Description automatically generated">
            <a:extLst>
              <a:ext uri="{FF2B5EF4-FFF2-40B4-BE49-F238E27FC236}">
                <a16:creationId xmlns:a16="http://schemas.microsoft.com/office/drawing/2014/main" id="{3267B43B-87CA-A870-E72C-94BC9EFE54B9}"/>
              </a:ext>
            </a:extLst>
          </p:cNvPr>
          <p:cNvPicPr>
            <a:picLocks noChangeAspect="1"/>
          </p:cNvPicPr>
          <p:nvPr/>
        </p:nvPicPr>
        <p:blipFill>
          <a:blip r:embed="rId8"/>
          <a:stretch>
            <a:fillRect/>
          </a:stretch>
        </p:blipFill>
        <p:spPr>
          <a:xfrm>
            <a:off x="4813794" y="1770217"/>
            <a:ext cx="656897" cy="670035"/>
          </a:xfrm>
          <a:prstGeom prst="rect">
            <a:avLst/>
          </a:prstGeom>
        </p:spPr>
      </p:pic>
      <p:pic>
        <p:nvPicPr>
          <p:cNvPr id="28" name="Picture 37" descr="A picture containing text, clipart&#10;&#10;Description automatically generated">
            <a:extLst>
              <a:ext uri="{FF2B5EF4-FFF2-40B4-BE49-F238E27FC236}">
                <a16:creationId xmlns:a16="http://schemas.microsoft.com/office/drawing/2014/main" id="{6E81DBAB-294F-A967-9CA9-AA2B9B1F1190}"/>
              </a:ext>
            </a:extLst>
          </p:cNvPr>
          <p:cNvPicPr>
            <a:picLocks noChangeAspect="1"/>
          </p:cNvPicPr>
          <p:nvPr/>
        </p:nvPicPr>
        <p:blipFill>
          <a:blip r:embed="rId9"/>
          <a:stretch>
            <a:fillRect/>
          </a:stretch>
        </p:blipFill>
        <p:spPr>
          <a:xfrm>
            <a:off x="5885384" y="2857808"/>
            <a:ext cx="746234" cy="212834"/>
          </a:xfrm>
          <a:prstGeom prst="rect">
            <a:avLst/>
          </a:prstGeom>
        </p:spPr>
      </p:pic>
      <p:pic>
        <p:nvPicPr>
          <p:cNvPr id="29" name="Picture 38" descr="Logo&#10;&#10;Description automatically generated">
            <a:extLst>
              <a:ext uri="{FF2B5EF4-FFF2-40B4-BE49-F238E27FC236}">
                <a16:creationId xmlns:a16="http://schemas.microsoft.com/office/drawing/2014/main" id="{570E2C6E-F670-7C3B-EB42-9F087CDD2978}"/>
              </a:ext>
            </a:extLst>
          </p:cNvPr>
          <p:cNvPicPr>
            <a:picLocks noChangeAspect="1"/>
          </p:cNvPicPr>
          <p:nvPr/>
        </p:nvPicPr>
        <p:blipFill>
          <a:blip r:embed="rId10"/>
          <a:stretch>
            <a:fillRect/>
          </a:stretch>
        </p:blipFill>
        <p:spPr>
          <a:xfrm>
            <a:off x="9679511" y="2275735"/>
            <a:ext cx="2328976" cy="401172"/>
          </a:xfrm>
          <a:prstGeom prst="rect">
            <a:avLst/>
          </a:prstGeom>
        </p:spPr>
      </p:pic>
      <p:sp>
        <p:nvSpPr>
          <p:cNvPr id="30" name="AutoShape 12" descr="Jasmine Documentation">
            <a:extLst>
              <a:ext uri="{FF2B5EF4-FFF2-40B4-BE49-F238E27FC236}">
                <a16:creationId xmlns:a16="http://schemas.microsoft.com/office/drawing/2014/main" id="{901F94BD-59D0-AC20-EF4E-1CD51F2731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4" name="Picture 33">
            <a:extLst>
              <a:ext uri="{FF2B5EF4-FFF2-40B4-BE49-F238E27FC236}">
                <a16:creationId xmlns:a16="http://schemas.microsoft.com/office/drawing/2014/main" id="{425DB6A9-8EE3-0A67-9E25-E6FE73D80F60}"/>
              </a:ext>
            </a:extLst>
          </p:cNvPr>
          <p:cNvPicPr>
            <a:picLocks noChangeAspect="1"/>
          </p:cNvPicPr>
          <p:nvPr/>
        </p:nvPicPr>
        <p:blipFill>
          <a:blip r:embed="rId11"/>
          <a:stretch>
            <a:fillRect/>
          </a:stretch>
        </p:blipFill>
        <p:spPr>
          <a:xfrm>
            <a:off x="4796358" y="2834324"/>
            <a:ext cx="738078" cy="203459"/>
          </a:xfrm>
          <a:prstGeom prst="rect">
            <a:avLst/>
          </a:prstGeom>
        </p:spPr>
      </p:pic>
      <p:sp>
        <p:nvSpPr>
          <p:cNvPr id="36" name="Rectangle: Rounded Corners 35">
            <a:extLst>
              <a:ext uri="{FF2B5EF4-FFF2-40B4-BE49-F238E27FC236}">
                <a16:creationId xmlns:a16="http://schemas.microsoft.com/office/drawing/2014/main" id="{7306551A-DD0B-5373-7E52-B0B5FC084B86}"/>
              </a:ext>
            </a:extLst>
          </p:cNvPr>
          <p:cNvSpPr/>
          <p:nvPr/>
        </p:nvSpPr>
        <p:spPr>
          <a:xfrm>
            <a:off x="3686985" y="1787950"/>
            <a:ext cx="749010" cy="143657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7E43BAD-9FC6-E86C-8F16-A6216DF399E7}"/>
              </a:ext>
            </a:extLst>
          </p:cNvPr>
          <p:cNvSpPr txBox="1"/>
          <p:nvPr/>
        </p:nvSpPr>
        <p:spPr>
          <a:xfrm>
            <a:off x="3748575" y="1402759"/>
            <a:ext cx="715583" cy="307777"/>
          </a:xfrm>
          <a:prstGeom prst="rect">
            <a:avLst/>
          </a:prstGeom>
          <a:noFill/>
        </p:spPr>
        <p:txBody>
          <a:bodyPr wrap="square">
            <a:spAutoFit/>
          </a:bodyPr>
          <a:lstStyle/>
          <a:p>
            <a:r>
              <a:rPr lang="en-US" sz="1400" b="1" dirty="0"/>
              <a:t>Fetch</a:t>
            </a:r>
            <a:endParaRPr lang="en-US" sz="1400" dirty="0"/>
          </a:p>
        </p:txBody>
      </p:sp>
      <p:pic>
        <p:nvPicPr>
          <p:cNvPr id="1046" name="Picture 22" descr="Upload PNGs for Free Download">
            <a:extLst>
              <a:ext uri="{FF2B5EF4-FFF2-40B4-BE49-F238E27FC236}">
                <a16:creationId xmlns:a16="http://schemas.microsoft.com/office/drawing/2014/main" id="{9B425950-01EB-E330-3401-2B05F07AD9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02870" y="2313881"/>
            <a:ext cx="549366" cy="54392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Upload PNGs for Free Download">
            <a:extLst>
              <a:ext uri="{FF2B5EF4-FFF2-40B4-BE49-F238E27FC236}">
                <a16:creationId xmlns:a16="http://schemas.microsoft.com/office/drawing/2014/main" id="{31AD60F6-C446-3D80-C118-81A10095D9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3773666" y="2293576"/>
            <a:ext cx="613625" cy="540748"/>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CE8B10EC-2FF0-96D3-E8E1-495A58C4AE5C}"/>
              </a:ext>
            </a:extLst>
          </p:cNvPr>
          <p:cNvCxnSpPr>
            <a:stCxn id="18" idx="3"/>
            <a:endCxn id="20" idx="1"/>
          </p:cNvCxnSpPr>
          <p:nvPr/>
        </p:nvCxnSpPr>
        <p:spPr>
          <a:xfrm>
            <a:off x="5615384" y="2918458"/>
            <a:ext cx="210538" cy="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8732219-4BF6-24F0-9BEE-AF01D39A8C06}"/>
              </a:ext>
            </a:extLst>
          </p:cNvPr>
          <p:cNvCxnSpPr>
            <a:cxnSpLocks/>
          </p:cNvCxnSpPr>
          <p:nvPr/>
        </p:nvCxnSpPr>
        <p:spPr>
          <a:xfrm>
            <a:off x="6710885" y="2918457"/>
            <a:ext cx="35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9542CAA-B683-52A7-A65B-329607C24ABC}"/>
              </a:ext>
            </a:extLst>
          </p:cNvPr>
          <p:cNvCxnSpPr>
            <a:cxnSpLocks/>
          </p:cNvCxnSpPr>
          <p:nvPr/>
        </p:nvCxnSpPr>
        <p:spPr>
          <a:xfrm>
            <a:off x="6710885" y="2104760"/>
            <a:ext cx="35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2960EEB-285E-8F74-72F2-618C0EEED107}"/>
              </a:ext>
            </a:extLst>
          </p:cNvPr>
          <p:cNvCxnSpPr/>
          <p:nvPr/>
        </p:nvCxnSpPr>
        <p:spPr>
          <a:xfrm>
            <a:off x="5605452" y="2110222"/>
            <a:ext cx="210538" cy="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84101-2CF8-D8D5-F08A-86A289FC6C52}"/>
              </a:ext>
            </a:extLst>
          </p:cNvPr>
          <p:cNvCxnSpPr>
            <a:cxnSpLocks/>
            <a:endCxn id="13" idx="1"/>
          </p:cNvCxnSpPr>
          <p:nvPr/>
        </p:nvCxnSpPr>
        <p:spPr>
          <a:xfrm flipV="1">
            <a:off x="4429546" y="2106077"/>
            <a:ext cx="291092" cy="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381066A-4EAB-0C1B-762E-457D3C11AFB5}"/>
              </a:ext>
            </a:extLst>
          </p:cNvPr>
          <p:cNvCxnSpPr>
            <a:cxnSpLocks/>
            <a:endCxn id="18" idx="1"/>
          </p:cNvCxnSpPr>
          <p:nvPr/>
        </p:nvCxnSpPr>
        <p:spPr>
          <a:xfrm flipV="1">
            <a:off x="4435406" y="2918458"/>
            <a:ext cx="288600" cy="1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Arrow: Down 54">
            <a:extLst>
              <a:ext uri="{FF2B5EF4-FFF2-40B4-BE49-F238E27FC236}">
                <a16:creationId xmlns:a16="http://schemas.microsoft.com/office/drawing/2014/main" id="{274F2E74-C8DF-0F0F-EFE9-C7F6E5F08AFF}"/>
              </a:ext>
            </a:extLst>
          </p:cNvPr>
          <p:cNvSpPr/>
          <p:nvPr/>
        </p:nvSpPr>
        <p:spPr>
          <a:xfrm>
            <a:off x="1034408" y="2114368"/>
            <a:ext cx="205474" cy="64094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0E02E7D5-1B62-9E58-E690-F6239DD20277}"/>
              </a:ext>
            </a:extLst>
          </p:cNvPr>
          <p:cNvSpPr/>
          <p:nvPr/>
        </p:nvSpPr>
        <p:spPr>
          <a:xfrm>
            <a:off x="2297058" y="2360973"/>
            <a:ext cx="678294" cy="24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Arrow: Right 60">
            <a:extLst>
              <a:ext uri="{FF2B5EF4-FFF2-40B4-BE49-F238E27FC236}">
                <a16:creationId xmlns:a16="http://schemas.microsoft.com/office/drawing/2014/main" id="{DB3F9B54-0891-943F-8239-23E0A225B67E}"/>
              </a:ext>
            </a:extLst>
          </p:cNvPr>
          <p:cNvSpPr/>
          <p:nvPr/>
        </p:nvSpPr>
        <p:spPr>
          <a:xfrm>
            <a:off x="8599711" y="2471669"/>
            <a:ext cx="678294" cy="24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Rounded Corners 61">
            <a:extLst>
              <a:ext uri="{FF2B5EF4-FFF2-40B4-BE49-F238E27FC236}">
                <a16:creationId xmlns:a16="http://schemas.microsoft.com/office/drawing/2014/main" id="{64D546FA-F2CF-644C-6D06-1C54BCC8197F}"/>
              </a:ext>
            </a:extLst>
          </p:cNvPr>
          <p:cNvSpPr/>
          <p:nvPr/>
        </p:nvSpPr>
        <p:spPr>
          <a:xfrm>
            <a:off x="6135759" y="4776954"/>
            <a:ext cx="2671209" cy="135657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a:extLst>
              <a:ext uri="{FF2B5EF4-FFF2-40B4-BE49-F238E27FC236}">
                <a16:creationId xmlns:a16="http://schemas.microsoft.com/office/drawing/2014/main" id="{CC931095-100E-9CB8-FB87-1A9300ACFEB5}"/>
              </a:ext>
            </a:extLst>
          </p:cNvPr>
          <p:cNvSpPr/>
          <p:nvPr/>
        </p:nvSpPr>
        <p:spPr>
          <a:xfrm rot="5400000">
            <a:off x="9755489" y="4287446"/>
            <a:ext cx="1912734" cy="24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 name="Rectangle: Rounded Corners 1023">
            <a:extLst>
              <a:ext uri="{FF2B5EF4-FFF2-40B4-BE49-F238E27FC236}">
                <a16:creationId xmlns:a16="http://schemas.microsoft.com/office/drawing/2014/main" id="{73E45D3E-DEFC-46A2-EE5D-D084E4D45484}"/>
              </a:ext>
            </a:extLst>
          </p:cNvPr>
          <p:cNvSpPr/>
          <p:nvPr/>
        </p:nvSpPr>
        <p:spPr>
          <a:xfrm>
            <a:off x="2260607" y="4762347"/>
            <a:ext cx="2460031" cy="143736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TextBox 1024">
            <a:extLst>
              <a:ext uri="{FF2B5EF4-FFF2-40B4-BE49-F238E27FC236}">
                <a16:creationId xmlns:a16="http://schemas.microsoft.com/office/drawing/2014/main" id="{31B0517D-FC57-F5FE-3ED1-429F3FB878F6}"/>
              </a:ext>
            </a:extLst>
          </p:cNvPr>
          <p:cNvSpPr txBox="1"/>
          <p:nvPr/>
        </p:nvSpPr>
        <p:spPr>
          <a:xfrm>
            <a:off x="7160415" y="6199708"/>
            <a:ext cx="1003801" cy="261610"/>
          </a:xfrm>
          <a:prstGeom prst="rect">
            <a:avLst/>
          </a:prstGeom>
          <a:noFill/>
        </p:spPr>
        <p:txBody>
          <a:bodyPr wrap="none" rtlCol="0">
            <a:spAutoFit/>
          </a:bodyPr>
          <a:lstStyle/>
          <a:p>
            <a:r>
              <a:rPr lang="en-US" sz="1100" b="1" dirty="0"/>
              <a:t>Deploy Server</a:t>
            </a:r>
          </a:p>
        </p:txBody>
      </p:sp>
      <p:sp>
        <p:nvSpPr>
          <p:cNvPr id="1027" name="TextBox 1026">
            <a:extLst>
              <a:ext uri="{FF2B5EF4-FFF2-40B4-BE49-F238E27FC236}">
                <a16:creationId xmlns:a16="http://schemas.microsoft.com/office/drawing/2014/main" id="{9A6D36E0-8B33-8D69-4EA1-6B464A1FAB5E}"/>
              </a:ext>
            </a:extLst>
          </p:cNvPr>
          <p:cNvSpPr txBox="1"/>
          <p:nvPr/>
        </p:nvSpPr>
        <p:spPr>
          <a:xfrm>
            <a:off x="2891831" y="6302637"/>
            <a:ext cx="1293944" cy="261610"/>
          </a:xfrm>
          <a:prstGeom prst="rect">
            <a:avLst/>
          </a:prstGeom>
          <a:noFill/>
        </p:spPr>
        <p:txBody>
          <a:bodyPr wrap="none" rtlCol="0">
            <a:spAutoFit/>
          </a:bodyPr>
          <a:lstStyle/>
          <a:p>
            <a:r>
              <a:rPr lang="en-US" sz="1100" b="1" dirty="0"/>
              <a:t>Production Servers</a:t>
            </a:r>
          </a:p>
        </p:txBody>
      </p:sp>
      <p:sp>
        <p:nvSpPr>
          <p:cNvPr id="1029" name="Rectangle: Rounded Corners 1028">
            <a:extLst>
              <a:ext uri="{FF2B5EF4-FFF2-40B4-BE49-F238E27FC236}">
                <a16:creationId xmlns:a16="http://schemas.microsoft.com/office/drawing/2014/main" id="{66045C56-5654-19D2-913D-FDDFD4B8D49D}"/>
              </a:ext>
            </a:extLst>
          </p:cNvPr>
          <p:cNvSpPr/>
          <p:nvPr/>
        </p:nvSpPr>
        <p:spPr>
          <a:xfrm>
            <a:off x="2460858" y="4977248"/>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Rounded Corners 1032">
            <a:extLst>
              <a:ext uri="{FF2B5EF4-FFF2-40B4-BE49-F238E27FC236}">
                <a16:creationId xmlns:a16="http://schemas.microsoft.com/office/drawing/2014/main" id="{6E9396EC-679D-FA69-99BB-7AFDD1BCB60A}"/>
              </a:ext>
            </a:extLst>
          </p:cNvPr>
          <p:cNvSpPr/>
          <p:nvPr/>
        </p:nvSpPr>
        <p:spPr>
          <a:xfrm>
            <a:off x="3182487" y="4977248"/>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Rounded Corners 1035">
            <a:extLst>
              <a:ext uri="{FF2B5EF4-FFF2-40B4-BE49-F238E27FC236}">
                <a16:creationId xmlns:a16="http://schemas.microsoft.com/office/drawing/2014/main" id="{29AF1D56-38A9-CF1A-82F0-B9B954F69286}"/>
              </a:ext>
            </a:extLst>
          </p:cNvPr>
          <p:cNvSpPr/>
          <p:nvPr/>
        </p:nvSpPr>
        <p:spPr>
          <a:xfrm>
            <a:off x="3904116" y="4977248"/>
            <a:ext cx="591179" cy="423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Rounded Corners 1038">
            <a:extLst>
              <a:ext uri="{FF2B5EF4-FFF2-40B4-BE49-F238E27FC236}">
                <a16:creationId xmlns:a16="http://schemas.microsoft.com/office/drawing/2014/main" id="{EB38AC18-67B1-86BE-4D3E-B99D00BDBE25}"/>
              </a:ext>
            </a:extLst>
          </p:cNvPr>
          <p:cNvSpPr/>
          <p:nvPr/>
        </p:nvSpPr>
        <p:spPr>
          <a:xfrm>
            <a:off x="2464154" y="5541985"/>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Rounded Corners 1039">
            <a:extLst>
              <a:ext uri="{FF2B5EF4-FFF2-40B4-BE49-F238E27FC236}">
                <a16:creationId xmlns:a16="http://schemas.microsoft.com/office/drawing/2014/main" id="{728837D0-33DC-CC48-F63E-D7234C0D7EE6}"/>
              </a:ext>
            </a:extLst>
          </p:cNvPr>
          <p:cNvSpPr/>
          <p:nvPr/>
        </p:nvSpPr>
        <p:spPr>
          <a:xfrm>
            <a:off x="3195032" y="5541984"/>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Rounded Corners 1040">
            <a:extLst>
              <a:ext uri="{FF2B5EF4-FFF2-40B4-BE49-F238E27FC236}">
                <a16:creationId xmlns:a16="http://schemas.microsoft.com/office/drawing/2014/main" id="{E635AB51-F37B-B58A-0C20-A7F78B1955AB}"/>
              </a:ext>
            </a:extLst>
          </p:cNvPr>
          <p:cNvSpPr/>
          <p:nvPr/>
        </p:nvSpPr>
        <p:spPr>
          <a:xfrm>
            <a:off x="3904116" y="5541984"/>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0" name="Picture 26">
            <a:extLst>
              <a:ext uri="{FF2B5EF4-FFF2-40B4-BE49-F238E27FC236}">
                <a16:creationId xmlns:a16="http://schemas.microsoft.com/office/drawing/2014/main" id="{04D9115C-B94C-3C5B-D08D-BEDCC18198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31618" y="5188852"/>
            <a:ext cx="1843475" cy="59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84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90C3-84BD-CCBD-CB2A-77033579C204}"/>
              </a:ext>
            </a:extLst>
          </p:cNvPr>
          <p:cNvSpPr>
            <a:spLocks noGrp="1"/>
          </p:cNvSpPr>
          <p:nvPr>
            <p:ph type="title"/>
          </p:nvPr>
        </p:nvSpPr>
        <p:spPr>
          <a:xfrm>
            <a:off x="505691" y="0"/>
            <a:ext cx="10515600" cy="1325563"/>
          </a:xfrm>
        </p:spPr>
        <p:txBody>
          <a:bodyPr/>
          <a:lstStyle/>
          <a:p>
            <a:r>
              <a:rPr lang="en-US" dirty="0"/>
              <a:t>Implementation Results</a:t>
            </a:r>
          </a:p>
        </p:txBody>
      </p:sp>
      <p:sp>
        <p:nvSpPr>
          <p:cNvPr id="3" name="Content Placeholder 2">
            <a:extLst>
              <a:ext uri="{FF2B5EF4-FFF2-40B4-BE49-F238E27FC236}">
                <a16:creationId xmlns:a16="http://schemas.microsoft.com/office/drawing/2014/main" id="{D532956E-5117-7BED-1271-20D2D546A4DA}"/>
              </a:ext>
            </a:extLst>
          </p:cNvPr>
          <p:cNvSpPr>
            <a:spLocks noGrp="1"/>
          </p:cNvSpPr>
          <p:nvPr>
            <p:ph idx="1"/>
          </p:nvPr>
        </p:nvSpPr>
        <p:spPr>
          <a:xfrm>
            <a:off x="879764" y="1421864"/>
            <a:ext cx="10515600" cy="3150136"/>
          </a:xfrm>
        </p:spPr>
        <p:txBody>
          <a:bodyPr>
            <a:normAutofit/>
          </a:bodyPr>
          <a:lstStyle/>
          <a:p>
            <a:pPr>
              <a:lnSpc>
                <a:spcPct val="150000"/>
              </a:lnSpc>
            </a:pPr>
            <a:r>
              <a:rPr lang="en-US" sz="2400" dirty="0"/>
              <a:t>Microservice based polyglot bookstore application is developed.</a:t>
            </a:r>
          </a:p>
          <a:p>
            <a:pPr>
              <a:lnSpc>
                <a:spcPct val="150000"/>
              </a:lnSpc>
            </a:pPr>
            <a:r>
              <a:rPr lang="en-US" sz="2400" dirty="0"/>
              <a:t>Containerized to run as docker container on single host.</a:t>
            </a:r>
          </a:p>
          <a:p>
            <a:pPr>
              <a:lnSpc>
                <a:spcPct val="150000"/>
              </a:lnSpc>
            </a:pPr>
            <a:r>
              <a:rPr lang="en-US" sz="2400" dirty="0"/>
              <a:t>Deployed the micro service bookstore application on Kubernetes.</a:t>
            </a:r>
          </a:p>
          <a:p>
            <a:pPr>
              <a:lnSpc>
                <a:spcPct val="150000"/>
              </a:lnSpc>
            </a:pPr>
            <a:r>
              <a:rPr lang="en-US" sz="2400" dirty="0"/>
              <a:t>Comparison of VM and container environment is done.</a:t>
            </a:r>
          </a:p>
        </p:txBody>
      </p:sp>
    </p:spTree>
    <p:extLst>
      <p:ext uri="{BB962C8B-B14F-4D97-AF65-F5344CB8AC3E}">
        <p14:creationId xmlns:p14="http://schemas.microsoft.com/office/powerpoint/2010/main" val="26819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58CF-1A97-6F6D-44D7-D8C6E63DBE29}"/>
              </a:ext>
            </a:extLst>
          </p:cNvPr>
          <p:cNvSpPr>
            <a:spLocks noGrp="1"/>
          </p:cNvSpPr>
          <p:nvPr>
            <p:ph type="title"/>
          </p:nvPr>
        </p:nvSpPr>
        <p:spPr>
          <a:xfrm>
            <a:off x="571005" y="18255"/>
            <a:ext cx="10515600" cy="1325563"/>
          </a:xfrm>
        </p:spPr>
        <p:txBody>
          <a:bodyPr/>
          <a:lstStyle/>
          <a:p>
            <a:r>
              <a:rPr lang="en-US" dirty="0"/>
              <a:t>Performance Evaluation of VM vs Container</a:t>
            </a:r>
          </a:p>
        </p:txBody>
      </p:sp>
      <p:sp>
        <p:nvSpPr>
          <p:cNvPr id="3" name="Content Placeholder 2">
            <a:extLst>
              <a:ext uri="{FF2B5EF4-FFF2-40B4-BE49-F238E27FC236}">
                <a16:creationId xmlns:a16="http://schemas.microsoft.com/office/drawing/2014/main" id="{4B355AD0-F075-8569-84CD-2622D06976CB}"/>
              </a:ext>
            </a:extLst>
          </p:cNvPr>
          <p:cNvSpPr>
            <a:spLocks noGrp="1"/>
          </p:cNvSpPr>
          <p:nvPr>
            <p:ph idx="1"/>
          </p:nvPr>
        </p:nvSpPr>
        <p:spPr>
          <a:xfrm>
            <a:off x="711200" y="1511584"/>
            <a:ext cx="10515600" cy="3390616"/>
          </a:xfrm>
        </p:spPr>
        <p:txBody>
          <a:bodyPr>
            <a:noAutofit/>
          </a:bodyPr>
          <a:lstStyle/>
          <a:p>
            <a:pPr marL="0" indent="0">
              <a:buNone/>
            </a:pPr>
            <a:r>
              <a:rPr lang="en-US" sz="2400" dirty="0"/>
              <a:t>Parameters considered</a:t>
            </a:r>
          </a:p>
          <a:p>
            <a:pPr lvl="1">
              <a:lnSpc>
                <a:spcPct val="150000"/>
              </a:lnSpc>
            </a:pPr>
            <a:r>
              <a:rPr lang="en-US" sz="2000" dirty="0"/>
              <a:t>Boot time</a:t>
            </a:r>
          </a:p>
          <a:p>
            <a:pPr lvl="1">
              <a:lnSpc>
                <a:spcPct val="150000"/>
              </a:lnSpc>
            </a:pPr>
            <a:r>
              <a:rPr lang="en-US" sz="2000" dirty="0"/>
              <a:t>Server footprint</a:t>
            </a:r>
          </a:p>
          <a:p>
            <a:pPr lvl="1">
              <a:lnSpc>
                <a:spcPct val="150000"/>
              </a:lnSpc>
            </a:pPr>
            <a:r>
              <a:rPr lang="en-US" sz="2000" dirty="0"/>
              <a:t>Performance metrics</a:t>
            </a:r>
          </a:p>
        </p:txBody>
      </p:sp>
    </p:spTree>
    <p:extLst>
      <p:ext uri="{BB962C8B-B14F-4D97-AF65-F5344CB8AC3E}">
        <p14:creationId xmlns:p14="http://schemas.microsoft.com/office/powerpoint/2010/main" val="289259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811291F-5B01-1455-F0F2-DAAAF734F3CE}"/>
              </a:ext>
            </a:extLst>
          </p:cNvPr>
          <p:cNvSpPr/>
          <p:nvPr/>
        </p:nvSpPr>
        <p:spPr>
          <a:xfrm>
            <a:off x="201292" y="4360234"/>
            <a:ext cx="3572933" cy="1606339"/>
          </a:xfrm>
          <a:prstGeom prst="round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37D763A-18A1-C9FB-8E1B-8A9585BAC36D}"/>
              </a:ext>
            </a:extLst>
          </p:cNvPr>
          <p:cNvSpPr/>
          <p:nvPr/>
        </p:nvSpPr>
        <p:spPr>
          <a:xfrm>
            <a:off x="201292" y="2576883"/>
            <a:ext cx="3572933" cy="1549400"/>
          </a:xfrm>
          <a:prstGeom prst="roundRect">
            <a:avLst/>
          </a:prstGeom>
          <a:solidFill>
            <a:schemeClr val="accent1">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1BD4A02A-4FD7-C92F-69D8-3F0624F98678}"/>
              </a:ext>
            </a:extLst>
          </p:cNvPr>
          <p:cNvSpPr>
            <a:spLocks noGrp="1"/>
          </p:cNvSpPr>
          <p:nvPr>
            <p:ph type="title"/>
          </p:nvPr>
        </p:nvSpPr>
        <p:spPr>
          <a:xfrm>
            <a:off x="281940" y="-7037"/>
            <a:ext cx="10515600" cy="1325563"/>
          </a:xfrm>
        </p:spPr>
        <p:txBody>
          <a:bodyPr/>
          <a:lstStyle/>
          <a:p>
            <a:r>
              <a:rPr lang="en-US" dirty="0"/>
              <a:t>Boot time</a:t>
            </a:r>
          </a:p>
        </p:txBody>
      </p:sp>
      <p:sp>
        <p:nvSpPr>
          <p:cNvPr id="3" name="Content Placeholder 2">
            <a:extLst>
              <a:ext uri="{FF2B5EF4-FFF2-40B4-BE49-F238E27FC236}">
                <a16:creationId xmlns:a16="http://schemas.microsoft.com/office/drawing/2014/main" id="{D34E9E6F-9727-52ED-0E56-4D3B768F2C90}"/>
              </a:ext>
            </a:extLst>
          </p:cNvPr>
          <p:cNvSpPr>
            <a:spLocks noGrp="1"/>
          </p:cNvSpPr>
          <p:nvPr>
            <p:ph idx="1"/>
          </p:nvPr>
        </p:nvSpPr>
        <p:spPr>
          <a:xfrm>
            <a:off x="201506" y="3149975"/>
            <a:ext cx="3672840" cy="905669"/>
          </a:xfrm>
        </p:spPr>
        <p:txBody>
          <a:bodyPr>
            <a:normAutofit/>
          </a:bodyPr>
          <a:lstStyle/>
          <a:p>
            <a:r>
              <a:rPr lang="en-US" sz="2000" dirty="0"/>
              <a:t>VM powered on</a:t>
            </a:r>
          </a:p>
          <a:p>
            <a:r>
              <a:rPr lang="en-US" sz="2000" dirty="0"/>
              <a:t>Application serving</a:t>
            </a:r>
          </a:p>
        </p:txBody>
      </p:sp>
      <p:sp>
        <p:nvSpPr>
          <p:cNvPr id="4" name="Content Placeholder 2">
            <a:extLst>
              <a:ext uri="{FF2B5EF4-FFF2-40B4-BE49-F238E27FC236}">
                <a16:creationId xmlns:a16="http://schemas.microsoft.com/office/drawing/2014/main" id="{667FD6F3-FE4E-3F44-2D99-05BB54A5AB04}"/>
              </a:ext>
            </a:extLst>
          </p:cNvPr>
          <p:cNvSpPr txBox="1">
            <a:spLocks/>
          </p:cNvSpPr>
          <p:nvPr/>
        </p:nvSpPr>
        <p:spPr>
          <a:xfrm>
            <a:off x="201506" y="5060905"/>
            <a:ext cx="4145280" cy="90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Killing a existing pod</a:t>
            </a:r>
          </a:p>
          <a:p>
            <a:r>
              <a:rPr lang="en-US" sz="2000" dirty="0"/>
              <a:t>Next pod serving</a:t>
            </a:r>
          </a:p>
        </p:txBody>
      </p:sp>
      <p:sp>
        <p:nvSpPr>
          <p:cNvPr id="5" name="TextBox 4">
            <a:extLst>
              <a:ext uri="{FF2B5EF4-FFF2-40B4-BE49-F238E27FC236}">
                <a16:creationId xmlns:a16="http://schemas.microsoft.com/office/drawing/2014/main" id="{CCB3474C-B285-0F34-AB33-1689B66BD774}"/>
              </a:ext>
            </a:extLst>
          </p:cNvPr>
          <p:cNvSpPr txBox="1"/>
          <p:nvPr/>
        </p:nvSpPr>
        <p:spPr>
          <a:xfrm>
            <a:off x="271354" y="2679362"/>
            <a:ext cx="2568332" cy="369332"/>
          </a:xfrm>
          <a:prstGeom prst="rect">
            <a:avLst/>
          </a:prstGeom>
          <a:noFill/>
        </p:spPr>
        <p:txBody>
          <a:bodyPr wrap="none" rtlCol="0">
            <a:spAutoFit/>
          </a:bodyPr>
          <a:lstStyle/>
          <a:p>
            <a:r>
              <a:rPr lang="en-US" dirty="0"/>
              <a:t>Timestamp collected b/w</a:t>
            </a:r>
          </a:p>
        </p:txBody>
      </p:sp>
      <p:sp>
        <p:nvSpPr>
          <p:cNvPr id="6" name="TextBox 5">
            <a:extLst>
              <a:ext uri="{FF2B5EF4-FFF2-40B4-BE49-F238E27FC236}">
                <a16:creationId xmlns:a16="http://schemas.microsoft.com/office/drawing/2014/main" id="{998EF64C-A109-DC03-A997-8A7162FEBA01}"/>
              </a:ext>
            </a:extLst>
          </p:cNvPr>
          <p:cNvSpPr txBox="1"/>
          <p:nvPr/>
        </p:nvSpPr>
        <p:spPr>
          <a:xfrm>
            <a:off x="309455" y="4489564"/>
            <a:ext cx="2558521" cy="369332"/>
          </a:xfrm>
          <a:prstGeom prst="rect">
            <a:avLst/>
          </a:prstGeom>
          <a:noFill/>
        </p:spPr>
        <p:txBody>
          <a:bodyPr wrap="none" rtlCol="0">
            <a:spAutoFit/>
          </a:bodyPr>
          <a:lstStyle/>
          <a:p>
            <a:r>
              <a:rPr lang="en-US" dirty="0"/>
              <a:t>Timestamp collected b/w</a:t>
            </a:r>
          </a:p>
        </p:txBody>
      </p:sp>
      <p:sp>
        <p:nvSpPr>
          <p:cNvPr id="7" name="TextBox 6">
            <a:extLst>
              <a:ext uri="{FF2B5EF4-FFF2-40B4-BE49-F238E27FC236}">
                <a16:creationId xmlns:a16="http://schemas.microsoft.com/office/drawing/2014/main" id="{C712F4C7-39F8-6713-C62D-6C3E4AE8F595}"/>
              </a:ext>
            </a:extLst>
          </p:cNvPr>
          <p:cNvSpPr txBox="1"/>
          <p:nvPr/>
        </p:nvSpPr>
        <p:spPr>
          <a:xfrm flipH="1">
            <a:off x="309456" y="1081406"/>
            <a:ext cx="3356611" cy="1060290"/>
          </a:xfrm>
          <a:prstGeom prst="rect">
            <a:avLst/>
          </a:prstGeom>
          <a:noFill/>
        </p:spPr>
        <p:txBody>
          <a:bodyPr wrap="square" rtlCol="0">
            <a:spAutoFit/>
          </a:bodyPr>
          <a:lstStyle/>
          <a:p>
            <a:pPr>
              <a:lnSpc>
                <a:spcPct val="150000"/>
              </a:lnSpc>
            </a:pPr>
            <a:r>
              <a:rPr lang="en-US" sz="2400" dirty="0"/>
              <a:t>Resources allocated</a:t>
            </a:r>
          </a:p>
          <a:p>
            <a:pPr marL="342900" indent="-342900">
              <a:lnSpc>
                <a:spcPct val="150000"/>
              </a:lnSpc>
              <a:buFont typeface="Arial" panose="020B0604020202020204" pitchFamily="34" charset="0"/>
              <a:buChar char="•"/>
            </a:pPr>
            <a:r>
              <a:rPr lang="en-US" sz="2000" dirty="0"/>
              <a:t>2 core CPU, 2GB RAM</a:t>
            </a:r>
          </a:p>
        </p:txBody>
      </p:sp>
      <p:pic>
        <p:nvPicPr>
          <p:cNvPr id="1026" name="Picture 2">
            <a:extLst>
              <a:ext uri="{FF2B5EF4-FFF2-40B4-BE49-F238E27FC236}">
                <a16:creationId xmlns:a16="http://schemas.microsoft.com/office/drawing/2014/main" id="{39FF47EF-AC40-8702-2775-BCDD6417B0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6" r="5177"/>
          <a:stretch/>
        </p:blipFill>
        <p:spPr bwMode="auto">
          <a:xfrm>
            <a:off x="3963252" y="1284659"/>
            <a:ext cx="8073955" cy="39552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6282DA5-A9B4-A134-D282-587EDC1B66AA}"/>
              </a:ext>
            </a:extLst>
          </p:cNvPr>
          <p:cNvSpPr txBox="1"/>
          <p:nvPr/>
        </p:nvSpPr>
        <p:spPr>
          <a:xfrm>
            <a:off x="7713133" y="6346947"/>
            <a:ext cx="3964803" cy="369332"/>
          </a:xfrm>
          <a:prstGeom prst="rect">
            <a:avLst/>
          </a:prstGeom>
          <a:noFill/>
        </p:spPr>
        <p:txBody>
          <a:bodyPr wrap="none" rtlCol="0">
            <a:spAutoFit/>
          </a:bodyPr>
          <a:lstStyle/>
          <a:p>
            <a:r>
              <a:rPr lang="en-US" i="1" dirty="0"/>
              <a:t>* All values are mean of 10 observations</a:t>
            </a:r>
          </a:p>
        </p:txBody>
      </p:sp>
    </p:spTree>
    <p:extLst>
      <p:ext uri="{BB962C8B-B14F-4D97-AF65-F5344CB8AC3E}">
        <p14:creationId xmlns:p14="http://schemas.microsoft.com/office/powerpoint/2010/main" val="282798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A02A-4FD7-C92F-69D8-3F0624F98678}"/>
              </a:ext>
            </a:extLst>
          </p:cNvPr>
          <p:cNvSpPr>
            <a:spLocks noGrp="1"/>
          </p:cNvSpPr>
          <p:nvPr>
            <p:ph type="title"/>
          </p:nvPr>
        </p:nvSpPr>
        <p:spPr>
          <a:xfrm>
            <a:off x="281940" y="-7037"/>
            <a:ext cx="10515600" cy="1325563"/>
          </a:xfrm>
        </p:spPr>
        <p:txBody>
          <a:bodyPr/>
          <a:lstStyle/>
          <a:p>
            <a:r>
              <a:rPr lang="en-US" dirty="0"/>
              <a:t>Server Footprint</a:t>
            </a:r>
          </a:p>
        </p:txBody>
      </p:sp>
      <p:graphicFrame>
        <p:nvGraphicFramePr>
          <p:cNvPr id="13" name="Chart 12">
            <a:extLst>
              <a:ext uri="{FF2B5EF4-FFF2-40B4-BE49-F238E27FC236}">
                <a16:creationId xmlns:a16="http://schemas.microsoft.com/office/drawing/2014/main" id="{3FEEE654-0812-4DC4-9421-EF200D8F3530}"/>
              </a:ext>
            </a:extLst>
          </p:cNvPr>
          <p:cNvGraphicFramePr>
            <a:graphicFrameLocks/>
          </p:cNvGraphicFramePr>
          <p:nvPr>
            <p:extLst>
              <p:ext uri="{D42A27DB-BD31-4B8C-83A1-F6EECF244321}">
                <p14:modId xmlns:p14="http://schemas.microsoft.com/office/powerpoint/2010/main" val="3255935356"/>
              </p:ext>
            </p:extLst>
          </p:nvPr>
        </p:nvGraphicFramePr>
        <p:xfrm>
          <a:off x="1155700" y="1727200"/>
          <a:ext cx="9131300" cy="4578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139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6D00-17DC-4B6D-9325-B0450D6E7A15}"/>
              </a:ext>
            </a:extLst>
          </p:cNvPr>
          <p:cNvSpPr>
            <a:spLocks noGrp="1"/>
          </p:cNvSpPr>
          <p:nvPr>
            <p:ph type="title"/>
          </p:nvPr>
        </p:nvSpPr>
        <p:spPr>
          <a:xfrm>
            <a:off x="397933" y="-241049"/>
            <a:ext cx="10515600" cy="1325563"/>
          </a:xfrm>
        </p:spPr>
        <p:txBody>
          <a:bodyPr>
            <a:normAutofit/>
          </a:bodyPr>
          <a:lstStyle/>
          <a:p>
            <a:r>
              <a:rPr lang="en-US" sz="4800" dirty="0"/>
              <a:t>Performance</a:t>
            </a:r>
          </a:p>
        </p:txBody>
      </p:sp>
      <p:sp>
        <p:nvSpPr>
          <p:cNvPr id="5" name="TextBox 4">
            <a:extLst>
              <a:ext uri="{FF2B5EF4-FFF2-40B4-BE49-F238E27FC236}">
                <a16:creationId xmlns:a16="http://schemas.microsoft.com/office/drawing/2014/main" id="{C62FD452-4F87-9FDE-9D11-D152260172AF}"/>
              </a:ext>
            </a:extLst>
          </p:cNvPr>
          <p:cNvSpPr txBox="1"/>
          <p:nvPr/>
        </p:nvSpPr>
        <p:spPr>
          <a:xfrm>
            <a:off x="1032931" y="1450788"/>
            <a:ext cx="6096000" cy="1295868"/>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800" dirty="0"/>
              <a:t>CPU </a:t>
            </a:r>
          </a:p>
          <a:p>
            <a:pPr marL="742950" lvl="1" indent="-285750">
              <a:lnSpc>
                <a:spcPct val="150000"/>
              </a:lnSpc>
              <a:buFont typeface="Arial" panose="020B0604020202020204" pitchFamily="34" charset="0"/>
              <a:buChar char="•"/>
            </a:pPr>
            <a:r>
              <a:rPr lang="en-US" dirty="0"/>
              <a:t>Memory</a:t>
            </a:r>
          </a:p>
          <a:p>
            <a:pPr marL="742950" lvl="1" indent="-285750">
              <a:lnSpc>
                <a:spcPct val="150000"/>
              </a:lnSpc>
              <a:buFont typeface="Arial" panose="020B0604020202020204" pitchFamily="34" charset="0"/>
              <a:buChar char="•"/>
            </a:pPr>
            <a:r>
              <a:rPr lang="en-US" sz="1800" dirty="0"/>
              <a:t>Response time</a:t>
            </a:r>
          </a:p>
        </p:txBody>
      </p:sp>
      <p:sp>
        <p:nvSpPr>
          <p:cNvPr id="6" name="TextBox 5">
            <a:extLst>
              <a:ext uri="{FF2B5EF4-FFF2-40B4-BE49-F238E27FC236}">
                <a16:creationId xmlns:a16="http://schemas.microsoft.com/office/drawing/2014/main" id="{23B1A833-B4D8-F09D-DFF8-171B5C021549}"/>
              </a:ext>
            </a:extLst>
          </p:cNvPr>
          <p:cNvSpPr txBox="1"/>
          <p:nvPr/>
        </p:nvSpPr>
        <p:spPr>
          <a:xfrm>
            <a:off x="969256" y="991962"/>
            <a:ext cx="4910667" cy="523220"/>
          </a:xfrm>
          <a:prstGeom prst="rect">
            <a:avLst/>
          </a:prstGeom>
          <a:noFill/>
        </p:spPr>
        <p:txBody>
          <a:bodyPr wrap="square" rtlCol="0">
            <a:spAutoFit/>
          </a:bodyPr>
          <a:lstStyle/>
          <a:p>
            <a:r>
              <a:rPr lang="en-US" sz="2800" dirty="0"/>
              <a:t>Metrics</a:t>
            </a:r>
          </a:p>
        </p:txBody>
      </p:sp>
      <p:sp>
        <p:nvSpPr>
          <p:cNvPr id="7" name="TextBox 6">
            <a:extLst>
              <a:ext uri="{FF2B5EF4-FFF2-40B4-BE49-F238E27FC236}">
                <a16:creationId xmlns:a16="http://schemas.microsoft.com/office/drawing/2014/main" id="{FF4EAB85-D88F-4CB1-D8F8-1F8D458F70D9}"/>
              </a:ext>
            </a:extLst>
          </p:cNvPr>
          <p:cNvSpPr txBox="1"/>
          <p:nvPr/>
        </p:nvSpPr>
        <p:spPr>
          <a:xfrm>
            <a:off x="969256" y="3961131"/>
            <a:ext cx="2168158" cy="523220"/>
          </a:xfrm>
          <a:prstGeom prst="rect">
            <a:avLst/>
          </a:prstGeom>
          <a:noFill/>
        </p:spPr>
        <p:txBody>
          <a:bodyPr wrap="none" rtlCol="0">
            <a:spAutoFit/>
          </a:bodyPr>
          <a:lstStyle/>
          <a:p>
            <a:r>
              <a:rPr lang="en-US" sz="2800" dirty="0"/>
              <a:t>Testing States</a:t>
            </a:r>
          </a:p>
        </p:txBody>
      </p:sp>
      <p:sp>
        <p:nvSpPr>
          <p:cNvPr id="8" name="TextBox 7">
            <a:extLst>
              <a:ext uri="{FF2B5EF4-FFF2-40B4-BE49-F238E27FC236}">
                <a16:creationId xmlns:a16="http://schemas.microsoft.com/office/drawing/2014/main" id="{D1D84894-604A-FF56-9395-84E2169153A9}"/>
              </a:ext>
            </a:extLst>
          </p:cNvPr>
          <p:cNvSpPr txBox="1"/>
          <p:nvPr/>
        </p:nvSpPr>
        <p:spPr>
          <a:xfrm>
            <a:off x="1032928" y="4425553"/>
            <a:ext cx="9575801" cy="880369"/>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800" dirty="0"/>
              <a:t>Idle - Application is idle </a:t>
            </a:r>
          </a:p>
          <a:p>
            <a:pPr marL="742950" lvl="1" indent="-285750">
              <a:lnSpc>
                <a:spcPct val="150000"/>
              </a:lnSpc>
              <a:buFont typeface="Arial" panose="020B0604020202020204" pitchFamily="34" charset="0"/>
              <a:buChar char="•"/>
            </a:pPr>
            <a:r>
              <a:rPr lang="en-US" dirty="0"/>
              <a:t>Load – Application under load ( 1000 users, 1s ramp up period, 10 iterations) </a:t>
            </a:r>
          </a:p>
        </p:txBody>
      </p:sp>
      <p:sp>
        <p:nvSpPr>
          <p:cNvPr id="10" name="TextBox 9">
            <a:extLst>
              <a:ext uri="{FF2B5EF4-FFF2-40B4-BE49-F238E27FC236}">
                <a16:creationId xmlns:a16="http://schemas.microsoft.com/office/drawing/2014/main" id="{EDD18B2B-82DB-03BD-F10D-BC3C86AC19B4}"/>
              </a:ext>
            </a:extLst>
          </p:cNvPr>
          <p:cNvSpPr txBox="1"/>
          <p:nvPr/>
        </p:nvSpPr>
        <p:spPr>
          <a:xfrm>
            <a:off x="922864" y="2687575"/>
            <a:ext cx="1749325" cy="523220"/>
          </a:xfrm>
          <a:prstGeom prst="rect">
            <a:avLst/>
          </a:prstGeom>
          <a:noFill/>
        </p:spPr>
        <p:txBody>
          <a:bodyPr wrap="none" rtlCol="0">
            <a:spAutoFit/>
          </a:bodyPr>
          <a:lstStyle/>
          <a:p>
            <a:r>
              <a:rPr lang="en-US" sz="2800" dirty="0"/>
              <a:t>Tools Used</a:t>
            </a:r>
          </a:p>
        </p:txBody>
      </p:sp>
      <p:sp>
        <p:nvSpPr>
          <p:cNvPr id="11" name="TextBox 10">
            <a:extLst>
              <a:ext uri="{FF2B5EF4-FFF2-40B4-BE49-F238E27FC236}">
                <a16:creationId xmlns:a16="http://schemas.microsoft.com/office/drawing/2014/main" id="{8105EBFE-7F76-6FD7-6DFB-2F52942CE47A}"/>
              </a:ext>
            </a:extLst>
          </p:cNvPr>
          <p:cNvSpPr txBox="1"/>
          <p:nvPr/>
        </p:nvSpPr>
        <p:spPr>
          <a:xfrm>
            <a:off x="1032927" y="3078794"/>
            <a:ext cx="9575801" cy="880369"/>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800" dirty="0"/>
              <a:t>JMeter – For load simulation</a:t>
            </a:r>
          </a:p>
          <a:p>
            <a:pPr marL="742950" lvl="1" indent="-285750">
              <a:lnSpc>
                <a:spcPct val="150000"/>
              </a:lnSpc>
              <a:buFont typeface="Arial" panose="020B0604020202020204" pitchFamily="34" charset="0"/>
              <a:buChar char="•"/>
            </a:pPr>
            <a:r>
              <a:rPr lang="en-US" dirty="0"/>
              <a:t>Prometheus, Grafana – Monitoring and Visualization </a:t>
            </a:r>
          </a:p>
        </p:txBody>
      </p:sp>
      <p:pic>
        <p:nvPicPr>
          <p:cNvPr id="12" name="Google Shape;71;p15">
            <a:extLst>
              <a:ext uri="{FF2B5EF4-FFF2-40B4-BE49-F238E27FC236}">
                <a16:creationId xmlns:a16="http://schemas.microsoft.com/office/drawing/2014/main" id="{7C295FEA-9A46-B478-8418-80DF280CAB78}"/>
              </a:ext>
            </a:extLst>
          </p:cNvPr>
          <p:cNvPicPr preferRelativeResize="0"/>
          <p:nvPr/>
        </p:nvPicPr>
        <p:blipFill>
          <a:blip r:embed="rId2">
            <a:alphaModFix/>
          </a:blip>
          <a:stretch>
            <a:fillRect/>
          </a:stretch>
        </p:blipFill>
        <p:spPr>
          <a:xfrm>
            <a:off x="6908800" y="460562"/>
            <a:ext cx="4682978" cy="4340038"/>
          </a:xfrm>
          <a:prstGeom prst="rect">
            <a:avLst/>
          </a:prstGeom>
          <a:noFill/>
          <a:ln>
            <a:noFill/>
          </a:ln>
        </p:spPr>
      </p:pic>
      <p:sp>
        <p:nvSpPr>
          <p:cNvPr id="13" name="TextBox 12">
            <a:extLst>
              <a:ext uri="{FF2B5EF4-FFF2-40B4-BE49-F238E27FC236}">
                <a16:creationId xmlns:a16="http://schemas.microsoft.com/office/drawing/2014/main" id="{15C94EE8-162B-7256-8CD1-146215E7BF40}"/>
              </a:ext>
            </a:extLst>
          </p:cNvPr>
          <p:cNvSpPr txBox="1"/>
          <p:nvPr/>
        </p:nvSpPr>
        <p:spPr>
          <a:xfrm>
            <a:off x="1109129" y="5503833"/>
            <a:ext cx="5392823" cy="523220"/>
          </a:xfrm>
          <a:prstGeom prst="rect">
            <a:avLst/>
          </a:prstGeom>
          <a:noFill/>
        </p:spPr>
        <p:txBody>
          <a:bodyPr wrap="none" rtlCol="0">
            <a:spAutoFit/>
          </a:bodyPr>
          <a:lstStyle/>
          <a:p>
            <a:r>
              <a:rPr lang="en-US" sz="2800" dirty="0"/>
              <a:t>Resources allocated for comparison</a:t>
            </a:r>
          </a:p>
        </p:txBody>
      </p:sp>
      <p:sp>
        <p:nvSpPr>
          <p:cNvPr id="14" name="TextBox 13">
            <a:extLst>
              <a:ext uri="{FF2B5EF4-FFF2-40B4-BE49-F238E27FC236}">
                <a16:creationId xmlns:a16="http://schemas.microsoft.com/office/drawing/2014/main" id="{5957B6AD-7548-D285-9FD5-F30B94333483}"/>
              </a:ext>
            </a:extLst>
          </p:cNvPr>
          <p:cNvSpPr txBox="1"/>
          <p:nvPr/>
        </p:nvSpPr>
        <p:spPr>
          <a:xfrm>
            <a:off x="1032929" y="5924331"/>
            <a:ext cx="9575801" cy="464871"/>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800" dirty="0"/>
              <a:t>2 core CPU, 2 GB RAM</a:t>
            </a:r>
            <a:endParaRPr lang="en-US" dirty="0"/>
          </a:p>
        </p:txBody>
      </p:sp>
    </p:spTree>
    <p:extLst>
      <p:ext uri="{BB962C8B-B14F-4D97-AF65-F5344CB8AC3E}">
        <p14:creationId xmlns:p14="http://schemas.microsoft.com/office/powerpoint/2010/main" val="1228537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415600" y="117267"/>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Orders Python Service – Idle State                           </a:t>
            </a:r>
            <a:endParaRPr dirty="0"/>
          </a:p>
        </p:txBody>
      </p:sp>
      <p:pic>
        <p:nvPicPr>
          <p:cNvPr id="90" name="Google Shape;90;p17"/>
          <p:cNvPicPr preferRelativeResize="0"/>
          <p:nvPr/>
        </p:nvPicPr>
        <p:blipFill>
          <a:blip r:embed="rId3">
            <a:alphaModFix/>
          </a:blip>
          <a:stretch>
            <a:fillRect/>
          </a:stretch>
        </p:blipFill>
        <p:spPr>
          <a:xfrm>
            <a:off x="287974" y="1111828"/>
            <a:ext cx="5554026" cy="2452000"/>
          </a:xfrm>
          <a:prstGeom prst="rect">
            <a:avLst/>
          </a:prstGeom>
          <a:noFill/>
          <a:ln>
            <a:noFill/>
          </a:ln>
        </p:spPr>
      </p:pic>
      <p:pic>
        <p:nvPicPr>
          <p:cNvPr id="91" name="Google Shape;91;p17"/>
          <p:cNvPicPr preferRelativeResize="0"/>
          <p:nvPr/>
        </p:nvPicPr>
        <p:blipFill>
          <a:blip r:embed="rId4">
            <a:alphaModFix/>
          </a:blip>
          <a:stretch>
            <a:fillRect/>
          </a:stretch>
        </p:blipFill>
        <p:spPr>
          <a:xfrm>
            <a:off x="287974" y="3794790"/>
            <a:ext cx="5554026" cy="2563678"/>
          </a:xfrm>
          <a:prstGeom prst="rect">
            <a:avLst/>
          </a:prstGeom>
          <a:noFill/>
          <a:ln>
            <a:noFill/>
          </a:ln>
        </p:spPr>
      </p:pic>
      <p:pic>
        <p:nvPicPr>
          <p:cNvPr id="92" name="Google Shape;92;p17"/>
          <p:cNvPicPr preferRelativeResize="0"/>
          <p:nvPr/>
        </p:nvPicPr>
        <p:blipFill>
          <a:blip r:embed="rId5">
            <a:alphaModFix/>
          </a:blip>
          <a:stretch>
            <a:fillRect/>
          </a:stretch>
        </p:blipFill>
        <p:spPr>
          <a:xfrm>
            <a:off x="6172875" y="1111828"/>
            <a:ext cx="5635427" cy="2452000"/>
          </a:xfrm>
          <a:prstGeom prst="rect">
            <a:avLst/>
          </a:prstGeom>
          <a:noFill/>
          <a:ln>
            <a:noFill/>
          </a:ln>
        </p:spPr>
      </p:pic>
      <p:pic>
        <p:nvPicPr>
          <p:cNvPr id="93" name="Google Shape;93;p17"/>
          <p:cNvPicPr preferRelativeResize="0"/>
          <p:nvPr/>
        </p:nvPicPr>
        <p:blipFill>
          <a:blip r:embed="rId6">
            <a:alphaModFix/>
          </a:blip>
          <a:stretch>
            <a:fillRect/>
          </a:stretch>
        </p:blipFill>
        <p:spPr>
          <a:xfrm>
            <a:off x="6140973" y="3794790"/>
            <a:ext cx="5699232" cy="25636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263200" y="1339867"/>
            <a:ext cx="5687661" cy="2198333"/>
          </a:xfrm>
          <a:prstGeom prst="rect">
            <a:avLst/>
          </a:prstGeom>
          <a:noFill/>
          <a:ln>
            <a:noFill/>
          </a:ln>
        </p:spPr>
      </p:pic>
      <p:pic>
        <p:nvPicPr>
          <p:cNvPr id="100" name="Google Shape;100;p18"/>
          <p:cNvPicPr preferRelativeResize="0"/>
          <p:nvPr/>
        </p:nvPicPr>
        <p:blipFill>
          <a:blip r:embed="rId4">
            <a:alphaModFix/>
          </a:blip>
          <a:stretch>
            <a:fillRect/>
          </a:stretch>
        </p:blipFill>
        <p:spPr>
          <a:xfrm>
            <a:off x="233005" y="3851301"/>
            <a:ext cx="5717856" cy="2336533"/>
          </a:xfrm>
          <a:prstGeom prst="rect">
            <a:avLst/>
          </a:prstGeom>
          <a:noFill/>
          <a:ln>
            <a:noFill/>
          </a:ln>
        </p:spPr>
      </p:pic>
      <p:pic>
        <p:nvPicPr>
          <p:cNvPr id="101" name="Google Shape;101;p18"/>
          <p:cNvPicPr preferRelativeResize="0"/>
          <p:nvPr/>
        </p:nvPicPr>
        <p:blipFill rotWithShape="1">
          <a:blip r:embed="rId5">
            <a:alphaModFix/>
          </a:blip>
          <a:srcRect b="8248"/>
          <a:stretch/>
        </p:blipFill>
        <p:spPr>
          <a:xfrm>
            <a:off x="6241141" y="1339867"/>
            <a:ext cx="5764592" cy="2198333"/>
          </a:xfrm>
          <a:prstGeom prst="rect">
            <a:avLst/>
          </a:prstGeom>
          <a:noFill/>
          <a:ln>
            <a:noFill/>
          </a:ln>
        </p:spPr>
      </p:pic>
      <p:pic>
        <p:nvPicPr>
          <p:cNvPr id="102" name="Google Shape;102;p18"/>
          <p:cNvPicPr preferRelativeResize="0"/>
          <p:nvPr/>
        </p:nvPicPr>
        <p:blipFill rotWithShape="1">
          <a:blip r:embed="rId6">
            <a:alphaModFix/>
          </a:blip>
          <a:srcRect b="8248"/>
          <a:stretch/>
        </p:blipFill>
        <p:spPr>
          <a:xfrm>
            <a:off x="6241139" y="3851300"/>
            <a:ext cx="5717856" cy="2336533"/>
          </a:xfrm>
          <a:prstGeom prst="rect">
            <a:avLst/>
          </a:prstGeom>
          <a:noFill/>
          <a:ln>
            <a:noFill/>
          </a:ln>
        </p:spPr>
      </p:pic>
      <p:sp>
        <p:nvSpPr>
          <p:cNvPr id="2" name="Google Shape;89;p17">
            <a:extLst>
              <a:ext uri="{FF2B5EF4-FFF2-40B4-BE49-F238E27FC236}">
                <a16:creationId xmlns:a16="http://schemas.microsoft.com/office/drawing/2014/main" id="{77DB0246-849D-E5BF-41CB-9DC37BD2E68A}"/>
              </a:ext>
            </a:extLst>
          </p:cNvPr>
          <p:cNvSpPr txBox="1">
            <a:spLocks/>
          </p:cNvSpPr>
          <p:nvPr/>
        </p:nvSpPr>
        <p:spPr>
          <a:xfrm>
            <a:off x="233005" y="193467"/>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Orders </a:t>
            </a:r>
            <a:r>
              <a:rPr lang="en" dirty="0"/>
              <a:t>Python S</a:t>
            </a:r>
            <a:r>
              <a:rPr lang="en-US" dirty="0"/>
              <a:t>ervice – Load State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0C1E9E02-18E8-077D-C7D1-989543BCA6F8}"/>
              </a:ext>
            </a:extLst>
          </p:cNvPr>
          <p:cNvSpPr/>
          <p:nvPr/>
        </p:nvSpPr>
        <p:spPr>
          <a:xfrm>
            <a:off x="3613051" y="1316015"/>
            <a:ext cx="4671050" cy="231130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C21530E-9EC6-4AA0-8783-E0DB3C83EFC7}"/>
              </a:ext>
            </a:extLst>
          </p:cNvPr>
          <p:cNvSpPr/>
          <p:nvPr/>
        </p:nvSpPr>
        <p:spPr>
          <a:xfrm>
            <a:off x="204257" y="2866180"/>
            <a:ext cx="1944126" cy="81075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CI/CD</a:t>
            </a:r>
          </a:p>
        </p:txBody>
      </p:sp>
      <p:pic>
        <p:nvPicPr>
          <p:cNvPr id="1026" name="Picture 2" descr="Developer - Free computer icons">
            <a:extLst>
              <a:ext uri="{FF2B5EF4-FFF2-40B4-BE49-F238E27FC236}">
                <a16:creationId xmlns:a16="http://schemas.microsoft.com/office/drawing/2014/main" id="{67FF2CFD-45FC-77E2-6C46-EC03EAEEA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39" y="1155242"/>
            <a:ext cx="508169" cy="5081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veloper - Free computer icons">
            <a:extLst>
              <a:ext uri="{FF2B5EF4-FFF2-40B4-BE49-F238E27FC236}">
                <a16:creationId xmlns:a16="http://schemas.microsoft.com/office/drawing/2014/main" id="{F5896F5B-23FD-D16F-5A32-21501795B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82" y="1155242"/>
            <a:ext cx="508169" cy="5081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brand">
            <a:extLst>
              <a:ext uri="{FF2B5EF4-FFF2-40B4-BE49-F238E27FC236}">
                <a16:creationId xmlns:a16="http://schemas.microsoft.com/office/drawing/2014/main" id="{4087AB01-2F11-4604-8711-14769865C6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410" y="2926777"/>
            <a:ext cx="952313" cy="535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7C704D5-5069-CACD-BC74-F789D00F4E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366" y="3140590"/>
            <a:ext cx="666119" cy="2784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C94FA3EF-A9B4-1351-0015-E0524DE7A85D}"/>
              </a:ext>
            </a:extLst>
          </p:cNvPr>
          <p:cNvSpPr/>
          <p:nvPr/>
        </p:nvSpPr>
        <p:spPr>
          <a:xfrm>
            <a:off x="3353151" y="1255857"/>
            <a:ext cx="4740972" cy="2250634"/>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A99C61-DFB1-D641-051A-7F58161C6D3C}"/>
              </a:ext>
            </a:extLst>
          </p:cNvPr>
          <p:cNvSpPr txBox="1"/>
          <p:nvPr/>
        </p:nvSpPr>
        <p:spPr>
          <a:xfrm>
            <a:off x="705294" y="1704174"/>
            <a:ext cx="843501" cy="261610"/>
          </a:xfrm>
          <a:prstGeom prst="rect">
            <a:avLst/>
          </a:prstGeom>
          <a:noFill/>
        </p:spPr>
        <p:txBody>
          <a:bodyPr wrap="none" rtlCol="0">
            <a:spAutoFit/>
          </a:bodyPr>
          <a:lstStyle/>
          <a:p>
            <a:r>
              <a:rPr lang="en-US" sz="1100" b="1" dirty="0"/>
              <a:t>Developers</a:t>
            </a:r>
          </a:p>
        </p:txBody>
      </p:sp>
      <p:sp>
        <p:nvSpPr>
          <p:cNvPr id="11" name="TextBox 10">
            <a:extLst>
              <a:ext uri="{FF2B5EF4-FFF2-40B4-BE49-F238E27FC236}">
                <a16:creationId xmlns:a16="http://schemas.microsoft.com/office/drawing/2014/main" id="{6F99FD75-082A-0A6F-263C-888C021AAB15}"/>
              </a:ext>
            </a:extLst>
          </p:cNvPr>
          <p:cNvSpPr txBox="1"/>
          <p:nvPr/>
        </p:nvSpPr>
        <p:spPr>
          <a:xfrm>
            <a:off x="577855" y="3736863"/>
            <a:ext cx="1098378" cy="261610"/>
          </a:xfrm>
          <a:prstGeom prst="rect">
            <a:avLst/>
          </a:prstGeom>
          <a:noFill/>
        </p:spPr>
        <p:txBody>
          <a:bodyPr wrap="none" rtlCol="0">
            <a:spAutoFit/>
          </a:bodyPr>
          <a:lstStyle/>
          <a:p>
            <a:r>
              <a:rPr lang="en-US" sz="1100" b="1" dirty="0"/>
              <a:t>Version Control</a:t>
            </a:r>
          </a:p>
        </p:txBody>
      </p:sp>
      <p:sp>
        <p:nvSpPr>
          <p:cNvPr id="12" name="TextBox 11">
            <a:extLst>
              <a:ext uri="{FF2B5EF4-FFF2-40B4-BE49-F238E27FC236}">
                <a16:creationId xmlns:a16="http://schemas.microsoft.com/office/drawing/2014/main" id="{D893A49C-E9B2-5854-7CE6-195DE8204052}"/>
              </a:ext>
            </a:extLst>
          </p:cNvPr>
          <p:cNvSpPr txBox="1"/>
          <p:nvPr/>
        </p:nvSpPr>
        <p:spPr>
          <a:xfrm>
            <a:off x="5057269" y="3718744"/>
            <a:ext cx="1585690" cy="261610"/>
          </a:xfrm>
          <a:prstGeom prst="rect">
            <a:avLst/>
          </a:prstGeom>
          <a:noFill/>
        </p:spPr>
        <p:txBody>
          <a:bodyPr wrap="none" rtlCol="0">
            <a:spAutoFit/>
          </a:bodyPr>
          <a:lstStyle/>
          <a:p>
            <a:r>
              <a:rPr lang="en-US" sz="1100" b="1" dirty="0"/>
              <a:t>Build Servers (CI Server)</a:t>
            </a:r>
          </a:p>
        </p:txBody>
      </p:sp>
      <p:sp>
        <p:nvSpPr>
          <p:cNvPr id="13" name="Rectangle: Rounded Corners 12">
            <a:extLst>
              <a:ext uri="{FF2B5EF4-FFF2-40B4-BE49-F238E27FC236}">
                <a16:creationId xmlns:a16="http://schemas.microsoft.com/office/drawing/2014/main" id="{7DD983A3-7E51-25AA-D5E7-27254BD7C7DC}"/>
              </a:ext>
            </a:extLst>
          </p:cNvPr>
          <p:cNvSpPr/>
          <p:nvPr/>
        </p:nvSpPr>
        <p:spPr>
          <a:xfrm>
            <a:off x="4720638" y="1849864"/>
            <a:ext cx="891378" cy="51242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6F85390-5D01-9761-BEAB-947B37C2D968}"/>
              </a:ext>
            </a:extLst>
          </p:cNvPr>
          <p:cNvSpPr/>
          <p:nvPr/>
        </p:nvSpPr>
        <p:spPr>
          <a:xfrm>
            <a:off x="9554793" y="2000679"/>
            <a:ext cx="2492477" cy="95128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4C2E84B0-8674-1A68-B08C-D4A93CDB8326}"/>
              </a:ext>
            </a:extLst>
          </p:cNvPr>
          <p:cNvSpPr/>
          <p:nvPr/>
        </p:nvSpPr>
        <p:spPr>
          <a:xfrm>
            <a:off x="5823179" y="1848547"/>
            <a:ext cx="891378" cy="51242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D4C4FE1-B0AD-6F19-DAE8-A2B8C0BCA902}"/>
              </a:ext>
            </a:extLst>
          </p:cNvPr>
          <p:cNvSpPr/>
          <p:nvPr/>
        </p:nvSpPr>
        <p:spPr>
          <a:xfrm>
            <a:off x="7062559" y="1834979"/>
            <a:ext cx="749010" cy="143657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C313E8E-4ECF-3C48-8485-92E49F4BEA9E}"/>
              </a:ext>
            </a:extLst>
          </p:cNvPr>
          <p:cNvSpPr/>
          <p:nvPr/>
        </p:nvSpPr>
        <p:spPr>
          <a:xfrm>
            <a:off x="4724006" y="2662244"/>
            <a:ext cx="891378" cy="51242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BFAC0A8-7389-F3DE-9467-6EFFE0C0042E}"/>
              </a:ext>
            </a:extLst>
          </p:cNvPr>
          <p:cNvSpPr/>
          <p:nvPr/>
        </p:nvSpPr>
        <p:spPr>
          <a:xfrm>
            <a:off x="5825922" y="2667981"/>
            <a:ext cx="891378" cy="51242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03AC479-6A4C-E7C9-C80D-1FFA87B2B44D}"/>
              </a:ext>
            </a:extLst>
          </p:cNvPr>
          <p:cNvSpPr txBox="1"/>
          <p:nvPr/>
        </p:nvSpPr>
        <p:spPr>
          <a:xfrm>
            <a:off x="4823723" y="1398017"/>
            <a:ext cx="567511" cy="307777"/>
          </a:xfrm>
          <a:prstGeom prst="rect">
            <a:avLst/>
          </a:prstGeom>
          <a:noFill/>
        </p:spPr>
        <p:txBody>
          <a:bodyPr wrap="square">
            <a:spAutoFit/>
          </a:bodyPr>
          <a:lstStyle/>
          <a:p>
            <a:r>
              <a:rPr lang="en-US" sz="1400" b="1" dirty="0"/>
              <a:t>Test</a:t>
            </a:r>
            <a:endParaRPr lang="en-US" sz="1400" dirty="0"/>
          </a:p>
        </p:txBody>
      </p:sp>
      <p:sp>
        <p:nvSpPr>
          <p:cNvPr id="23" name="TextBox 22">
            <a:extLst>
              <a:ext uri="{FF2B5EF4-FFF2-40B4-BE49-F238E27FC236}">
                <a16:creationId xmlns:a16="http://schemas.microsoft.com/office/drawing/2014/main" id="{87932197-A80A-7852-3CB4-DC1AE78A5DCD}"/>
              </a:ext>
            </a:extLst>
          </p:cNvPr>
          <p:cNvSpPr txBox="1"/>
          <p:nvPr/>
        </p:nvSpPr>
        <p:spPr>
          <a:xfrm>
            <a:off x="5626925" y="1402759"/>
            <a:ext cx="1591951" cy="307777"/>
          </a:xfrm>
          <a:prstGeom prst="rect">
            <a:avLst/>
          </a:prstGeom>
          <a:noFill/>
        </p:spPr>
        <p:txBody>
          <a:bodyPr wrap="square">
            <a:spAutoFit/>
          </a:bodyPr>
          <a:lstStyle/>
          <a:p>
            <a:r>
              <a:rPr lang="en-US" sz="1400" b="1" dirty="0"/>
              <a:t>Build &amp; Package</a:t>
            </a:r>
            <a:endParaRPr lang="en-US" sz="1400" dirty="0"/>
          </a:p>
        </p:txBody>
      </p:sp>
      <p:sp>
        <p:nvSpPr>
          <p:cNvPr id="24" name="TextBox 23">
            <a:extLst>
              <a:ext uri="{FF2B5EF4-FFF2-40B4-BE49-F238E27FC236}">
                <a16:creationId xmlns:a16="http://schemas.microsoft.com/office/drawing/2014/main" id="{DB4BFC5E-3B67-4E47-4207-BC7492CD1F79}"/>
              </a:ext>
            </a:extLst>
          </p:cNvPr>
          <p:cNvSpPr txBox="1"/>
          <p:nvPr/>
        </p:nvSpPr>
        <p:spPr>
          <a:xfrm>
            <a:off x="7082626" y="1421608"/>
            <a:ext cx="918584" cy="307777"/>
          </a:xfrm>
          <a:prstGeom prst="rect">
            <a:avLst/>
          </a:prstGeom>
          <a:noFill/>
        </p:spPr>
        <p:txBody>
          <a:bodyPr wrap="square">
            <a:spAutoFit/>
          </a:bodyPr>
          <a:lstStyle/>
          <a:p>
            <a:r>
              <a:rPr lang="en-US" sz="1400" b="1" dirty="0"/>
              <a:t>Upload</a:t>
            </a:r>
            <a:endParaRPr lang="en-US" sz="1400" dirty="0"/>
          </a:p>
        </p:txBody>
      </p:sp>
      <p:sp>
        <p:nvSpPr>
          <p:cNvPr id="25" name="TextBox 24">
            <a:extLst>
              <a:ext uri="{FF2B5EF4-FFF2-40B4-BE49-F238E27FC236}">
                <a16:creationId xmlns:a16="http://schemas.microsoft.com/office/drawing/2014/main" id="{52046471-1390-19A8-1372-98D62D8671F1}"/>
              </a:ext>
            </a:extLst>
          </p:cNvPr>
          <p:cNvSpPr txBox="1"/>
          <p:nvPr/>
        </p:nvSpPr>
        <p:spPr>
          <a:xfrm>
            <a:off x="10117512" y="3082903"/>
            <a:ext cx="1757212" cy="261610"/>
          </a:xfrm>
          <a:prstGeom prst="rect">
            <a:avLst/>
          </a:prstGeom>
          <a:noFill/>
        </p:spPr>
        <p:txBody>
          <a:bodyPr wrap="none" rtlCol="0">
            <a:spAutoFit/>
          </a:bodyPr>
          <a:lstStyle/>
          <a:p>
            <a:r>
              <a:rPr lang="en-US" sz="1100" b="1" dirty="0"/>
              <a:t>Artifact Repository Servers</a:t>
            </a:r>
          </a:p>
        </p:txBody>
      </p:sp>
      <p:pic>
        <p:nvPicPr>
          <p:cNvPr id="26" name="Picture 32" descr="A picture containing transport, aircraft, balloon&#10;&#10;Description automatically generated">
            <a:extLst>
              <a:ext uri="{FF2B5EF4-FFF2-40B4-BE49-F238E27FC236}">
                <a16:creationId xmlns:a16="http://schemas.microsoft.com/office/drawing/2014/main" id="{6AD006E0-67F3-934A-44E1-32ACDC3055E9}"/>
              </a:ext>
            </a:extLst>
          </p:cNvPr>
          <p:cNvPicPr>
            <a:picLocks noChangeAspect="1"/>
          </p:cNvPicPr>
          <p:nvPr/>
        </p:nvPicPr>
        <p:blipFill>
          <a:blip r:embed="rId7"/>
          <a:stretch>
            <a:fillRect/>
          </a:stretch>
        </p:blipFill>
        <p:spPr>
          <a:xfrm>
            <a:off x="5921635" y="2042321"/>
            <a:ext cx="694465" cy="172674"/>
          </a:xfrm>
          <a:prstGeom prst="rect">
            <a:avLst/>
          </a:prstGeom>
        </p:spPr>
      </p:pic>
      <p:pic>
        <p:nvPicPr>
          <p:cNvPr id="27" name="Picture 43" descr="Logo, company name&#10;&#10;Description automatically generated">
            <a:extLst>
              <a:ext uri="{FF2B5EF4-FFF2-40B4-BE49-F238E27FC236}">
                <a16:creationId xmlns:a16="http://schemas.microsoft.com/office/drawing/2014/main" id="{3267B43B-87CA-A870-E72C-94BC9EFE54B9}"/>
              </a:ext>
            </a:extLst>
          </p:cNvPr>
          <p:cNvPicPr>
            <a:picLocks noChangeAspect="1"/>
          </p:cNvPicPr>
          <p:nvPr/>
        </p:nvPicPr>
        <p:blipFill>
          <a:blip r:embed="rId8"/>
          <a:stretch>
            <a:fillRect/>
          </a:stretch>
        </p:blipFill>
        <p:spPr>
          <a:xfrm>
            <a:off x="4813794" y="1770217"/>
            <a:ext cx="656897" cy="670035"/>
          </a:xfrm>
          <a:prstGeom prst="rect">
            <a:avLst/>
          </a:prstGeom>
        </p:spPr>
      </p:pic>
      <p:pic>
        <p:nvPicPr>
          <p:cNvPr id="28" name="Picture 37" descr="A picture containing text, clipart&#10;&#10;Description automatically generated">
            <a:extLst>
              <a:ext uri="{FF2B5EF4-FFF2-40B4-BE49-F238E27FC236}">
                <a16:creationId xmlns:a16="http://schemas.microsoft.com/office/drawing/2014/main" id="{6E81DBAB-294F-A967-9CA9-AA2B9B1F1190}"/>
              </a:ext>
            </a:extLst>
          </p:cNvPr>
          <p:cNvPicPr>
            <a:picLocks noChangeAspect="1"/>
          </p:cNvPicPr>
          <p:nvPr/>
        </p:nvPicPr>
        <p:blipFill>
          <a:blip r:embed="rId9"/>
          <a:stretch>
            <a:fillRect/>
          </a:stretch>
        </p:blipFill>
        <p:spPr>
          <a:xfrm>
            <a:off x="5885384" y="2857808"/>
            <a:ext cx="746234" cy="212834"/>
          </a:xfrm>
          <a:prstGeom prst="rect">
            <a:avLst/>
          </a:prstGeom>
        </p:spPr>
      </p:pic>
      <p:pic>
        <p:nvPicPr>
          <p:cNvPr id="29" name="Picture 38" descr="Logo&#10;&#10;Description automatically generated">
            <a:extLst>
              <a:ext uri="{FF2B5EF4-FFF2-40B4-BE49-F238E27FC236}">
                <a16:creationId xmlns:a16="http://schemas.microsoft.com/office/drawing/2014/main" id="{570E2C6E-F670-7C3B-EB42-9F087CDD2978}"/>
              </a:ext>
            </a:extLst>
          </p:cNvPr>
          <p:cNvPicPr>
            <a:picLocks noChangeAspect="1"/>
          </p:cNvPicPr>
          <p:nvPr/>
        </p:nvPicPr>
        <p:blipFill>
          <a:blip r:embed="rId10"/>
          <a:stretch>
            <a:fillRect/>
          </a:stretch>
        </p:blipFill>
        <p:spPr>
          <a:xfrm>
            <a:off x="9679511" y="2275735"/>
            <a:ext cx="2328976" cy="401172"/>
          </a:xfrm>
          <a:prstGeom prst="rect">
            <a:avLst/>
          </a:prstGeom>
        </p:spPr>
      </p:pic>
      <p:sp>
        <p:nvSpPr>
          <p:cNvPr id="30" name="AutoShape 12" descr="Jasmine Documentation">
            <a:extLst>
              <a:ext uri="{FF2B5EF4-FFF2-40B4-BE49-F238E27FC236}">
                <a16:creationId xmlns:a16="http://schemas.microsoft.com/office/drawing/2014/main" id="{901F94BD-59D0-AC20-EF4E-1CD51F2731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4" name="Picture 33">
            <a:extLst>
              <a:ext uri="{FF2B5EF4-FFF2-40B4-BE49-F238E27FC236}">
                <a16:creationId xmlns:a16="http://schemas.microsoft.com/office/drawing/2014/main" id="{425DB6A9-8EE3-0A67-9E25-E6FE73D80F60}"/>
              </a:ext>
            </a:extLst>
          </p:cNvPr>
          <p:cNvPicPr>
            <a:picLocks noChangeAspect="1"/>
          </p:cNvPicPr>
          <p:nvPr/>
        </p:nvPicPr>
        <p:blipFill>
          <a:blip r:embed="rId11"/>
          <a:stretch>
            <a:fillRect/>
          </a:stretch>
        </p:blipFill>
        <p:spPr>
          <a:xfrm>
            <a:off x="4796358" y="2834324"/>
            <a:ext cx="738078" cy="203459"/>
          </a:xfrm>
          <a:prstGeom prst="rect">
            <a:avLst/>
          </a:prstGeom>
        </p:spPr>
      </p:pic>
      <p:sp>
        <p:nvSpPr>
          <p:cNvPr id="36" name="Rectangle: Rounded Corners 35">
            <a:extLst>
              <a:ext uri="{FF2B5EF4-FFF2-40B4-BE49-F238E27FC236}">
                <a16:creationId xmlns:a16="http://schemas.microsoft.com/office/drawing/2014/main" id="{7306551A-DD0B-5373-7E52-B0B5FC084B86}"/>
              </a:ext>
            </a:extLst>
          </p:cNvPr>
          <p:cNvSpPr/>
          <p:nvPr/>
        </p:nvSpPr>
        <p:spPr>
          <a:xfrm>
            <a:off x="3686985" y="1787950"/>
            <a:ext cx="749010" cy="143657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7E43BAD-9FC6-E86C-8F16-A6216DF399E7}"/>
              </a:ext>
            </a:extLst>
          </p:cNvPr>
          <p:cNvSpPr txBox="1"/>
          <p:nvPr/>
        </p:nvSpPr>
        <p:spPr>
          <a:xfrm>
            <a:off x="3748575" y="1402759"/>
            <a:ext cx="715583" cy="307777"/>
          </a:xfrm>
          <a:prstGeom prst="rect">
            <a:avLst/>
          </a:prstGeom>
          <a:noFill/>
        </p:spPr>
        <p:txBody>
          <a:bodyPr wrap="square">
            <a:spAutoFit/>
          </a:bodyPr>
          <a:lstStyle/>
          <a:p>
            <a:r>
              <a:rPr lang="en-US" sz="1400" b="1" dirty="0"/>
              <a:t>Fetch</a:t>
            </a:r>
            <a:endParaRPr lang="en-US" sz="1400" dirty="0"/>
          </a:p>
        </p:txBody>
      </p:sp>
      <p:pic>
        <p:nvPicPr>
          <p:cNvPr id="1046" name="Picture 22" descr="Upload PNGs for Free Download">
            <a:extLst>
              <a:ext uri="{FF2B5EF4-FFF2-40B4-BE49-F238E27FC236}">
                <a16:creationId xmlns:a16="http://schemas.microsoft.com/office/drawing/2014/main" id="{9B425950-01EB-E330-3401-2B05F07AD9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02870" y="2313881"/>
            <a:ext cx="549366" cy="54392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Upload PNGs for Free Download">
            <a:extLst>
              <a:ext uri="{FF2B5EF4-FFF2-40B4-BE49-F238E27FC236}">
                <a16:creationId xmlns:a16="http://schemas.microsoft.com/office/drawing/2014/main" id="{31AD60F6-C446-3D80-C118-81A10095D9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3773666" y="2293576"/>
            <a:ext cx="613625" cy="540748"/>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CE8B10EC-2FF0-96D3-E8E1-495A58C4AE5C}"/>
              </a:ext>
            </a:extLst>
          </p:cNvPr>
          <p:cNvCxnSpPr>
            <a:stCxn id="18" idx="3"/>
            <a:endCxn id="20" idx="1"/>
          </p:cNvCxnSpPr>
          <p:nvPr/>
        </p:nvCxnSpPr>
        <p:spPr>
          <a:xfrm>
            <a:off x="5615384" y="2918458"/>
            <a:ext cx="210538" cy="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8732219-4BF6-24F0-9BEE-AF01D39A8C06}"/>
              </a:ext>
            </a:extLst>
          </p:cNvPr>
          <p:cNvCxnSpPr>
            <a:cxnSpLocks/>
          </p:cNvCxnSpPr>
          <p:nvPr/>
        </p:nvCxnSpPr>
        <p:spPr>
          <a:xfrm>
            <a:off x="6710885" y="2918457"/>
            <a:ext cx="35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9542CAA-B683-52A7-A65B-329607C24ABC}"/>
              </a:ext>
            </a:extLst>
          </p:cNvPr>
          <p:cNvCxnSpPr>
            <a:cxnSpLocks/>
          </p:cNvCxnSpPr>
          <p:nvPr/>
        </p:nvCxnSpPr>
        <p:spPr>
          <a:xfrm>
            <a:off x="6710885" y="2104760"/>
            <a:ext cx="35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2960EEB-285E-8F74-72F2-618C0EEED107}"/>
              </a:ext>
            </a:extLst>
          </p:cNvPr>
          <p:cNvCxnSpPr/>
          <p:nvPr/>
        </p:nvCxnSpPr>
        <p:spPr>
          <a:xfrm>
            <a:off x="5605452" y="2110222"/>
            <a:ext cx="210538" cy="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84101-2CF8-D8D5-F08A-86A289FC6C52}"/>
              </a:ext>
            </a:extLst>
          </p:cNvPr>
          <p:cNvCxnSpPr>
            <a:cxnSpLocks/>
            <a:endCxn id="13" idx="1"/>
          </p:cNvCxnSpPr>
          <p:nvPr/>
        </p:nvCxnSpPr>
        <p:spPr>
          <a:xfrm flipV="1">
            <a:off x="4429546" y="2106077"/>
            <a:ext cx="291092" cy="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381066A-4EAB-0C1B-762E-457D3C11AFB5}"/>
              </a:ext>
            </a:extLst>
          </p:cNvPr>
          <p:cNvCxnSpPr>
            <a:cxnSpLocks/>
            <a:endCxn id="18" idx="1"/>
          </p:cNvCxnSpPr>
          <p:nvPr/>
        </p:nvCxnSpPr>
        <p:spPr>
          <a:xfrm flipV="1">
            <a:off x="4435406" y="2918458"/>
            <a:ext cx="288600" cy="1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Arrow: Down 54">
            <a:extLst>
              <a:ext uri="{FF2B5EF4-FFF2-40B4-BE49-F238E27FC236}">
                <a16:creationId xmlns:a16="http://schemas.microsoft.com/office/drawing/2014/main" id="{274F2E74-C8DF-0F0F-EFE9-C7F6E5F08AFF}"/>
              </a:ext>
            </a:extLst>
          </p:cNvPr>
          <p:cNvSpPr/>
          <p:nvPr/>
        </p:nvSpPr>
        <p:spPr>
          <a:xfrm>
            <a:off x="1034408" y="2114368"/>
            <a:ext cx="205474" cy="64094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0E02E7D5-1B62-9E58-E690-F6239DD20277}"/>
              </a:ext>
            </a:extLst>
          </p:cNvPr>
          <p:cNvSpPr/>
          <p:nvPr/>
        </p:nvSpPr>
        <p:spPr>
          <a:xfrm>
            <a:off x="2297058" y="2360973"/>
            <a:ext cx="678294" cy="24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Arrow: Right 60">
            <a:extLst>
              <a:ext uri="{FF2B5EF4-FFF2-40B4-BE49-F238E27FC236}">
                <a16:creationId xmlns:a16="http://schemas.microsoft.com/office/drawing/2014/main" id="{DB3F9B54-0891-943F-8239-23E0A225B67E}"/>
              </a:ext>
            </a:extLst>
          </p:cNvPr>
          <p:cNvSpPr/>
          <p:nvPr/>
        </p:nvSpPr>
        <p:spPr>
          <a:xfrm>
            <a:off x="8599711" y="2471669"/>
            <a:ext cx="678294" cy="24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Rounded Corners 61">
            <a:extLst>
              <a:ext uri="{FF2B5EF4-FFF2-40B4-BE49-F238E27FC236}">
                <a16:creationId xmlns:a16="http://schemas.microsoft.com/office/drawing/2014/main" id="{64D546FA-F2CF-644C-6D06-1C54BCC8197F}"/>
              </a:ext>
            </a:extLst>
          </p:cNvPr>
          <p:cNvSpPr/>
          <p:nvPr/>
        </p:nvSpPr>
        <p:spPr>
          <a:xfrm>
            <a:off x="7384310" y="4843134"/>
            <a:ext cx="2671209" cy="135657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a:extLst>
              <a:ext uri="{FF2B5EF4-FFF2-40B4-BE49-F238E27FC236}">
                <a16:creationId xmlns:a16="http://schemas.microsoft.com/office/drawing/2014/main" id="{CC931095-100E-9CB8-FB87-1A9300ACFEB5}"/>
              </a:ext>
            </a:extLst>
          </p:cNvPr>
          <p:cNvSpPr/>
          <p:nvPr/>
        </p:nvSpPr>
        <p:spPr>
          <a:xfrm rot="5400000">
            <a:off x="9755489" y="4287446"/>
            <a:ext cx="1912734" cy="24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 name="Rectangle: Rounded Corners 1023">
            <a:extLst>
              <a:ext uri="{FF2B5EF4-FFF2-40B4-BE49-F238E27FC236}">
                <a16:creationId xmlns:a16="http://schemas.microsoft.com/office/drawing/2014/main" id="{73E45D3E-DEFC-46A2-EE5D-D084E4D45484}"/>
              </a:ext>
            </a:extLst>
          </p:cNvPr>
          <p:cNvSpPr/>
          <p:nvPr/>
        </p:nvSpPr>
        <p:spPr>
          <a:xfrm>
            <a:off x="3743276" y="4823304"/>
            <a:ext cx="2460031" cy="143736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TextBox 1024">
            <a:extLst>
              <a:ext uri="{FF2B5EF4-FFF2-40B4-BE49-F238E27FC236}">
                <a16:creationId xmlns:a16="http://schemas.microsoft.com/office/drawing/2014/main" id="{31B0517D-FC57-F5FE-3ED1-429F3FB878F6}"/>
              </a:ext>
            </a:extLst>
          </p:cNvPr>
          <p:cNvSpPr txBox="1"/>
          <p:nvPr/>
        </p:nvSpPr>
        <p:spPr>
          <a:xfrm>
            <a:off x="8034140" y="6241293"/>
            <a:ext cx="1681871" cy="261610"/>
          </a:xfrm>
          <a:prstGeom prst="rect">
            <a:avLst/>
          </a:prstGeom>
          <a:noFill/>
        </p:spPr>
        <p:txBody>
          <a:bodyPr wrap="none" rtlCol="0">
            <a:spAutoFit/>
          </a:bodyPr>
          <a:lstStyle/>
          <a:p>
            <a:r>
              <a:rPr lang="en-US" sz="1100" b="1" dirty="0"/>
              <a:t>Deploy Server (CD server)</a:t>
            </a:r>
          </a:p>
        </p:txBody>
      </p:sp>
      <p:sp>
        <p:nvSpPr>
          <p:cNvPr id="1027" name="TextBox 1026">
            <a:extLst>
              <a:ext uri="{FF2B5EF4-FFF2-40B4-BE49-F238E27FC236}">
                <a16:creationId xmlns:a16="http://schemas.microsoft.com/office/drawing/2014/main" id="{9A6D36E0-8B33-8D69-4EA1-6B464A1FAB5E}"/>
              </a:ext>
            </a:extLst>
          </p:cNvPr>
          <p:cNvSpPr txBox="1"/>
          <p:nvPr/>
        </p:nvSpPr>
        <p:spPr>
          <a:xfrm>
            <a:off x="4374500" y="6363594"/>
            <a:ext cx="1293944" cy="261610"/>
          </a:xfrm>
          <a:prstGeom prst="rect">
            <a:avLst/>
          </a:prstGeom>
          <a:noFill/>
        </p:spPr>
        <p:txBody>
          <a:bodyPr wrap="none" rtlCol="0">
            <a:spAutoFit/>
          </a:bodyPr>
          <a:lstStyle/>
          <a:p>
            <a:r>
              <a:rPr lang="en-US" sz="1100" b="1" dirty="0"/>
              <a:t>Production Servers</a:t>
            </a:r>
          </a:p>
        </p:txBody>
      </p:sp>
      <p:sp>
        <p:nvSpPr>
          <p:cNvPr id="1029" name="Rectangle: Rounded Corners 1028">
            <a:extLst>
              <a:ext uri="{FF2B5EF4-FFF2-40B4-BE49-F238E27FC236}">
                <a16:creationId xmlns:a16="http://schemas.microsoft.com/office/drawing/2014/main" id="{66045C56-5654-19D2-913D-FDDFD4B8D49D}"/>
              </a:ext>
            </a:extLst>
          </p:cNvPr>
          <p:cNvSpPr/>
          <p:nvPr/>
        </p:nvSpPr>
        <p:spPr>
          <a:xfrm>
            <a:off x="3943527" y="5038205"/>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Rounded Corners 1032">
            <a:extLst>
              <a:ext uri="{FF2B5EF4-FFF2-40B4-BE49-F238E27FC236}">
                <a16:creationId xmlns:a16="http://schemas.microsoft.com/office/drawing/2014/main" id="{6E9396EC-679D-FA69-99BB-7AFDD1BCB60A}"/>
              </a:ext>
            </a:extLst>
          </p:cNvPr>
          <p:cNvSpPr/>
          <p:nvPr/>
        </p:nvSpPr>
        <p:spPr>
          <a:xfrm>
            <a:off x="4665156" y="5038205"/>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Rounded Corners 1035">
            <a:extLst>
              <a:ext uri="{FF2B5EF4-FFF2-40B4-BE49-F238E27FC236}">
                <a16:creationId xmlns:a16="http://schemas.microsoft.com/office/drawing/2014/main" id="{29AF1D56-38A9-CF1A-82F0-B9B954F69286}"/>
              </a:ext>
            </a:extLst>
          </p:cNvPr>
          <p:cNvSpPr/>
          <p:nvPr/>
        </p:nvSpPr>
        <p:spPr>
          <a:xfrm>
            <a:off x="5386785" y="5038205"/>
            <a:ext cx="591179" cy="423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Rounded Corners 1038">
            <a:extLst>
              <a:ext uri="{FF2B5EF4-FFF2-40B4-BE49-F238E27FC236}">
                <a16:creationId xmlns:a16="http://schemas.microsoft.com/office/drawing/2014/main" id="{EB38AC18-67B1-86BE-4D3E-B99D00BDBE25}"/>
              </a:ext>
            </a:extLst>
          </p:cNvPr>
          <p:cNvSpPr/>
          <p:nvPr/>
        </p:nvSpPr>
        <p:spPr>
          <a:xfrm>
            <a:off x="3946823" y="5602942"/>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Rounded Corners 1039">
            <a:extLst>
              <a:ext uri="{FF2B5EF4-FFF2-40B4-BE49-F238E27FC236}">
                <a16:creationId xmlns:a16="http://schemas.microsoft.com/office/drawing/2014/main" id="{728837D0-33DC-CC48-F63E-D7234C0D7EE6}"/>
              </a:ext>
            </a:extLst>
          </p:cNvPr>
          <p:cNvSpPr/>
          <p:nvPr/>
        </p:nvSpPr>
        <p:spPr>
          <a:xfrm>
            <a:off x="4677701" y="5602941"/>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Rounded Corners 1040">
            <a:extLst>
              <a:ext uri="{FF2B5EF4-FFF2-40B4-BE49-F238E27FC236}">
                <a16:creationId xmlns:a16="http://schemas.microsoft.com/office/drawing/2014/main" id="{E635AB51-F37B-B58A-0C20-A7F78B1955AB}"/>
              </a:ext>
            </a:extLst>
          </p:cNvPr>
          <p:cNvSpPr/>
          <p:nvPr/>
        </p:nvSpPr>
        <p:spPr>
          <a:xfrm>
            <a:off x="5386785" y="5602941"/>
            <a:ext cx="591179" cy="42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0" name="Picture 26">
            <a:extLst>
              <a:ext uri="{FF2B5EF4-FFF2-40B4-BE49-F238E27FC236}">
                <a16:creationId xmlns:a16="http://schemas.microsoft.com/office/drawing/2014/main" id="{04D9115C-B94C-3C5B-D08D-BEDCC18198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19928" y="5255032"/>
            <a:ext cx="1843475" cy="593369"/>
          </a:xfrm>
          <a:prstGeom prst="rect">
            <a:avLst/>
          </a:prstGeom>
          <a:noFill/>
          <a:extLst>
            <a:ext uri="{909E8E84-426E-40DD-AFC4-6F175D3DCCD1}">
              <a14:hiddenFill xmlns:a14="http://schemas.microsoft.com/office/drawing/2010/main">
                <a:solidFill>
                  <a:srgbClr val="FFFFFF"/>
                </a:solidFill>
              </a14:hiddenFill>
            </a:ext>
          </a:extLst>
        </p:spPr>
      </p:pic>
      <p:sp>
        <p:nvSpPr>
          <p:cNvPr id="1042" name="Arrow: Right 1041">
            <a:extLst>
              <a:ext uri="{FF2B5EF4-FFF2-40B4-BE49-F238E27FC236}">
                <a16:creationId xmlns:a16="http://schemas.microsoft.com/office/drawing/2014/main" id="{E8E67A16-F590-6BE8-BAB8-15741E22FFA8}"/>
              </a:ext>
            </a:extLst>
          </p:cNvPr>
          <p:cNvSpPr/>
          <p:nvPr/>
        </p:nvSpPr>
        <p:spPr>
          <a:xfrm flipH="1">
            <a:off x="6452641" y="5480669"/>
            <a:ext cx="672500" cy="24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2" name="Picture 28">
            <a:extLst>
              <a:ext uri="{FF2B5EF4-FFF2-40B4-BE49-F238E27FC236}">
                <a16:creationId xmlns:a16="http://schemas.microsoft.com/office/drawing/2014/main" id="{0BBA77F2-BF92-E6E1-ACF0-F72CE4F6805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8305" y="5220059"/>
            <a:ext cx="617751" cy="765763"/>
          </a:xfrm>
          <a:prstGeom prst="rect">
            <a:avLst/>
          </a:prstGeom>
          <a:noFill/>
          <a:extLst>
            <a:ext uri="{909E8E84-426E-40DD-AFC4-6F175D3DCCD1}">
              <a14:hiddenFill xmlns:a14="http://schemas.microsoft.com/office/drawing/2010/main">
                <a:solidFill>
                  <a:srgbClr val="FFFFFF"/>
                </a:solidFill>
              </a14:hiddenFill>
            </a:ext>
          </a:extLst>
        </p:spPr>
      </p:pic>
      <p:sp>
        <p:nvSpPr>
          <p:cNvPr id="1047" name="TextBox 1046">
            <a:extLst>
              <a:ext uri="{FF2B5EF4-FFF2-40B4-BE49-F238E27FC236}">
                <a16:creationId xmlns:a16="http://schemas.microsoft.com/office/drawing/2014/main" id="{8484A8E7-3022-531F-7E77-4304A271F33F}"/>
              </a:ext>
            </a:extLst>
          </p:cNvPr>
          <p:cNvSpPr txBox="1"/>
          <p:nvPr/>
        </p:nvSpPr>
        <p:spPr>
          <a:xfrm>
            <a:off x="1168329" y="6068903"/>
            <a:ext cx="744114" cy="261610"/>
          </a:xfrm>
          <a:prstGeom prst="rect">
            <a:avLst/>
          </a:prstGeom>
          <a:noFill/>
        </p:spPr>
        <p:txBody>
          <a:bodyPr wrap="none" rtlCol="0">
            <a:spAutoFit/>
          </a:bodyPr>
          <a:lstStyle/>
          <a:p>
            <a:r>
              <a:rPr lang="en-US" sz="1100" b="1" dirty="0"/>
              <a:t>End users</a:t>
            </a:r>
          </a:p>
        </p:txBody>
      </p:sp>
      <p:pic>
        <p:nvPicPr>
          <p:cNvPr id="1054" name="Picture 30">
            <a:extLst>
              <a:ext uri="{FF2B5EF4-FFF2-40B4-BE49-F238E27FC236}">
                <a16:creationId xmlns:a16="http://schemas.microsoft.com/office/drawing/2014/main" id="{F3D146E1-A932-863C-6D81-12EDACC5C9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4722" y="5231273"/>
            <a:ext cx="617751" cy="758796"/>
          </a:xfrm>
          <a:prstGeom prst="rect">
            <a:avLst/>
          </a:prstGeom>
          <a:noFill/>
          <a:extLst>
            <a:ext uri="{909E8E84-426E-40DD-AFC4-6F175D3DCCD1}">
              <a14:hiddenFill xmlns:a14="http://schemas.microsoft.com/office/drawing/2010/main">
                <a:solidFill>
                  <a:srgbClr val="FFFFFF"/>
                </a:solidFill>
              </a14:hiddenFill>
            </a:ext>
          </a:extLst>
        </p:spPr>
      </p:pic>
      <p:sp>
        <p:nvSpPr>
          <p:cNvPr id="1049" name="Arrow: Right 1048">
            <a:extLst>
              <a:ext uri="{FF2B5EF4-FFF2-40B4-BE49-F238E27FC236}">
                <a16:creationId xmlns:a16="http://schemas.microsoft.com/office/drawing/2014/main" id="{F342DA39-C33A-81F7-146B-68D3BE6E00F4}"/>
              </a:ext>
            </a:extLst>
          </p:cNvPr>
          <p:cNvSpPr/>
          <p:nvPr/>
        </p:nvSpPr>
        <p:spPr>
          <a:xfrm>
            <a:off x="2488604" y="5551716"/>
            <a:ext cx="678294" cy="24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423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Orders Python Service Response Time</a:t>
            </a:r>
            <a:endParaRPr dirty="0"/>
          </a:p>
        </p:txBody>
      </p:sp>
      <p:pic>
        <p:nvPicPr>
          <p:cNvPr id="72" name="Google Shape;72;p15"/>
          <p:cNvPicPr preferRelativeResize="0"/>
          <p:nvPr/>
        </p:nvPicPr>
        <p:blipFill>
          <a:blip r:embed="rId3">
            <a:alphaModFix/>
          </a:blip>
          <a:stretch>
            <a:fillRect/>
          </a:stretch>
        </p:blipFill>
        <p:spPr>
          <a:xfrm>
            <a:off x="154763" y="2107873"/>
            <a:ext cx="11785597" cy="916021"/>
          </a:xfrm>
          <a:prstGeom prst="rect">
            <a:avLst/>
          </a:prstGeom>
          <a:noFill/>
          <a:ln>
            <a:noFill/>
          </a:ln>
        </p:spPr>
      </p:pic>
      <p:pic>
        <p:nvPicPr>
          <p:cNvPr id="2" name="Google Shape;84;p16">
            <a:extLst>
              <a:ext uri="{FF2B5EF4-FFF2-40B4-BE49-F238E27FC236}">
                <a16:creationId xmlns:a16="http://schemas.microsoft.com/office/drawing/2014/main" id="{EF2609CC-9188-C7FD-06AE-D5B1ECAE0678}"/>
              </a:ext>
            </a:extLst>
          </p:cNvPr>
          <p:cNvPicPr preferRelativeResize="0"/>
          <p:nvPr/>
        </p:nvPicPr>
        <p:blipFill>
          <a:blip r:embed="rId4">
            <a:alphaModFix/>
          </a:blip>
          <a:stretch>
            <a:fillRect/>
          </a:stretch>
        </p:blipFill>
        <p:spPr>
          <a:xfrm>
            <a:off x="106311" y="4072956"/>
            <a:ext cx="11785604" cy="844757"/>
          </a:xfrm>
          <a:prstGeom prst="rect">
            <a:avLst/>
          </a:prstGeom>
          <a:noFill/>
          <a:ln>
            <a:noFill/>
          </a:ln>
        </p:spPr>
      </p:pic>
      <p:sp>
        <p:nvSpPr>
          <p:cNvPr id="3" name="Google Shape;89;p17">
            <a:extLst>
              <a:ext uri="{FF2B5EF4-FFF2-40B4-BE49-F238E27FC236}">
                <a16:creationId xmlns:a16="http://schemas.microsoft.com/office/drawing/2014/main" id="{D9D8BF4D-1367-0789-3F07-5176308E2B3A}"/>
              </a:ext>
            </a:extLst>
          </p:cNvPr>
          <p:cNvSpPr txBox="1">
            <a:spLocks/>
          </p:cNvSpPr>
          <p:nvPr/>
        </p:nvSpPr>
        <p:spPr>
          <a:xfrm>
            <a:off x="154763" y="1053936"/>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VM</a:t>
            </a:r>
          </a:p>
        </p:txBody>
      </p:sp>
      <p:sp>
        <p:nvSpPr>
          <p:cNvPr id="4" name="Google Shape;89;p17">
            <a:extLst>
              <a:ext uri="{FF2B5EF4-FFF2-40B4-BE49-F238E27FC236}">
                <a16:creationId xmlns:a16="http://schemas.microsoft.com/office/drawing/2014/main" id="{B74C0A6F-D058-BB6C-64B6-D18975B0920F}"/>
              </a:ext>
            </a:extLst>
          </p:cNvPr>
          <p:cNvSpPr txBox="1">
            <a:spLocks/>
          </p:cNvSpPr>
          <p:nvPr/>
        </p:nvSpPr>
        <p:spPr>
          <a:xfrm>
            <a:off x="154763" y="3309356"/>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Pod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395636" y="1112792"/>
            <a:ext cx="5254834" cy="2405013"/>
          </a:xfrm>
          <a:prstGeom prst="rect">
            <a:avLst/>
          </a:prstGeom>
          <a:noFill/>
          <a:ln>
            <a:noFill/>
          </a:ln>
        </p:spPr>
      </p:pic>
      <p:pic>
        <p:nvPicPr>
          <p:cNvPr id="138" name="Google Shape;138;p22"/>
          <p:cNvPicPr preferRelativeResize="0"/>
          <p:nvPr/>
        </p:nvPicPr>
        <p:blipFill>
          <a:blip r:embed="rId4">
            <a:alphaModFix/>
          </a:blip>
          <a:stretch>
            <a:fillRect/>
          </a:stretch>
        </p:blipFill>
        <p:spPr>
          <a:xfrm>
            <a:off x="6169207" y="1112792"/>
            <a:ext cx="5627157" cy="2405012"/>
          </a:xfrm>
          <a:prstGeom prst="rect">
            <a:avLst/>
          </a:prstGeom>
          <a:noFill/>
          <a:ln>
            <a:noFill/>
          </a:ln>
        </p:spPr>
      </p:pic>
      <p:pic>
        <p:nvPicPr>
          <p:cNvPr id="139" name="Google Shape;139;p22"/>
          <p:cNvPicPr preferRelativeResize="0"/>
          <p:nvPr/>
        </p:nvPicPr>
        <p:blipFill>
          <a:blip r:embed="rId5">
            <a:alphaModFix/>
          </a:blip>
          <a:stretch>
            <a:fillRect/>
          </a:stretch>
        </p:blipFill>
        <p:spPr>
          <a:xfrm>
            <a:off x="395635" y="3920658"/>
            <a:ext cx="5308767" cy="2211261"/>
          </a:xfrm>
          <a:prstGeom prst="rect">
            <a:avLst/>
          </a:prstGeom>
          <a:noFill/>
          <a:ln>
            <a:noFill/>
          </a:ln>
        </p:spPr>
      </p:pic>
      <p:pic>
        <p:nvPicPr>
          <p:cNvPr id="140" name="Google Shape;140;p22"/>
          <p:cNvPicPr preferRelativeResize="0"/>
          <p:nvPr/>
        </p:nvPicPr>
        <p:blipFill>
          <a:blip r:embed="rId6">
            <a:alphaModFix/>
          </a:blip>
          <a:stretch>
            <a:fillRect/>
          </a:stretch>
        </p:blipFill>
        <p:spPr>
          <a:xfrm>
            <a:off x="6235819" y="3878269"/>
            <a:ext cx="5627157" cy="2253650"/>
          </a:xfrm>
          <a:prstGeom prst="rect">
            <a:avLst/>
          </a:prstGeom>
          <a:noFill/>
          <a:ln>
            <a:noFill/>
          </a:ln>
        </p:spPr>
      </p:pic>
      <p:sp>
        <p:nvSpPr>
          <p:cNvPr id="141" name="Google Shape;141;p22"/>
          <p:cNvSpPr txBox="1">
            <a:spLocks noGrp="1"/>
          </p:cNvSpPr>
          <p:nvPr>
            <p:ph type="title" idx="4294967295"/>
          </p:nvPr>
        </p:nvSpPr>
        <p:spPr>
          <a:xfrm>
            <a:off x="308267" y="77533"/>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UI JS Service – Idle State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6191334" y="864735"/>
            <a:ext cx="5544870" cy="2471861"/>
          </a:xfrm>
          <a:prstGeom prst="rect">
            <a:avLst/>
          </a:prstGeom>
          <a:noFill/>
          <a:ln>
            <a:noFill/>
          </a:ln>
        </p:spPr>
      </p:pic>
      <p:pic>
        <p:nvPicPr>
          <p:cNvPr id="147" name="Google Shape;147;p23"/>
          <p:cNvPicPr preferRelativeResize="0"/>
          <p:nvPr/>
        </p:nvPicPr>
        <p:blipFill>
          <a:blip r:embed="rId4">
            <a:alphaModFix/>
          </a:blip>
          <a:stretch>
            <a:fillRect/>
          </a:stretch>
        </p:blipFill>
        <p:spPr>
          <a:xfrm>
            <a:off x="6159500" y="3818871"/>
            <a:ext cx="5576704" cy="2471861"/>
          </a:xfrm>
          <a:prstGeom prst="rect">
            <a:avLst/>
          </a:prstGeom>
          <a:noFill/>
          <a:ln>
            <a:noFill/>
          </a:ln>
        </p:spPr>
      </p:pic>
      <p:pic>
        <p:nvPicPr>
          <p:cNvPr id="148" name="Google Shape;148;p23"/>
          <p:cNvPicPr preferRelativeResize="0"/>
          <p:nvPr/>
        </p:nvPicPr>
        <p:blipFill>
          <a:blip r:embed="rId5">
            <a:alphaModFix/>
          </a:blip>
          <a:stretch>
            <a:fillRect/>
          </a:stretch>
        </p:blipFill>
        <p:spPr>
          <a:xfrm>
            <a:off x="296332" y="864735"/>
            <a:ext cx="5672499" cy="2471861"/>
          </a:xfrm>
          <a:prstGeom prst="rect">
            <a:avLst/>
          </a:prstGeom>
          <a:noFill/>
          <a:ln>
            <a:noFill/>
          </a:ln>
        </p:spPr>
      </p:pic>
      <p:pic>
        <p:nvPicPr>
          <p:cNvPr id="149" name="Google Shape;149;p23"/>
          <p:cNvPicPr preferRelativeResize="0"/>
          <p:nvPr/>
        </p:nvPicPr>
        <p:blipFill>
          <a:blip r:embed="rId6">
            <a:alphaModFix/>
          </a:blip>
          <a:stretch>
            <a:fillRect/>
          </a:stretch>
        </p:blipFill>
        <p:spPr>
          <a:xfrm>
            <a:off x="296333" y="3818871"/>
            <a:ext cx="5576704" cy="2471861"/>
          </a:xfrm>
          <a:prstGeom prst="rect">
            <a:avLst/>
          </a:prstGeom>
          <a:noFill/>
          <a:ln>
            <a:noFill/>
          </a:ln>
        </p:spPr>
      </p:pic>
      <p:sp>
        <p:nvSpPr>
          <p:cNvPr id="150" name="Google Shape;150;p23"/>
          <p:cNvSpPr txBox="1">
            <a:spLocks noGrp="1"/>
          </p:cNvSpPr>
          <p:nvPr>
            <p:ph type="title" idx="4294967295"/>
          </p:nvPr>
        </p:nvSpPr>
        <p:spPr>
          <a:xfrm>
            <a:off x="200900" y="0"/>
            <a:ext cx="1334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US" dirty="0"/>
              <a:t>UI JS Service – Load State</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UI JS Service Response Time</a:t>
            </a:r>
            <a:endParaRPr dirty="0"/>
          </a:p>
        </p:txBody>
      </p:sp>
      <p:pic>
        <p:nvPicPr>
          <p:cNvPr id="120" name="Google Shape;120;p20"/>
          <p:cNvPicPr preferRelativeResize="0"/>
          <p:nvPr/>
        </p:nvPicPr>
        <p:blipFill>
          <a:blip r:embed="rId3">
            <a:alphaModFix/>
          </a:blip>
          <a:stretch>
            <a:fillRect/>
          </a:stretch>
        </p:blipFill>
        <p:spPr>
          <a:xfrm>
            <a:off x="110085" y="2053835"/>
            <a:ext cx="11785599" cy="818444"/>
          </a:xfrm>
          <a:prstGeom prst="rect">
            <a:avLst/>
          </a:prstGeom>
          <a:noFill/>
          <a:ln>
            <a:noFill/>
          </a:ln>
        </p:spPr>
      </p:pic>
      <p:pic>
        <p:nvPicPr>
          <p:cNvPr id="3" name="Google Shape;132;p21">
            <a:extLst>
              <a:ext uri="{FF2B5EF4-FFF2-40B4-BE49-F238E27FC236}">
                <a16:creationId xmlns:a16="http://schemas.microsoft.com/office/drawing/2014/main" id="{274CB10D-C4E6-1158-A28E-1779B65E744F}"/>
              </a:ext>
            </a:extLst>
          </p:cNvPr>
          <p:cNvPicPr preferRelativeResize="0"/>
          <p:nvPr/>
        </p:nvPicPr>
        <p:blipFill>
          <a:blip r:embed="rId4">
            <a:alphaModFix/>
          </a:blip>
          <a:stretch>
            <a:fillRect/>
          </a:stretch>
        </p:blipFill>
        <p:spPr>
          <a:xfrm>
            <a:off x="203199" y="4415801"/>
            <a:ext cx="11785601" cy="805432"/>
          </a:xfrm>
          <a:prstGeom prst="rect">
            <a:avLst/>
          </a:prstGeom>
          <a:noFill/>
          <a:ln>
            <a:noFill/>
          </a:ln>
        </p:spPr>
      </p:pic>
      <p:sp>
        <p:nvSpPr>
          <p:cNvPr id="4" name="Google Shape;89;p17">
            <a:extLst>
              <a:ext uri="{FF2B5EF4-FFF2-40B4-BE49-F238E27FC236}">
                <a16:creationId xmlns:a16="http://schemas.microsoft.com/office/drawing/2014/main" id="{E979D74C-2634-C3A0-63B3-5E76E0D2E050}"/>
              </a:ext>
            </a:extLst>
          </p:cNvPr>
          <p:cNvSpPr txBox="1">
            <a:spLocks/>
          </p:cNvSpPr>
          <p:nvPr/>
        </p:nvSpPr>
        <p:spPr>
          <a:xfrm>
            <a:off x="110085" y="1409536"/>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VM</a:t>
            </a:r>
          </a:p>
        </p:txBody>
      </p:sp>
      <p:sp>
        <p:nvSpPr>
          <p:cNvPr id="5" name="Google Shape;89;p17">
            <a:extLst>
              <a:ext uri="{FF2B5EF4-FFF2-40B4-BE49-F238E27FC236}">
                <a16:creationId xmlns:a16="http://schemas.microsoft.com/office/drawing/2014/main" id="{88802E94-238B-DA82-4BC0-069A5AEFDF93}"/>
              </a:ext>
            </a:extLst>
          </p:cNvPr>
          <p:cNvSpPr txBox="1">
            <a:spLocks/>
          </p:cNvSpPr>
          <p:nvPr/>
        </p:nvSpPr>
        <p:spPr>
          <a:xfrm>
            <a:off x="110085" y="3664956"/>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Pod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idx="4294967295"/>
          </p:nvPr>
        </p:nvSpPr>
        <p:spPr>
          <a:xfrm>
            <a:off x="308267" y="77533"/>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Books Java Service – Idle State</a:t>
            </a:r>
            <a:endParaRPr dirty="0"/>
          </a:p>
        </p:txBody>
      </p:sp>
      <p:pic>
        <p:nvPicPr>
          <p:cNvPr id="186" name="Google Shape;186;p27"/>
          <p:cNvPicPr preferRelativeResize="0"/>
          <p:nvPr/>
        </p:nvPicPr>
        <p:blipFill>
          <a:blip r:embed="rId3">
            <a:alphaModFix/>
          </a:blip>
          <a:stretch>
            <a:fillRect/>
          </a:stretch>
        </p:blipFill>
        <p:spPr>
          <a:xfrm>
            <a:off x="672333" y="1291300"/>
            <a:ext cx="4966465" cy="2289668"/>
          </a:xfrm>
          <a:prstGeom prst="rect">
            <a:avLst/>
          </a:prstGeom>
          <a:noFill/>
          <a:ln>
            <a:noFill/>
          </a:ln>
        </p:spPr>
      </p:pic>
      <p:pic>
        <p:nvPicPr>
          <p:cNvPr id="187" name="Google Shape;187;p27"/>
          <p:cNvPicPr preferRelativeResize="0"/>
          <p:nvPr/>
        </p:nvPicPr>
        <p:blipFill>
          <a:blip r:embed="rId4">
            <a:alphaModFix/>
          </a:blip>
          <a:stretch>
            <a:fillRect/>
          </a:stretch>
        </p:blipFill>
        <p:spPr>
          <a:xfrm>
            <a:off x="672334" y="4034932"/>
            <a:ext cx="4966466" cy="2289668"/>
          </a:xfrm>
          <a:prstGeom prst="rect">
            <a:avLst/>
          </a:prstGeom>
          <a:noFill/>
          <a:ln>
            <a:noFill/>
          </a:ln>
        </p:spPr>
      </p:pic>
      <p:pic>
        <p:nvPicPr>
          <p:cNvPr id="188" name="Google Shape;188;p27"/>
          <p:cNvPicPr preferRelativeResize="0"/>
          <p:nvPr/>
        </p:nvPicPr>
        <p:blipFill>
          <a:blip r:embed="rId5">
            <a:alphaModFix/>
          </a:blip>
          <a:stretch>
            <a:fillRect/>
          </a:stretch>
        </p:blipFill>
        <p:spPr>
          <a:xfrm>
            <a:off x="6243366" y="4034932"/>
            <a:ext cx="5276299" cy="2162667"/>
          </a:xfrm>
          <a:prstGeom prst="rect">
            <a:avLst/>
          </a:prstGeom>
          <a:noFill/>
          <a:ln>
            <a:noFill/>
          </a:ln>
        </p:spPr>
      </p:pic>
      <p:pic>
        <p:nvPicPr>
          <p:cNvPr id="189" name="Google Shape;189;p27"/>
          <p:cNvPicPr preferRelativeResize="0"/>
          <p:nvPr/>
        </p:nvPicPr>
        <p:blipFill>
          <a:blip r:embed="rId6">
            <a:alphaModFix/>
          </a:blip>
          <a:stretch>
            <a:fillRect/>
          </a:stretch>
        </p:blipFill>
        <p:spPr>
          <a:xfrm>
            <a:off x="6243366" y="1321067"/>
            <a:ext cx="5276300" cy="22599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idx="4294967295"/>
          </p:nvPr>
        </p:nvSpPr>
        <p:spPr>
          <a:xfrm>
            <a:off x="308267" y="77533"/>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Books Java Service – Load State</a:t>
            </a:r>
            <a:endParaRPr dirty="0"/>
          </a:p>
        </p:txBody>
      </p:sp>
      <p:pic>
        <p:nvPicPr>
          <p:cNvPr id="195" name="Google Shape;195;p28"/>
          <p:cNvPicPr preferRelativeResize="0"/>
          <p:nvPr/>
        </p:nvPicPr>
        <p:blipFill>
          <a:blip r:embed="rId3">
            <a:alphaModFix/>
          </a:blip>
          <a:stretch>
            <a:fillRect/>
          </a:stretch>
        </p:blipFill>
        <p:spPr>
          <a:xfrm>
            <a:off x="6000668" y="1202566"/>
            <a:ext cx="5426866" cy="2414750"/>
          </a:xfrm>
          <a:prstGeom prst="rect">
            <a:avLst/>
          </a:prstGeom>
          <a:noFill/>
          <a:ln>
            <a:noFill/>
          </a:ln>
        </p:spPr>
      </p:pic>
      <p:pic>
        <p:nvPicPr>
          <p:cNvPr id="196" name="Google Shape;196;p28"/>
          <p:cNvPicPr preferRelativeResize="0"/>
          <p:nvPr/>
        </p:nvPicPr>
        <p:blipFill>
          <a:blip r:embed="rId4">
            <a:alphaModFix/>
          </a:blip>
          <a:stretch>
            <a:fillRect/>
          </a:stretch>
        </p:blipFill>
        <p:spPr>
          <a:xfrm>
            <a:off x="6000668" y="3978749"/>
            <a:ext cx="5526000" cy="2474301"/>
          </a:xfrm>
          <a:prstGeom prst="rect">
            <a:avLst/>
          </a:prstGeom>
          <a:noFill/>
          <a:ln>
            <a:noFill/>
          </a:ln>
        </p:spPr>
      </p:pic>
      <p:pic>
        <p:nvPicPr>
          <p:cNvPr id="197" name="Google Shape;197;p28"/>
          <p:cNvPicPr preferRelativeResize="0"/>
          <p:nvPr/>
        </p:nvPicPr>
        <p:blipFill>
          <a:blip r:embed="rId5">
            <a:alphaModFix/>
          </a:blip>
          <a:stretch>
            <a:fillRect/>
          </a:stretch>
        </p:blipFill>
        <p:spPr>
          <a:xfrm>
            <a:off x="482868" y="1202566"/>
            <a:ext cx="4944265" cy="2328033"/>
          </a:xfrm>
          <a:prstGeom prst="rect">
            <a:avLst/>
          </a:prstGeom>
          <a:noFill/>
          <a:ln>
            <a:noFill/>
          </a:ln>
        </p:spPr>
      </p:pic>
      <p:pic>
        <p:nvPicPr>
          <p:cNvPr id="198" name="Google Shape;198;p28"/>
          <p:cNvPicPr preferRelativeResize="0"/>
          <p:nvPr/>
        </p:nvPicPr>
        <p:blipFill>
          <a:blip r:embed="rId6">
            <a:alphaModFix/>
          </a:blip>
          <a:stretch>
            <a:fillRect/>
          </a:stretch>
        </p:blipFill>
        <p:spPr>
          <a:xfrm>
            <a:off x="482866" y="3990148"/>
            <a:ext cx="5028933" cy="2474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rmAutofit fontScale="90000"/>
          </a:bodyPr>
          <a:lstStyle/>
          <a:p>
            <a:pPr>
              <a:spcBef>
                <a:spcPts val="0"/>
              </a:spcBef>
            </a:pPr>
            <a:r>
              <a:rPr lang="en" dirty="0"/>
              <a:t>Books Java Service Response Time</a:t>
            </a:r>
            <a:endParaRPr dirty="0"/>
          </a:p>
        </p:txBody>
      </p:sp>
      <p:pic>
        <p:nvPicPr>
          <p:cNvPr id="168" name="Google Shape;168;p25"/>
          <p:cNvPicPr preferRelativeResize="0"/>
          <p:nvPr/>
        </p:nvPicPr>
        <p:blipFill>
          <a:blip r:embed="rId3">
            <a:alphaModFix/>
          </a:blip>
          <a:stretch>
            <a:fillRect/>
          </a:stretch>
        </p:blipFill>
        <p:spPr>
          <a:xfrm>
            <a:off x="203200" y="2006567"/>
            <a:ext cx="11785599" cy="793891"/>
          </a:xfrm>
          <a:prstGeom prst="rect">
            <a:avLst/>
          </a:prstGeom>
          <a:noFill/>
          <a:ln>
            <a:noFill/>
          </a:ln>
        </p:spPr>
      </p:pic>
      <p:pic>
        <p:nvPicPr>
          <p:cNvPr id="2" name="Google Shape;180;p26">
            <a:extLst>
              <a:ext uri="{FF2B5EF4-FFF2-40B4-BE49-F238E27FC236}">
                <a16:creationId xmlns:a16="http://schemas.microsoft.com/office/drawing/2014/main" id="{262C76B4-36AA-E902-CF2D-F8DAEC9DD9E4}"/>
              </a:ext>
            </a:extLst>
          </p:cNvPr>
          <p:cNvPicPr preferRelativeResize="0"/>
          <p:nvPr/>
        </p:nvPicPr>
        <p:blipFill>
          <a:blip r:embed="rId4">
            <a:alphaModFix/>
          </a:blip>
          <a:stretch>
            <a:fillRect/>
          </a:stretch>
        </p:blipFill>
        <p:spPr>
          <a:xfrm>
            <a:off x="287868" y="4292278"/>
            <a:ext cx="11785604" cy="814219"/>
          </a:xfrm>
          <a:prstGeom prst="rect">
            <a:avLst/>
          </a:prstGeom>
          <a:noFill/>
          <a:ln>
            <a:noFill/>
          </a:ln>
        </p:spPr>
      </p:pic>
      <p:sp>
        <p:nvSpPr>
          <p:cNvPr id="3" name="Google Shape;89;p17">
            <a:extLst>
              <a:ext uri="{FF2B5EF4-FFF2-40B4-BE49-F238E27FC236}">
                <a16:creationId xmlns:a16="http://schemas.microsoft.com/office/drawing/2014/main" id="{650FBEBC-6955-3CEC-C991-26FC27D4E81D}"/>
              </a:ext>
            </a:extLst>
          </p:cNvPr>
          <p:cNvSpPr txBox="1">
            <a:spLocks/>
          </p:cNvSpPr>
          <p:nvPr/>
        </p:nvSpPr>
        <p:spPr>
          <a:xfrm>
            <a:off x="118528" y="1341803"/>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VM</a:t>
            </a:r>
          </a:p>
        </p:txBody>
      </p:sp>
      <p:sp>
        <p:nvSpPr>
          <p:cNvPr id="4" name="Google Shape;89;p17">
            <a:extLst>
              <a:ext uri="{FF2B5EF4-FFF2-40B4-BE49-F238E27FC236}">
                <a16:creationId xmlns:a16="http://schemas.microsoft.com/office/drawing/2014/main" id="{7181FBEB-37CA-B85C-BB2E-CDCF5D4B631F}"/>
              </a:ext>
            </a:extLst>
          </p:cNvPr>
          <p:cNvSpPr txBox="1">
            <a:spLocks/>
          </p:cNvSpPr>
          <p:nvPr/>
        </p:nvSpPr>
        <p:spPr>
          <a:xfrm>
            <a:off x="118528" y="3597223"/>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Pod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FED9-016F-668D-2631-0B0AEAEDCA69}"/>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5C252457-88E6-E67C-8B71-692C5D663A20}"/>
              </a:ext>
            </a:extLst>
          </p:cNvPr>
          <p:cNvSpPr txBox="1"/>
          <p:nvPr/>
        </p:nvSpPr>
        <p:spPr>
          <a:xfrm>
            <a:off x="1049867" y="1564901"/>
            <a:ext cx="7467600" cy="1538883"/>
          </a:xfrm>
          <a:prstGeom prst="rect">
            <a:avLst/>
          </a:prstGeom>
          <a:noFill/>
        </p:spPr>
        <p:txBody>
          <a:bodyPr wrap="square">
            <a:spAutoFit/>
          </a:bodyPr>
          <a:lstStyle/>
          <a:p>
            <a:r>
              <a:rPr lang="en-US" sz="2000" b="0" i="0" dirty="0">
                <a:effectLst/>
                <a:latin typeface="Söhne"/>
              </a:rPr>
              <a:t>Advantages of containers</a:t>
            </a:r>
          </a:p>
          <a:p>
            <a:endParaRPr lang="en-US" sz="1200" b="0" i="0" dirty="0">
              <a:effectLst/>
              <a:latin typeface="Söhne"/>
            </a:endParaRPr>
          </a:p>
          <a:p>
            <a:pPr marL="285750" indent="-285750">
              <a:buFont typeface="Arial" panose="020B0604020202020204" pitchFamily="34" charset="0"/>
              <a:buChar char="•"/>
            </a:pPr>
            <a:r>
              <a:rPr lang="en-US" sz="2000" b="0" i="0" dirty="0">
                <a:effectLst/>
                <a:latin typeface="Söhne"/>
              </a:rPr>
              <a:t> faster boot time</a:t>
            </a:r>
          </a:p>
          <a:p>
            <a:pPr marL="285750" indent="-285750">
              <a:buFont typeface="Arial" panose="020B0604020202020204" pitchFamily="34" charset="0"/>
              <a:buChar char="•"/>
            </a:pPr>
            <a:r>
              <a:rPr lang="en-US" sz="2000" b="0" i="0" dirty="0">
                <a:effectLst/>
                <a:latin typeface="Söhne"/>
              </a:rPr>
              <a:t> lower disk usage</a:t>
            </a:r>
          </a:p>
          <a:p>
            <a:pPr marL="285750" indent="-285750">
              <a:buFont typeface="Arial" panose="020B0604020202020204" pitchFamily="34" charset="0"/>
              <a:buChar char="•"/>
            </a:pPr>
            <a:r>
              <a:rPr lang="en-US" sz="2000" dirty="0">
                <a:latin typeface="Söhne"/>
              </a:rPr>
              <a:t> </a:t>
            </a:r>
            <a:r>
              <a:rPr lang="en-US" sz="2000" b="0" i="0" dirty="0">
                <a:effectLst/>
                <a:latin typeface="Söhne"/>
              </a:rPr>
              <a:t>lower CPU and memory usage</a:t>
            </a:r>
            <a:endParaRPr lang="en-US" sz="2000" dirty="0"/>
          </a:p>
        </p:txBody>
      </p:sp>
      <p:sp>
        <p:nvSpPr>
          <p:cNvPr id="6" name="TextBox 5">
            <a:extLst>
              <a:ext uri="{FF2B5EF4-FFF2-40B4-BE49-F238E27FC236}">
                <a16:creationId xmlns:a16="http://schemas.microsoft.com/office/drawing/2014/main" id="{8FEC1354-6E17-DACA-CFEB-0BAF6803B7AA}"/>
              </a:ext>
            </a:extLst>
          </p:cNvPr>
          <p:cNvSpPr txBox="1"/>
          <p:nvPr/>
        </p:nvSpPr>
        <p:spPr>
          <a:xfrm>
            <a:off x="1049867" y="3661884"/>
            <a:ext cx="6096000" cy="1261884"/>
          </a:xfrm>
          <a:prstGeom prst="rect">
            <a:avLst/>
          </a:prstGeom>
          <a:noFill/>
        </p:spPr>
        <p:txBody>
          <a:bodyPr wrap="square">
            <a:spAutoFit/>
          </a:bodyPr>
          <a:lstStyle/>
          <a:p>
            <a:r>
              <a:rPr lang="en-US" sz="2000" b="0" i="0" dirty="0">
                <a:effectLst/>
                <a:latin typeface="Söhne"/>
              </a:rPr>
              <a:t>VMs may be the better choice </a:t>
            </a:r>
          </a:p>
          <a:p>
            <a:endParaRPr lang="en-US" sz="1400" b="0" i="0" dirty="0">
              <a:effectLst/>
              <a:latin typeface="Söhne"/>
            </a:endParaRPr>
          </a:p>
          <a:p>
            <a:pPr marL="285750" indent="-285750">
              <a:buFont typeface="Arial" panose="020B0604020202020204" pitchFamily="34" charset="0"/>
              <a:buChar char="•"/>
            </a:pPr>
            <a:r>
              <a:rPr lang="en-US" sz="2000" b="0" i="0" dirty="0">
                <a:effectLst/>
                <a:latin typeface="Söhne"/>
              </a:rPr>
              <a:t>that require low response time</a:t>
            </a:r>
          </a:p>
          <a:p>
            <a:pPr marL="285750" indent="-285750">
              <a:buFont typeface="Arial" panose="020B0604020202020204" pitchFamily="34" charset="0"/>
              <a:buChar char="•"/>
            </a:pPr>
            <a:r>
              <a:rPr lang="en-US" sz="2000" b="0" i="0" dirty="0">
                <a:effectLst/>
                <a:latin typeface="Söhne"/>
              </a:rPr>
              <a:t>strict isolation</a:t>
            </a:r>
            <a:endParaRPr lang="en-US" sz="2000" dirty="0"/>
          </a:p>
        </p:txBody>
      </p:sp>
    </p:spTree>
    <p:extLst>
      <p:ext uri="{BB962C8B-B14F-4D97-AF65-F5344CB8AC3E}">
        <p14:creationId xmlns:p14="http://schemas.microsoft.com/office/powerpoint/2010/main" val="3367417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6493E-FB7E-2D2B-06BD-6FE3324FD8BE}"/>
              </a:ext>
            </a:extLst>
          </p:cNvPr>
          <p:cNvSpPr>
            <a:spLocks noGrp="1"/>
          </p:cNvSpPr>
          <p:nvPr>
            <p:ph type="ctrTitle"/>
          </p:nvPr>
        </p:nvSpPr>
        <p:spPr>
          <a:xfrm>
            <a:off x="1452748" y="1585501"/>
            <a:ext cx="9144000" cy="2387600"/>
          </a:xfrm>
        </p:spPr>
        <p:txBody>
          <a:bodyPr/>
          <a:lstStyle/>
          <a:p>
            <a:r>
              <a:rPr lang="en-US" dirty="0"/>
              <a:t>Thank You</a:t>
            </a:r>
          </a:p>
        </p:txBody>
      </p:sp>
    </p:spTree>
    <p:extLst>
      <p:ext uri="{BB962C8B-B14F-4D97-AF65-F5344CB8AC3E}">
        <p14:creationId xmlns:p14="http://schemas.microsoft.com/office/powerpoint/2010/main" val="1150718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2584605"/>
          </a:xfrm>
        </p:spPr>
        <p:txBody>
          <a:bodyPr>
            <a:normAutofit fontScale="92500" lnSpcReduction="10000"/>
          </a:bodyPr>
          <a:lstStyle/>
          <a:p>
            <a:pPr marL="0" indent="0" algn="l">
              <a:lnSpc>
                <a:spcPct val="110000"/>
              </a:lnSpc>
              <a:spcBef>
                <a:spcPts val="600"/>
              </a:spcBef>
              <a:spcAft>
                <a:spcPts val="600"/>
              </a:spcAft>
              <a:buNone/>
            </a:pPr>
            <a:r>
              <a:rPr lang="en-US" sz="1800" b="1" i="0" dirty="0">
                <a:effectLst/>
              </a:rPr>
              <a:t>Challenges with Traditional CI/CD</a:t>
            </a:r>
          </a:p>
          <a:p>
            <a:pPr algn="l">
              <a:lnSpc>
                <a:spcPct val="110000"/>
              </a:lnSpc>
              <a:spcBef>
                <a:spcPts val="600"/>
              </a:spcBef>
              <a:spcAft>
                <a:spcPts val="600"/>
              </a:spcAft>
              <a:buFont typeface="Arial" panose="020B0604020202020204" pitchFamily="34" charset="0"/>
              <a:buChar char="•"/>
            </a:pPr>
            <a:r>
              <a:rPr lang="en-US" sz="1400" b="0" i="0" dirty="0">
                <a:solidFill>
                  <a:srgbClr val="374151"/>
                </a:solidFill>
                <a:effectLst/>
              </a:rPr>
              <a:t>rely on virtual machines (VMs)</a:t>
            </a:r>
          </a:p>
          <a:p>
            <a:pPr algn="l">
              <a:lnSpc>
                <a:spcPct val="110000"/>
              </a:lnSpc>
              <a:spcBef>
                <a:spcPts val="600"/>
              </a:spcBef>
              <a:spcAft>
                <a:spcPts val="600"/>
              </a:spcAft>
              <a:buFont typeface="Arial" panose="020B0604020202020204" pitchFamily="34" charset="0"/>
              <a:buChar char="•"/>
            </a:pPr>
            <a:r>
              <a:rPr lang="en-US" sz="1400" b="0" i="0" dirty="0">
                <a:solidFill>
                  <a:srgbClr val="374151"/>
                </a:solidFill>
                <a:effectLst/>
              </a:rPr>
              <a:t>Infrastructure Management ( require provisioning, management, and scaling)</a:t>
            </a:r>
          </a:p>
          <a:p>
            <a:pPr algn="l">
              <a:lnSpc>
                <a:spcPct val="110000"/>
              </a:lnSpc>
              <a:spcBef>
                <a:spcPts val="600"/>
              </a:spcBef>
              <a:spcAft>
                <a:spcPts val="600"/>
              </a:spcAft>
              <a:buFont typeface="Arial" panose="020B0604020202020204" pitchFamily="34" charset="0"/>
              <a:buChar char="•"/>
            </a:pPr>
            <a:r>
              <a:rPr lang="en-US" sz="1400" b="0" i="0" dirty="0">
                <a:solidFill>
                  <a:srgbClr val="374151"/>
                </a:solidFill>
                <a:effectLst/>
              </a:rPr>
              <a:t>Longer Provisioning Time</a:t>
            </a:r>
          </a:p>
          <a:p>
            <a:pPr algn="l">
              <a:lnSpc>
                <a:spcPct val="110000"/>
              </a:lnSpc>
              <a:spcBef>
                <a:spcPts val="600"/>
              </a:spcBef>
              <a:spcAft>
                <a:spcPts val="600"/>
              </a:spcAft>
              <a:buFont typeface="Arial" panose="020B0604020202020204" pitchFamily="34" charset="0"/>
              <a:buChar char="•"/>
            </a:pPr>
            <a:r>
              <a:rPr lang="en-US" sz="1400" b="0" i="0" dirty="0">
                <a:solidFill>
                  <a:srgbClr val="374151"/>
                </a:solidFill>
                <a:effectLst/>
              </a:rPr>
              <a:t>Overhead and Resource Utilization</a:t>
            </a:r>
          </a:p>
          <a:p>
            <a:pPr algn="l">
              <a:lnSpc>
                <a:spcPct val="110000"/>
              </a:lnSpc>
              <a:spcBef>
                <a:spcPts val="600"/>
              </a:spcBef>
              <a:spcAft>
                <a:spcPts val="600"/>
              </a:spcAft>
              <a:buFont typeface="Arial" panose="020B0604020202020204" pitchFamily="34" charset="0"/>
              <a:buChar char="•"/>
            </a:pPr>
            <a:r>
              <a:rPr lang="en-US" sz="1400" b="0" i="0" dirty="0">
                <a:solidFill>
                  <a:srgbClr val="374151"/>
                </a:solidFill>
                <a:effectLst/>
              </a:rPr>
              <a:t>Complexity in Cross-Platform Builds and Deployment</a:t>
            </a:r>
          </a:p>
          <a:p>
            <a:pPr algn="l">
              <a:lnSpc>
                <a:spcPct val="110000"/>
              </a:lnSpc>
              <a:spcBef>
                <a:spcPts val="600"/>
              </a:spcBef>
              <a:spcAft>
                <a:spcPts val="600"/>
              </a:spcAft>
              <a:buFont typeface="Arial" panose="020B0604020202020204" pitchFamily="34" charset="0"/>
              <a:buChar char="•"/>
            </a:pPr>
            <a:r>
              <a:rPr lang="en-US" sz="1400" dirty="0">
                <a:solidFill>
                  <a:srgbClr val="374151"/>
                </a:solidFill>
              </a:rPr>
              <a:t>Over costs</a:t>
            </a:r>
            <a:endParaRPr lang="en-US" sz="1400" b="0" i="0" dirty="0">
              <a:effectLst/>
            </a:endParaRPr>
          </a:p>
          <a:p>
            <a:pPr marL="0" indent="0" algn="l">
              <a:lnSpc>
                <a:spcPct val="110000"/>
              </a:lnSpc>
              <a:spcBef>
                <a:spcPts val="600"/>
              </a:spcBef>
              <a:spcAft>
                <a:spcPts val="600"/>
              </a:spcAft>
              <a:buNone/>
            </a:pPr>
            <a:endParaRPr lang="en-US" sz="100" b="0" i="0" dirty="0">
              <a:effectLst/>
            </a:endParaRPr>
          </a:p>
        </p:txBody>
      </p:sp>
    </p:spTree>
    <p:extLst>
      <p:ext uri="{BB962C8B-B14F-4D97-AF65-F5344CB8AC3E}">
        <p14:creationId xmlns:p14="http://schemas.microsoft.com/office/powerpoint/2010/main" val="3365756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Container - Runtime</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
        <p:nvSpPr>
          <p:cNvPr id="4" name="TextBox 3">
            <a:extLst>
              <a:ext uri="{FF2B5EF4-FFF2-40B4-BE49-F238E27FC236}">
                <a16:creationId xmlns:a16="http://schemas.microsoft.com/office/drawing/2014/main" id="{8CE7C513-082D-3B81-29FF-D6421D7EF2B8}"/>
              </a:ext>
            </a:extLst>
          </p:cNvPr>
          <p:cNvSpPr txBox="1"/>
          <p:nvPr/>
        </p:nvSpPr>
        <p:spPr>
          <a:xfrm>
            <a:off x="838200" y="5789659"/>
            <a:ext cx="10057410" cy="369332"/>
          </a:xfrm>
          <a:prstGeom prst="rect">
            <a:avLst/>
          </a:prstGeom>
          <a:noFill/>
        </p:spPr>
        <p:txBody>
          <a:bodyPr wrap="square">
            <a:spAutoFit/>
          </a:bodyPr>
          <a:lstStyle/>
          <a:p>
            <a:r>
              <a:rPr lang="en-US" dirty="0">
                <a:hlinkClick r:id="rId3"/>
              </a:rPr>
              <a:t>Container Runtimes</a:t>
            </a:r>
            <a:endParaRPr lang="en-US" dirty="0"/>
          </a:p>
        </p:txBody>
      </p:sp>
      <p:sp>
        <p:nvSpPr>
          <p:cNvPr id="9" name="TextBox 8">
            <a:extLst>
              <a:ext uri="{FF2B5EF4-FFF2-40B4-BE49-F238E27FC236}">
                <a16:creationId xmlns:a16="http://schemas.microsoft.com/office/drawing/2014/main" id="{C64161D4-BBB1-203D-FAB2-8026651D41B3}"/>
              </a:ext>
            </a:extLst>
          </p:cNvPr>
          <p:cNvSpPr txBox="1"/>
          <p:nvPr/>
        </p:nvSpPr>
        <p:spPr>
          <a:xfrm>
            <a:off x="838200" y="6158991"/>
            <a:ext cx="6095010" cy="369332"/>
          </a:xfrm>
          <a:prstGeom prst="rect">
            <a:avLst/>
          </a:prstGeom>
          <a:noFill/>
        </p:spPr>
        <p:txBody>
          <a:bodyPr wrap="square">
            <a:spAutoFit/>
          </a:bodyPr>
          <a:lstStyle/>
          <a:p>
            <a:r>
              <a:rPr lang="en-US" dirty="0" err="1">
                <a:hlinkClick r:id="rId4"/>
              </a:rPr>
              <a:t>Containerd</a:t>
            </a:r>
            <a:endParaRPr lang="en-US" dirty="0"/>
          </a:p>
        </p:txBody>
      </p:sp>
    </p:spTree>
    <p:extLst>
      <p:ext uri="{BB962C8B-B14F-4D97-AF65-F5344CB8AC3E}">
        <p14:creationId xmlns:p14="http://schemas.microsoft.com/office/powerpoint/2010/main" val="202665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Load Balancing Strategies in K8S service</a:t>
            </a:r>
          </a:p>
        </p:txBody>
      </p:sp>
      <p:sp>
        <p:nvSpPr>
          <p:cNvPr id="3" name="TextBox 2">
            <a:extLst>
              <a:ext uri="{FF2B5EF4-FFF2-40B4-BE49-F238E27FC236}">
                <a16:creationId xmlns:a16="http://schemas.microsoft.com/office/drawing/2014/main" id="{630882CC-4F82-1CF4-7C20-AAD93AEB3C97}"/>
              </a:ext>
            </a:extLst>
          </p:cNvPr>
          <p:cNvSpPr txBox="1"/>
          <p:nvPr/>
        </p:nvSpPr>
        <p:spPr>
          <a:xfrm>
            <a:off x="421341" y="6014882"/>
            <a:ext cx="8686800" cy="369332"/>
          </a:xfrm>
          <a:prstGeom prst="rect">
            <a:avLst/>
          </a:prstGeom>
          <a:noFill/>
        </p:spPr>
        <p:txBody>
          <a:bodyPr wrap="square">
            <a:spAutoFit/>
          </a:bodyPr>
          <a:lstStyle/>
          <a:p>
            <a:r>
              <a:rPr lang="en-US" dirty="0"/>
              <a:t>https://technekey.com/changing-the-traffic-distribution-of-a-kubernetes-service/</a:t>
            </a:r>
          </a:p>
        </p:txBody>
      </p:sp>
      <p:sp>
        <p:nvSpPr>
          <p:cNvPr id="6" name="Rectangle 1">
            <a:extLst>
              <a:ext uri="{FF2B5EF4-FFF2-40B4-BE49-F238E27FC236}">
                <a16:creationId xmlns:a16="http://schemas.microsoft.com/office/drawing/2014/main" id="{28D5FB90-F2FB-E78D-9EF8-DA08E4FE753E}"/>
              </a:ext>
            </a:extLst>
          </p:cNvPr>
          <p:cNvSpPr>
            <a:spLocks noChangeArrowheads="1"/>
          </p:cNvSpPr>
          <p:nvPr/>
        </p:nvSpPr>
        <p:spPr bwMode="auto">
          <a:xfrm>
            <a:off x="825043" y="991906"/>
            <a:ext cx="3101498" cy="26102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Round Robin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Least Connection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Destination Hashing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effectLst/>
                <a:cs typeface="Arial" panose="020B0604020202020204" pitchFamily="34" charset="0"/>
              </a:rPr>
              <a:t>Source Hashing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cs typeface="Arial" panose="020B0604020202020204" pitchFamily="34" charset="0"/>
              </a:rPr>
              <a:t>S</a:t>
            </a:r>
            <a:r>
              <a:rPr kumimoji="0" lang="en-US" altLang="en-US" sz="2000" i="0" u="none" strike="noStrike" cap="none" normalizeH="0" baseline="0" dirty="0">
                <a:ln>
                  <a:noFill/>
                </a:ln>
                <a:effectLst/>
                <a:cs typeface="Arial" panose="020B0604020202020204" pitchFamily="34" charset="0"/>
              </a:rPr>
              <a:t>hortest expected delay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cs typeface="Arial" panose="020B0604020202020204" pitchFamily="34" charset="0"/>
              </a:rPr>
              <a:t>N</a:t>
            </a:r>
            <a:r>
              <a:rPr kumimoji="0" lang="en-US" altLang="en-US" sz="2000" i="0" u="none" strike="noStrike" cap="none" normalizeH="0" baseline="0" dirty="0">
                <a:ln>
                  <a:noFill/>
                </a:ln>
                <a:effectLst/>
                <a:cs typeface="Arial" panose="020B0604020202020204" pitchFamily="34" charset="0"/>
              </a:rPr>
              <a:t>ever queue</a:t>
            </a:r>
            <a:br>
              <a:rPr kumimoji="0" lang="en-US" altLang="en-US" sz="1600" i="0" u="none" strike="noStrike" cap="none" normalizeH="0" baseline="0" dirty="0">
                <a:ln>
                  <a:noFill/>
                </a:ln>
                <a:solidFill>
                  <a:srgbClr val="202079"/>
                </a:solidFill>
                <a:effectLst/>
                <a:cs typeface="Arial" panose="020B0604020202020204" pitchFamily="34" charset="0"/>
              </a:rPr>
            </a:br>
            <a:endParaRPr kumimoji="0" lang="en-US" altLang="en-US" sz="16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85097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745998"/>
          </a:xfrm>
        </p:spPr>
        <p:txBody>
          <a:bodyPr>
            <a:normAutofit/>
          </a:bodyPr>
          <a:lstStyle/>
          <a:p>
            <a:r>
              <a:rPr lang="en-US" sz="1800" b="1" dirty="0"/>
              <a:t>Monolithic and Microservices</a:t>
            </a:r>
          </a:p>
        </p:txBody>
      </p:sp>
      <p:pic>
        <p:nvPicPr>
          <p:cNvPr id="5" name="Picture 4">
            <a:extLst>
              <a:ext uri="{FF2B5EF4-FFF2-40B4-BE49-F238E27FC236}">
                <a16:creationId xmlns:a16="http://schemas.microsoft.com/office/drawing/2014/main" id="{7BA27DEA-4BFC-B342-4288-45BB43D8B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93" y="1946074"/>
            <a:ext cx="7256830" cy="4257340"/>
          </a:xfrm>
          <a:prstGeom prst="rect">
            <a:avLst/>
          </a:prstGeom>
        </p:spPr>
      </p:pic>
    </p:spTree>
    <p:extLst>
      <p:ext uri="{BB962C8B-B14F-4D97-AF65-F5344CB8AC3E}">
        <p14:creationId xmlns:p14="http://schemas.microsoft.com/office/powerpoint/2010/main" val="1120341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effectLst/>
              </a:rPr>
              <a:t>Infrastructure required</a:t>
            </a:r>
          </a:p>
          <a:p>
            <a:r>
              <a:rPr lang="en-US" sz="2100" b="0" i="0" dirty="0">
                <a:effectLst/>
              </a:rPr>
              <a:t> physical or virtual machines</a:t>
            </a:r>
          </a:p>
          <a:p>
            <a:r>
              <a:rPr lang="en-US" sz="2100" dirty="0"/>
              <a:t> </a:t>
            </a:r>
            <a:r>
              <a:rPr lang="en-US" sz="2100" b="0" i="0" dirty="0">
                <a:effectLst/>
              </a:rPr>
              <a:t>storage systems</a:t>
            </a:r>
          </a:p>
          <a:p>
            <a:r>
              <a:rPr lang="en-US" sz="2100" b="0" i="0" dirty="0">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effectLst/>
              </a:rPr>
              <a:t>VPC networks </a:t>
            </a:r>
            <a:r>
              <a:rPr lang="en-US" sz="2100" b="0" i="0" dirty="0">
                <a:effectLst/>
              </a:rPr>
              <a:t>– Virtual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[1] explains the significance of using a microservices-based architecture to implement high availability for stateful applications in Kubernetes.</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In [2], emphasized the enhanced portability, scalability, and flexibility of a web application made up of several microservices that each execute in their own container.</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The methods for achieving consistent distributed transactions across polyglot microservices that use several databases were covered in [3], that also addressed the challenges of distributed transactions in a polyglot environment.</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[4] proposes a validated performance model for Kubernetes clusters that utilizes queueing theory and stochastic processes to optimize resource allocation and enhance cluster efficiency.</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[5] compares monolithic and microservices-based applications' performance using Docker containers. The experiments measure response time and throughput under different workloads.</a:t>
            </a:r>
          </a:p>
        </p:txBody>
      </p:sp>
    </p:spTree>
    <p:extLst>
      <p:ext uri="{BB962C8B-B14F-4D97-AF65-F5344CB8AC3E}">
        <p14:creationId xmlns:p14="http://schemas.microsoft.com/office/powerpoint/2010/main" val="2763176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Containerized </a:t>
            </a:r>
            <a:r>
              <a:rPr lang="en-US" sz="1800" b="0" i="0" dirty="0" err="1">
                <a:effectLst/>
              </a:rPr>
              <a:t>softwares</a:t>
            </a:r>
            <a:r>
              <a:rPr lang="en-US" sz="1800" b="0" i="0" dirty="0">
                <a:effectLst/>
              </a:rPr>
              <a:t> and application</a:t>
            </a:r>
          </a:p>
          <a:p>
            <a:pPr algn="just">
              <a:lnSpc>
                <a:spcPct val="100000"/>
              </a:lnSpc>
              <a:spcBef>
                <a:spcPts val="600"/>
              </a:spcBef>
              <a:spcAft>
                <a:spcPts val="600"/>
              </a:spcAft>
            </a:pPr>
            <a:r>
              <a:rPr lang="en-US" sz="1800" dirty="0"/>
              <a:t>Containerized serverless CI/CD</a:t>
            </a:r>
          </a:p>
          <a:p>
            <a:pPr algn="just">
              <a:lnSpc>
                <a:spcPct val="100000"/>
              </a:lnSpc>
              <a:spcBef>
                <a:spcPts val="600"/>
              </a:spcBef>
              <a:spcAft>
                <a:spcPts val="600"/>
              </a:spcAft>
            </a:pPr>
            <a:r>
              <a:rPr lang="en-US" sz="1800" b="0" i="0" dirty="0">
                <a:effectLst/>
              </a:rPr>
              <a:t>Deployment to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 portability, deployment, resource utilization, startup times, scalability , flexibility, lower costs</a:t>
            </a:r>
          </a:p>
          <a:p>
            <a:pPr algn="just">
              <a:lnSpc>
                <a:spcPct val="100000"/>
              </a:lnSpc>
              <a:spcBef>
                <a:spcPts val="600"/>
              </a:spcBef>
              <a:spcAft>
                <a:spcPts val="600"/>
              </a:spcAft>
            </a:pPr>
            <a:endParaRPr lang="en-US" sz="100" dirty="0"/>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Serverless CI/CD</a:t>
            </a:r>
          </a:p>
        </p:txBody>
      </p:sp>
      <p:pic>
        <p:nvPicPr>
          <p:cNvPr id="7" name="Picture 6">
            <a:extLst>
              <a:ext uri="{FF2B5EF4-FFF2-40B4-BE49-F238E27FC236}">
                <a16:creationId xmlns:a16="http://schemas.microsoft.com/office/drawing/2014/main" id="{247A843E-ABA2-AE45-4A74-9F8D299B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925" y="2668923"/>
            <a:ext cx="6858000" cy="3857625"/>
          </a:xfrm>
          <a:prstGeom prst="rect">
            <a:avLst/>
          </a:prstGeom>
        </p:spPr>
      </p:pic>
    </p:spTree>
    <p:extLst>
      <p:ext uri="{BB962C8B-B14F-4D97-AF65-F5344CB8AC3E}">
        <p14:creationId xmlns:p14="http://schemas.microsoft.com/office/powerpoint/2010/main" val="50376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Tools</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Creating serverless CI/CD pipelines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Deployment with Argo CD</a:t>
            </a:r>
          </a:p>
        </p:txBody>
      </p:sp>
    </p:spTree>
    <p:extLst>
      <p:ext uri="{BB962C8B-B14F-4D97-AF65-F5344CB8AC3E}">
        <p14:creationId xmlns:p14="http://schemas.microsoft.com/office/powerpoint/2010/main" val="16053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8938-C625-582D-77CE-6CAD31A51099}"/>
              </a:ext>
            </a:extLst>
          </p:cNvPr>
          <p:cNvSpPr>
            <a:spLocks noGrp="1"/>
          </p:cNvSpPr>
          <p:nvPr>
            <p:ph type="title"/>
          </p:nvPr>
        </p:nvSpPr>
        <p:spPr>
          <a:xfrm>
            <a:off x="256309" y="0"/>
            <a:ext cx="10515600" cy="1325563"/>
          </a:xfrm>
        </p:spPr>
        <p:txBody>
          <a:bodyPr/>
          <a:lstStyle/>
          <a:p>
            <a:r>
              <a:rPr lang="en-US" dirty="0"/>
              <a:t>System Architecture</a:t>
            </a:r>
          </a:p>
        </p:txBody>
      </p:sp>
      <p:pic>
        <p:nvPicPr>
          <p:cNvPr id="5" name="Content Placeholder 4">
            <a:extLst>
              <a:ext uri="{FF2B5EF4-FFF2-40B4-BE49-F238E27FC236}">
                <a16:creationId xmlns:a16="http://schemas.microsoft.com/office/drawing/2014/main" id="{BB3B72B4-FC6F-098A-879F-68DFA6DE1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226" y="2058823"/>
            <a:ext cx="6581775" cy="3676650"/>
          </a:xfrm>
        </p:spPr>
      </p:pic>
      <p:sp>
        <p:nvSpPr>
          <p:cNvPr id="6" name="Title 1">
            <a:extLst>
              <a:ext uri="{FF2B5EF4-FFF2-40B4-BE49-F238E27FC236}">
                <a16:creationId xmlns:a16="http://schemas.microsoft.com/office/drawing/2014/main" id="{7ABD82CD-B8BA-12BC-0168-D382916EB200}"/>
              </a:ext>
            </a:extLst>
          </p:cNvPr>
          <p:cNvSpPr txBox="1">
            <a:spLocks/>
          </p:cNvSpPr>
          <p:nvPr/>
        </p:nvSpPr>
        <p:spPr>
          <a:xfrm>
            <a:off x="612568" y="1325563"/>
            <a:ext cx="5556663"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Microservice architecture</a:t>
            </a:r>
          </a:p>
        </p:txBody>
      </p:sp>
    </p:spTree>
    <p:extLst>
      <p:ext uri="{BB962C8B-B14F-4D97-AF65-F5344CB8AC3E}">
        <p14:creationId xmlns:p14="http://schemas.microsoft.com/office/powerpoint/2010/main" val="73418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606096A-346D-B102-8123-2F3ECF2EC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305" y="1782417"/>
            <a:ext cx="8004860" cy="45370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2406C7A-2018-DC50-4A5A-9A9FE4242A0A}"/>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7" name="Title 1">
            <a:extLst>
              <a:ext uri="{FF2B5EF4-FFF2-40B4-BE49-F238E27FC236}">
                <a16:creationId xmlns:a16="http://schemas.microsoft.com/office/drawing/2014/main" id="{04F4373E-F18E-9561-9600-F4708EB4A391}"/>
              </a:ext>
            </a:extLst>
          </p:cNvPr>
          <p:cNvSpPr txBox="1">
            <a:spLocks/>
          </p:cNvSpPr>
          <p:nvPr/>
        </p:nvSpPr>
        <p:spPr>
          <a:xfrm>
            <a:off x="636319" y="1111807"/>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Docker architecture (on single host)</a:t>
            </a:r>
          </a:p>
        </p:txBody>
      </p:sp>
    </p:spTree>
    <p:extLst>
      <p:ext uri="{BB962C8B-B14F-4D97-AF65-F5344CB8AC3E}">
        <p14:creationId xmlns:p14="http://schemas.microsoft.com/office/powerpoint/2010/main" val="2130588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1105</Words>
  <Application>Microsoft Office PowerPoint</Application>
  <PresentationFormat>Widescreen</PresentationFormat>
  <Paragraphs>253</Paragraphs>
  <Slides>37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Roboto</vt:lpstr>
      <vt:lpstr>Söhne</vt:lpstr>
      <vt:lpstr>Wingdings</vt:lpstr>
      <vt:lpstr>Office Theme</vt:lpstr>
      <vt:lpstr>Serverless CI/CD with  Tekton and Argo CD</vt:lpstr>
      <vt:lpstr>CI/CD</vt:lpstr>
      <vt:lpstr>Problem Statement</vt:lpstr>
      <vt:lpstr>Abstract</vt:lpstr>
      <vt:lpstr>Serverless CI/CD</vt:lpstr>
      <vt:lpstr>Literature Review</vt:lpstr>
      <vt:lpstr>Milestones</vt:lpstr>
      <vt:lpstr>System Architecture</vt:lpstr>
      <vt:lpstr>PowerPoint Presentation</vt:lpstr>
      <vt:lpstr>PowerPoint Presentation</vt:lpstr>
      <vt:lpstr>How serverless in CI/CD works</vt:lpstr>
      <vt:lpstr>Serverless CI/CD</vt:lpstr>
      <vt:lpstr>Implementation Results</vt:lpstr>
      <vt:lpstr>Performance Evaluation of VM vs Container</vt:lpstr>
      <vt:lpstr>Boot time</vt:lpstr>
      <vt:lpstr>Server Footprint</vt:lpstr>
      <vt:lpstr>Performance</vt:lpstr>
      <vt:lpstr>Orders Python Service – Idle State                           </vt:lpstr>
      <vt:lpstr>PowerPoint Presentation</vt:lpstr>
      <vt:lpstr>Orders Python Service Response Time</vt:lpstr>
      <vt:lpstr>UI JS Service – Idle State</vt:lpstr>
      <vt:lpstr>UI JS Service – Load State</vt:lpstr>
      <vt:lpstr>UI JS Service Response Time</vt:lpstr>
      <vt:lpstr>Books Java Service – Idle State</vt:lpstr>
      <vt:lpstr>Books Java Service – Load State</vt:lpstr>
      <vt:lpstr>Books Java Service Response Time</vt:lpstr>
      <vt:lpstr>Conclusion</vt:lpstr>
      <vt:lpstr>Thank You</vt:lpstr>
      <vt:lpstr>References</vt:lpstr>
      <vt:lpstr>Container - Runtime</vt:lpstr>
      <vt:lpstr>PowerPoint Presentation</vt:lpstr>
      <vt:lpstr>Project Background – Key Concepts</vt:lpstr>
      <vt:lpstr>Project Background – Key Concepts</vt:lpstr>
      <vt:lpstr>Project Background – Key Concepts</vt:lpstr>
      <vt:lpstr>Infrastructure</vt:lpstr>
      <vt:lpstr>Related Work</vt:lpstr>
      <vt:lpstr>Project Background –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69</cp:revision>
  <dcterms:created xsi:type="dcterms:W3CDTF">2023-02-21T20:37:17Z</dcterms:created>
  <dcterms:modified xsi:type="dcterms:W3CDTF">2023-06-16T15:28:06Z</dcterms:modified>
</cp:coreProperties>
</file>