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Monda" charset="1" panose="02000503000000000000"/>
      <p:regular r:id="rId26"/>
    </p:embeddedFont>
    <p:embeddedFont>
      <p:font typeface="Monda Bold" charset="1" panose="02000803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385527" y="5366207"/>
            <a:ext cx="7516946" cy="2647950"/>
          </a:xfrm>
          <a:prstGeom prst="rect">
            <a:avLst/>
          </a:prstGeom>
        </p:spPr>
        <p:txBody>
          <a:bodyPr anchor="t" rtlCol="false" tIns="0" lIns="0" bIns="0" rIns="0">
            <a:spAutoFit/>
          </a:bodyPr>
          <a:lstStyle/>
          <a:p>
            <a:pPr algn="ctr">
              <a:lnSpc>
                <a:spcPts val="4200"/>
              </a:lnSpc>
            </a:pPr>
            <a:r>
              <a:rPr lang="en-US" sz="3000">
                <a:solidFill>
                  <a:srgbClr val="002B58"/>
                </a:solidFill>
                <a:latin typeface="Monda"/>
                <a:ea typeface="Monda"/>
                <a:cs typeface="Monda"/>
                <a:sym typeface="Monda"/>
              </a:rPr>
              <a:t>Nama Kelompok 5 :</a:t>
            </a:r>
          </a:p>
          <a:p>
            <a:pPr algn="l" marL="647700" indent="-323850" lvl="1">
              <a:lnSpc>
                <a:spcPts val="4200"/>
              </a:lnSpc>
              <a:buFont typeface="Arial"/>
              <a:buChar char="•"/>
            </a:pPr>
            <a:r>
              <a:rPr lang="en-US" sz="3000">
                <a:solidFill>
                  <a:srgbClr val="002B58"/>
                </a:solidFill>
                <a:latin typeface="Monda"/>
                <a:ea typeface="Monda"/>
                <a:cs typeface="Monda"/>
                <a:sym typeface="Monda"/>
              </a:rPr>
              <a:t>Rizal Arilya Sur</a:t>
            </a:r>
            <a:r>
              <a:rPr lang="en-US" sz="3000">
                <a:solidFill>
                  <a:srgbClr val="002B58"/>
                </a:solidFill>
                <a:latin typeface="Monda"/>
                <a:ea typeface="Monda"/>
                <a:cs typeface="Monda"/>
                <a:sym typeface="Monda"/>
              </a:rPr>
              <a:t>ya P. 2331730105</a:t>
            </a:r>
          </a:p>
          <a:p>
            <a:pPr algn="l" marL="647700" indent="-323850" lvl="1">
              <a:lnSpc>
                <a:spcPts val="4200"/>
              </a:lnSpc>
              <a:buFont typeface="Arial"/>
              <a:buChar char="•"/>
            </a:pPr>
            <a:r>
              <a:rPr lang="en-US" sz="3000">
                <a:solidFill>
                  <a:srgbClr val="002B58"/>
                </a:solidFill>
                <a:latin typeface="Monda"/>
                <a:ea typeface="Monda"/>
                <a:cs typeface="Monda"/>
                <a:sym typeface="Monda"/>
              </a:rPr>
              <a:t>M. Ridho Yuga Pratama 2331730108</a:t>
            </a:r>
          </a:p>
          <a:p>
            <a:pPr algn="l" marL="647700" indent="-323850" lvl="1">
              <a:lnSpc>
                <a:spcPts val="4200"/>
              </a:lnSpc>
              <a:buFont typeface="Arial"/>
              <a:buChar char="•"/>
            </a:pPr>
            <a:r>
              <a:rPr lang="en-US" sz="3000">
                <a:solidFill>
                  <a:srgbClr val="002B58"/>
                </a:solidFill>
                <a:latin typeface="Monda"/>
                <a:ea typeface="Monda"/>
                <a:cs typeface="Monda"/>
                <a:sym typeface="Monda"/>
              </a:rPr>
              <a:t>Shinta Aprillia 2331730122</a:t>
            </a:r>
          </a:p>
          <a:p>
            <a:pPr algn="l" marL="647700" indent="-323850" lvl="1">
              <a:lnSpc>
                <a:spcPts val="4200"/>
              </a:lnSpc>
              <a:buFont typeface="Arial"/>
              <a:buChar char="•"/>
            </a:pPr>
            <a:r>
              <a:rPr lang="en-US" sz="3000">
                <a:solidFill>
                  <a:srgbClr val="002B58"/>
                </a:solidFill>
                <a:latin typeface="Monda"/>
                <a:ea typeface="Monda"/>
                <a:cs typeface="Monda"/>
                <a:sym typeface="Monda"/>
              </a:rPr>
              <a:t>Yepy Windy Astutik 2331730010</a:t>
            </a:r>
          </a:p>
        </p:txBody>
      </p:sp>
      <p:sp>
        <p:nvSpPr>
          <p:cNvPr name="TextBox 8" id="8"/>
          <p:cNvSpPr txBox="true"/>
          <p:nvPr/>
        </p:nvSpPr>
        <p:spPr>
          <a:xfrm rot="0">
            <a:off x="2743480" y="2177593"/>
            <a:ext cx="12801040" cy="2625725"/>
          </a:xfrm>
          <a:prstGeom prst="rect">
            <a:avLst/>
          </a:prstGeom>
        </p:spPr>
        <p:txBody>
          <a:bodyPr anchor="t" rtlCol="false" tIns="0" lIns="0" bIns="0" rIns="0">
            <a:spAutoFit/>
          </a:bodyPr>
          <a:lstStyle/>
          <a:p>
            <a:pPr algn="ctr">
              <a:lnSpc>
                <a:spcPts val="7000"/>
              </a:lnSpc>
            </a:pPr>
            <a:r>
              <a:rPr lang="en-US" b="true" sz="5000">
                <a:solidFill>
                  <a:srgbClr val="002B58"/>
                </a:solidFill>
                <a:latin typeface="Monda Bold"/>
                <a:ea typeface="Monda Bold"/>
                <a:cs typeface="Monda Bold"/>
                <a:sym typeface="Monda Bold"/>
              </a:rPr>
              <a:t>APLIKASI PEMESANAN PARFUM BERBASIS MOBILE DI TOKO SURYA</a:t>
            </a:r>
          </a:p>
          <a:p>
            <a:pPr algn="ctr">
              <a:lnSpc>
                <a:spcPts val="7000"/>
              </a:lnSpc>
            </a:pPr>
            <a:r>
              <a:rPr lang="en-US" b="true" sz="5000">
                <a:solidFill>
                  <a:srgbClr val="002B58"/>
                </a:solidFill>
                <a:latin typeface="Monda Bold"/>
                <a:ea typeface="Monda Bold"/>
                <a:cs typeface="Monda Bold"/>
                <a:sym typeface="Monda Bold"/>
              </a:rPr>
              <a:t>PARFUM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430504" y="5167155"/>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886926" y="-909240"/>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767118" y="2166362"/>
            <a:ext cx="14753765" cy="5689509"/>
          </a:xfrm>
          <a:prstGeom prst="rect">
            <a:avLst/>
          </a:prstGeom>
        </p:spPr>
        <p:txBody>
          <a:bodyPr anchor="t" rtlCol="false" tIns="0" lIns="0" bIns="0" rIns="0">
            <a:spAutoFit/>
          </a:bodyPr>
          <a:lstStyle/>
          <a:p>
            <a:pPr algn="just">
              <a:lnSpc>
                <a:spcPts val="4555"/>
              </a:lnSpc>
            </a:pPr>
            <a:r>
              <a:rPr lang="en-US" sz="3253" b="true">
                <a:solidFill>
                  <a:srgbClr val="002B58"/>
                </a:solidFill>
                <a:latin typeface="Monda Bold"/>
                <a:ea typeface="Monda Bold"/>
                <a:cs typeface="Monda Bold"/>
                <a:sym typeface="Monda Bold"/>
              </a:rPr>
              <a:t>c. Penyediaan katalog parfum digital untuk pelanggan</a:t>
            </a:r>
          </a:p>
          <a:p>
            <a:pPr algn="just">
              <a:lnSpc>
                <a:spcPts val="4555"/>
              </a:lnSpc>
            </a:pPr>
            <a:r>
              <a:rPr lang="en-US" sz="3253">
                <a:solidFill>
                  <a:srgbClr val="002B58"/>
                </a:solidFill>
                <a:latin typeface="Monda"/>
                <a:ea typeface="Monda"/>
                <a:cs typeface="Monda"/>
                <a:sym typeface="Monda"/>
              </a:rPr>
              <a:t>Aplikasi menyediakan katalog produk lengkap (nama, aroma, ukuran, harga) yang memudahkan pelanggan memilih dan melihat produk tanpa harus datang ke toko, sehingga meningkatkan kenyamanan dan minat beli.</a:t>
            </a:r>
          </a:p>
          <a:p>
            <a:pPr algn="just">
              <a:lnSpc>
                <a:spcPts val="4555"/>
              </a:lnSpc>
            </a:pPr>
          </a:p>
          <a:p>
            <a:pPr algn="just">
              <a:lnSpc>
                <a:spcPts val="4555"/>
              </a:lnSpc>
            </a:pPr>
            <a:r>
              <a:rPr lang="en-US" sz="3253" b="true">
                <a:solidFill>
                  <a:srgbClr val="002B58"/>
                </a:solidFill>
                <a:latin typeface="Monda Bold"/>
                <a:ea typeface="Monda Bold"/>
                <a:cs typeface="Monda Bold"/>
                <a:sym typeface="Monda Bold"/>
              </a:rPr>
              <a:t>d. Peningkatan kualitas layanan</a:t>
            </a:r>
          </a:p>
          <a:p>
            <a:pPr algn="just">
              <a:lnSpc>
                <a:spcPts val="4555"/>
              </a:lnSpc>
            </a:pPr>
            <a:r>
              <a:rPr lang="en-US" sz="3253">
                <a:solidFill>
                  <a:srgbClr val="002B58"/>
                </a:solidFill>
                <a:latin typeface="Monda"/>
                <a:ea typeface="Monda"/>
                <a:cs typeface="Monda"/>
                <a:sym typeface="Monda"/>
              </a:rPr>
              <a:t>Sistem berbasis mobile ini memungkinkan pelanggan menerima notifikasi status pesanan, riwayat pembelian, dan informasi produk terbaru. Hal ini berkontribusi pada peningkatan kepuasan pelanggan dan memperkuat citra profesional Toko Surya Parfum.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284016" y="6441138"/>
            <a:ext cx="9295205" cy="5948931"/>
          </a:xfrm>
          <a:custGeom>
            <a:avLst/>
            <a:gdLst/>
            <a:ahLst/>
            <a:cxnLst/>
            <a:rect r="r" b="b" t="t" l="l"/>
            <a:pathLst>
              <a:path h="5948931" w="9295205">
                <a:moveTo>
                  <a:pt x="9295206" y="0"/>
                </a:moveTo>
                <a:lnTo>
                  <a:pt x="0" y="0"/>
                </a:lnTo>
                <a:lnTo>
                  <a:pt x="0" y="5948932"/>
                </a:lnTo>
                <a:lnTo>
                  <a:pt x="9295206" y="5948932"/>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28700" y="4978938"/>
            <a:ext cx="7599701" cy="3200487"/>
          </a:xfrm>
          <a:custGeom>
            <a:avLst/>
            <a:gdLst/>
            <a:ahLst/>
            <a:cxnLst/>
            <a:rect r="r" b="b" t="t" l="l"/>
            <a:pathLst>
              <a:path h="3200487" w="7599701">
                <a:moveTo>
                  <a:pt x="0" y="0"/>
                </a:moveTo>
                <a:lnTo>
                  <a:pt x="7599701" y="0"/>
                </a:lnTo>
                <a:lnTo>
                  <a:pt x="7599701" y="3200487"/>
                </a:lnTo>
                <a:lnTo>
                  <a:pt x="0" y="3200487"/>
                </a:lnTo>
                <a:lnTo>
                  <a:pt x="0" y="0"/>
                </a:lnTo>
                <a:close/>
              </a:path>
            </a:pathLst>
          </a:custGeom>
          <a:blipFill>
            <a:blip r:embed="rId7"/>
            <a:stretch>
              <a:fillRect l="0" t="0" r="0" b="0"/>
            </a:stretch>
          </a:blipFill>
        </p:spPr>
      </p:sp>
      <p:sp>
        <p:nvSpPr>
          <p:cNvPr name="TextBox 8" id="8"/>
          <p:cNvSpPr txBox="true"/>
          <p:nvPr/>
        </p:nvSpPr>
        <p:spPr>
          <a:xfrm rot="0">
            <a:off x="9144000" y="3991602"/>
            <a:ext cx="8644413" cy="5118009"/>
          </a:xfrm>
          <a:prstGeom prst="rect">
            <a:avLst/>
          </a:prstGeom>
        </p:spPr>
        <p:txBody>
          <a:bodyPr anchor="t" rtlCol="false" tIns="0" lIns="0" bIns="0" rIns="0">
            <a:spAutoFit/>
          </a:bodyPr>
          <a:lstStyle/>
          <a:p>
            <a:pPr algn="just">
              <a:lnSpc>
                <a:spcPts val="4555"/>
              </a:lnSpc>
            </a:pPr>
            <a:r>
              <a:rPr lang="en-US" sz="3253">
                <a:solidFill>
                  <a:srgbClr val="002B58"/>
                </a:solidFill>
                <a:latin typeface="Monda"/>
                <a:ea typeface="Monda"/>
                <a:cs typeface="Monda"/>
                <a:sym typeface="Monda"/>
              </a:rPr>
              <a:t>Aplikasi mobile Toko Surya Parfum memungkinkan pelanggan melihat katalog dan memesan, sementara admin mengelola produk, stok, dan pesanan secara real-time. Kedua pihak berinteraksi dengan Firebase sebagai basis data utama melalui koneksi internet, menjadikan proses bisnis pemesanan parfum lebih efisien dan terintegrasi.</a:t>
            </a:r>
          </a:p>
        </p:txBody>
      </p:sp>
      <p:sp>
        <p:nvSpPr>
          <p:cNvPr name="TextBox 9" id="9"/>
          <p:cNvSpPr txBox="true"/>
          <p:nvPr/>
        </p:nvSpPr>
        <p:spPr>
          <a:xfrm rot="0">
            <a:off x="3038846" y="499444"/>
            <a:ext cx="12210308" cy="2619375"/>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RANCANGAN ARSITEKTUR SISTEM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284016" y="6441138"/>
            <a:ext cx="9295205" cy="5948931"/>
          </a:xfrm>
          <a:custGeom>
            <a:avLst/>
            <a:gdLst/>
            <a:ahLst/>
            <a:cxnLst/>
            <a:rect r="r" b="b" t="t" l="l"/>
            <a:pathLst>
              <a:path h="5948931" w="9295205">
                <a:moveTo>
                  <a:pt x="9295206" y="0"/>
                </a:moveTo>
                <a:lnTo>
                  <a:pt x="0" y="0"/>
                </a:lnTo>
                <a:lnTo>
                  <a:pt x="0" y="5948932"/>
                </a:lnTo>
                <a:lnTo>
                  <a:pt x="9295206" y="5948932"/>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94715" y="1785319"/>
            <a:ext cx="9098570" cy="7913781"/>
          </a:xfrm>
          <a:custGeom>
            <a:avLst/>
            <a:gdLst/>
            <a:ahLst/>
            <a:cxnLst/>
            <a:rect r="r" b="b" t="t" l="l"/>
            <a:pathLst>
              <a:path h="7913781" w="9098570">
                <a:moveTo>
                  <a:pt x="0" y="0"/>
                </a:moveTo>
                <a:lnTo>
                  <a:pt x="9098570" y="0"/>
                </a:lnTo>
                <a:lnTo>
                  <a:pt x="9098570" y="7913782"/>
                </a:lnTo>
                <a:lnTo>
                  <a:pt x="0" y="7913782"/>
                </a:lnTo>
                <a:lnTo>
                  <a:pt x="0" y="0"/>
                </a:lnTo>
                <a:close/>
              </a:path>
            </a:pathLst>
          </a:custGeom>
          <a:blipFill>
            <a:blip r:embed="rId7"/>
            <a:stretch>
              <a:fillRect l="0" t="0" r="0" b="0"/>
            </a:stretch>
          </a:blipFill>
        </p:spPr>
      </p:sp>
      <p:sp>
        <p:nvSpPr>
          <p:cNvPr name="TextBox 8" id="8"/>
          <p:cNvSpPr txBox="true"/>
          <p:nvPr/>
        </p:nvSpPr>
        <p:spPr>
          <a:xfrm rot="0">
            <a:off x="3038846" y="499444"/>
            <a:ext cx="12210308" cy="1285875"/>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USE CASE DIAGRAM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284016" y="6441138"/>
            <a:ext cx="9295205" cy="5948931"/>
          </a:xfrm>
          <a:custGeom>
            <a:avLst/>
            <a:gdLst/>
            <a:ahLst/>
            <a:cxnLst/>
            <a:rect r="r" b="b" t="t" l="l"/>
            <a:pathLst>
              <a:path h="5948931" w="9295205">
                <a:moveTo>
                  <a:pt x="9295206" y="0"/>
                </a:moveTo>
                <a:lnTo>
                  <a:pt x="0" y="0"/>
                </a:lnTo>
                <a:lnTo>
                  <a:pt x="0" y="5948932"/>
                </a:lnTo>
                <a:lnTo>
                  <a:pt x="9295206" y="5948932"/>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922503" y="167213"/>
            <a:ext cx="5996425" cy="9952573"/>
          </a:xfrm>
          <a:custGeom>
            <a:avLst/>
            <a:gdLst/>
            <a:ahLst/>
            <a:cxnLst/>
            <a:rect r="r" b="b" t="t" l="l"/>
            <a:pathLst>
              <a:path h="9952573" w="5996425">
                <a:moveTo>
                  <a:pt x="0" y="0"/>
                </a:moveTo>
                <a:lnTo>
                  <a:pt x="5996426" y="0"/>
                </a:lnTo>
                <a:lnTo>
                  <a:pt x="5996426" y="9952574"/>
                </a:lnTo>
                <a:lnTo>
                  <a:pt x="0" y="9952574"/>
                </a:lnTo>
                <a:lnTo>
                  <a:pt x="0" y="0"/>
                </a:lnTo>
                <a:close/>
              </a:path>
            </a:pathLst>
          </a:custGeom>
          <a:blipFill>
            <a:blip r:embed="rId7"/>
            <a:stretch>
              <a:fillRect l="0" t="0" r="0" b="0"/>
            </a:stretch>
          </a:blipFill>
        </p:spPr>
      </p:sp>
      <p:sp>
        <p:nvSpPr>
          <p:cNvPr name="TextBox 8" id="8"/>
          <p:cNvSpPr txBox="true"/>
          <p:nvPr/>
        </p:nvSpPr>
        <p:spPr>
          <a:xfrm rot="0">
            <a:off x="11747064" y="3095625"/>
            <a:ext cx="6087135" cy="3952875"/>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ACTIVITY DIAGRAM</a:t>
            </a:r>
          </a:p>
          <a:p>
            <a:pPr algn="ctr">
              <a:lnSpc>
                <a:spcPts val="10500"/>
              </a:lnSpc>
            </a:pPr>
            <a:r>
              <a:rPr lang="en-US" b="true" sz="7500">
                <a:solidFill>
                  <a:srgbClr val="002B58"/>
                </a:solidFill>
                <a:latin typeface="Monda Bold"/>
                <a:ea typeface="Monda Bold"/>
                <a:cs typeface="Monda Bold"/>
                <a:sym typeface="Monda Bold"/>
              </a:rPr>
              <a:t>ADMIN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284016" y="6441138"/>
            <a:ext cx="9295205" cy="5948931"/>
          </a:xfrm>
          <a:custGeom>
            <a:avLst/>
            <a:gdLst/>
            <a:ahLst/>
            <a:cxnLst/>
            <a:rect r="r" b="b" t="t" l="l"/>
            <a:pathLst>
              <a:path h="5948931" w="9295205">
                <a:moveTo>
                  <a:pt x="9295206" y="0"/>
                </a:moveTo>
                <a:lnTo>
                  <a:pt x="0" y="0"/>
                </a:lnTo>
                <a:lnTo>
                  <a:pt x="0" y="5948932"/>
                </a:lnTo>
                <a:lnTo>
                  <a:pt x="9295206" y="5948932"/>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922503" y="2663920"/>
            <a:ext cx="9671389" cy="7471148"/>
          </a:xfrm>
          <a:custGeom>
            <a:avLst/>
            <a:gdLst/>
            <a:ahLst/>
            <a:cxnLst/>
            <a:rect r="r" b="b" t="t" l="l"/>
            <a:pathLst>
              <a:path h="7471148" w="9671389">
                <a:moveTo>
                  <a:pt x="0" y="0"/>
                </a:moveTo>
                <a:lnTo>
                  <a:pt x="9671389" y="0"/>
                </a:lnTo>
                <a:lnTo>
                  <a:pt x="9671389" y="7471148"/>
                </a:lnTo>
                <a:lnTo>
                  <a:pt x="0" y="7471148"/>
                </a:lnTo>
                <a:lnTo>
                  <a:pt x="0" y="0"/>
                </a:lnTo>
                <a:close/>
              </a:path>
            </a:pathLst>
          </a:custGeom>
          <a:blipFill>
            <a:blip r:embed="rId7"/>
            <a:stretch>
              <a:fillRect l="0" t="0" r="0" b="0"/>
            </a:stretch>
          </a:blipFill>
        </p:spPr>
      </p:sp>
      <p:sp>
        <p:nvSpPr>
          <p:cNvPr name="TextBox 8" id="8"/>
          <p:cNvSpPr txBox="true"/>
          <p:nvPr/>
        </p:nvSpPr>
        <p:spPr>
          <a:xfrm rot="0">
            <a:off x="3038846" y="44545"/>
            <a:ext cx="12210308" cy="2619375"/>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ACTIVITY DIAGRAM PENGUNJUNG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284016" y="6441138"/>
            <a:ext cx="9295205" cy="5948931"/>
          </a:xfrm>
          <a:custGeom>
            <a:avLst/>
            <a:gdLst/>
            <a:ahLst/>
            <a:cxnLst/>
            <a:rect r="r" b="b" t="t" l="l"/>
            <a:pathLst>
              <a:path h="5948931" w="9295205">
                <a:moveTo>
                  <a:pt x="9295206" y="0"/>
                </a:moveTo>
                <a:lnTo>
                  <a:pt x="0" y="0"/>
                </a:lnTo>
                <a:lnTo>
                  <a:pt x="0" y="5948932"/>
                </a:lnTo>
                <a:lnTo>
                  <a:pt x="9295206" y="5948932"/>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672524" y="2504027"/>
            <a:ext cx="12942952" cy="7280410"/>
          </a:xfrm>
          <a:custGeom>
            <a:avLst/>
            <a:gdLst/>
            <a:ahLst/>
            <a:cxnLst/>
            <a:rect r="r" b="b" t="t" l="l"/>
            <a:pathLst>
              <a:path h="7280410" w="12942952">
                <a:moveTo>
                  <a:pt x="0" y="0"/>
                </a:moveTo>
                <a:lnTo>
                  <a:pt x="12942952" y="0"/>
                </a:lnTo>
                <a:lnTo>
                  <a:pt x="12942952" y="7280410"/>
                </a:lnTo>
                <a:lnTo>
                  <a:pt x="0" y="7280410"/>
                </a:lnTo>
                <a:lnTo>
                  <a:pt x="0" y="0"/>
                </a:lnTo>
                <a:close/>
              </a:path>
            </a:pathLst>
          </a:custGeom>
          <a:blipFill>
            <a:blip r:embed="rId7"/>
            <a:stretch>
              <a:fillRect l="0" t="0" r="0" b="0"/>
            </a:stretch>
          </a:blipFill>
        </p:spPr>
      </p:sp>
      <p:sp>
        <p:nvSpPr>
          <p:cNvPr name="TextBox 8" id="8"/>
          <p:cNvSpPr txBox="true"/>
          <p:nvPr/>
        </p:nvSpPr>
        <p:spPr>
          <a:xfrm rot="0">
            <a:off x="3038846" y="547069"/>
            <a:ext cx="12210308" cy="1739900"/>
          </a:xfrm>
          <a:prstGeom prst="rect">
            <a:avLst/>
          </a:prstGeom>
        </p:spPr>
        <p:txBody>
          <a:bodyPr anchor="t" rtlCol="false" tIns="0" lIns="0" bIns="0" rIns="0">
            <a:spAutoFit/>
          </a:bodyPr>
          <a:lstStyle/>
          <a:p>
            <a:pPr algn="ctr">
              <a:lnSpc>
                <a:spcPts val="7000"/>
              </a:lnSpc>
            </a:pPr>
            <a:r>
              <a:rPr lang="en-US" b="true" sz="5000">
                <a:solidFill>
                  <a:srgbClr val="002B58"/>
                </a:solidFill>
                <a:latin typeface="Monda Bold"/>
                <a:ea typeface="Monda Bold"/>
                <a:cs typeface="Monda Bold"/>
                <a:sym typeface="Monda Bold"/>
              </a:rPr>
              <a:t>RANCANGAN BASIS DATA DAN RELASI</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284016" y="6441138"/>
            <a:ext cx="9295205" cy="5948931"/>
          </a:xfrm>
          <a:custGeom>
            <a:avLst/>
            <a:gdLst/>
            <a:ahLst/>
            <a:cxnLst/>
            <a:rect r="r" b="b" t="t" l="l"/>
            <a:pathLst>
              <a:path h="5948931" w="9295205">
                <a:moveTo>
                  <a:pt x="9295206" y="0"/>
                </a:moveTo>
                <a:lnTo>
                  <a:pt x="0" y="0"/>
                </a:lnTo>
                <a:lnTo>
                  <a:pt x="0" y="5948932"/>
                </a:lnTo>
                <a:lnTo>
                  <a:pt x="9295206" y="5948932"/>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038846" y="1355268"/>
            <a:ext cx="12210308" cy="1739900"/>
          </a:xfrm>
          <a:prstGeom prst="rect">
            <a:avLst/>
          </a:prstGeom>
        </p:spPr>
        <p:txBody>
          <a:bodyPr anchor="t" rtlCol="false" tIns="0" lIns="0" bIns="0" rIns="0">
            <a:spAutoFit/>
          </a:bodyPr>
          <a:lstStyle/>
          <a:p>
            <a:pPr algn="ctr">
              <a:lnSpc>
                <a:spcPts val="7000"/>
              </a:lnSpc>
            </a:pPr>
            <a:r>
              <a:rPr lang="en-US" b="true" sz="5000">
                <a:solidFill>
                  <a:srgbClr val="002B58"/>
                </a:solidFill>
                <a:latin typeface="Monda Bold"/>
                <a:ea typeface="Monda Bold"/>
                <a:cs typeface="Monda Bold"/>
                <a:sym typeface="Monda Bold"/>
              </a:rPr>
              <a:t>RANCANGAN BASIS DATA DAN RELASI</a:t>
            </a:r>
          </a:p>
        </p:txBody>
      </p:sp>
      <p:sp>
        <p:nvSpPr>
          <p:cNvPr name="TextBox 8" id="8"/>
          <p:cNvSpPr txBox="true"/>
          <p:nvPr/>
        </p:nvSpPr>
        <p:spPr>
          <a:xfrm rot="0">
            <a:off x="1925782" y="3535290"/>
            <a:ext cx="14436435" cy="4546509"/>
          </a:xfrm>
          <a:prstGeom prst="rect">
            <a:avLst/>
          </a:prstGeom>
        </p:spPr>
        <p:txBody>
          <a:bodyPr anchor="t" rtlCol="false" tIns="0" lIns="0" bIns="0" rIns="0">
            <a:spAutoFit/>
          </a:bodyPr>
          <a:lstStyle/>
          <a:p>
            <a:pPr algn="just">
              <a:lnSpc>
                <a:spcPts val="4555"/>
              </a:lnSpc>
            </a:pPr>
            <a:r>
              <a:rPr lang="en-US" sz="3253">
                <a:solidFill>
                  <a:srgbClr val="002B58"/>
                </a:solidFill>
                <a:latin typeface="Monda"/>
                <a:ea typeface="Monda"/>
                <a:cs typeface="Monda"/>
                <a:sym typeface="Monda"/>
              </a:rPr>
              <a:t> basis data aplikasi pemesanan parfum, setiap data Pesanan (Orders) dan Keranjang Belanja (Carts) memiliki keterkaitan langsung dengan satu data Pengguna (Users) melalui atribut kunci yang disebut User ID.</a:t>
            </a:r>
          </a:p>
          <a:p>
            <a:pPr algn="just">
              <a:lnSpc>
                <a:spcPts val="4555"/>
              </a:lnSpc>
            </a:pPr>
          </a:p>
          <a:p>
            <a:pPr algn="just">
              <a:lnSpc>
                <a:spcPts val="4555"/>
              </a:lnSpc>
            </a:pPr>
            <a:r>
              <a:rPr lang="en-US" sz="3253">
                <a:solidFill>
                  <a:srgbClr val="002B58"/>
                </a:solidFill>
                <a:latin typeface="Monda"/>
                <a:ea typeface="Monda"/>
                <a:cs typeface="Monda"/>
                <a:sym typeface="Monda"/>
              </a:rPr>
              <a:t> Relasi ini berfungsi sebagai penghubung logis yang memastikan sistem dapat mengidentifikasi "Siapa yang melakukan apa?". Tanpa User ID sebagai kunci penghubung, sistem tidak akan bisa melacak kepemilikan data keranjang dan riwayat pesanan.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064015" y="6027969"/>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684779" y="-1060996"/>
            <a:ext cx="9295205" cy="5948931"/>
          </a:xfrm>
          <a:custGeom>
            <a:avLst/>
            <a:gdLst/>
            <a:ahLst/>
            <a:cxnLst/>
            <a:rect r="r" b="b" t="t" l="l"/>
            <a:pathLst>
              <a:path h="5948931" w="9295205">
                <a:moveTo>
                  <a:pt x="0" y="5948931"/>
                </a:moveTo>
                <a:lnTo>
                  <a:pt x="9295206" y="5948931"/>
                </a:lnTo>
                <a:lnTo>
                  <a:pt x="9295206"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41486" y="1251313"/>
            <a:ext cx="13805028" cy="2095500"/>
          </a:xfrm>
          <a:prstGeom prst="rect">
            <a:avLst/>
          </a:prstGeom>
        </p:spPr>
        <p:txBody>
          <a:bodyPr anchor="t" rtlCol="false" tIns="0" lIns="0" bIns="0" rIns="0">
            <a:spAutoFit/>
          </a:bodyPr>
          <a:lstStyle/>
          <a:p>
            <a:pPr algn="ctr">
              <a:lnSpc>
                <a:spcPts val="8400"/>
              </a:lnSpc>
            </a:pPr>
            <a:r>
              <a:rPr lang="en-US" b="true" sz="6000">
                <a:solidFill>
                  <a:srgbClr val="002B58"/>
                </a:solidFill>
                <a:latin typeface="Monda Bold"/>
                <a:ea typeface="Monda Bold"/>
                <a:cs typeface="Monda Bold"/>
                <a:sym typeface="Monda Bold"/>
              </a:rPr>
              <a:t>KEBUTUHAN FUNGSIONAL UNTUK PENGGUNA (PELANGGAN)</a:t>
            </a:r>
          </a:p>
        </p:txBody>
      </p:sp>
      <p:sp>
        <p:nvSpPr>
          <p:cNvPr name="TextBox 8" id="8"/>
          <p:cNvSpPr txBox="true"/>
          <p:nvPr/>
        </p:nvSpPr>
        <p:spPr>
          <a:xfrm rot="0">
            <a:off x="1925782" y="3811915"/>
            <a:ext cx="14436435" cy="5118009"/>
          </a:xfrm>
          <a:prstGeom prst="rect">
            <a:avLst/>
          </a:prstGeom>
        </p:spPr>
        <p:txBody>
          <a:bodyPr anchor="t" rtlCol="false" tIns="0" lIns="0" bIns="0" rIns="0">
            <a:spAutoFit/>
          </a:bodyPr>
          <a:lstStyle/>
          <a:p>
            <a:pPr algn="just">
              <a:lnSpc>
                <a:spcPts val="4555"/>
              </a:lnSpc>
            </a:pPr>
            <a:r>
              <a:rPr lang="en-US" sz="3253">
                <a:solidFill>
                  <a:srgbClr val="002B58"/>
                </a:solidFill>
                <a:latin typeface="Monda"/>
                <a:ea typeface="Monda"/>
                <a:cs typeface="Monda"/>
                <a:sym typeface="Monda"/>
              </a:rPr>
              <a:t>Fitur utama bagi pelanggan dimulai dari Registrasi dan Login. Setelah masuk, pelanggan dapat Melihat Katalog Parfum yang menampilkan informasi dasar (nama, aroma, ukuran, harga, gambar) dan Melihat Detail Produk termasuk deskripsi dan stok. Untuk berbelanja, pelanggan dapat Menambahkan Produk ke Keranjang, melakukan penyesuaian isi keranjang, dan kemudian Melakukan Pemesanan (Checkout) dengan memilih alamat pengiriman dan metode pembayaran. Selain itu, pelanggan akan Menerima Notifikasi otomatis mengenai promo atau acara penting.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064015" y="6027969"/>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2178917" y="-1397909"/>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41486" y="1157502"/>
            <a:ext cx="13805028" cy="2095500"/>
          </a:xfrm>
          <a:prstGeom prst="rect">
            <a:avLst/>
          </a:prstGeom>
        </p:spPr>
        <p:txBody>
          <a:bodyPr anchor="t" rtlCol="false" tIns="0" lIns="0" bIns="0" rIns="0">
            <a:spAutoFit/>
          </a:bodyPr>
          <a:lstStyle/>
          <a:p>
            <a:pPr algn="ctr">
              <a:lnSpc>
                <a:spcPts val="8400"/>
              </a:lnSpc>
            </a:pPr>
            <a:r>
              <a:rPr lang="en-US" b="true" sz="6000">
                <a:solidFill>
                  <a:srgbClr val="002B58"/>
                </a:solidFill>
                <a:latin typeface="Monda Bold"/>
                <a:ea typeface="Monda Bold"/>
                <a:cs typeface="Monda Bold"/>
                <a:sym typeface="Monda Bold"/>
              </a:rPr>
              <a:t>KEBUTUHAN FUNGSIONAL UNTUK ADMIN / PEGAWAI</a:t>
            </a:r>
          </a:p>
        </p:txBody>
      </p:sp>
      <p:sp>
        <p:nvSpPr>
          <p:cNvPr name="TextBox 8" id="8"/>
          <p:cNvSpPr txBox="true"/>
          <p:nvPr/>
        </p:nvSpPr>
        <p:spPr>
          <a:xfrm rot="0">
            <a:off x="1925782" y="3673412"/>
            <a:ext cx="14436435" cy="5118009"/>
          </a:xfrm>
          <a:prstGeom prst="rect">
            <a:avLst/>
          </a:prstGeom>
        </p:spPr>
        <p:txBody>
          <a:bodyPr anchor="t" rtlCol="false" tIns="0" lIns="0" bIns="0" rIns="0">
            <a:spAutoFit/>
          </a:bodyPr>
          <a:lstStyle/>
          <a:p>
            <a:pPr algn="just">
              <a:lnSpc>
                <a:spcPts val="4555"/>
              </a:lnSpc>
            </a:pPr>
            <a:r>
              <a:rPr lang="en-US" sz="3253">
                <a:solidFill>
                  <a:srgbClr val="002B58"/>
                </a:solidFill>
                <a:latin typeface="Monda"/>
                <a:ea typeface="Monda"/>
                <a:cs typeface="Monda"/>
                <a:sym typeface="Monda"/>
              </a:rPr>
              <a:t>Dengan hak akses Admin, p</a:t>
            </a:r>
            <a:r>
              <a:rPr lang="en-US" sz="3253">
                <a:solidFill>
                  <a:srgbClr val="002B58"/>
                </a:solidFill>
                <a:latin typeface="Monda"/>
                <a:ea typeface="Monda"/>
                <a:cs typeface="Monda"/>
                <a:sym typeface="Monda"/>
              </a:rPr>
              <a:t>egawai dapat menggunakan fitur Login Admin untuk mendapatkan kontrol penuh atas sistem. Setelah login, mereka dapat Melihat Detail Produk secara komprehensif, mencakup daftar produk hingga deskripsi lengkap, nama, harga, ukuran, dan status stok semua parfum. Fungsi utama dari hak akses ini adalah untuk Mengelola Data Produk dengan melakukan operasi CRUD (Create, Edit, Delete) pada semua atribut parfum—mulai dari nama, deskripsi, harga, stok, hingga gambar produk—sehingga Admin bertanggung jawab penuh dalam menjaga keakuratan informasi dan inventaris produk parfum.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592337" y="5772404"/>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684779" y="-431366"/>
            <a:ext cx="9295205" cy="5948931"/>
          </a:xfrm>
          <a:custGeom>
            <a:avLst/>
            <a:gdLst/>
            <a:ahLst/>
            <a:cxnLst/>
            <a:rect r="r" b="b" t="t" l="l"/>
            <a:pathLst>
              <a:path h="5948931" w="9295205">
                <a:moveTo>
                  <a:pt x="0" y="5948932"/>
                </a:moveTo>
                <a:lnTo>
                  <a:pt x="9295206" y="5948932"/>
                </a:lnTo>
                <a:lnTo>
                  <a:pt x="9295206"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41486" y="1971600"/>
            <a:ext cx="13805028" cy="1028700"/>
          </a:xfrm>
          <a:prstGeom prst="rect">
            <a:avLst/>
          </a:prstGeom>
        </p:spPr>
        <p:txBody>
          <a:bodyPr anchor="t" rtlCol="false" tIns="0" lIns="0" bIns="0" rIns="0">
            <a:spAutoFit/>
          </a:bodyPr>
          <a:lstStyle/>
          <a:p>
            <a:pPr algn="ctr">
              <a:lnSpc>
                <a:spcPts val="8400"/>
              </a:lnSpc>
            </a:pPr>
            <a:r>
              <a:rPr lang="en-US" b="true" sz="6000">
                <a:solidFill>
                  <a:srgbClr val="002B58"/>
                </a:solidFill>
                <a:latin typeface="Monda Bold"/>
                <a:ea typeface="Monda Bold"/>
                <a:cs typeface="Monda Bold"/>
                <a:sym typeface="Monda Bold"/>
              </a:rPr>
              <a:t>KESIMPULAN</a:t>
            </a:r>
          </a:p>
        </p:txBody>
      </p:sp>
      <p:sp>
        <p:nvSpPr>
          <p:cNvPr name="TextBox 8" id="8"/>
          <p:cNvSpPr txBox="true"/>
          <p:nvPr/>
        </p:nvSpPr>
        <p:spPr>
          <a:xfrm rot="0">
            <a:off x="1925782" y="3501486"/>
            <a:ext cx="14436435" cy="3975009"/>
          </a:xfrm>
          <a:prstGeom prst="rect">
            <a:avLst/>
          </a:prstGeom>
        </p:spPr>
        <p:txBody>
          <a:bodyPr anchor="t" rtlCol="false" tIns="0" lIns="0" bIns="0" rIns="0">
            <a:spAutoFit/>
          </a:bodyPr>
          <a:lstStyle/>
          <a:p>
            <a:pPr algn="just">
              <a:lnSpc>
                <a:spcPts val="4555"/>
              </a:lnSpc>
            </a:pPr>
            <a:r>
              <a:rPr lang="en-US" sz="3253">
                <a:solidFill>
                  <a:srgbClr val="002B58"/>
                </a:solidFill>
                <a:latin typeface="Monda"/>
                <a:ea typeface="Monda"/>
                <a:cs typeface="Monda"/>
                <a:sym typeface="Monda"/>
              </a:rPr>
              <a:t>Aplikasi Pemesanan Parfum Berbasis Mobile di Toko Surya Parfum menjadi solusi efektif untuk menggantikan sistem manual dengan proses digital yang lebih efisien. Aplikasi ini mempermudah pegawai dalam mengelola data dan stok, serta memberikan kemudahan bagi pelanggan dalam melihat katalog dan memesan parfum langsung melalui smartphone, sehingga meningkatkan efisiensi kerja dan kepuasan pelanggan sekaligus memperkuat daya saing toko di era digital.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767417" y="5443986"/>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576200" y="3092727"/>
            <a:ext cx="15135599" cy="5118009"/>
          </a:xfrm>
          <a:prstGeom prst="rect">
            <a:avLst/>
          </a:prstGeom>
        </p:spPr>
        <p:txBody>
          <a:bodyPr anchor="t" rtlCol="false" tIns="0" lIns="0" bIns="0" rIns="0">
            <a:spAutoFit/>
          </a:bodyPr>
          <a:lstStyle/>
          <a:p>
            <a:pPr algn="just">
              <a:lnSpc>
                <a:spcPts val="4555"/>
              </a:lnSpc>
            </a:pPr>
            <a:r>
              <a:rPr lang="en-US" sz="3253">
                <a:solidFill>
                  <a:srgbClr val="002B58"/>
                </a:solidFill>
                <a:latin typeface="Monda"/>
                <a:ea typeface="Monda"/>
                <a:cs typeface="Monda"/>
                <a:sym typeface="Monda"/>
              </a:rPr>
              <a:t>Perkembangan teknologi mendorong Toko Surya Parfum, yang masih beroperasi secara manual, untuk beralih ke sistem digital. Operasi manual ini menyebabkan masalah efisiensi seperti kesalahan pencatatan, keterlambatan rekap penjualan, dan kesulitan pelanggan dalam pemilihan produk. Untuk mengatasi kendala ini dan memodernisasi bisnis, dikembangkanlah Aplikasi Pemesanan Parfum Berbasis Mobile. Tujuan utama aplikasi ini adalah meningkatkan efisiensi kerja pegawai dan mempermudah pelanggan untuk melihat katalog produk serta melakukan pemesanan langsung melalui smartphone.</a:t>
            </a:r>
          </a:p>
        </p:txBody>
      </p:sp>
      <p:sp>
        <p:nvSpPr>
          <p:cNvPr name="TextBox 8" id="8"/>
          <p:cNvSpPr txBox="true"/>
          <p:nvPr/>
        </p:nvSpPr>
        <p:spPr>
          <a:xfrm rot="0">
            <a:off x="4105737" y="1253588"/>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LATAR BELAKANG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8992795" y="4657857"/>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0" y="-207484"/>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743480" y="2979198"/>
            <a:ext cx="12801040" cy="5238750"/>
          </a:xfrm>
          <a:prstGeom prst="rect">
            <a:avLst/>
          </a:prstGeom>
        </p:spPr>
        <p:txBody>
          <a:bodyPr anchor="t" rtlCol="false" tIns="0" lIns="0" bIns="0" rIns="0">
            <a:spAutoFit/>
          </a:bodyPr>
          <a:lstStyle/>
          <a:p>
            <a:pPr algn="ctr">
              <a:lnSpc>
                <a:spcPts val="21000"/>
              </a:lnSpc>
            </a:pPr>
            <a:r>
              <a:rPr lang="en-US" b="true" sz="15000">
                <a:solidFill>
                  <a:srgbClr val="002B58"/>
                </a:solidFill>
                <a:latin typeface="Monda Bold"/>
                <a:ea typeface="Monda Bold"/>
                <a:cs typeface="Monda Bold"/>
                <a:sym typeface="Monda Bold"/>
              </a:rPr>
              <a:t>TERIMA KASIH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307884" y="2564234"/>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MANFAAT</a:t>
            </a:r>
          </a:p>
        </p:txBody>
      </p:sp>
      <p:sp>
        <p:nvSpPr>
          <p:cNvPr name="TextBox 8" id="8"/>
          <p:cNvSpPr txBox="true"/>
          <p:nvPr/>
        </p:nvSpPr>
        <p:spPr>
          <a:xfrm rot="0">
            <a:off x="2476693" y="4710486"/>
            <a:ext cx="13334614" cy="16890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Pembuatan Aplikasi Pemesanan Parfum Berbasis Mobile di Toko Surya Parfum memiliki berbagai manfaat yang dapat dirasakan oleh pihak toko maupun pelanggan, di antaranya sebagai berikut: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496703" y="1234484"/>
            <a:ext cx="11424178" cy="2619375"/>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BAGI PEMILIK DAN PEGAWAI TOKO</a:t>
            </a:r>
          </a:p>
        </p:txBody>
      </p:sp>
      <p:sp>
        <p:nvSpPr>
          <p:cNvPr name="TextBox 8" id="8"/>
          <p:cNvSpPr txBox="true"/>
          <p:nvPr/>
        </p:nvSpPr>
        <p:spPr>
          <a:xfrm rot="0">
            <a:off x="2038706" y="4297595"/>
            <a:ext cx="14210587" cy="39750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a. Mempermudah proses pencatatan dan pengelolaan data penjualan secara digital.</a:t>
            </a:r>
          </a:p>
          <a:p>
            <a:pPr algn="l">
              <a:lnSpc>
                <a:spcPts val="4555"/>
              </a:lnSpc>
            </a:pPr>
            <a:r>
              <a:rPr lang="en-US" sz="3253">
                <a:solidFill>
                  <a:srgbClr val="002B58"/>
                </a:solidFill>
                <a:latin typeface="Monda"/>
                <a:ea typeface="Monda"/>
                <a:cs typeface="Monda"/>
                <a:sym typeface="Monda"/>
              </a:rPr>
              <a:t>b. Mengurangi risiko kesalahan dalam pencatatan transaksi dan rekap data penjualan.</a:t>
            </a:r>
          </a:p>
          <a:p>
            <a:pPr algn="l">
              <a:lnSpc>
                <a:spcPts val="4555"/>
              </a:lnSpc>
            </a:pPr>
            <a:r>
              <a:rPr lang="en-US" sz="3253">
                <a:solidFill>
                  <a:srgbClr val="002B58"/>
                </a:solidFill>
                <a:latin typeface="Monda"/>
                <a:ea typeface="Monda"/>
                <a:cs typeface="Monda"/>
                <a:sym typeface="Monda"/>
              </a:rPr>
              <a:t>c. Membantu pengelolaan stok parfum dengan lebih terstruktur dan efisien.</a:t>
            </a:r>
          </a:p>
          <a:p>
            <a:pPr algn="l">
              <a:lnSpc>
                <a:spcPts val="4555"/>
              </a:lnSpc>
            </a:pPr>
            <a:r>
              <a:rPr lang="en-US" sz="3253">
                <a:solidFill>
                  <a:srgbClr val="002B58"/>
                </a:solidFill>
                <a:latin typeface="Monda"/>
                <a:ea typeface="Monda"/>
                <a:cs typeface="Monda"/>
                <a:sym typeface="Monda"/>
              </a:rPr>
              <a:t>d. Mempercepat proses pelayanan kepada pelanggan.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307884" y="1784259"/>
            <a:ext cx="9672231" cy="1285875"/>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BAGI PELANGGAN</a:t>
            </a:r>
          </a:p>
        </p:txBody>
      </p:sp>
      <p:sp>
        <p:nvSpPr>
          <p:cNvPr name="TextBox 8" id="8"/>
          <p:cNvSpPr txBox="true"/>
          <p:nvPr/>
        </p:nvSpPr>
        <p:spPr>
          <a:xfrm rot="0">
            <a:off x="2341928" y="3725662"/>
            <a:ext cx="13604144" cy="3975009"/>
          </a:xfrm>
          <a:prstGeom prst="rect">
            <a:avLst/>
          </a:prstGeom>
        </p:spPr>
        <p:txBody>
          <a:bodyPr anchor="t" rtlCol="false" tIns="0" lIns="0" bIns="0" rIns="0">
            <a:spAutoFit/>
          </a:bodyPr>
          <a:lstStyle/>
          <a:p>
            <a:pPr algn="l">
              <a:lnSpc>
                <a:spcPts val="4555"/>
              </a:lnSpc>
            </a:pPr>
            <a:r>
              <a:rPr lang="en-US" sz="3253">
                <a:solidFill>
                  <a:srgbClr val="002B58"/>
                </a:solidFill>
                <a:latin typeface="Monda"/>
                <a:ea typeface="Monda"/>
                <a:cs typeface="Monda"/>
                <a:sym typeface="Monda"/>
              </a:rPr>
              <a:t>a. Memberikan kemudahan dalam melihat katalog parfum lengkap dengan deskripsi, ukuran, dan harga.</a:t>
            </a:r>
          </a:p>
          <a:p>
            <a:pPr algn="l">
              <a:lnSpc>
                <a:spcPts val="4555"/>
              </a:lnSpc>
            </a:pPr>
            <a:r>
              <a:rPr lang="en-US" sz="3253">
                <a:solidFill>
                  <a:srgbClr val="002B58"/>
                </a:solidFill>
                <a:latin typeface="Monda"/>
                <a:ea typeface="Monda"/>
                <a:cs typeface="Monda"/>
                <a:sym typeface="Monda"/>
              </a:rPr>
              <a:t>b. Memungkinkan pelanggan untuk melakukan pemesanan parfum secara online tanpa harus datang langsung ke toko.</a:t>
            </a:r>
          </a:p>
          <a:p>
            <a:pPr algn="l">
              <a:lnSpc>
                <a:spcPts val="4555"/>
              </a:lnSpc>
            </a:pPr>
            <a:r>
              <a:rPr lang="en-US" sz="3253">
                <a:solidFill>
                  <a:srgbClr val="002B58"/>
                </a:solidFill>
                <a:latin typeface="Monda"/>
                <a:ea typeface="Monda"/>
                <a:cs typeface="Monda"/>
                <a:sym typeface="Monda"/>
              </a:rPr>
              <a:t>c. Menyediakan informasi produk yang lebih akurat dan transparan.</a:t>
            </a:r>
          </a:p>
          <a:p>
            <a:pPr algn="l">
              <a:lnSpc>
                <a:spcPts val="4555"/>
              </a:lnSpc>
            </a:pPr>
            <a:r>
              <a:rPr lang="en-US" sz="3253">
                <a:solidFill>
                  <a:srgbClr val="002B58"/>
                </a:solidFill>
                <a:latin typeface="Monda"/>
                <a:ea typeface="Monda"/>
                <a:cs typeface="Monda"/>
                <a:sym typeface="Monda"/>
              </a:rPr>
              <a:t>d. Meningkatkan kenyamanan serta kepuasan pelanggan dalam melakukan pembelian.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817627" y="4751019"/>
            <a:ext cx="12652745" cy="2260509"/>
          </a:xfrm>
          <a:prstGeom prst="rect">
            <a:avLst/>
          </a:prstGeom>
        </p:spPr>
        <p:txBody>
          <a:bodyPr anchor="t" rtlCol="false" tIns="0" lIns="0" bIns="0" rIns="0">
            <a:spAutoFit/>
          </a:bodyPr>
          <a:lstStyle/>
          <a:p>
            <a:pPr algn="just">
              <a:lnSpc>
                <a:spcPts val="4555"/>
              </a:lnSpc>
            </a:pPr>
            <a:r>
              <a:rPr lang="en-US" sz="3253">
                <a:solidFill>
                  <a:srgbClr val="002B58"/>
                </a:solidFill>
                <a:latin typeface="Monda"/>
                <a:ea typeface="Monda"/>
                <a:cs typeface="Monda"/>
                <a:sym typeface="Monda"/>
              </a:rPr>
              <a:t>Setelah melakukan wawancara pertama di Toko Surya Parfum, ditemukan beberapa permasalahan utama yang dihadapi oleh mitra dalam menjalankan usahanya, baik dari sisi internal (pegawai) maupun eksternal (pelanggan).</a:t>
            </a:r>
          </a:p>
        </p:txBody>
      </p:sp>
      <p:sp>
        <p:nvSpPr>
          <p:cNvPr name="TextBox 8" id="8"/>
          <p:cNvSpPr txBox="true"/>
          <p:nvPr/>
        </p:nvSpPr>
        <p:spPr>
          <a:xfrm rot="0">
            <a:off x="4307884" y="1261325"/>
            <a:ext cx="9672231" cy="2794150"/>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ANALISIS PERMASALAHAN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610191" y="5465603"/>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577147" y="1449274"/>
            <a:ext cx="13133706" cy="7975509"/>
          </a:xfrm>
          <a:prstGeom prst="rect">
            <a:avLst/>
          </a:prstGeom>
        </p:spPr>
        <p:txBody>
          <a:bodyPr anchor="t" rtlCol="false" tIns="0" lIns="0" bIns="0" rIns="0">
            <a:spAutoFit/>
          </a:bodyPr>
          <a:lstStyle/>
          <a:p>
            <a:pPr algn="just">
              <a:lnSpc>
                <a:spcPts val="4555"/>
              </a:lnSpc>
            </a:pPr>
            <a:r>
              <a:rPr lang="en-US" sz="3253" b="true">
                <a:solidFill>
                  <a:srgbClr val="002B58"/>
                </a:solidFill>
                <a:latin typeface="Monda Bold"/>
                <a:ea typeface="Monda Bold"/>
                <a:cs typeface="Monda Bold"/>
                <a:sym typeface="Monda Bold"/>
              </a:rPr>
              <a:t>a. Belum ada sistem digitalisasi penjualan</a:t>
            </a:r>
          </a:p>
          <a:p>
            <a:pPr algn="just">
              <a:lnSpc>
                <a:spcPts val="4555"/>
              </a:lnSpc>
            </a:pPr>
            <a:r>
              <a:rPr lang="en-US" sz="3253">
                <a:solidFill>
                  <a:srgbClr val="002B58"/>
                </a:solidFill>
                <a:latin typeface="Monda"/>
                <a:ea typeface="Monda"/>
                <a:cs typeface="Monda"/>
                <a:sym typeface="Monda"/>
              </a:rPr>
              <a:t>Proses pencatatan transaksi masih dilakukan secara manual sehingga membutuhkan waktu lebih lama dan berisiko terjadi kesalahan input data.</a:t>
            </a:r>
          </a:p>
          <a:p>
            <a:pPr algn="just">
              <a:lnSpc>
                <a:spcPts val="4555"/>
              </a:lnSpc>
            </a:pPr>
          </a:p>
          <a:p>
            <a:pPr algn="just">
              <a:lnSpc>
                <a:spcPts val="4555"/>
              </a:lnSpc>
            </a:pPr>
            <a:r>
              <a:rPr lang="en-US" sz="3253" b="true">
                <a:solidFill>
                  <a:srgbClr val="002B58"/>
                </a:solidFill>
                <a:latin typeface="Monda Bold"/>
                <a:ea typeface="Monda Bold"/>
                <a:cs typeface="Monda Bold"/>
                <a:sym typeface="Monda Bold"/>
              </a:rPr>
              <a:t>b. Rekap pemesanan belum efisien</a:t>
            </a:r>
          </a:p>
          <a:p>
            <a:pPr algn="just">
              <a:lnSpc>
                <a:spcPts val="4555"/>
              </a:lnSpc>
            </a:pPr>
            <a:r>
              <a:rPr lang="en-US" sz="3253">
                <a:solidFill>
                  <a:srgbClr val="002B58"/>
                </a:solidFill>
                <a:latin typeface="Monda"/>
                <a:ea typeface="Monda"/>
                <a:cs typeface="Monda"/>
                <a:sym typeface="Monda"/>
              </a:rPr>
              <a:t>Pegawai masih harus melakukan pencatatan pemesanan dan rekap data penjualan secara manual setiap hari, sehingga mengurangi efektivitas kerja.</a:t>
            </a:r>
          </a:p>
          <a:p>
            <a:pPr algn="just">
              <a:lnSpc>
                <a:spcPts val="4555"/>
              </a:lnSpc>
            </a:pPr>
          </a:p>
          <a:p>
            <a:pPr algn="just">
              <a:lnSpc>
                <a:spcPts val="4555"/>
              </a:lnSpc>
            </a:pPr>
            <a:r>
              <a:rPr lang="en-US" sz="3253" b="true">
                <a:solidFill>
                  <a:srgbClr val="002B58"/>
                </a:solidFill>
                <a:latin typeface="Monda Bold"/>
                <a:ea typeface="Monda Bold"/>
                <a:cs typeface="Monda Bold"/>
                <a:sym typeface="Monda Bold"/>
              </a:rPr>
              <a:t>c. Kesulitan bagi pelanggan dalam memilih produk</a:t>
            </a:r>
          </a:p>
          <a:p>
            <a:pPr algn="just">
              <a:lnSpc>
                <a:spcPts val="4555"/>
              </a:lnSpc>
            </a:pPr>
            <a:r>
              <a:rPr lang="en-US" sz="3253">
                <a:solidFill>
                  <a:srgbClr val="002B58"/>
                </a:solidFill>
                <a:latin typeface="Monda"/>
                <a:ea typeface="Monda"/>
                <a:cs typeface="Monda"/>
                <a:sym typeface="Monda"/>
              </a:rPr>
              <a:t>Pelanggan belum memiliki akses yang mudah untuk melihat daftar jenis parfum, pilihan botol (ml), dan harga, sehingga proses pembelian kurang praktis.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41486" y="1735370"/>
            <a:ext cx="13805028" cy="2619375"/>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ANALISIS PEMECAHAN MASALAH</a:t>
            </a:r>
          </a:p>
        </p:txBody>
      </p:sp>
      <p:sp>
        <p:nvSpPr>
          <p:cNvPr name="TextBox 8" id="8"/>
          <p:cNvSpPr txBox="true"/>
          <p:nvPr/>
        </p:nvSpPr>
        <p:spPr>
          <a:xfrm rot="0">
            <a:off x="2880369" y="4669165"/>
            <a:ext cx="12527263" cy="3403509"/>
          </a:xfrm>
          <a:prstGeom prst="rect">
            <a:avLst/>
          </a:prstGeom>
        </p:spPr>
        <p:txBody>
          <a:bodyPr anchor="t" rtlCol="false" tIns="0" lIns="0" bIns="0" rIns="0">
            <a:spAutoFit/>
          </a:bodyPr>
          <a:lstStyle/>
          <a:p>
            <a:pPr algn="just">
              <a:lnSpc>
                <a:spcPts val="4555"/>
              </a:lnSpc>
            </a:pPr>
            <a:r>
              <a:rPr lang="en-US" sz="3253">
                <a:solidFill>
                  <a:srgbClr val="002B58"/>
                </a:solidFill>
                <a:latin typeface="Monda"/>
                <a:ea typeface="Monda"/>
                <a:cs typeface="Monda"/>
                <a:sym typeface="Monda"/>
              </a:rPr>
              <a:t>Berdasarkan hasil identifikasi permasalahan yang terjadi di Toko Surya Parfum, solusi yang paling tepat untuk mengatasi kendala tersebut adalah dengan mengembangkan Aplikasi Pemesanan Parfum Berbasis Mobile. Aplikasi ini dirancang untuk membantu proses bisnis agar lebih efisien, cepat, dan terorganisir dengan baik.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542808" y="5660523"/>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24651" y="2659729"/>
            <a:ext cx="13838699" cy="5118009"/>
          </a:xfrm>
          <a:prstGeom prst="rect">
            <a:avLst/>
          </a:prstGeom>
        </p:spPr>
        <p:txBody>
          <a:bodyPr anchor="t" rtlCol="false" tIns="0" lIns="0" bIns="0" rIns="0">
            <a:spAutoFit/>
          </a:bodyPr>
          <a:lstStyle/>
          <a:p>
            <a:pPr algn="just">
              <a:lnSpc>
                <a:spcPts val="4555"/>
              </a:lnSpc>
            </a:pPr>
            <a:r>
              <a:rPr lang="en-US" sz="3253" b="true">
                <a:solidFill>
                  <a:srgbClr val="002B58"/>
                </a:solidFill>
                <a:latin typeface="Monda Bold"/>
                <a:ea typeface="Monda Bold"/>
                <a:cs typeface="Monda Bold"/>
                <a:sym typeface="Monda Bold"/>
              </a:rPr>
              <a:t>a. Digitalisasi proses pemesanan dan penjualan </a:t>
            </a:r>
          </a:p>
          <a:p>
            <a:pPr algn="just">
              <a:lnSpc>
                <a:spcPts val="4555"/>
              </a:lnSpc>
            </a:pPr>
            <a:r>
              <a:rPr lang="en-US" sz="3253">
                <a:solidFill>
                  <a:srgbClr val="002B58"/>
                </a:solidFill>
                <a:latin typeface="Monda"/>
                <a:ea typeface="Monda"/>
                <a:cs typeface="Monda"/>
                <a:sym typeface="Monda"/>
              </a:rPr>
              <a:t>Aplikasi ini memungkinkan pencatatan transaksi dan pesanan pelanggan secara digital, menjadikan proses lebih cepat, akurat, dan mudah dilacak tanpa memerlukan catatan manual.</a:t>
            </a:r>
          </a:p>
          <a:p>
            <a:pPr algn="just">
              <a:lnSpc>
                <a:spcPts val="4555"/>
              </a:lnSpc>
            </a:pPr>
          </a:p>
          <a:p>
            <a:pPr algn="just">
              <a:lnSpc>
                <a:spcPts val="4555"/>
              </a:lnSpc>
            </a:pPr>
            <a:r>
              <a:rPr lang="en-US" sz="3253" b="true">
                <a:solidFill>
                  <a:srgbClr val="002B58"/>
                </a:solidFill>
                <a:latin typeface="Monda Bold"/>
                <a:ea typeface="Monda Bold"/>
                <a:cs typeface="Monda Bold"/>
                <a:sym typeface="Monda Bold"/>
              </a:rPr>
              <a:t>b. Otomatisasi rekap data penjualan</a:t>
            </a:r>
          </a:p>
          <a:p>
            <a:pPr algn="just">
              <a:lnSpc>
                <a:spcPts val="4555"/>
              </a:lnSpc>
            </a:pPr>
            <a:r>
              <a:rPr lang="en-US" sz="3253">
                <a:solidFill>
                  <a:srgbClr val="002B58"/>
                </a:solidFill>
                <a:latin typeface="Monda"/>
                <a:ea typeface="Monda"/>
                <a:cs typeface="Monda"/>
                <a:sym typeface="Monda"/>
              </a:rPr>
              <a:t>Data penjualan akan tersimpan otomatis dan dapat direkap secara harian, mingguan, atau bulanan. Ini meningkatkan efisiensi dalam pembuatan laporan dan mengurangi risiko kesalahan perhitungan.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DAG192ZERxo</dc:identifier>
  <dcterms:modified xsi:type="dcterms:W3CDTF">2011-08-01T06:04:30Z</dcterms:modified>
  <cp:revision>1</cp:revision>
  <dc:title>uts ml</dc:title>
</cp:coreProperties>
</file>