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67" r:id="rId3"/>
    <p:sldId id="327" r:id="rId4"/>
    <p:sldId id="287" r:id="rId5"/>
    <p:sldId id="318" r:id="rId6"/>
    <p:sldId id="324" r:id="rId7"/>
    <p:sldId id="326" r:id="rId8"/>
    <p:sldId id="319" r:id="rId9"/>
    <p:sldId id="320" r:id="rId10"/>
    <p:sldId id="330" r:id="rId11"/>
    <p:sldId id="331" r:id="rId12"/>
    <p:sldId id="32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B+short text classification" id="{44DDC35A-AF4D-4DC3-B7C0-1AB16D3C0C05}">
          <p14:sldIdLst>
            <p14:sldId id="274"/>
            <p14:sldId id="267"/>
            <p14:sldId id="327"/>
            <p14:sldId id="287"/>
            <p14:sldId id="318"/>
            <p14:sldId id="324"/>
            <p14:sldId id="326"/>
            <p14:sldId id="319"/>
            <p14:sldId id="320"/>
            <p14:sldId id="330"/>
            <p14:sldId id="331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7" autoAdjust="0"/>
    <p:restoredTop sz="86783" autoAdjust="0"/>
  </p:normalViewPr>
  <p:slideViewPr>
    <p:cSldViewPr snapToGrid="0">
      <p:cViewPr>
        <p:scale>
          <a:sx n="105" d="100"/>
          <a:sy n="105" d="100"/>
        </p:scale>
        <p:origin x="376" y="-152"/>
      </p:cViewPr>
      <p:guideLst/>
    </p:cSldViewPr>
  </p:slideViewPr>
  <p:outlineViewPr>
    <p:cViewPr>
      <p:scale>
        <a:sx n="33" d="100"/>
        <a:sy n="33" d="100"/>
      </p:scale>
      <p:origin x="0" y="-130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D3033-C918-46D7-8576-9F68D7F111A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8B5FE-1FB7-4118-B472-1A6A3F2F0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6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3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上边的张量矩阵表示各个方向的扩散特性</a:t>
            </a:r>
          </a:p>
          <a:p>
            <a:endParaRPr lang="zh-CN" altLang="en-US" dirty="0"/>
          </a:p>
          <a:p>
            <a:r>
              <a:rPr lang="zh-CN" altLang="en-US" dirty="0" smtClean="0"/>
              <a:t>因为它是个对称矩阵，所以可以简化为下面的向量形式。在我们的数据中，就在每个体素上储存了它的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3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1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主方向是使得特征值最大的特征向量所代表的方向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比划一下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</a:t>
            </a:r>
            <a:r>
              <a:rPr lang="zh-CN" altLang="en-US" dirty="0" smtClean="0"/>
              <a:t>值过低，趋于各向同性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不是同一组织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0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59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B5FE-1FB7-4118-B472-1A6A3F2F01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5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1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2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3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0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7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5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4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55E5-3F82-426B-9B95-DA9B311BFD4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E602-F3A7-4495-84C5-4FE96165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3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08" y="12192"/>
            <a:ext cx="5498592" cy="7698029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857" y="1272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DTI</a:t>
            </a:r>
            <a:r>
              <a:rPr lang="zh-CN" alt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Visualization by Fiber Tracking</a:t>
            </a:r>
            <a:endParaRPr lang="en-US" altLang="zh-CN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997857" y="2695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Final</a:t>
            </a:r>
            <a:r>
              <a:rPr lang="zh-CN" altLang="en-US" sz="3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32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Presentation</a:t>
            </a:r>
            <a:endParaRPr lang="zh-CN" altLang="en-US" sz="32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479" y="41177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Dongliang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Luo</a:t>
            </a:r>
            <a:endParaRPr kumimoji="1" lang="en-US" altLang="zh-CN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Qing Ye</a:t>
            </a:r>
            <a:endParaRPr kumimoji="1" lang="en-US" altLang="zh-CN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Zheng Wei</a:t>
            </a:r>
            <a:endParaRPr kumimoji="1" lang="en-US" altLang="zh-CN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05" y="-1433316"/>
            <a:ext cx="9643190" cy="10436374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A1C9E-67C2-A54C-ACE3-9EC85DF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Operation procedure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44" y="3974592"/>
            <a:ext cx="1877087" cy="187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03" y="3974592"/>
            <a:ext cx="1875600" cy="187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90" y="3974592"/>
            <a:ext cx="1875600" cy="187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67799" y="5937504"/>
            <a:ext cx="45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ROI</a:t>
            </a:r>
            <a:endParaRPr kumimoji="1"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53816" y="5937504"/>
            <a:ext cx="13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Volume</a:t>
            </a:r>
            <a:r>
              <a:rPr kumimoji="1"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Render</a:t>
            </a:r>
            <a:endParaRPr kumimoji="1"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57798" y="59375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Single</a:t>
            </a:r>
            <a:r>
              <a:rPr kumimoji="1"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Color</a:t>
            </a:r>
            <a:endParaRPr kumimoji="1"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08248" y="5937504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FA</a:t>
            </a:r>
            <a:r>
              <a:rPr kumimoji="1"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Color</a:t>
            </a:r>
            <a:r>
              <a:rPr kumimoji="1"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Coding</a:t>
            </a:r>
            <a:endParaRPr kumimoji="1"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23" y="4035552"/>
            <a:ext cx="1745433" cy="16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A1C9E-67C2-A54C-ACE3-9EC85DF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Reference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1FC952C8-B86C-A945-A3BA-FDE017E3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4"/>
            <a:ext cx="11061700" cy="5250644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Jiang </a:t>
            </a:r>
            <a:r>
              <a:rPr lang="en-US" altLang="zh-CN" dirty="0"/>
              <a:t>H, van </a:t>
            </a:r>
            <a:r>
              <a:rPr lang="en-US" altLang="zh-CN" dirty="0" err="1"/>
              <a:t>Zijl</a:t>
            </a:r>
            <a:r>
              <a:rPr lang="en-US" altLang="zh-CN" dirty="0"/>
              <a:t> P C, Kim J, et al. </a:t>
            </a:r>
            <a:r>
              <a:rPr lang="en-US" altLang="zh-CN" dirty="0" err="1"/>
              <a:t>DtiStudio</a:t>
            </a:r>
            <a:r>
              <a:rPr lang="en-US" altLang="zh-CN" dirty="0"/>
              <a:t>: resource program for diffusion tensor computation and fiber bundle tracking.[J]. Computer Methods &amp; Programs in Biomedicine, 2006, 81(2):106-116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08" y="0"/>
            <a:ext cx="5498592" cy="7698029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857" y="23699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Thank</a:t>
            </a:r>
            <a:r>
              <a:rPr lang="zh-CN" alt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</a:t>
            </a:r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ou</a:t>
            </a:r>
            <a:r>
              <a:rPr lang="zh-CN" alt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</a:t>
            </a:r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istening!!!</a:t>
            </a:r>
            <a:endParaRPr lang="en-US" altLang="zh-CN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479" y="41177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Dongliang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Luo</a:t>
            </a:r>
            <a:endParaRPr kumimoji="1" lang="en-US" altLang="zh-CN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Qing Ye</a:t>
            </a:r>
            <a:endParaRPr kumimoji="1" lang="en-US" altLang="zh-CN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Zheng Wei</a:t>
            </a:r>
            <a:endParaRPr kumimoji="1" lang="en-US" altLang="zh-CN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Introduction—Data</a:t>
            </a:r>
            <a:r>
              <a:rPr lang="zh-CN" alt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Outline</a:t>
            </a:r>
            <a:endParaRPr lang="zh-CN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3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数据获取：通过对</a:t>
            </a:r>
            <a:r>
              <a:rPr lang="en-US" altLang="zh-CN" sz="2400" dirty="0" smtClean="0">
                <a:latin typeface="STHeiti Light" charset="-122"/>
                <a:ea typeface="STHeiti Light" charset="-122"/>
                <a:cs typeface="STHeiti Light" charset="-122"/>
              </a:rPr>
              <a:t>MRI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数据计算得到</a:t>
            </a:r>
            <a:endParaRPr lang="zh-CN" altLang="en-US" sz="24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数据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格式：</a:t>
            </a:r>
            <a:r>
              <a:rPr lang="en-US" altLang="zh-CN" sz="2400" dirty="0" err="1">
                <a:latin typeface="STHeiti Light" charset="-122"/>
                <a:ea typeface="STHeiti Light" charset="-122"/>
                <a:cs typeface="STHeiti Light" charset="-122"/>
              </a:rPr>
              <a:t>NIfTI</a:t>
            </a:r>
            <a:endParaRPr lang="en-US" altLang="zh-CN" sz="24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数据维度：</a:t>
            </a:r>
            <a:r>
              <a:rPr lang="en-US" altLang="zh-CN" sz="2400" dirty="0" smtClean="0">
                <a:latin typeface="STHeiti Light" charset="-122"/>
                <a:ea typeface="STHeiti Light" charset="-122"/>
                <a:cs typeface="STHeiti Light" charset="-122"/>
              </a:rPr>
              <a:t>7 x 148 x 190 x 160</a:t>
            </a:r>
            <a:endParaRPr lang="en-US" altLang="zh-CN" sz="24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张量数据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：空间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上每个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点都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有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7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维的张量数据，分别对应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为</a:t>
            </a:r>
            <a:endParaRPr lang="zh-CN" altLang="en-US" sz="24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                                                                          和 </a:t>
            </a:r>
            <a:r>
              <a:rPr lang="en-US" altLang="zh-CN" sz="2400" dirty="0" smtClean="0">
                <a:latin typeface="STHeiti Light" charset="-122"/>
                <a:ea typeface="STHeiti Light" charset="-122"/>
                <a:cs typeface="STHeiti Light" charset="-122"/>
              </a:rPr>
              <a:t>confidence</a:t>
            </a:r>
            <a:endParaRPr lang="en-US" sz="24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4728454"/>
            <a:ext cx="3578098" cy="3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Introduction—Problem</a:t>
            </a:r>
            <a:endParaRPr lang="zh-CN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3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均匀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介质中水分子随机运动，在各个方向运动几率相同，具有各向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同性（</a:t>
            </a:r>
            <a:r>
              <a:rPr lang="en-US" altLang="zh-CN" sz="2400" dirty="0" smtClean="0">
                <a:latin typeface="STHeiti Light" charset="-122"/>
                <a:ea typeface="STHeiti Light" charset="-122"/>
                <a:cs typeface="STHeiti Light" charset="-122"/>
              </a:rPr>
              <a:t>isotropy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）</a:t>
            </a:r>
            <a:endParaRPr lang="zh-CN" altLang="en-US" sz="24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在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人体组织中，水分子运动受到组织结构影响，在各个方向弥散程度不同，具有各向异性（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anisotropy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本次使用的</a:t>
            </a:r>
            <a:r>
              <a:rPr lang="en-US" altLang="zh-CN" sz="2400" dirty="0" smtClean="0">
                <a:latin typeface="STHeiti Light" charset="-122"/>
                <a:ea typeface="STHeiti Light" charset="-122"/>
                <a:cs typeface="STHeiti Light" charset="-122"/>
              </a:rPr>
              <a:t>DTI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数据包含张量数据，刻画一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个体素中水分子扩散的各向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异性</a:t>
            </a:r>
            <a:endParaRPr lang="en-US" altLang="zh-CN" sz="24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4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05" y="-1433316"/>
            <a:ext cx="9643190" cy="10436374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A1C9E-67C2-A54C-ACE3-9EC85DF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Operation procedure</a:t>
            </a:r>
            <a:r>
              <a:rPr lang="zh-CN" alt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mr-IN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–</a:t>
            </a:r>
            <a:r>
              <a:rPr lang="zh-CN" alt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Overview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44" y="3974592"/>
            <a:ext cx="1877087" cy="187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03" y="3974592"/>
            <a:ext cx="1875600" cy="187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90" y="3974592"/>
            <a:ext cx="1875600" cy="187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67799" y="5937504"/>
            <a:ext cx="45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ROI</a:t>
            </a:r>
            <a:endParaRPr kumimoji="1"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53816" y="5937504"/>
            <a:ext cx="13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Volume</a:t>
            </a:r>
            <a:r>
              <a:rPr kumimoji="1"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Render</a:t>
            </a:r>
            <a:endParaRPr kumimoji="1"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57798" y="59375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Single</a:t>
            </a:r>
            <a:r>
              <a:rPr kumimoji="1"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Color</a:t>
            </a:r>
            <a:endParaRPr kumimoji="1"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08248" y="5937504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FA</a:t>
            </a:r>
            <a:r>
              <a:rPr kumimoji="1"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Color</a:t>
            </a:r>
            <a:r>
              <a:rPr kumimoji="1"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kumimoji="1"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Coding</a:t>
            </a:r>
            <a:endParaRPr kumimoji="1"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23" y="4035552"/>
            <a:ext cx="1745433" cy="16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A1C9E-67C2-A54C-ACE3-9EC85DF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Tensor matrix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56" y="1873004"/>
            <a:ext cx="4873244" cy="20183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" y="4281466"/>
            <a:ext cx="7618222" cy="9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A1C9E-67C2-A54C-ACE3-9EC85DF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Principal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C952C8-B86C-A945-A3BA-FDE017E3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4"/>
            <a:ext cx="11061700" cy="475297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Eigenvalue decomposition</a:t>
            </a:r>
            <a:endParaRPr lang="zh-CN" altLang="en-US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zh-CN" altLang="en-US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n-US" altLang="zh-CN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512649"/>
            <a:ext cx="6989064" cy="25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A1C9E-67C2-A54C-ACE3-9EC85DF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Principal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C952C8-B86C-A945-A3BA-FDE017E3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4"/>
            <a:ext cx="11061700" cy="525064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Principal </a:t>
            </a:r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direction</a:t>
            </a:r>
            <a:endParaRPr lang="zh-CN" altLang="en-US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zh-CN" altLang="en-US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altLang="zh-CN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Fractional </a:t>
            </a:r>
            <a:r>
              <a:rPr lang="en-US" altLang="zh-CN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anisotropy (FA) </a:t>
            </a:r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calculation</a:t>
            </a:r>
            <a:endParaRPr lang="en-US" altLang="zh-CN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457200" lvl="1" indent="0">
              <a:buNone/>
            </a:pPr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25" y="2084387"/>
            <a:ext cx="4930683" cy="5241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13" y="3610546"/>
            <a:ext cx="6684263" cy="12828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337" y="5216720"/>
            <a:ext cx="3051047" cy="8475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67" y="365124"/>
            <a:ext cx="3851633" cy="58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A1C9E-67C2-A54C-ACE3-9EC85DF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Fiber computation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002" y="599726"/>
            <a:ext cx="4625848" cy="4340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C952C8-B86C-A945-A3BA-FDE017E3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4"/>
            <a:ext cx="11061700" cy="475297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Tracking</a:t>
            </a:r>
            <a:r>
              <a:rPr lang="zh-CN" altLang="en-US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Algorithm</a:t>
            </a:r>
            <a:endParaRPr lang="zh-CN" altLang="en-US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 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Fiber </a:t>
            </a:r>
            <a:r>
              <a:rPr lang="en-US" altLang="zh-CN" dirty="0">
                <a:latin typeface="Abadi MT Condensed Light" charset="0"/>
                <a:ea typeface="Abadi MT Condensed Light" charset="0"/>
                <a:cs typeface="Abadi MT Condensed Light" charset="0"/>
              </a:rPr>
              <a:t>Assignment by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Continuous </a:t>
            </a:r>
            <a:endParaRPr lang="zh-CN" altLang="en-US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 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Tracking</a:t>
            </a:r>
            <a:r>
              <a:rPr lang="zh-CN" alt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（</a:t>
            </a:r>
            <a:r>
              <a:rPr lang="en-US" altLang="zh-CN" dirty="0">
                <a:latin typeface="Abadi MT Condensed Light" charset="0"/>
                <a:ea typeface="Abadi MT Condensed Light" charset="0"/>
                <a:cs typeface="Abadi MT Condensed Light" charset="0"/>
              </a:rPr>
              <a:t>FACT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）</a:t>
            </a:r>
          </a:p>
          <a:p>
            <a:pPr marL="0" indent="0">
              <a:buNone/>
            </a:pPr>
            <a:endParaRPr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Stop tracking when:</a:t>
            </a:r>
          </a:p>
          <a:p>
            <a:pPr marL="0" indent="0">
              <a:buNone/>
            </a:pPr>
            <a:endParaRPr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STHeiti Light" charset="-122"/>
                <a:ea typeface="STHeiti Light" charset="-122"/>
                <a:cs typeface="STHeiti Light" charset="-122"/>
              </a:rPr>
              <a:t>FA 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值低于阈值，说明该点趋于各向同性</a:t>
            </a:r>
            <a:endParaRPr lang="zh-CN" altLang="en-US" sz="24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当进入新体素运动角度发生的偏折角度大于阈值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纤维扩展到了边界体素</a:t>
            </a:r>
            <a:endParaRPr lang="en-US" altLang="zh-CN" sz="24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buNone/>
            </a:pPr>
            <a:endParaRPr lang="en-US" altLang="zh-CN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n-US" altLang="zh-CN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A1C9E-67C2-A54C-ACE3-9EC85DF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Visualize by VTK 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C952C8-B86C-A945-A3BA-FDE017E3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4"/>
            <a:ext cx="11061700" cy="475297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Region of interest(ROI)</a:t>
            </a:r>
            <a:endParaRPr lang="en-US" altLang="zh-CN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lvl="1"/>
            <a:r>
              <a:rPr lang="en-US" altLang="zh-CN" sz="28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User</a:t>
            </a:r>
            <a:r>
              <a:rPr lang="zh-CN" altLang="en-US" sz="28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8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defined</a:t>
            </a:r>
            <a:endParaRPr lang="zh-CN" altLang="en-US" sz="28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lvl="1"/>
            <a:endParaRPr lang="en-US" altLang="zh-CN" sz="28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Diffusion </a:t>
            </a:r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anisotropy visualization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(</a:t>
            </a:r>
            <a:r>
              <a:rPr lang="en-US" altLang="zh-CN" dirty="0">
                <a:latin typeface="Abadi MT Condensed Light" charset="0"/>
                <a:ea typeface="Abadi MT Condensed Light" charset="0"/>
                <a:cs typeface="Abadi MT Condensed Light" charset="0"/>
              </a:rPr>
              <a:t>R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,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>
                <a:latin typeface="Abadi MT Condensed Light" charset="0"/>
                <a:ea typeface="Abadi MT Condensed Light" charset="0"/>
                <a:cs typeface="Abadi MT Condensed Light" charset="0"/>
              </a:rPr>
              <a:t>G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,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>
                <a:latin typeface="Abadi MT Condensed Light" charset="0"/>
                <a:ea typeface="Abadi MT Condensed Light" charset="0"/>
                <a:cs typeface="Abadi MT Condensed Light" charset="0"/>
              </a:rPr>
              <a:t>B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)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represents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diffusion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anisotropy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in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each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direction</a:t>
            </a:r>
            <a:endParaRPr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mtClean="0">
                <a:latin typeface="Abadi MT Condensed Light" charset="0"/>
                <a:ea typeface="Abadi MT Condensed Light" charset="0"/>
                <a:cs typeface="Abadi MT Condensed Light" charset="0"/>
              </a:rPr>
              <a:t>   </a:t>
            </a:r>
            <a:r>
              <a:rPr lang="en-US" altLang="zh-CN" smtClean="0">
                <a:latin typeface="Abadi MT Condensed Light" charset="0"/>
                <a:ea typeface="Abadi MT Condensed Light" charset="0"/>
                <a:cs typeface="Abadi MT Condensed Light" charset="0"/>
              </a:rPr>
              <a:t>(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R,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G,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B)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=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FA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zh-CN" alt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*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(</a:t>
            </a:r>
            <a:r>
              <a:rPr lang="en-US" altLang="zh-CN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v</a:t>
            </a:r>
            <a:r>
              <a:rPr lang="en-US" altLang="zh-CN" baseline="-250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x</a:t>
            </a:r>
            <a:r>
              <a:rPr lang="zh-CN" altLang="en-US" baseline="-25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,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v</a:t>
            </a:r>
            <a:r>
              <a:rPr lang="en-US" altLang="zh-CN" baseline="-250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y</a:t>
            </a:r>
            <a:r>
              <a:rPr lang="zh-CN" altLang="en-US" baseline="-25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,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v</a:t>
            </a:r>
            <a:r>
              <a:rPr lang="en-US" altLang="zh-CN" baseline="-250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z</a:t>
            </a:r>
            <a:r>
              <a:rPr lang="zh-CN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)</a:t>
            </a:r>
            <a:endParaRPr lang="zh-CN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457200" lvl="1" indent="0">
              <a:buNone/>
            </a:pPr>
            <a:endParaRPr lang="zh-CN" altLang="en-US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Volume Rendering</a:t>
            </a:r>
            <a:endParaRPr lang="zh-CN" altLang="en-US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lvl="1"/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Brain tissue structure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767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16215</TotalTime>
  <Words>408</Words>
  <Application>Microsoft Macintosh PowerPoint</Application>
  <PresentationFormat>宽屏</PresentationFormat>
  <Paragraphs>79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Abadi MT Condensed Extra Bold</vt:lpstr>
      <vt:lpstr>Abadi MT Condensed Light</vt:lpstr>
      <vt:lpstr>Calibri</vt:lpstr>
      <vt:lpstr>Calibri Light</vt:lpstr>
      <vt:lpstr>STHeiti Light</vt:lpstr>
      <vt:lpstr>宋体</vt:lpstr>
      <vt:lpstr>Arial</vt:lpstr>
      <vt:lpstr>Office 主题</vt:lpstr>
      <vt:lpstr>DTI Visualization by Fiber Tracking</vt:lpstr>
      <vt:lpstr>Introduction—Data Outline</vt:lpstr>
      <vt:lpstr>Introduction—Problem</vt:lpstr>
      <vt:lpstr>Operation procedure – Overview</vt:lpstr>
      <vt:lpstr>Tensor matrix</vt:lpstr>
      <vt:lpstr>Principal direction</vt:lpstr>
      <vt:lpstr>Principal direction</vt:lpstr>
      <vt:lpstr>Fiber computation</vt:lpstr>
      <vt:lpstr>Visualize by VTK </vt:lpstr>
      <vt:lpstr>Operation procedure</vt:lpstr>
      <vt:lpstr>Reference</vt:lpstr>
      <vt:lpstr>Thank you for listening!!!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chenjindong</dc:creator>
  <cp:lastModifiedBy>775204123@qq.com</cp:lastModifiedBy>
  <cp:revision>738</cp:revision>
  <cp:lastPrinted>2018-06-21T01:53:15Z</cp:lastPrinted>
  <dcterms:created xsi:type="dcterms:W3CDTF">2018-03-29T00:15:55Z</dcterms:created>
  <dcterms:modified xsi:type="dcterms:W3CDTF">2018-06-21T03:23:35Z</dcterms:modified>
</cp:coreProperties>
</file>