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61" r:id="rId3"/>
    <p:sldId id="262" r:id="rId4"/>
    <p:sldId id="263" r:id="rId5"/>
    <p:sldId id="264" r:id="rId6"/>
    <p:sldId id="272" r:id="rId7"/>
    <p:sldId id="265" r:id="rId8"/>
    <p:sldId id="266" r:id="rId9"/>
    <p:sldId id="273" r:id="rId10"/>
    <p:sldId id="274" r:id="rId11"/>
    <p:sldId id="27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0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QiubaoYe\pigh%20matrix\Qiubao%20Ye%20Pugh%20Matrix-syringe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Concepts Ranking </a:t>
            </a:r>
            <a:r>
              <a:rPr lang="en-US" baseline="0"/>
              <a:t> 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594589122707867"/>
          <c:y val="0.1245132575763544"/>
          <c:w val="0.63870594156263827"/>
          <c:h val="0.7334676515801638"/>
        </c:manualLayout>
      </c:layout>
      <c:scatterChart>
        <c:scatterStyle val="lineMarker"/>
        <c:varyColors val="0"/>
        <c:ser>
          <c:idx val="0"/>
          <c:order val="0"/>
          <c:tx>
            <c:strRef>
              <c:f>'Inputdata Plot'!$A$3</c:f>
              <c:strCache>
                <c:ptCount val="1"/>
                <c:pt idx="0">
                  <c:v>1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Plot'!$C$3</c:f>
              <c:numCache>
                <c:formatCode>0.00</c:formatCode>
                <c:ptCount val="1"/>
                <c:pt idx="0">
                  <c:v>2.4000000000000004</c:v>
                </c:pt>
              </c:numCache>
            </c:numRef>
          </c:xVal>
          <c:yVal>
            <c:numRef>
              <c:f>'Inputdata Plot'!$B$3</c:f>
              <c:numCache>
                <c:formatCode>0.00</c:formatCode>
                <c:ptCount val="1"/>
                <c:pt idx="0">
                  <c:v>2.833333333333333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'Inputdata Plot'!$A$4</c:f>
              <c:strCache>
                <c:ptCount val="1"/>
                <c:pt idx="0">
                  <c:v>2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Plot'!$C$4</c:f>
              <c:numCache>
                <c:formatCode>0.00</c:formatCode>
                <c:ptCount val="1"/>
                <c:pt idx="0">
                  <c:v>3.1</c:v>
                </c:pt>
              </c:numCache>
            </c:numRef>
          </c:xVal>
          <c:yVal>
            <c:numRef>
              <c:f>'Inputdata Plot'!$B$4</c:f>
              <c:numCache>
                <c:formatCode>0.00</c:formatCode>
                <c:ptCount val="1"/>
                <c:pt idx="0">
                  <c:v>3.833333333333333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'Inputdata Plot'!$A$5</c:f>
              <c:strCache>
                <c:ptCount val="1"/>
                <c:pt idx="0">
                  <c:v>3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Plot'!$C$5</c:f>
              <c:numCache>
                <c:formatCode>0.00</c:formatCode>
                <c:ptCount val="1"/>
                <c:pt idx="0">
                  <c:v>1.4</c:v>
                </c:pt>
              </c:numCache>
            </c:numRef>
          </c:xVal>
          <c:yVal>
            <c:numRef>
              <c:f>'Inputdata Plot'!$B$5</c:f>
              <c:numCache>
                <c:formatCode>0.00</c:formatCode>
                <c:ptCount val="1"/>
                <c:pt idx="0">
                  <c:v>3.6666666666666665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'Inputdata Plot'!$A$6</c:f>
              <c:strCache>
                <c:ptCount val="1"/>
                <c:pt idx="0">
                  <c:v>4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Plot'!$C$6</c:f>
              <c:numCache>
                <c:formatCode>0.00</c:formatCode>
                <c:ptCount val="1"/>
                <c:pt idx="0">
                  <c:v>3.8000000000000003</c:v>
                </c:pt>
              </c:numCache>
            </c:numRef>
          </c:xVal>
          <c:yVal>
            <c:numRef>
              <c:f>'Inputdata Plot'!$B$6</c:f>
              <c:numCache>
                <c:formatCode>0.00</c:formatCode>
                <c:ptCount val="1"/>
                <c:pt idx="0">
                  <c:v>2.833333333333333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'Inputdata Plot'!$A$7</c:f>
              <c:strCache>
                <c:ptCount val="1"/>
                <c:pt idx="0">
                  <c:v>5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Plot'!$C$7</c:f>
              <c:numCache>
                <c:formatCode>0.00</c:formatCode>
                <c:ptCount val="1"/>
                <c:pt idx="0">
                  <c:v>3.2</c:v>
                </c:pt>
              </c:numCache>
            </c:numRef>
          </c:xVal>
          <c:yVal>
            <c:numRef>
              <c:f>'Inputdata Plot'!$B$7</c:f>
              <c:numCache>
                <c:formatCode>0.00</c:formatCode>
                <c:ptCount val="1"/>
                <c:pt idx="0">
                  <c:v>2.6666666666666665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'Inputdata Plot'!$A$8</c:f>
              <c:strCache>
                <c:ptCount val="1"/>
                <c:pt idx="0">
                  <c:v>6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Plot'!$C$8</c:f>
              <c:numCache>
                <c:formatCode>0.00</c:formatCode>
                <c:ptCount val="1"/>
                <c:pt idx="0">
                  <c:v>2.5</c:v>
                </c:pt>
              </c:numCache>
            </c:numRef>
          </c:xVal>
          <c:yVal>
            <c:numRef>
              <c:f>'Inputdata Plot'!$B$8</c:f>
              <c:numCache>
                <c:formatCode>0.00</c:formatCode>
                <c:ptCount val="1"/>
                <c:pt idx="0">
                  <c:v>3.5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'Inputdata Plot'!$A$9</c:f>
              <c:strCache>
                <c:ptCount val="1"/>
                <c:pt idx="0">
                  <c:v>7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Plot'!$C$9</c:f>
              <c:numCache>
                <c:formatCode>0.00</c:formatCode>
                <c:ptCount val="1"/>
                <c:pt idx="0">
                  <c:v>3.3</c:v>
                </c:pt>
              </c:numCache>
            </c:numRef>
          </c:xVal>
          <c:yVal>
            <c:numRef>
              <c:f>'Inputdata Plot'!$B$9</c:f>
              <c:numCache>
                <c:formatCode>0.00</c:formatCode>
                <c:ptCount val="1"/>
                <c:pt idx="0">
                  <c:v>2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'Inputdata Plot'!$A$10</c:f>
              <c:strCache>
                <c:ptCount val="1"/>
                <c:pt idx="0">
                  <c:v>8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Plot'!$C$10</c:f>
              <c:numCache>
                <c:formatCode>0.00</c:formatCode>
                <c:ptCount val="1"/>
                <c:pt idx="0">
                  <c:v>0.7</c:v>
                </c:pt>
              </c:numCache>
            </c:numRef>
          </c:xVal>
          <c:yVal>
            <c:numRef>
              <c:f>'Inputdata Plot'!$B$10</c:f>
              <c:numCache>
                <c:formatCode>0.00</c:formatCode>
                <c:ptCount val="1"/>
                <c:pt idx="0">
                  <c:v>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'Inputdata Plot'!$A$11</c:f>
              <c:strCache>
                <c:ptCount val="1"/>
                <c:pt idx="0">
                  <c:v>9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Plot'!$C$11</c:f>
              <c:numCache>
                <c:formatCode>0.00</c:formatCode>
                <c:ptCount val="1"/>
                <c:pt idx="0">
                  <c:v>5</c:v>
                </c:pt>
              </c:numCache>
            </c:numRef>
          </c:xVal>
          <c:yVal>
            <c:numRef>
              <c:f>'Inputdata Plot'!$B$11</c:f>
              <c:numCache>
                <c:formatCode>0.00</c:formatCode>
                <c:ptCount val="1"/>
                <c:pt idx="0">
                  <c:v>1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'Inputdata Plot'!$A$12</c:f>
              <c:strCache>
                <c:ptCount val="1"/>
                <c:pt idx="0">
                  <c:v>10</c:v>
                </c:pt>
              </c:strCache>
            </c:strRef>
          </c:tx>
          <c:spPr>
            <a:ln w="28575">
              <a:noFill/>
            </a:ln>
          </c:spPr>
          <c:xVal>
            <c:numRef>
              <c:f>'Inputdata Plot'!$C$12</c:f>
              <c:numCache>
                <c:formatCode>0.00</c:formatCode>
                <c:ptCount val="1"/>
                <c:pt idx="0">
                  <c:v>4.2</c:v>
                </c:pt>
              </c:numCache>
            </c:numRef>
          </c:xVal>
          <c:yVal>
            <c:numRef>
              <c:f>'Inputdata Plot'!$B$12</c:f>
              <c:numCache>
                <c:formatCode>0.00</c:formatCode>
                <c:ptCount val="1"/>
                <c:pt idx="0">
                  <c:v>1.6666666666666665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12800"/>
        <c:axId val="180414720"/>
      </c:scatterChart>
      <c:valAx>
        <c:axId val="180412800"/>
        <c:scaling>
          <c:orientation val="minMax"/>
          <c:max val="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Fit</a:t>
                </a:r>
              </a:p>
            </c:rich>
          </c:tx>
          <c:layout>
            <c:manualLayout>
              <c:xMode val="edge"/>
              <c:yMode val="edge"/>
              <c:x val="0.43312266735888783"/>
              <c:y val="0.9161898181789303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0414720"/>
        <c:crosses val="autoZero"/>
        <c:crossBetween val="midCat"/>
        <c:majorUnit val="0.5"/>
        <c:minorUnit val="0.5"/>
      </c:valAx>
      <c:valAx>
        <c:axId val="180414720"/>
        <c:scaling>
          <c:orientation val="minMax"/>
          <c:max val="5"/>
        </c:scaling>
        <c:delete val="0"/>
        <c:axPos val="l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Attractiveness</a:t>
                </a:r>
              </a:p>
            </c:rich>
          </c:tx>
          <c:layout>
            <c:manualLayout>
              <c:xMode val="edge"/>
              <c:yMode val="edge"/>
              <c:x val="1.2448328574312828E-2"/>
              <c:y val="0.4108219074733661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0412800"/>
        <c:crosses val="autoZero"/>
        <c:crossBetween val="midCat"/>
        <c:majorUnit val="0.5"/>
        <c:minorUnit val="0.5"/>
      </c:valAx>
      <c:spPr>
        <a:gradFill rotWithShape="0">
          <a:gsLst>
            <a:gs pos="0">
              <a:srgbClr val="FFFFCC"/>
            </a:gs>
            <a:gs pos="100000">
              <a:srgbClr val="FFFF99"/>
            </a:gs>
          </a:gsLst>
          <a:lin ang="18900000" scaled="1"/>
        </a:gradFill>
        <a:ln>
          <a:solidFill>
            <a:schemeClr val="bg1"/>
          </a:solidFill>
        </a:ln>
      </c:spPr>
    </c:plotArea>
    <c:legend>
      <c:legendPos val="r"/>
      <c:layout>
        <c:manualLayout>
          <c:xMode val="edge"/>
          <c:yMode val="edge"/>
          <c:x val="0.81602384001368888"/>
          <c:y val="0.18841902591637949"/>
          <c:w val="0.1073125449219188"/>
          <c:h val="0.47767378190263282"/>
        </c:manualLayout>
      </c:layout>
      <c:overlay val="0"/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48310-3D1F-447B-803E-237D6E1DBC0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4861B-7CFA-4088-8EDF-616E98AD2242}">
      <dgm:prSet phldrT="[Text]"/>
      <dgm:spPr/>
      <dgm:t>
        <a:bodyPr/>
        <a:lstStyle/>
        <a:p>
          <a:r>
            <a:rPr lang="en-US" dirty="0" smtClean="0"/>
            <a:t>Not pleasing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053941A2-4E24-4332-A186-443A87E1058A}" type="parTrans" cxnId="{55D618CF-E2BC-40A0-A869-A599C58C61A0}">
      <dgm:prSet/>
      <dgm:spPr/>
      <dgm:t>
        <a:bodyPr/>
        <a:lstStyle/>
        <a:p>
          <a:endParaRPr lang="en-US"/>
        </a:p>
      </dgm:t>
    </dgm:pt>
    <dgm:pt modelId="{B4E6F6E1-EE95-455B-974A-F18B6CA0CBFC}" type="sibTrans" cxnId="{55D618CF-E2BC-40A0-A869-A599C58C61A0}">
      <dgm:prSet/>
      <dgm:spPr/>
      <dgm:t>
        <a:bodyPr/>
        <a:lstStyle/>
        <a:p>
          <a:endParaRPr lang="en-US"/>
        </a:p>
      </dgm:t>
    </dgm:pt>
    <dgm:pt modelId="{893DB5E4-FFB8-45D9-8064-C39F6CA2528B}">
      <dgm:prSet phldrT="[Text]"/>
      <dgm:spPr/>
      <dgm:t>
        <a:bodyPr/>
        <a:lstStyle/>
        <a:p>
          <a:r>
            <a:rPr lang="en-US" dirty="0" smtClean="0"/>
            <a:t>Hard to control the volume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7D4ABDC-0CD2-4CD0-AA8C-AFD67A501B57}" type="parTrans" cxnId="{7BCE2BAC-67C7-4B72-A5ED-BC4A638C5BB0}">
      <dgm:prSet/>
      <dgm:spPr/>
      <dgm:t>
        <a:bodyPr/>
        <a:lstStyle/>
        <a:p>
          <a:endParaRPr lang="en-US"/>
        </a:p>
      </dgm:t>
    </dgm:pt>
    <dgm:pt modelId="{E4104906-EA43-44C5-A574-5AB975954A1B}" type="sibTrans" cxnId="{7BCE2BAC-67C7-4B72-A5ED-BC4A638C5BB0}">
      <dgm:prSet/>
      <dgm:spPr/>
      <dgm:t>
        <a:bodyPr/>
        <a:lstStyle/>
        <a:p>
          <a:endParaRPr lang="en-US"/>
        </a:p>
      </dgm:t>
    </dgm:pt>
    <dgm:pt modelId="{26C47C4F-B963-4D5A-98C4-684B795EE2BE}">
      <dgm:prSet phldrT="[Text]"/>
      <dgm:spPr/>
      <dgm:t>
        <a:bodyPr/>
        <a:lstStyle/>
        <a:p>
          <a:r>
            <a:rPr lang="en-US" dirty="0" smtClean="0"/>
            <a:t>Gel comes out of the tip making a mess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708A1D2-1A06-4C39-A0E2-794AC2DB729F}" type="parTrans" cxnId="{4C63D8CC-CD46-401F-AD5E-43CA05598D25}">
      <dgm:prSet/>
      <dgm:spPr/>
      <dgm:t>
        <a:bodyPr/>
        <a:lstStyle/>
        <a:p>
          <a:endParaRPr lang="en-US"/>
        </a:p>
      </dgm:t>
    </dgm:pt>
    <dgm:pt modelId="{3A4BD9AC-648D-49AA-87E0-7E4645B42128}" type="sibTrans" cxnId="{4C63D8CC-CD46-401F-AD5E-43CA05598D25}">
      <dgm:prSet/>
      <dgm:spPr/>
      <dgm:t>
        <a:bodyPr/>
        <a:lstStyle/>
        <a:p>
          <a:endParaRPr lang="en-US"/>
        </a:p>
      </dgm:t>
    </dgm:pt>
    <dgm:pt modelId="{D305A225-6F25-425B-A1D2-F47D086294AD}">
      <dgm:prSet phldrT="[Text]"/>
      <dgm:spPr/>
      <dgm:t>
        <a:bodyPr/>
        <a:lstStyle/>
        <a:p>
          <a:r>
            <a:rPr lang="en-US" dirty="0" smtClean="0"/>
            <a:t>Assemble and disassemble  is hard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7D9D0DFB-05BF-4722-8856-4E6AA89F5220}" type="parTrans" cxnId="{D970DD54-EAC7-43AE-A42B-67B65686445B}">
      <dgm:prSet/>
      <dgm:spPr/>
      <dgm:t>
        <a:bodyPr/>
        <a:lstStyle/>
        <a:p>
          <a:endParaRPr lang="en-US"/>
        </a:p>
      </dgm:t>
    </dgm:pt>
    <dgm:pt modelId="{A2D3BCD1-80B3-4FD9-8DAA-500B6F180F16}" type="sibTrans" cxnId="{D970DD54-EAC7-43AE-A42B-67B65686445B}">
      <dgm:prSet/>
      <dgm:spPr/>
      <dgm:t>
        <a:bodyPr/>
        <a:lstStyle/>
        <a:p>
          <a:endParaRPr lang="en-US"/>
        </a:p>
      </dgm:t>
    </dgm:pt>
    <dgm:pt modelId="{0113C9D6-FA97-40E2-853F-250315C2F707}">
      <dgm:prSet phldrT="[Text]"/>
      <dgm:spPr/>
      <dgm:t>
        <a:bodyPr/>
        <a:lstStyle/>
        <a:p>
          <a:r>
            <a:rPr lang="en-US" dirty="0" smtClean="0"/>
            <a:t>Mixing tip cap is easy to lose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C82D53EB-E369-4058-AC21-63E25ADF7198}" type="sibTrans" cxnId="{702EBA3B-1286-4DED-8619-2531B372E759}">
      <dgm:prSet/>
      <dgm:spPr/>
      <dgm:t>
        <a:bodyPr/>
        <a:lstStyle/>
        <a:p>
          <a:endParaRPr lang="en-US"/>
        </a:p>
      </dgm:t>
    </dgm:pt>
    <dgm:pt modelId="{CA481F57-7383-4311-A404-3DAA9CA27146}" type="parTrans" cxnId="{702EBA3B-1286-4DED-8619-2531B372E759}">
      <dgm:prSet/>
      <dgm:spPr/>
      <dgm:t>
        <a:bodyPr/>
        <a:lstStyle/>
        <a:p>
          <a:endParaRPr lang="en-US"/>
        </a:p>
      </dgm:t>
    </dgm:pt>
    <dgm:pt modelId="{DCF48DB2-C840-4912-927D-C2609C647EF9}" type="pres">
      <dgm:prSet presAssocID="{99E48310-3D1F-447B-803E-237D6E1DBC0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20D856-2225-4495-88F7-FB28EE67F76A}" type="pres">
      <dgm:prSet presAssocID="{68A4861B-7CFA-4088-8EDF-616E98AD2242}" presName="centerShape" presStyleLbl="node0" presStyleIdx="0" presStyleCnt="1"/>
      <dgm:spPr/>
      <dgm:t>
        <a:bodyPr/>
        <a:lstStyle/>
        <a:p>
          <a:endParaRPr lang="en-US"/>
        </a:p>
      </dgm:t>
    </dgm:pt>
    <dgm:pt modelId="{20B95AE0-F809-490F-8ACC-0CDF52234A16}" type="pres">
      <dgm:prSet presAssocID="{893DB5E4-FFB8-45D9-8064-C39F6CA2528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33B38-E672-449D-B123-15BCF3974763}" type="pres">
      <dgm:prSet presAssocID="{893DB5E4-FFB8-45D9-8064-C39F6CA2528B}" presName="dummy" presStyleCnt="0"/>
      <dgm:spPr/>
    </dgm:pt>
    <dgm:pt modelId="{F8948AB1-B7DE-454D-B196-5D282F30C586}" type="pres">
      <dgm:prSet presAssocID="{E4104906-EA43-44C5-A574-5AB975954A1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532ADA8-47A9-452B-99E5-39900BBC0903}" type="pres">
      <dgm:prSet presAssocID="{26C47C4F-B963-4D5A-98C4-684B795EE2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B1F04-241B-4428-B00B-AB342980E964}" type="pres">
      <dgm:prSet presAssocID="{26C47C4F-B963-4D5A-98C4-684B795EE2BE}" presName="dummy" presStyleCnt="0"/>
      <dgm:spPr/>
    </dgm:pt>
    <dgm:pt modelId="{F173AD0F-801B-4E56-9168-5B1E2514621E}" type="pres">
      <dgm:prSet presAssocID="{3A4BD9AC-648D-49AA-87E0-7E4645B4212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ECF3F69-BE20-43DE-9FED-2603B5EE2318}" type="pres">
      <dgm:prSet presAssocID="{D305A225-6F25-425B-A1D2-F47D086294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3115D-89F8-4962-B043-33ACE29D37EB}" type="pres">
      <dgm:prSet presAssocID="{D305A225-6F25-425B-A1D2-F47D086294AD}" presName="dummy" presStyleCnt="0"/>
      <dgm:spPr/>
    </dgm:pt>
    <dgm:pt modelId="{CCC8AF07-6F36-4E86-A674-7409E88FF1C0}" type="pres">
      <dgm:prSet presAssocID="{A2D3BCD1-80B3-4FD9-8DAA-500B6F180F1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C51F667-EB10-4125-B2D6-269AEC946DD3}" type="pres">
      <dgm:prSet presAssocID="{0113C9D6-FA97-40E2-853F-250315C2F7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5BFFE-81F3-40CB-BC7C-F36C574E71FD}" type="pres">
      <dgm:prSet presAssocID="{0113C9D6-FA97-40E2-853F-250315C2F707}" presName="dummy" presStyleCnt="0"/>
      <dgm:spPr/>
    </dgm:pt>
    <dgm:pt modelId="{1B1F5B84-03DA-4972-8674-7EA194288537}" type="pres">
      <dgm:prSet presAssocID="{C82D53EB-E369-4058-AC21-63E25ADF719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9CC6F0CF-B77B-41DA-9661-9DE8B300416A}" type="presOf" srcId="{99E48310-3D1F-447B-803E-237D6E1DBC02}" destId="{DCF48DB2-C840-4912-927D-C2609C647EF9}" srcOrd="0" destOrd="0" presId="urn:microsoft.com/office/officeart/2005/8/layout/radial6"/>
    <dgm:cxn modelId="{B852C2A0-4C2B-4066-897F-F50775E7C81D}" type="presOf" srcId="{E4104906-EA43-44C5-A574-5AB975954A1B}" destId="{F8948AB1-B7DE-454D-B196-5D282F30C586}" srcOrd="0" destOrd="0" presId="urn:microsoft.com/office/officeart/2005/8/layout/radial6"/>
    <dgm:cxn modelId="{8DC09162-1E0F-4807-A925-7DA799A13A2F}" type="presOf" srcId="{0113C9D6-FA97-40E2-853F-250315C2F707}" destId="{DC51F667-EB10-4125-B2D6-269AEC946DD3}" srcOrd="0" destOrd="0" presId="urn:microsoft.com/office/officeart/2005/8/layout/radial6"/>
    <dgm:cxn modelId="{702EBA3B-1286-4DED-8619-2531B372E759}" srcId="{68A4861B-7CFA-4088-8EDF-616E98AD2242}" destId="{0113C9D6-FA97-40E2-853F-250315C2F707}" srcOrd="3" destOrd="0" parTransId="{CA481F57-7383-4311-A404-3DAA9CA27146}" sibTransId="{C82D53EB-E369-4058-AC21-63E25ADF7198}"/>
    <dgm:cxn modelId="{66BB71AD-39D2-470E-92CB-FC47603AE59A}" type="presOf" srcId="{A2D3BCD1-80B3-4FD9-8DAA-500B6F180F16}" destId="{CCC8AF07-6F36-4E86-A674-7409E88FF1C0}" srcOrd="0" destOrd="0" presId="urn:microsoft.com/office/officeart/2005/8/layout/radial6"/>
    <dgm:cxn modelId="{BF8478B1-E318-4183-A267-9852BB5A9C08}" type="presOf" srcId="{68A4861B-7CFA-4088-8EDF-616E98AD2242}" destId="{D720D856-2225-4495-88F7-FB28EE67F76A}" srcOrd="0" destOrd="0" presId="urn:microsoft.com/office/officeart/2005/8/layout/radial6"/>
    <dgm:cxn modelId="{7BCE2BAC-67C7-4B72-A5ED-BC4A638C5BB0}" srcId="{68A4861B-7CFA-4088-8EDF-616E98AD2242}" destId="{893DB5E4-FFB8-45D9-8064-C39F6CA2528B}" srcOrd="0" destOrd="0" parTransId="{67D4ABDC-0CD2-4CD0-AA8C-AFD67A501B57}" sibTransId="{E4104906-EA43-44C5-A574-5AB975954A1B}"/>
    <dgm:cxn modelId="{0496B5F6-945B-44A4-88A3-9FA4B0A0B8F9}" type="presOf" srcId="{893DB5E4-FFB8-45D9-8064-C39F6CA2528B}" destId="{20B95AE0-F809-490F-8ACC-0CDF52234A16}" srcOrd="0" destOrd="0" presId="urn:microsoft.com/office/officeart/2005/8/layout/radial6"/>
    <dgm:cxn modelId="{412D82C0-303A-4C19-B11C-22877050972D}" type="presOf" srcId="{26C47C4F-B963-4D5A-98C4-684B795EE2BE}" destId="{D532ADA8-47A9-452B-99E5-39900BBC0903}" srcOrd="0" destOrd="0" presId="urn:microsoft.com/office/officeart/2005/8/layout/radial6"/>
    <dgm:cxn modelId="{962909DC-46B5-4028-8644-89D68677E860}" type="presOf" srcId="{D305A225-6F25-425B-A1D2-F47D086294AD}" destId="{9ECF3F69-BE20-43DE-9FED-2603B5EE2318}" srcOrd="0" destOrd="0" presId="urn:microsoft.com/office/officeart/2005/8/layout/radial6"/>
    <dgm:cxn modelId="{D970DD54-EAC7-43AE-A42B-67B65686445B}" srcId="{68A4861B-7CFA-4088-8EDF-616E98AD2242}" destId="{D305A225-6F25-425B-A1D2-F47D086294AD}" srcOrd="2" destOrd="0" parTransId="{7D9D0DFB-05BF-4722-8856-4E6AA89F5220}" sibTransId="{A2D3BCD1-80B3-4FD9-8DAA-500B6F180F16}"/>
    <dgm:cxn modelId="{4C63D8CC-CD46-401F-AD5E-43CA05598D25}" srcId="{68A4861B-7CFA-4088-8EDF-616E98AD2242}" destId="{26C47C4F-B963-4D5A-98C4-684B795EE2BE}" srcOrd="1" destOrd="0" parTransId="{9708A1D2-1A06-4C39-A0E2-794AC2DB729F}" sibTransId="{3A4BD9AC-648D-49AA-87E0-7E4645B42128}"/>
    <dgm:cxn modelId="{4D036618-245B-4C4B-8466-715FF00EC43B}" type="presOf" srcId="{C82D53EB-E369-4058-AC21-63E25ADF7198}" destId="{1B1F5B84-03DA-4972-8674-7EA194288537}" srcOrd="0" destOrd="0" presId="urn:microsoft.com/office/officeart/2005/8/layout/radial6"/>
    <dgm:cxn modelId="{55D618CF-E2BC-40A0-A869-A599C58C61A0}" srcId="{99E48310-3D1F-447B-803E-237D6E1DBC02}" destId="{68A4861B-7CFA-4088-8EDF-616E98AD2242}" srcOrd="0" destOrd="0" parTransId="{053941A2-4E24-4332-A186-443A87E1058A}" sibTransId="{B4E6F6E1-EE95-455B-974A-F18B6CA0CBFC}"/>
    <dgm:cxn modelId="{95CE963E-4A32-4BE9-9CFF-78EF237A03CA}" type="presOf" srcId="{3A4BD9AC-648D-49AA-87E0-7E4645B42128}" destId="{F173AD0F-801B-4E56-9168-5B1E2514621E}" srcOrd="0" destOrd="0" presId="urn:microsoft.com/office/officeart/2005/8/layout/radial6"/>
    <dgm:cxn modelId="{B85C509C-FD81-4DB4-BE87-EB29107FA314}" type="presParOf" srcId="{DCF48DB2-C840-4912-927D-C2609C647EF9}" destId="{D720D856-2225-4495-88F7-FB28EE67F76A}" srcOrd="0" destOrd="0" presId="urn:microsoft.com/office/officeart/2005/8/layout/radial6"/>
    <dgm:cxn modelId="{11851774-B6FD-448F-8749-FDB1637F0E35}" type="presParOf" srcId="{DCF48DB2-C840-4912-927D-C2609C647EF9}" destId="{20B95AE0-F809-490F-8ACC-0CDF52234A16}" srcOrd="1" destOrd="0" presId="urn:microsoft.com/office/officeart/2005/8/layout/radial6"/>
    <dgm:cxn modelId="{E244F144-C441-41B5-825E-867C11BA1497}" type="presParOf" srcId="{DCF48DB2-C840-4912-927D-C2609C647EF9}" destId="{BBC33B38-E672-449D-B123-15BCF3974763}" srcOrd="2" destOrd="0" presId="urn:microsoft.com/office/officeart/2005/8/layout/radial6"/>
    <dgm:cxn modelId="{BE784659-8A1C-4C94-A45B-5A4A39719F54}" type="presParOf" srcId="{DCF48DB2-C840-4912-927D-C2609C647EF9}" destId="{F8948AB1-B7DE-454D-B196-5D282F30C586}" srcOrd="3" destOrd="0" presId="urn:microsoft.com/office/officeart/2005/8/layout/radial6"/>
    <dgm:cxn modelId="{BFDA899A-3637-49CE-8B88-41FBBF03E5A5}" type="presParOf" srcId="{DCF48DB2-C840-4912-927D-C2609C647EF9}" destId="{D532ADA8-47A9-452B-99E5-39900BBC0903}" srcOrd="4" destOrd="0" presId="urn:microsoft.com/office/officeart/2005/8/layout/radial6"/>
    <dgm:cxn modelId="{EFFA14F7-74F3-4AD9-804A-BA64D7EE612F}" type="presParOf" srcId="{DCF48DB2-C840-4912-927D-C2609C647EF9}" destId="{0FFB1F04-241B-4428-B00B-AB342980E964}" srcOrd="5" destOrd="0" presId="urn:microsoft.com/office/officeart/2005/8/layout/radial6"/>
    <dgm:cxn modelId="{63FBEC14-954D-45B0-B6FB-01145343EA8B}" type="presParOf" srcId="{DCF48DB2-C840-4912-927D-C2609C647EF9}" destId="{F173AD0F-801B-4E56-9168-5B1E2514621E}" srcOrd="6" destOrd="0" presId="urn:microsoft.com/office/officeart/2005/8/layout/radial6"/>
    <dgm:cxn modelId="{24B4122B-791F-496D-8781-4445445F8780}" type="presParOf" srcId="{DCF48DB2-C840-4912-927D-C2609C647EF9}" destId="{9ECF3F69-BE20-43DE-9FED-2603B5EE2318}" srcOrd="7" destOrd="0" presId="urn:microsoft.com/office/officeart/2005/8/layout/radial6"/>
    <dgm:cxn modelId="{50154F8C-6B29-4987-84B6-34F32F2B32D8}" type="presParOf" srcId="{DCF48DB2-C840-4912-927D-C2609C647EF9}" destId="{2903115D-89F8-4962-B043-33ACE29D37EB}" srcOrd="8" destOrd="0" presId="urn:microsoft.com/office/officeart/2005/8/layout/radial6"/>
    <dgm:cxn modelId="{A0133BBF-4885-4D8A-8D0F-E29653AFFC19}" type="presParOf" srcId="{DCF48DB2-C840-4912-927D-C2609C647EF9}" destId="{CCC8AF07-6F36-4E86-A674-7409E88FF1C0}" srcOrd="9" destOrd="0" presId="urn:microsoft.com/office/officeart/2005/8/layout/radial6"/>
    <dgm:cxn modelId="{22CC9FCE-F362-4523-A4B7-CB5A18F87172}" type="presParOf" srcId="{DCF48DB2-C840-4912-927D-C2609C647EF9}" destId="{DC51F667-EB10-4125-B2D6-269AEC946DD3}" srcOrd="10" destOrd="0" presId="urn:microsoft.com/office/officeart/2005/8/layout/radial6"/>
    <dgm:cxn modelId="{74E4C0F9-04F3-46B3-BE68-65B19EAC76EA}" type="presParOf" srcId="{DCF48DB2-C840-4912-927D-C2609C647EF9}" destId="{8815BFFE-81F3-40CB-BC7C-F36C574E71FD}" srcOrd="11" destOrd="0" presId="urn:microsoft.com/office/officeart/2005/8/layout/radial6"/>
    <dgm:cxn modelId="{31A49870-A1C8-4ABE-A557-3E63FE3AC0EA}" type="presParOf" srcId="{DCF48DB2-C840-4912-927D-C2609C647EF9}" destId="{1B1F5B84-03DA-4972-8674-7EA19428853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5B84-03DA-4972-8674-7EA194288537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8AF07-6F36-4E86-A674-7409E88FF1C0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3AD0F-801B-4E56-9168-5B1E2514621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8AB1-B7DE-454D-B196-5D282F30C586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0D856-2225-4495-88F7-FB28EE67F76A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Not pleasing</a:t>
          </a:r>
          <a:endParaRPr lang="en-US" sz="3000" kern="1200" dirty="0"/>
        </a:p>
      </dsp:txBody>
      <dsp:txXfrm>
        <a:off x="3385569" y="2030903"/>
        <a:ext cx="1356860" cy="1356860"/>
      </dsp:txXfrm>
    </dsp:sp>
    <dsp:sp modelId="{20B95AE0-F809-490F-8ACC-0CDF52234A16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 to control the volume</a:t>
          </a:r>
          <a:endParaRPr lang="en-US" sz="1400" kern="1200" dirty="0"/>
        </a:p>
      </dsp:txBody>
      <dsp:txXfrm>
        <a:off x="3589098" y="199168"/>
        <a:ext cx="949803" cy="949803"/>
      </dsp:txXfrm>
    </dsp:sp>
    <dsp:sp modelId="{D532ADA8-47A9-452B-99E5-39900BBC0903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Gel comes out of the tip making a mess </a:t>
          </a:r>
          <a:endParaRPr lang="en-US" sz="1400" kern="1200" dirty="0"/>
        </a:p>
      </dsp:txBody>
      <dsp:txXfrm>
        <a:off x="5624361" y="2234431"/>
        <a:ext cx="949803" cy="949803"/>
      </dsp:txXfrm>
    </dsp:sp>
    <dsp:sp modelId="{9ECF3F69-BE20-43DE-9FED-2603B5EE2318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Assemble and disassemble  is hard </a:t>
          </a:r>
          <a:endParaRPr lang="en-US" sz="1400" kern="1200" dirty="0"/>
        </a:p>
      </dsp:txBody>
      <dsp:txXfrm>
        <a:off x="3589098" y="4269695"/>
        <a:ext cx="949803" cy="949803"/>
      </dsp:txXfrm>
    </dsp:sp>
    <dsp:sp modelId="{DC51F667-EB10-4125-B2D6-269AEC946DD3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Mixing tip cap is easy to lose</a:t>
          </a:r>
          <a:endParaRPr lang="en-US" sz="1400" kern="1200" dirty="0"/>
        </a:p>
      </dsp:txBody>
      <dsp:txXfrm>
        <a:off x="1553834" y="2234431"/>
        <a:ext cx="949803" cy="94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147FC-D488-4365-B869-3667640B8EAD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5508A-0EEC-47BB-A838-34AD882C0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99118-3A77-4AEF-B144-FC1C407F62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5508A-0EEC-47BB-A838-34AD882C0B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3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5508A-0EEC-47BB-A838-34AD882C0B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5508A-0EEC-47BB-A838-34AD882C0B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5508A-0EEC-47BB-A838-34AD882C0B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7D03-D77D-40A3-A216-D5EDAF7E2C77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CE41-3D57-4B52-B355-A3E9F9AEC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41485"/>
            <a:ext cx="1619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</a:t>
            </a: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1" y="2984318"/>
            <a:ext cx="2049780" cy="2827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5769001"/>
            <a:ext cx="288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Creo2 Model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556425"/>
            <a:ext cx="4813753" cy="43974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352" y="960120"/>
            <a:ext cx="377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Concept-4-single use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4688" y="108813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Description: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4688" y="202381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Hypothesis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4688" y="2713274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Transfer function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11576" y="458776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Disabler: it might not work since</a:t>
            </a:r>
            <a:r>
              <a:rPr lang="en-US" sz="1600" dirty="0" smtClean="0"/>
              <a:t>: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033343" y="3204781"/>
            <a:ext cx="821336" cy="64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456" y="3013838"/>
            <a:ext cx="150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Dual barrel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endCxn id="19" idx="2"/>
          </p:cNvCxnSpPr>
          <p:nvPr/>
        </p:nvCxnSpPr>
        <p:spPr>
          <a:xfrm flipH="1" flipV="1">
            <a:off x="2577055" y="2047924"/>
            <a:ext cx="806868" cy="69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8979" y="1770925"/>
            <a:ext cx="121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Plunger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720156" y="4171591"/>
            <a:ext cx="1394519" cy="13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5517" y="4030849"/>
            <a:ext cx="152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Finger holder</a:t>
            </a:r>
            <a:endParaRPr lang="en-US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79" y="4960751"/>
            <a:ext cx="1059180" cy="95539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434840" y="5438446"/>
            <a:ext cx="260985" cy="8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65332" y="6248400"/>
            <a:ext cx="130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Feedback piece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185131" y="5128291"/>
            <a:ext cx="894871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83022" y="5214335"/>
            <a:ext cx="108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Feedback slot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04688" y="3566425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Enablers: it will work since</a:t>
            </a:r>
            <a:r>
              <a:rPr lang="en-US" sz="16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11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Creo2 Model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8" y="1614791"/>
            <a:ext cx="4779864" cy="42023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4688" y="108813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Description: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504688" y="1824401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Hypothesis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4688" y="2557399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Transfer function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4688" y="3517552"/>
            <a:ext cx="5824728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Enablers: it will work since</a:t>
            </a:r>
            <a:r>
              <a:rPr lang="en-US" sz="1600" dirty="0" smtClean="0"/>
              <a:t>: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504231" y="4505325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Disabler</a:t>
            </a:r>
            <a:r>
              <a:rPr lang="en-US" sz="1600" dirty="0" smtClean="0"/>
              <a:t>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19175" y="4210050"/>
            <a:ext cx="28575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258" y="3933051"/>
            <a:ext cx="12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use barrel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43300" y="2542413"/>
            <a:ext cx="666750" cy="57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5155" y="3142174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Cosmetics shell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19325" y="3698337"/>
            <a:ext cx="733425" cy="81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4556836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Rolling wheel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352002" y="2718711"/>
            <a:ext cx="600748" cy="3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89752" y="2551545"/>
            <a:ext cx="157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Gear rack plunger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30352" y="960120"/>
            <a:ext cx="377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3D Printing Model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51" y="921747"/>
            <a:ext cx="6651936" cy="52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Other Dispenser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02" y="857249"/>
            <a:ext cx="7172998" cy="537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Summary of Brainstorm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46314" y="1448854"/>
            <a:ext cx="1343223" cy="1343223"/>
            <a:chOff x="3392388" y="2458"/>
            <a:chExt cx="1343223" cy="1343223"/>
          </a:xfrm>
        </p:grpSpPr>
        <p:sp>
          <p:nvSpPr>
            <p:cNvPr id="29" name="Oval 28">
              <a:hlinkClick r:id="" action="ppaction://noaction"/>
            </p:cNvPr>
            <p:cNvSpPr/>
            <p:nvPr/>
          </p:nvSpPr>
          <p:spPr>
            <a:xfrm>
              <a:off x="3392388" y="2458"/>
              <a:ext cx="1343223" cy="1343223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/>
            <p:cNvSpPr/>
            <p:nvPr/>
          </p:nvSpPr>
          <p:spPr>
            <a:xfrm>
              <a:off x="3589098" y="199168"/>
              <a:ext cx="949803" cy="949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Hard to control the volume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(10)</a:t>
              </a:r>
              <a:endParaRPr lang="en-US" sz="1400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89537" y="1641462"/>
            <a:ext cx="2860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with vision</a:t>
            </a:r>
          </a:p>
          <a:p>
            <a:r>
              <a:rPr lang="en-US" dirty="0" smtClean="0"/>
              <a:t>Control with tactility/Sound</a:t>
            </a:r>
          </a:p>
          <a:p>
            <a:r>
              <a:rPr lang="en-US" dirty="0" smtClean="0"/>
              <a:t>Single use</a:t>
            </a:r>
          </a:p>
          <a:p>
            <a:r>
              <a:rPr lang="en-US" dirty="0" smtClean="0"/>
              <a:t>Glue gun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585775" y="1448854"/>
            <a:ext cx="1343223" cy="1343223"/>
            <a:chOff x="5427651" y="2037721"/>
            <a:chExt cx="1343223" cy="1343223"/>
          </a:xfrm>
          <a:solidFill>
            <a:schemeClr val="accent2">
              <a:lumMod val="75000"/>
            </a:schemeClr>
          </a:solidFill>
        </p:grpSpPr>
        <p:sp>
          <p:nvSpPr>
            <p:cNvPr id="33" name="Oval 32">
              <a:hlinkClick r:id="" action="ppaction://noaction"/>
            </p:cNvPr>
            <p:cNvSpPr/>
            <p:nvPr/>
          </p:nvSpPr>
          <p:spPr>
            <a:xfrm>
              <a:off x="5427651" y="2037721"/>
              <a:ext cx="1343223" cy="13432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4"/>
            <p:cNvSpPr/>
            <p:nvPr/>
          </p:nvSpPr>
          <p:spPr>
            <a:xfrm>
              <a:off x="5624361" y="2234431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Gel comes out of the tip making a mess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(10)</a:t>
              </a:r>
              <a:r>
                <a:rPr lang="en-US" sz="1400" kern="1200" dirty="0" smtClean="0"/>
                <a:t> </a:t>
              </a:r>
              <a:endParaRPr lang="en-US" sz="1400" kern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917143" y="1339126"/>
            <a:ext cx="3154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 closing</a:t>
            </a:r>
          </a:p>
          <a:p>
            <a:r>
              <a:rPr lang="en-US" dirty="0" smtClean="0"/>
              <a:t>Internal and external spring </a:t>
            </a:r>
          </a:p>
          <a:p>
            <a:r>
              <a:rPr lang="en-US" dirty="0" smtClean="0"/>
              <a:t>Pull back with bulge </a:t>
            </a:r>
          </a:p>
          <a:p>
            <a:r>
              <a:rPr lang="en-US" dirty="0" smtClean="0"/>
              <a:t>One way valve</a:t>
            </a:r>
          </a:p>
          <a:p>
            <a:r>
              <a:rPr lang="en-US" dirty="0" smtClean="0"/>
              <a:t>Reduce size of mixing tip</a:t>
            </a:r>
          </a:p>
          <a:p>
            <a:endParaRPr lang="en-US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746314" y="3202975"/>
            <a:ext cx="1343223" cy="1343223"/>
            <a:chOff x="1357124" y="2037721"/>
            <a:chExt cx="1343223" cy="1343223"/>
          </a:xfrm>
        </p:grpSpPr>
        <p:sp>
          <p:nvSpPr>
            <p:cNvPr id="37" name="Oval 36">
              <a:hlinkClick r:id="" action="ppaction://noaction"/>
            </p:cNvPr>
            <p:cNvSpPr/>
            <p:nvPr/>
          </p:nvSpPr>
          <p:spPr>
            <a:xfrm>
              <a:off x="1357124" y="2037721"/>
              <a:ext cx="1343223" cy="134322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1553834" y="2234431"/>
              <a:ext cx="949803" cy="949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Mixing tip cap is easy to lose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(9)</a:t>
              </a:r>
              <a:endParaRPr lang="en-US" sz="1400" kern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089537" y="3184789"/>
            <a:ext cx="2860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Disposable dispenser</a:t>
            </a:r>
          </a:p>
          <a:p>
            <a:r>
              <a:rPr lang="en-US" dirty="0" smtClean="0"/>
              <a:t>More tips or mixing tip caps</a:t>
            </a:r>
          </a:p>
          <a:p>
            <a:r>
              <a:rPr lang="en-US" dirty="0" smtClean="0"/>
              <a:t>Integrate the cap to box</a:t>
            </a:r>
          </a:p>
          <a:p>
            <a:r>
              <a:rPr lang="en-US" dirty="0" smtClean="0"/>
              <a:t>Connect the cap to syringe</a:t>
            </a:r>
          </a:p>
          <a:p>
            <a:r>
              <a:rPr lang="en-US" dirty="0" smtClean="0"/>
              <a:t>Enlarge the cap </a:t>
            </a:r>
          </a:p>
          <a:p>
            <a:endParaRPr lang="en-US" dirty="0" smtClean="0"/>
          </a:p>
        </p:txBody>
      </p:sp>
      <p:grpSp>
        <p:nvGrpSpPr>
          <p:cNvPr id="40" name="Group 39"/>
          <p:cNvGrpSpPr/>
          <p:nvPr/>
        </p:nvGrpSpPr>
        <p:grpSpPr>
          <a:xfrm>
            <a:off x="6585774" y="3202974"/>
            <a:ext cx="1343223" cy="1343223"/>
            <a:chOff x="3392388" y="2458"/>
            <a:chExt cx="1343223" cy="1343223"/>
          </a:xfrm>
          <a:solidFill>
            <a:srgbClr val="7030A0"/>
          </a:solidFill>
        </p:grpSpPr>
        <p:sp>
          <p:nvSpPr>
            <p:cNvPr id="41" name="Oval 40">
              <a:hlinkClick r:id="" action="ppaction://noaction"/>
            </p:cNvPr>
            <p:cNvSpPr/>
            <p:nvPr/>
          </p:nvSpPr>
          <p:spPr>
            <a:xfrm>
              <a:off x="3392388" y="2458"/>
              <a:ext cx="1343223" cy="134322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3589098" y="199168"/>
              <a:ext cx="949803" cy="94980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/>
              <a:r>
                <a:rPr lang="en-US" sz="1400" dirty="0"/>
                <a:t>Assemble and disassemble  is hard </a:t>
              </a:r>
              <a:endParaRPr lang="en-US" sz="1400" dirty="0" smtClean="0"/>
            </a:p>
            <a:p>
              <a:pPr lvl="0" algn="ctr"/>
              <a:r>
                <a:rPr lang="en-US" sz="1400" dirty="0" smtClean="0"/>
                <a:t>(8)</a:t>
              </a:r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227027" y="3608877"/>
            <a:ext cx="390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valve</a:t>
            </a:r>
          </a:p>
          <a:p>
            <a:r>
              <a:rPr lang="en-US" dirty="0" smtClean="0"/>
              <a:t>Integrate the mixing tip and syringe cap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46314" y="4986711"/>
            <a:ext cx="1343223" cy="1343223"/>
            <a:chOff x="1357124" y="2037721"/>
            <a:chExt cx="1343223" cy="1343223"/>
          </a:xfrm>
        </p:grpSpPr>
        <p:sp>
          <p:nvSpPr>
            <p:cNvPr id="45" name="Oval 44">
              <a:hlinkClick r:id="" action="ppaction://noaction"/>
            </p:cNvPr>
            <p:cNvSpPr/>
            <p:nvPr/>
          </p:nvSpPr>
          <p:spPr>
            <a:xfrm>
              <a:off x="1357124" y="2037721"/>
              <a:ext cx="1343223" cy="134322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Oval 4"/>
            <p:cNvSpPr/>
            <p:nvPr/>
          </p:nvSpPr>
          <p:spPr>
            <a:xfrm>
              <a:off x="1553834" y="2234431"/>
              <a:ext cx="949803" cy="949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Not pleasing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(13)</a:t>
              </a:r>
              <a:endParaRPr lang="en-US" sz="1400" kern="12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89537" y="5119875"/>
            <a:ext cx="324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Cylinder outer box</a:t>
            </a:r>
          </a:p>
          <a:p>
            <a:r>
              <a:rPr lang="en-US" dirty="0" smtClean="0"/>
              <a:t>Paint syringe</a:t>
            </a:r>
          </a:p>
          <a:p>
            <a:r>
              <a:rPr lang="en-US" dirty="0" smtClean="0"/>
              <a:t>Electrical design</a:t>
            </a:r>
          </a:p>
          <a:p>
            <a:r>
              <a:rPr lang="en-US" dirty="0" smtClean="0"/>
              <a:t>Future style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263744" y="449998"/>
            <a:ext cx="287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 concepts total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4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764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Concepts from Brainstorm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98422"/>
              </p:ext>
            </p:extLst>
          </p:nvPr>
        </p:nvGraphicFramePr>
        <p:xfrm>
          <a:off x="2032000" y="719663"/>
          <a:ext cx="7656750" cy="5506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250"/>
                <a:gridCol w="2552250"/>
                <a:gridCol w="2552250"/>
              </a:tblGrid>
              <a:tr h="320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515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515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Concept-9/10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515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21" y="1119614"/>
            <a:ext cx="1762481" cy="1370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37" y="1073706"/>
            <a:ext cx="1457796" cy="14624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31366" y="990099"/>
            <a:ext cx="1455555" cy="1647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68" y="2940473"/>
            <a:ext cx="1389004" cy="1417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32" y="2940472"/>
            <a:ext cx="1385767" cy="14175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13" y="2940472"/>
            <a:ext cx="1525098" cy="14175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3552" y="4735363"/>
            <a:ext cx="1422238" cy="1506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46" y="4783351"/>
            <a:ext cx="1984515" cy="14163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28" y="4756818"/>
            <a:ext cx="1442867" cy="14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Pugh Matrix Analysis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33209"/>
              </p:ext>
            </p:extLst>
          </p:nvPr>
        </p:nvGraphicFramePr>
        <p:xfrm>
          <a:off x="433463" y="850749"/>
          <a:ext cx="11191092" cy="5277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182"/>
                <a:gridCol w="1865182"/>
                <a:gridCol w="2168879"/>
                <a:gridCol w="2597285"/>
                <a:gridCol w="1809345"/>
                <a:gridCol w="885219"/>
              </a:tblGrid>
              <a:tr h="389872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Screening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89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10">
                <a:tc rowSpan="3"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Attractiveness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0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883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410">
                <a:tc row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34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06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75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Pugh Matrix Result</a:t>
            </a:r>
            <a:endParaRPr lang="en-US" sz="3200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00830"/>
              </p:ext>
            </p:extLst>
          </p:nvPr>
        </p:nvGraphicFramePr>
        <p:xfrm>
          <a:off x="2352002" y="963037"/>
          <a:ext cx="8034042" cy="5007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Arc 10"/>
          <p:cNvSpPr/>
          <p:nvPr/>
        </p:nvSpPr>
        <p:spPr>
          <a:xfrm rot="10800000">
            <a:off x="6035040" y="-612650"/>
            <a:ext cx="4910328" cy="4425697"/>
          </a:xfrm>
          <a:prstGeom prst="arc">
            <a:avLst>
              <a:gd name="adj1" fmla="val 16200000"/>
              <a:gd name="adj2" fmla="val 2322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11" idx="2"/>
          </p:cNvCxnSpPr>
          <p:nvPr/>
        </p:nvCxnSpPr>
        <p:spPr>
          <a:xfrm>
            <a:off x="6035109" y="1583610"/>
            <a:ext cx="2442141" cy="35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77250" y="1609725"/>
            <a:ext cx="19050" cy="22033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Winners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40340"/>
              </p:ext>
            </p:extLst>
          </p:nvPr>
        </p:nvGraphicFramePr>
        <p:xfrm>
          <a:off x="1949704" y="831662"/>
          <a:ext cx="8128000" cy="5084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423952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 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6605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6" y="1500978"/>
            <a:ext cx="3844518" cy="3856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86" y="1500978"/>
            <a:ext cx="3850948" cy="39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Creo2 Model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" y="1570828"/>
            <a:ext cx="4088313" cy="3857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04" y="4335779"/>
            <a:ext cx="1943280" cy="16073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4688" y="108813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Description: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04688" y="225002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Hypothesis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4688" y="2919473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Transfer function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4688" y="3852034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Enablers: it will work since</a:t>
            </a:r>
            <a:r>
              <a:rPr lang="en-US" sz="1600" dirty="0" smtClean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4688" y="5347447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Disabler: it might not work since</a:t>
            </a:r>
            <a:r>
              <a:rPr lang="en-US" sz="1600" dirty="0" smtClean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0352" y="960120"/>
            <a:ext cx="377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Concept-2-multiuse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39544" y="5307259"/>
            <a:ext cx="540458" cy="76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51860" y="6051367"/>
            <a:ext cx="170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Pull-back spring cover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346704" y="3886200"/>
            <a:ext cx="210312" cy="117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1860" y="3609908"/>
            <a:ext cx="154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plunger</a:t>
            </a:r>
            <a:endParaRPr lang="en-US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327148" y="2178238"/>
            <a:ext cx="615357" cy="53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13262" y="1987295"/>
            <a:ext cx="150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Dual barrel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1216152" y="3518844"/>
            <a:ext cx="397584" cy="6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792" y="3220290"/>
            <a:ext cx="121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Guide slot shell</a:t>
            </a:r>
            <a:endParaRPr lang="en-US" sz="1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5160338"/>
            <a:ext cx="832767" cy="782751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553744" y="5428198"/>
            <a:ext cx="1166054" cy="6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68964" y="6028863"/>
            <a:ext cx="71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bump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56" y="246888"/>
            <a:ext cx="421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Creo2 Model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3" y="1482770"/>
            <a:ext cx="4428314" cy="4157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66" y="4613194"/>
            <a:ext cx="1745872" cy="1538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4688" y="108813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Description: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4688" y="2250026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Hypothesis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4688" y="2919473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Transfer function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04688" y="3852034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Enablers: it will work since</a:t>
            </a:r>
            <a:r>
              <a:rPr lang="en-US" sz="1600" dirty="0" smtClean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4688" y="4808837"/>
            <a:ext cx="582472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Disabler: it might not work since</a:t>
            </a:r>
            <a:r>
              <a:rPr lang="en-US" sz="1600" dirty="0" smtClean="0"/>
              <a:t>: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327148" y="2178238"/>
            <a:ext cx="615357" cy="53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13262" y="1987295"/>
            <a:ext cx="150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Dual barrel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0352" y="960120"/>
            <a:ext cx="377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Concept-2-single use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10951" y="3886907"/>
            <a:ext cx="405441" cy="138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29128" y="3623686"/>
            <a:ext cx="154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plunger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95453" y="5579224"/>
            <a:ext cx="540458" cy="76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07769" y="6323332"/>
            <a:ext cx="170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Feedback piece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1216152" y="3518844"/>
            <a:ext cx="397584" cy="6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792" y="3220290"/>
            <a:ext cx="1216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Guide slot shell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49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326</Words>
  <Application>Microsoft Office PowerPoint</Application>
  <PresentationFormat>Custom</PresentationFormat>
  <Paragraphs>118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 Yangtze L1</dc:title>
  <dc:creator>Ye, Qiubao</dc:creator>
  <cp:lastModifiedBy>球宝叶</cp:lastModifiedBy>
  <cp:revision>65</cp:revision>
  <dcterms:created xsi:type="dcterms:W3CDTF">2016-07-01T16:11:34Z</dcterms:created>
  <dcterms:modified xsi:type="dcterms:W3CDTF">2017-09-04T00:10:07Z</dcterms:modified>
</cp:coreProperties>
</file>