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71" r:id="rId16"/>
    <p:sldId id="272" r:id="rId17"/>
    <p:sldId id="268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0AF082A-16AA-4A9A-A180-93B4E207B376}" type="datetimeFigureOut">
              <a:rPr lang="es-MX" smtClean="0"/>
              <a:pPr/>
              <a:t>25/01/2019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082A-16AA-4A9A-A180-93B4E207B376}" type="datetimeFigureOut">
              <a:rPr lang="es-MX" smtClean="0"/>
              <a:pPr/>
              <a:t>25/01/2019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082A-16AA-4A9A-A180-93B4E207B376}" type="datetimeFigureOut">
              <a:rPr lang="es-MX" smtClean="0"/>
              <a:pPr/>
              <a:t>25/01/2019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082A-16AA-4A9A-A180-93B4E207B376}" type="datetimeFigureOut">
              <a:rPr lang="es-MX" smtClean="0"/>
              <a:pPr/>
              <a:t>25/01/2019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082A-16AA-4A9A-A180-93B4E207B376}" type="datetimeFigureOut">
              <a:rPr lang="es-MX" smtClean="0"/>
              <a:pPr/>
              <a:t>25/01/2019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082A-16AA-4A9A-A180-93B4E207B376}" type="datetimeFigureOut">
              <a:rPr lang="es-MX" smtClean="0"/>
              <a:pPr/>
              <a:t>25/01/2019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AF082A-16AA-4A9A-A180-93B4E207B376}" type="datetimeFigureOut">
              <a:rPr lang="es-MX" smtClean="0"/>
              <a:pPr/>
              <a:t>25/01/2019</a:t>
            </a:fld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0AF082A-16AA-4A9A-A180-93B4E207B376}" type="datetimeFigureOut">
              <a:rPr lang="es-MX" smtClean="0"/>
              <a:pPr/>
              <a:t>25/01/2019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082A-16AA-4A9A-A180-93B4E207B376}" type="datetimeFigureOut">
              <a:rPr lang="es-MX" smtClean="0"/>
              <a:pPr/>
              <a:t>25/01/2019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082A-16AA-4A9A-A180-93B4E207B376}" type="datetimeFigureOut">
              <a:rPr lang="es-MX" smtClean="0"/>
              <a:pPr/>
              <a:t>25/01/2019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082A-16AA-4A9A-A180-93B4E207B376}" type="datetimeFigureOut">
              <a:rPr lang="es-MX" smtClean="0"/>
              <a:pPr/>
              <a:t>25/01/2019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0AF082A-16AA-4A9A-A180-93B4E207B376}" type="datetimeFigureOut">
              <a:rPr lang="es-MX" smtClean="0"/>
              <a:pPr/>
              <a:t>25/01/2019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458200" cy="1470025"/>
          </a:xfrm>
        </p:spPr>
        <p:txBody>
          <a:bodyPr/>
          <a:lstStyle/>
          <a:p>
            <a:pPr algn="ctr"/>
            <a:r>
              <a:rPr lang="es-MX" dirty="0" smtClean="0">
                <a:latin typeface="Apple Chancery" pitchFamily="66" charset="0"/>
              </a:rPr>
              <a:t>Introducción a </a:t>
            </a:r>
            <a:r>
              <a:rPr lang="es-MX" dirty="0" err="1" smtClean="0">
                <a:latin typeface="Apple Chancery" pitchFamily="66" charset="0"/>
              </a:rPr>
              <a:t>PsychoPy</a:t>
            </a:r>
            <a:endParaRPr lang="es-MX" dirty="0">
              <a:latin typeface="Apple Chancery" pitchFamily="66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5157192"/>
            <a:ext cx="8458200" cy="14700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Geraldine</a:t>
            </a:r>
            <a:r>
              <a:rPr kumimoji="0" lang="es-MX" sz="20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 Rodríguez Nieto.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 Facultad de Psicología</a:t>
            </a:r>
            <a:r>
              <a:rPr lang="es-MX" sz="2000" noProof="0" dirty="0" smtClean="0">
                <a:solidFill>
                  <a:schemeClr val="accent6">
                    <a:lumMod val="75000"/>
                  </a:schemeClr>
                </a:solidFill>
                <a:ea typeface="+mj-ea"/>
                <a:cs typeface="+mj-cs"/>
              </a:rPr>
              <a:t>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Enero, 2009.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259632" y="692696"/>
            <a:ext cx="66247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FUNCIONES</a:t>
            </a:r>
          </a:p>
          <a:p>
            <a:endParaRPr lang="es-MX" dirty="0"/>
          </a:p>
          <a:p>
            <a:r>
              <a:rPr lang="es-MX" dirty="0" err="1" smtClean="0"/>
              <a:t>int</a:t>
            </a:r>
            <a:r>
              <a:rPr lang="es-MX" dirty="0" smtClean="0"/>
              <a:t>()      </a:t>
            </a:r>
          </a:p>
          <a:p>
            <a:endParaRPr lang="es-MX" dirty="0"/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()</a:t>
            </a:r>
          </a:p>
          <a:p>
            <a:endParaRPr lang="es-MX" dirty="0" smtClean="0"/>
          </a:p>
          <a:p>
            <a:r>
              <a:rPr lang="es-MX" dirty="0" err="1" smtClean="0"/>
              <a:t>type</a:t>
            </a:r>
            <a:r>
              <a:rPr lang="es-MX" dirty="0" smtClean="0"/>
              <a:t>()</a:t>
            </a:r>
          </a:p>
          <a:p>
            <a:endParaRPr lang="es-MX" dirty="0"/>
          </a:p>
          <a:p>
            <a:r>
              <a:rPr lang="es-MX" dirty="0" smtClean="0"/>
              <a:t>a=‘-2’</a:t>
            </a:r>
          </a:p>
          <a:p>
            <a:r>
              <a:rPr lang="es-MX" dirty="0" smtClean="0"/>
              <a:t>b=</a:t>
            </a:r>
            <a:r>
              <a:rPr lang="es-MX" dirty="0" err="1" smtClean="0"/>
              <a:t>int</a:t>
            </a:r>
            <a:r>
              <a:rPr lang="es-MX" dirty="0" smtClean="0"/>
              <a:t>(a)</a:t>
            </a:r>
          </a:p>
          <a:p>
            <a:r>
              <a:rPr lang="es-MX" dirty="0" smtClean="0"/>
              <a:t>c=a-1</a:t>
            </a:r>
            <a:endParaRPr lang="es-MX" dirty="0" smtClean="0"/>
          </a:p>
          <a:p>
            <a:r>
              <a:rPr lang="es-MX" dirty="0" smtClean="0"/>
              <a:t>d=</a:t>
            </a:r>
            <a:r>
              <a:rPr lang="es-MX" dirty="0" smtClean="0"/>
              <a:t>b-1</a:t>
            </a:r>
            <a:endParaRPr lang="es-MX" dirty="0" smtClean="0"/>
          </a:p>
          <a:p>
            <a:r>
              <a:rPr lang="es-MX" dirty="0" err="1" smtClean="0"/>
              <a:t>type</a:t>
            </a:r>
            <a:r>
              <a:rPr lang="es-MX" dirty="0" smtClean="0"/>
              <a:t>(c)</a:t>
            </a:r>
            <a:endParaRPr lang="es-MX" dirty="0" smtClean="0"/>
          </a:p>
          <a:p>
            <a:r>
              <a:rPr lang="es-MX" dirty="0" err="1" smtClean="0"/>
              <a:t>type</a:t>
            </a:r>
            <a:r>
              <a:rPr lang="es-MX" dirty="0" smtClean="0"/>
              <a:t>(d)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err="1" smtClean="0"/>
              <a:t>EdadMax</a:t>
            </a:r>
            <a:r>
              <a:rPr lang="es-MX" dirty="0" smtClean="0"/>
              <a:t>=</a:t>
            </a:r>
            <a:r>
              <a:rPr lang="es-MX" dirty="0" err="1" smtClean="0"/>
              <a:t>max</a:t>
            </a:r>
            <a:r>
              <a:rPr lang="es-MX" dirty="0" smtClean="0"/>
              <a:t>(Edades)</a:t>
            </a:r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(min(Edades))</a:t>
            </a:r>
          </a:p>
          <a:p>
            <a:r>
              <a:rPr lang="es-MX" dirty="0"/>
              <a:t>h</a:t>
            </a:r>
            <a:r>
              <a:rPr lang="es-MX" dirty="0" smtClean="0"/>
              <a:t>=</a:t>
            </a:r>
            <a:r>
              <a:rPr lang="es-MX" dirty="0" err="1" smtClean="0"/>
              <a:t>sorted</a:t>
            </a:r>
            <a:r>
              <a:rPr lang="es-MX" dirty="0" smtClean="0"/>
              <a:t>(Edades)</a:t>
            </a:r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(h)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415085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259632" y="692696"/>
            <a:ext cx="66247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FUNCIONES</a:t>
            </a:r>
          </a:p>
          <a:p>
            <a:endParaRPr lang="es-MX" dirty="0"/>
          </a:p>
          <a:p>
            <a:pPr algn="ctr"/>
            <a:r>
              <a:rPr lang="es-MX" dirty="0" smtClean="0"/>
              <a:t>Variable=</a:t>
            </a:r>
            <a:r>
              <a:rPr lang="es-MX" dirty="0" err="1" smtClean="0"/>
              <a:t>nombredefx</a:t>
            </a:r>
            <a:r>
              <a:rPr lang="es-MX" dirty="0" smtClean="0"/>
              <a:t>(Argumentos)</a:t>
            </a:r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r>
              <a:rPr lang="es-MX" dirty="0" err="1" smtClean="0"/>
              <a:t>EdadesAlReves</a:t>
            </a:r>
            <a:r>
              <a:rPr lang="es-MX" dirty="0" smtClean="0"/>
              <a:t>=</a:t>
            </a:r>
            <a:r>
              <a:rPr lang="es-MX" dirty="0" err="1" smtClean="0"/>
              <a:t>sorted</a:t>
            </a:r>
            <a:r>
              <a:rPr lang="es-MX" dirty="0" smtClean="0"/>
              <a:t>(Edades, reverse=True)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 smtClean="0"/>
              <a:t>EdadesAlReves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MÉTODO (</a:t>
            </a:r>
            <a:r>
              <a:rPr lang="es-MX" dirty="0" err="1" smtClean="0"/>
              <a:t>Fx</a:t>
            </a:r>
            <a:r>
              <a:rPr lang="es-MX" dirty="0" smtClean="0"/>
              <a:t> solo para </a:t>
            </a:r>
            <a:r>
              <a:rPr lang="es-MX" dirty="0" err="1" smtClean="0"/>
              <a:t>str</a:t>
            </a:r>
            <a:r>
              <a:rPr lang="es-MX" dirty="0" smtClean="0"/>
              <a:t> o </a:t>
            </a:r>
            <a:r>
              <a:rPr lang="es-MX" dirty="0" err="1" smtClean="0"/>
              <a:t>int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saludo=‘</a:t>
            </a:r>
            <a:r>
              <a:rPr lang="es-MX" dirty="0" err="1" smtClean="0"/>
              <a:t>quetal</a:t>
            </a:r>
            <a:r>
              <a:rPr lang="es-MX" dirty="0" smtClean="0"/>
              <a:t>’</a:t>
            </a:r>
          </a:p>
          <a:p>
            <a:r>
              <a:rPr lang="es-MX" dirty="0" err="1" smtClean="0"/>
              <a:t>saludo.capitalize</a:t>
            </a:r>
            <a:r>
              <a:rPr lang="es-MX" dirty="0" smtClean="0"/>
              <a:t>()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(saludo)</a:t>
            </a:r>
          </a:p>
          <a:p>
            <a:r>
              <a:rPr lang="es-MX" dirty="0" err="1" smtClean="0"/>
              <a:t>Saludoefusivo</a:t>
            </a:r>
            <a:r>
              <a:rPr lang="es-MX" dirty="0" smtClean="0"/>
              <a:t>=</a:t>
            </a:r>
            <a:r>
              <a:rPr lang="es-MX" dirty="0" err="1" smtClean="0"/>
              <a:t>saludo.upper</a:t>
            </a:r>
            <a:r>
              <a:rPr lang="es-MX" dirty="0" smtClean="0"/>
              <a:t>()  </a:t>
            </a:r>
          </a:p>
          <a:p>
            <a:r>
              <a:rPr lang="es-MX" dirty="0">
                <a:solidFill>
                  <a:srgbClr val="00B050"/>
                </a:solidFill>
              </a:rPr>
              <a:t>#</a:t>
            </a:r>
            <a:r>
              <a:rPr lang="es-MX" dirty="0" smtClean="0">
                <a:solidFill>
                  <a:srgbClr val="00B050"/>
                </a:solidFill>
              </a:rPr>
              <a:t>la </a:t>
            </a:r>
            <a:r>
              <a:rPr lang="es-MX" dirty="0" err="1" smtClean="0">
                <a:solidFill>
                  <a:srgbClr val="00B050"/>
                </a:solidFill>
              </a:rPr>
              <a:t>var</a:t>
            </a:r>
            <a:r>
              <a:rPr lang="es-MX" dirty="0" smtClean="0">
                <a:solidFill>
                  <a:srgbClr val="00B050"/>
                </a:solidFill>
              </a:rPr>
              <a:t>  -</a:t>
            </a:r>
            <a:r>
              <a:rPr lang="es-MX" dirty="0" err="1" smtClean="0">
                <a:solidFill>
                  <a:srgbClr val="00B050"/>
                </a:solidFill>
              </a:rPr>
              <a:t>e.g</a:t>
            </a:r>
            <a:r>
              <a:rPr lang="es-MX" dirty="0" smtClean="0">
                <a:solidFill>
                  <a:srgbClr val="00B050"/>
                </a:solidFill>
              </a:rPr>
              <a:t>. ‘saludo’- no cambia, es necesario hacer otra</a:t>
            </a:r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</a:t>
            </a:r>
            <a:r>
              <a:rPr lang="es-MX" dirty="0" err="1" smtClean="0"/>
              <a:t>Saludoefusivo</a:t>
            </a:r>
            <a:r>
              <a:rPr lang="es-MX" dirty="0" smtClean="0"/>
              <a:t>)</a:t>
            </a:r>
          </a:p>
          <a:p>
            <a:endParaRPr lang="es-MX" dirty="0" smtClean="0"/>
          </a:p>
          <a:p>
            <a:r>
              <a:rPr lang="es-MX" dirty="0" smtClean="0"/>
              <a:t>FUNCIONES       función(objeto)</a:t>
            </a:r>
          </a:p>
          <a:p>
            <a:r>
              <a:rPr lang="es-MX" dirty="0" smtClean="0"/>
              <a:t>MÉTODOS           </a:t>
            </a:r>
            <a:r>
              <a:rPr lang="es-MX" dirty="0" err="1" smtClean="0"/>
              <a:t>objeto.metodo</a:t>
            </a:r>
            <a:r>
              <a:rPr lang="es-MX" dirty="0" smtClean="0"/>
              <a:t>()   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247774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259632" y="692696"/>
            <a:ext cx="662473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MX" dirty="0" smtClean="0"/>
              <a:t>MÉTODOS </a:t>
            </a:r>
          </a:p>
          <a:p>
            <a:pPr lvl="1" algn="ctr"/>
            <a:endParaRPr lang="es-MX" dirty="0" smtClean="0"/>
          </a:p>
          <a:p>
            <a:pPr lvl="1" algn="ctr"/>
            <a:endParaRPr lang="es-MX" dirty="0"/>
          </a:p>
          <a:p>
            <a:pPr lvl="1"/>
            <a:r>
              <a:rPr lang="es-MX" dirty="0" smtClean="0"/>
              <a:t>STRINGS</a:t>
            </a:r>
          </a:p>
          <a:p>
            <a:pPr lvl="1"/>
            <a:r>
              <a:rPr lang="es-MX" dirty="0" smtClean="0"/>
              <a:t>Nombre=‘Rango’</a:t>
            </a:r>
          </a:p>
          <a:p>
            <a:pPr lvl="1"/>
            <a:r>
              <a:rPr lang="es-MX" dirty="0" err="1" smtClean="0"/>
              <a:t>NombreCorrecto</a:t>
            </a:r>
            <a:r>
              <a:rPr lang="es-MX" dirty="0" smtClean="0"/>
              <a:t>=</a:t>
            </a:r>
            <a:r>
              <a:rPr lang="es-MX" dirty="0" err="1" smtClean="0"/>
              <a:t>Nombre.replace</a:t>
            </a:r>
            <a:r>
              <a:rPr lang="es-MX" dirty="0" smtClean="0"/>
              <a:t>(‘</a:t>
            </a:r>
            <a:r>
              <a:rPr lang="es-MX" dirty="0" err="1" smtClean="0"/>
              <a:t>a’,’i</a:t>
            </a:r>
            <a:r>
              <a:rPr lang="es-MX" dirty="0" smtClean="0"/>
              <a:t>’)</a:t>
            </a:r>
          </a:p>
          <a:p>
            <a:pPr lvl="1"/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 smtClean="0"/>
              <a:t>NombreCorrecto</a:t>
            </a:r>
            <a:r>
              <a:rPr lang="es-MX" dirty="0" smtClean="0"/>
              <a:t>)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LISTAS</a:t>
            </a:r>
          </a:p>
          <a:p>
            <a:pPr lvl="1"/>
            <a:r>
              <a:rPr lang="es-MX" dirty="0" err="1" smtClean="0"/>
              <a:t>Eval</a:t>
            </a:r>
            <a:r>
              <a:rPr lang="es-MX" dirty="0" smtClean="0"/>
              <a:t>=[‘</a:t>
            </a:r>
            <a:r>
              <a:rPr lang="es-MX" dirty="0" err="1" smtClean="0"/>
              <a:t>Mucho’,’Poco’,’Regular’,’Mucho</a:t>
            </a:r>
            <a:r>
              <a:rPr lang="es-MX" dirty="0" smtClean="0"/>
              <a:t>’]</a:t>
            </a:r>
          </a:p>
          <a:p>
            <a:pPr lvl="1"/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 smtClean="0"/>
              <a:t>Pesos.count</a:t>
            </a:r>
            <a:r>
              <a:rPr lang="es-MX" dirty="0" smtClean="0"/>
              <a:t>())   </a:t>
            </a:r>
            <a:r>
              <a:rPr lang="es-MX" dirty="0" smtClean="0">
                <a:solidFill>
                  <a:srgbClr val="00B050"/>
                </a:solidFill>
              </a:rPr>
              <a:t># También para listas con </a:t>
            </a:r>
            <a:r>
              <a:rPr lang="es-MX" dirty="0" err="1" smtClean="0">
                <a:solidFill>
                  <a:srgbClr val="00B050"/>
                </a:solidFill>
              </a:rPr>
              <a:t>int</a:t>
            </a:r>
            <a:r>
              <a:rPr lang="es-MX" dirty="0" smtClean="0">
                <a:solidFill>
                  <a:srgbClr val="00B050"/>
                </a:solidFill>
              </a:rPr>
              <a:t>.</a:t>
            </a:r>
          </a:p>
          <a:p>
            <a:pPr lvl="1"/>
            <a:endParaRPr lang="es-MX" dirty="0" smtClean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</a:endParaRPr>
          </a:p>
          <a:p>
            <a:pPr lvl="1"/>
            <a:r>
              <a:rPr lang="es-MX" dirty="0" err="1"/>
              <a:t>Print</a:t>
            </a:r>
            <a:r>
              <a:rPr lang="es-MX" dirty="0"/>
              <a:t>(</a:t>
            </a:r>
            <a:r>
              <a:rPr lang="es-MX" dirty="0" err="1"/>
              <a:t>Eval.index</a:t>
            </a:r>
            <a:r>
              <a:rPr lang="es-MX" dirty="0"/>
              <a:t>(‘Mucho’)) </a:t>
            </a:r>
            <a:r>
              <a:rPr lang="es-MX" dirty="0">
                <a:solidFill>
                  <a:srgbClr val="00B050"/>
                </a:solidFill>
              </a:rPr>
              <a:t>#Cuando </a:t>
            </a:r>
            <a:r>
              <a:rPr lang="es-MX" dirty="0" err="1">
                <a:solidFill>
                  <a:srgbClr val="00B050"/>
                </a:solidFill>
              </a:rPr>
              <a:t>index</a:t>
            </a:r>
            <a:r>
              <a:rPr lang="es-MX" dirty="0">
                <a:solidFill>
                  <a:srgbClr val="00B050"/>
                </a:solidFill>
              </a:rPr>
              <a:t> se utilizan  como método, indica los no. primeros elementos. </a:t>
            </a:r>
          </a:p>
          <a:p>
            <a:pPr lvl="1"/>
            <a:endParaRPr lang="es-MX" dirty="0">
              <a:solidFill>
                <a:srgbClr val="00B050"/>
              </a:solidFill>
            </a:endParaRPr>
          </a:p>
          <a:p>
            <a:pPr lvl="1"/>
            <a:r>
              <a:rPr lang="es-MX" dirty="0" smtClean="0">
                <a:solidFill>
                  <a:srgbClr val="00B050"/>
                </a:solidFill>
              </a:rPr>
              <a:t># Algunos métodos cambian la lista!</a:t>
            </a:r>
          </a:p>
          <a:p>
            <a:pPr lvl="1"/>
            <a:r>
              <a:rPr lang="es-MX" dirty="0" err="1" smtClean="0"/>
              <a:t>Eval.remove</a:t>
            </a:r>
            <a:r>
              <a:rPr lang="es-MX" dirty="0" smtClean="0"/>
              <a:t>(‘Mucho’)</a:t>
            </a:r>
          </a:p>
          <a:p>
            <a:pPr lvl="1"/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</a:t>
            </a:r>
            <a:r>
              <a:rPr lang="es-MX" dirty="0" err="1" smtClean="0"/>
              <a:t>Eval</a:t>
            </a:r>
            <a:r>
              <a:rPr lang="es-MX" dirty="0" smtClean="0"/>
              <a:t>)</a:t>
            </a:r>
          </a:p>
          <a:p>
            <a:pPr lvl="1"/>
            <a:endParaRPr lang="es-MX" dirty="0"/>
          </a:p>
          <a:p>
            <a:pPr lvl="1"/>
            <a:endParaRPr lang="es-MX" dirty="0" smtClean="0"/>
          </a:p>
          <a:p>
            <a:pPr lvl="1"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128962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259632" y="692696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FUNCIONES</a:t>
            </a:r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3" name="3 CuadroTexto"/>
          <p:cNvSpPr txBox="1"/>
          <p:nvPr/>
        </p:nvSpPr>
        <p:spPr>
          <a:xfrm>
            <a:off x="1259632" y="692696"/>
            <a:ext cx="66247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dirty="0" smtClean="0"/>
          </a:p>
          <a:p>
            <a:pPr algn="ctr"/>
            <a:r>
              <a:rPr lang="es-MX" dirty="0" smtClean="0"/>
              <a:t>Otros ejemplos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ListaRT.append</a:t>
            </a:r>
            <a:r>
              <a:rPr lang="es-MX" dirty="0" smtClean="0"/>
              <a:t>(</a:t>
            </a:r>
            <a:r>
              <a:rPr lang="es-MX" dirty="0" err="1" smtClean="0"/>
              <a:t>resp.rt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err="1"/>
              <a:t>theseKeys</a:t>
            </a:r>
            <a:r>
              <a:rPr lang="es-MX" dirty="0"/>
              <a:t> = </a:t>
            </a:r>
            <a:r>
              <a:rPr lang="es-MX" dirty="0" err="1"/>
              <a:t>event.getKeys</a:t>
            </a:r>
            <a:r>
              <a:rPr lang="es-MX" dirty="0"/>
              <a:t>(</a:t>
            </a:r>
            <a:r>
              <a:rPr lang="es-MX" dirty="0" err="1"/>
              <a:t>keyList</a:t>
            </a:r>
            <a:r>
              <a:rPr lang="es-MX" dirty="0"/>
              <a:t>=['</a:t>
            </a:r>
            <a:r>
              <a:rPr lang="es-MX" dirty="0" err="1"/>
              <a:t>left</a:t>
            </a:r>
            <a:r>
              <a:rPr lang="es-MX" dirty="0"/>
              <a:t>', '</a:t>
            </a:r>
            <a:r>
              <a:rPr lang="es-MX" dirty="0" err="1"/>
              <a:t>right</a:t>
            </a:r>
            <a:r>
              <a:rPr lang="es-MX" dirty="0" smtClean="0"/>
              <a:t>'])</a:t>
            </a:r>
          </a:p>
          <a:p>
            <a:endParaRPr lang="es-MX" dirty="0"/>
          </a:p>
          <a:p>
            <a:r>
              <a:rPr lang="es-MX" dirty="0" err="1" smtClean="0"/>
              <a:t>Eval.append</a:t>
            </a:r>
            <a:r>
              <a:rPr lang="es-MX" dirty="0" smtClean="0"/>
              <a:t>(‘Muchísimo’)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37893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259632" y="692696"/>
            <a:ext cx="6624736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PAQUETES Y CÓDIGOS</a:t>
            </a:r>
          </a:p>
          <a:p>
            <a:pPr algn="ctr"/>
            <a:endParaRPr lang="es-MX" dirty="0"/>
          </a:p>
          <a:p>
            <a:r>
              <a:rPr lang="es-MX" dirty="0" err="1" smtClean="0"/>
              <a:t>import</a:t>
            </a:r>
            <a:r>
              <a:rPr lang="es-MX" dirty="0" smtClean="0"/>
              <a:t> </a:t>
            </a:r>
            <a:r>
              <a:rPr lang="es-MX" dirty="0" err="1" smtClean="0"/>
              <a:t>math</a:t>
            </a:r>
            <a:endParaRPr lang="es-MX" dirty="0" smtClean="0"/>
          </a:p>
          <a:p>
            <a:r>
              <a:rPr lang="es-MX" dirty="0" smtClean="0"/>
              <a:t>n=25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 smtClean="0"/>
              <a:t>math.sqrt</a:t>
            </a:r>
            <a:r>
              <a:rPr lang="es-MX" dirty="0" smtClean="0"/>
              <a:t>(n))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 err="1" smtClean="0"/>
              <a:t>Numpy</a:t>
            </a:r>
            <a:r>
              <a:rPr lang="es-MX" dirty="0" smtClean="0"/>
              <a:t>     --  Data </a:t>
            </a:r>
            <a:r>
              <a:rPr lang="es-MX" dirty="0" err="1" smtClean="0"/>
              <a:t>Science</a:t>
            </a:r>
            <a:r>
              <a:rPr lang="es-MX" dirty="0" smtClean="0"/>
              <a:t> </a:t>
            </a:r>
            <a:r>
              <a:rPr lang="es-MX" dirty="0" err="1" smtClean="0"/>
              <a:t>package</a:t>
            </a:r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Import</a:t>
            </a:r>
            <a:r>
              <a:rPr lang="es-MX" dirty="0" smtClean="0"/>
              <a:t> </a:t>
            </a:r>
            <a:r>
              <a:rPr lang="es-MX" dirty="0" err="1" smtClean="0"/>
              <a:t>numpy</a:t>
            </a:r>
            <a:endParaRPr lang="es-MX" dirty="0" smtClean="0"/>
          </a:p>
          <a:p>
            <a:r>
              <a:rPr lang="es-MX" dirty="0" err="1" smtClean="0"/>
              <a:t>Misdatos</a:t>
            </a:r>
            <a:r>
              <a:rPr lang="es-MX" dirty="0" smtClean="0"/>
              <a:t> = </a:t>
            </a:r>
            <a:r>
              <a:rPr lang="es-MX" dirty="0" err="1" smtClean="0"/>
              <a:t>numpy.array</a:t>
            </a:r>
            <a:r>
              <a:rPr lang="es-MX" dirty="0" smtClean="0"/>
              <a:t>([1,2,3])</a:t>
            </a:r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</a:t>
            </a:r>
            <a:r>
              <a:rPr lang="es-MX" dirty="0" err="1" smtClean="0"/>
              <a:t>Misdatos</a:t>
            </a:r>
            <a:r>
              <a:rPr lang="es-MX" dirty="0" smtClean="0"/>
              <a:t>)</a:t>
            </a:r>
          </a:p>
          <a:p>
            <a:endParaRPr lang="es-MX" dirty="0" smtClean="0"/>
          </a:p>
          <a:p>
            <a:r>
              <a:rPr lang="es-MX" dirty="0" err="1" smtClean="0"/>
              <a:t>Import</a:t>
            </a:r>
            <a:r>
              <a:rPr lang="es-MX" dirty="0" smtClean="0"/>
              <a:t> </a:t>
            </a:r>
            <a:r>
              <a:rPr lang="es-MX" dirty="0" err="1" smtClean="0"/>
              <a:t>numpy</a:t>
            </a:r>
            <a:r>
              <a:rPr lang="es-MX" dirty="0" smtClean="0"/>
              <a:t> as </a:t>
            </a:r>
            <a:r>
              <a:rPr lang="es-MX" dirty="0" err="1" smtClean="0"/>
              <a:t>np</a:t>
            </a:r>
            <a:endParaRPr lang="es-MX" dirty="0" smtClean="0"/>
          </a:p>
          <a:p>
            <a:r>
              <a:rPr lang="es-MX" dirty="0" err="1"/>
              <a:t>M</a:t>
            </a:r>
            <a:r>
              <a:rPr lang="es-MX" dirty="0" err="1" smtClean="0"/>
              <a:t>iarray</a:t>
            </a:r>
            <a:r>
              <a:rPr lang="es-MX" dirty="0" smtClean="0"/>
              <a:t> = </a:t>
            </a:r>
            <a:r>
              <a:rPr lang="es-MX" dirty="0" err="1" smtClean="0"/>
              <a:t>np.array</a:t>
            </a:r>
            <a:r>
              <a:rPr lang="es-MX" dirty="0" smtClean="0"/>
              <a:t>([1,2,3])</a:t>
            </a:r>
          </a:p>
          <a:p>
            <a:endParaRPr lang="es-MX" dirty="0"/>
          </a:p>
          <a:p>
            <a:r>
              <a:rPr lang="es-MX" dirty="0" err="1" smtClean="0"/>
              <a:t>Milista</a:t>
            </a:r>
            <a:r>
              <a:rPr lang="es-MX" dirty="0" smtClean="0"/>
              <a:t> = [1,2,3]</a:t>
            </a:r>
          </a:p>
          <a:p>
            <a:endParaRPr lang="es-MX" dirty="0" smtClean="0"/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</a:t>
            </a:r>
            <a:r>
              <a:rPr lang="es-MX" dirty="0" err="1" smtClean="0"/>
              <a:t>Milista</a:t>
            </a:r>
            <a:r>
              <a:rPr lang="es-MX" dirty="0" smtClean="0"/>
              <a:t> </a:t>
            </a:r>
            <a:r>
              <a:rPr lang="es-MX" dirty="0"/>
              <a:t>* </a:t>
            </a:r>
            <a:r>
              <a:rPr lang="es-MX" dirty="0" smtClean="0"/>
              <a:t>2)</a:t>
            </a:r>
            <a:endParaRPr lang="es-MX" dirty="0"/>
          </a:p>
          <a:p>
            <a:endParaRPr lang="es-MX" dirty="0"/>
          </a:p>
          <a:p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/>
              <a:t>M</a:t>
            </a:r>
            <a:r>
              <a:rPr lang="es-MX" dirty="0" err="1" smtClean="0"/>
              <a:t>iarray</a:t>
            </a:r>
            <a:r>
              <a:rPr lang="es-MX" dirty="0" smtClean="0"/>
              <a:t> * 2)    </a:t>
            </a:r>
            <a:r>
              <a:rPr lang="es-MX" dirty="0" smtClean="0">
                <a:solidFill>
                  <a:srgbClr val="00B050"/>
                </a:solidFill>
              </a:rPr>
              <a:t>#OJO: Listas mezclan, pero </a:t>
            </a:r>
            <a:r>
              <a:rPr lang="es-MX" dirty="0" err="1" smtClean="0">
                <a:solidFill>
                  <a:srgbClr val="00B050"/>
                </a:solidFill>
              </a:rPr>
              <a:t>arrays</a:t>
            </a:r>
            <a:r>
              <a:rPr lang="es-MX" dirty="0" smtClean="0">
                <a:solidFill>
                  <a:srgbClr val="00B050"/>
                </a:solidFill>
              </a:rPr>
              <a:t> no (si está mezclado, todo lo toma como </a:t>
            </a:r>
            <a:r>
              <a:rPr lang="es-MX" dirty="0" err="1" smtClean="0">
                <a:solidFill>
                  <a:srgbClr val="00B050"/>
                </a:solidFill>
              </a:rPr>
              <a:t>str</a:t>
            </a:r>
            <a:r>
              <a:rPr lang="es-MX" dirty="0" smtClean="0">
                <a:solidFill>
                  <a:srgbClr val="00B050"/>
                </a:solidFill>
              </a:rPr>
              <a:t>).</a:t>
            </a:r>
          </a:p>
          <a:p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265200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259632" y="692696"/>
            <a:ext cx="662473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PAQUETES Y CÓDIGOS</a:t>
            </a:r>
          </a:p>
          <a:p>
            <a:pPr algn="ctr"/>
            <a:endParaRPr lang="es-MX" dirty="0"/>
          </a:p>
          <a:p>
            <a:r>
              <a:rPr lang="es-MX" dirty="0" err="1" smtClean="0"/>
              <a:t>import</a:t>
            </a:r>
            <a:r>
              <a:rPr lang="es-MX" dirty="0" smtClean="0"/>
              <a:t> </a:t>
            </a:r>
            <a:r>
              <a:rPr lang="es-MX" dirty="0" err="1" smtClean="0"/>
              <a:t>math</a:t>
            </a:r>
            <a:endParaRPr lang="es-MX" dirty="0" smtClean="0"/>
          </a:p>
          <a:p>
            <a:r>
              <a:rPr lang="es-MX" dirty="0" smtClean="0"/>
              <a:t>n=25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 smtClean="0"/>
              <a:t>math.sqrt</a:t>
            </a:r>
            <a:r>
              <a:rPr lang="es-MX" dirty="0" smtClean="0"/>
              <a:t>(n))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 err="1" smtClean="0"/>
              <a:t>Numpy</a:t>
            </a:r>
            <a:r>
              <a:rPr lang="es-MX" dirty="0" smtClean="0"/>
              <a:t>     --  Data </a:t>
            </a:r>
            <a:r>
              <a:rPr lang="es-MX" dirty="0" err="1" smtClean="0"/>
              <a:t>Science</a:t>
            </a:r>
            <a:r>
              <a:rPr lang="es-MX" dirty="0" smtClean="0"/>
              <a:t> </a:t>
            </a:r>
            <a:r>
              <a:rPr lang="es-MX" dirty="0" err="1" smtClean="0"/>
              <a:t>package</a:t>
            </a:r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Import</a:t>
            </a:r>
            <a:r>
              <a:rPr lang="es-MX" dirty="0" smtClean="0"/>
              <a:t> </a:t>
            </a:r>
            <a:r>
              <a:rPr lang="es-MX" dirty="0" err="1" smtClean="0"/>
              <a:t>numpy</a:t>
            </a:r>
            <a:endParaRPr lang="es-MX" dirty="0" smtClean="0"/>
          </a:p>
          <a:p>
            <a:r>
              <a:rPr lang="es-MX" dirty="0" err="1" smtClean="0"/>
              <a:t>Misdatos</a:t>
            </a:r>
            <a:r>
              <a:rPr lang="es-MX" dirty="0" smtClean="0"/>
              <a:t> = </a:t>
            </a:r>
            <a:r>
              <a:rPr lang="es-MX" dirty="0" err="1" smtClean="0"/>
              <a:t>numpy.array</a:t>
            </a:r>
            <a:r>
              <a:rPr lang="es-MX" dirty="0" smtClean="0"/>
              <a:t>([1,2,3])</a:t>
            </a:r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</a:t>
            </a:r>
            <a:r>
              <a:rPr lang="es-MX" dirty="0" err="1" smtClean="0"/>
              <a:t>Misdatos</a:t>
            </a:r>
            <a:r>
              <a:rPr lang="es-MX" dirty="0" smtClean="0"/>
              <a:t>)</a:t>
            </a:r>
          </a:p>
          <a:p>
            <a:endParaRPr lang="es-MX" dirty="0" smtClean="0"/>
          </a:p>
          <a:p>
            <a:r>
              <a:rPr lang="es-MX" dirty="0" err="1" smtClean="0"/>
              <a:t>Import</a:t>
            </a:r>
            <a:r>
              <a:rPr lang="es-MX" dirty="0" smtClean="0"/>
              <a:t> </a:t>
            </a:r>
            <a:r>
              <a:rPr lang="es-MX" dirty="0" err="1" smtClean="0"/>
              <a:t>numpy</a:t>
            </a:r>
            <a:r>
              <a:rPr lang="es-MX" dirty="0" smtClean="0"/>
              <a:t> as </a:t>
            </a:r>
            <a:r>
              <a:rPr lang="es-MX" dirty="0" err="1" smtClean="0"/>
              <a:t>np</a:t>
            </a:r>
            <a:endParaRPr lang="es-MX" dirty="0" smtClean="0"/>
          </a:p>
          <a:p>
            <a:r>
              <a:rPr lang="es-MX" dirty="0" err="1"/>
              <a:t>M</a:t>
            </a:r>
            <a:r>
              <a:rPr lang="es-MX" dirty="0" err="1" smtClean="0"/>
              <a:t>iarray</a:t>
            </a:r>
            <a:r>
              <a:rPr lang="es-MX" dirty="0" smtClean="0"/>
              <a:t> = </a:t>
            </a:r>
            <a:r>
              <a:rPr lang="es-MX" dirty="0" err="1" smtClean="0"/>
              <a:t>np.array</a:t>
            </a:r>
            <a:r>
              <a:rPr lang="es-MX" dirty="0" smtClean="0"/>
              <a:t>([1,2,3])</a:t>
            </a:r>
            <a:endParaRPr lang="es-MX" dirty="0"/>
          </a:p>
          <a:p>
            <a:r>
              <a:rPr lang="es-MX" dirty="0" err="1" smtClean="0"/>
              <a:t>Milista</a:t>
            </a:r>
            <a:r>
              <a:rPr lang="es-MX" dirty="0" smtClean="0"/>
              <a:t> = [1,2,3]</a:t>
            </a:r>
          </a:p>
          <a:p>
            <a:endParaRPr lang="es-MX" dirty="0" smtClean="0"/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</a:t>
            </a:r>
            <a:r>
              <a:rPr lang="es-MX" dirty="0" err="1" smtClean="0"/>
              <a:t>Milista</a:t>
            </a:r>
            <a:r>
              <a:rPr lang="es-MX" dirty="0" smtClean="0"/>
              <a:t> </a:t>
            </a:r>
            <a:r>
              <a:rPr lang="es-MX" dirty="0"/>
              <a:t>* </a:t>
            </a:r>
            <a:r>
              <a:rPr lang="es-MX" dirty="0" smtClean="0"/>
              <a:t>2)</a:t>
            </a:r>
            <a:endParaRPr lang="es-MX" dirty="0"/>
          </a:p>
          <a:p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 smtClean="0"/>
              <a:t>Milista</a:t>
            </a:r>
            <a:r>
              <a:rPr lang="es-MX" dirty="0" smtClean="0"/>
              <a:t> + </a:t>
            </a:r>
            <a:r>
              <a:rPr lang="es-MX" dirty="0" err="1" smtClean="0"/>
              <a:t>Milista</a:t>
            </a:r>
            <a:r>
              <a:rPr lang="es-MX" dirty="0" smtClean="0"/>
              <a:t>)</a:t>
            </a:r>
            <a:endParaRPr lang="es-MX" dirty="0"/>
          </a:p>
          <a:p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/>
              <a:t>M</a:t>
            </a:r>
            <a:r>
              <a:rPr lang="es-MX" dirty="0" err="1" smtClean="0"/>
              <a:t>iarray</a:t>
            </a:r>
            <a:r>
              <a:rPr lang="es-MX" dirty="0" smtClean="0"/>
              <a:t> * 2)  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 smtClean="0"/>
              <a:t>Miarray</a:t>
            </a:r>
            <a:r>
              <a:rPr lang="es-MX" dirty="0" smtClean="0"/>
              <a:t> + </a:t>
            </a:r>
            <a:r>
              <a:rPr lang="es-MX" dirty="0" err="1" smtClean="0"/>
              <a:t>Miarray</a:t>
            </a:r>
            <a:r>
              <a:rPr lang="es-MX" smtClean="0"/>
              <a:t>)  </a:t>
            </a:r>
            <a:r>
              <a:rPr lang="es-MX" dirty="0" smtClean="0">
                <a:solidFill>
                  <a:srgbClr val="00B050"/>
                </a:solidFill>
              </a:rPr>
              <a:t>#OJO: Listas mezclan, pero </a:t>
            </a:r>
            <a:r>
              <a:rPr lang="es-MX" dirty="0" err="1" smtClean="0">
                <a:solidFill>
                  <a:srgbClr val="00B050"/>
                </a:solidFill>
              </a:rPr>
              <a:t>arrays</a:t>
            </a:r>
            <a:r>
              <a:rPr lang="es-MX" dirty="0" smtClean="0">
                <a:solidFill>
                  <a:srgbClr val="00B050"/>
                </a:solidFill>
              </a:rPr>
              <a:t> no (si está mezclado, todo lo toma como </a:t>
            </a:r>
            <a:r>
              <a:rPr lang="es-MX" dirty="0" err="1" smtClean="0">
                <a:solidFill>
                  <a:srgbClr val="00B050"/>
                </a:solidFill>
              </a:rPr>
              <a:t>str</a:t>
            </a:r>
            <a:r>
              <a:rPr lang="es-MX" dirty="0" smtClean="0">
                <a:solidFill>
                  <a:srgbClr val="00B050"/>
                </a:solidFill>
              </a:rPr>
              <a:t>).</a:t>
            </a:r>
          </a:p>
          <a:p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155787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259632" y="692696"/>
            <a:ext cx="66247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MÁS DE NUMPY</a:t>
            </a:r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err="1"/>
              <a:t>i</a:t>
            </a:r>
            <a:r>
              <a:rPr lang="es-MX" dirty="0" err="1" smtClean="0"/>
              <a:t>mport</a:t>
            </a:r>
            <a:r>
              <a:rPr lang="es-MX" dirty="0" smtClean="0"/>
              <a:t> </a:t>
            </a:r>
            <a:r>
              <a:rPr lang="es-MX" dirty="0" err="1" smtClean="0"/>
              <a:t>numpy</a:t>
            </a:r>
            <a:r>
              <a:rPr lang="es-MX" dirty="0" smtClean="0"/>
              <a:t> as </a:t>
            </a:r>
            <a:r>
              <a:rPr lang="es-MX" dirty="0" err="1" smtClean="0"/>
              <a:t>np</a:t>
            </a:r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LisRT</a:t>
            </a:r>
            <a:r>
              <a:rPr lang="es-MX" dirty="0" smtClean="0"/>
              <a:t>=[899, 743, 652, 978, 654)</a:t>
            </a:r>
          </a:p>
          <a:p>
            <a:endParaRPr lang="es-MX" dirty="0"/>
          </a:p>
          <a:p>
            <a:r>
              <a:rPr lang="es-MX" dirty="0" err="1" smtClean="0"/>
              <a:t>RegEmL</a:t>
            </a:r>
            <a:r>
              <a:rPr lang="es-MX" dirty="0" smtClean="0"/>
              <a:t>=[17, 14, 21, 13, 17]</a:t>
            </a:r>
          </a:p>
          <a:p>
            <a:endParaRPr lang="es-MX" dirty="0"/>
          </a:p>
          <a:p>
            <a:r>
              <a:rPr lang="es-MX" dirty="0" err="1" smtClean="0"/>
              <a:t>np.corrcoef</a:t>
            </a:r>
            <a:r>
              <a:rPr lang="es-MX" dirty="0" smtClean="0"/>
              <a:t>(</a:t>
            </a:r>
            <a:r>
              <a:rPr lang="es-MX" dirty="0" err="1" smtClean="0"/>
              <a:t>a,b</a:t>
            </a:r>
            <a:r>
              <a:rPr lang="es-MX" dirty="0" smtClean="0"/>
              <a:t>)  </a:t>
            </a:r>
            <a:r>
              <a:rPr lang="es-MX" dirty="0" smtClean="0">
                <a:solidFill>
                  <a:srgbClr val="00B050"/>
                </a:solidFill>
              </a:rPr>
              <a:t>%pocos datos, solo demostración</a:t>
            </a:r>
          </a:p>
          <a:p>
            <a:endParaRPr lang="es-MX" dirty="0">
              <a:solidFill>
                <a:srgbClr val="00B050"/>
              </a:solidFill>
            </a:endParaRPr>
          </a:p>
          <a:p>
            <a:r>
              <a:rPr lang="es-MX" dirty="0" smtClean="0"/>
              <a:t>z=</a:t>
            </a:r>
            <a:r>
              <a:rPr lang="es-MX" dirty="0" err="1" smtClean="0"/>
              <a:t>np.array</a:t>
            </a:r>
            <a:r>
              <a:rPr lang="es-MX" dirty="0" smtClean="0"/>
              <a:t>([</a:t>
            </a:r>
            <a:r>
              <a:rPr lang="es-MX" dirty="0" err="1" smtClean="0"/>
              <a:t>LisRT</a:t>
            </a:r>
            <a:r>
              <a:rPr lang="es-MX" dirty="0" smtClean="0"/>
              <a:t>, </a:t>
            </a:r>
            <a:r>
              <a:rPr lang="es-MX" dirty="0" err="1" smtClean="0"/>
              <a:t>RegEmL</a:t>
            </a:r>
            <a:r>
              <a:rPr lang="es-MX" dirty="0" smtClean="0"/>
              <a:t>])</a:t>
            </a:r>
            <a:endParaRPr lang="es-MX" dirty="0" smtClean="0"/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</a:t>
            </a:r>
            <a:r>
              <a:rPr lang="es-MX" dirty="0" err="1" smtClean="0"/>
              <a:t>z.shape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err="1" smtClean="0"/>
              <a:t>RegEm</a:t>
            </a:r>
            <a:r>
              <a:rPr lang="es-MX" dirty="0" smtClean="0"/>
              <a:t>=</a:t>
            </a:r>
            <a:r>
              <a:rPr lang="es-MX" dirty="0" err="1" smtClean="0"/>
              <a:t>np.array</a:t>
            </a:r>
            <a:r>
              <a:rPr lang="es-MX" dirty="0" smtClean="0"/>
              <a:t>([17,14,21,13,17])</a:t>
            </a:r>
          </a:p>
          <a:p>
            <a:r>
              <a:rPr lang="es-MX" dirty="0" err="1" smtClean="0"/>
              <a:t>AltaRegEm</a:t>
            </a:r>
            <a:r>
              <a:rPr lang="es-MX" dirty="0" smtClean="0"/>
              <a:t> = </a:t>
            </a:r>
            <a:r>
              <a:rPr lang="es-MX" dirty="0" err="1" smtClean="0"/>
              <a:t>RegEm</a:t>
            </a:r>
            <a:r>
              <a:rPr lang="es-MX" dirty="0" smtClean="0"/>
              <a:t>&gt;14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 smtClean="0"/>
              <a:t>AltaRegEm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err="1" smtClean="0"/>
              <a:t>np.mean</a:t>
            </a:r>
            <a:r>
              <a:rPr lang="es-MX" dirty="0" smtClean="0"/>
              <a:t>(</a:t>
            </a:r>
            <a:r>
              <a:rPr lang="es-MX" dirty="0" err="1" smtClean="0"/>
              <a:t>RegEm</a:t>
            </a:r>
            <a:r>
              <a:rPr lang="es-MX" dirty="0" smtClean="0"/>
              <a:t>)</a:t>
            </a:r>
          </a:p>
          <a:p>
            <a:r>
              <a:rPr lang="es-MX" dirty="0" err="1"/>
              <a:t>np.std</a:t>
            </a:r>
            <a:r>
              <a:rPr lang="es-MX" dirty="0"/>
              <a:t>(</a:t>
            </a:r>
            <a:r>
              <a:rPr lang="es-MX" dirty="0" err="1"/>
              <a:t>RegEm</a:t>
            </a:r>
            <a:r>
              <a:rPr lang="es-MX" dirty="0"/>
              <a:t>)</a:t>
            </a:r>
          </a:p>
          <a:p>
            <a:r>
              <a:rPr lang="es-MX" dirty="0" smtClean="0"/>
              <a:t>   </a:t>
            </a:r>
          </a:p>
          <a:p>
            <a:pPr algn="ctr"/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2640364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259632" y="692696"/>
            <a:ext cx="66247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ERRORES MÁS COMUNES</a:t>
            </a:r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Espacios (archivos, nombres de componentes, ruta, etc.).</a:t>
            </a:r>
          </a:p>
          <a:p>
            <a:endParaRPr lang="es-MX" dirty="0"/>
          </a:p>
          <a:p>
            <a:r>
              <a:rPr lang="es-MX" dirty="0" smtClean="0"/>
              <a:t>Ruta incorrecta </a:t>
            </a:r>
            <a:r>
              <a:rPr lang="es-MX" dirty="0" smtClean="0"/>
              <a:t>para llamar estímulos en </a:t>
            </a:r>
            <a:r>
              <a:rPr lang="es-MX" dirty="0" err="1" smtClean="0"/>
              <a:t>excel</a:t>
            </a:r>
            <a:r>
              <a:rPr lang="es-MX" dirty="0" smtClean="0"/>
              <a:t> (C</a:t>
            </a:r>
            <a:r>
              <a:rPr lang="es-MX" dirty="0" smtClean="0"/>
              <a:t>:\blabla\blabla\blabla\archivo.ext).</a:t>
            </a:r>
          </a:p>
          <a:p>
            <a:endParaRPr lang="es-MX" dirty="0"/>
          </a:p>
          <a:p>
            <a:r>
              <a:rPr lang="es-MX" dirty="0" smtClean="0"/>
              <a:t>Orden de componentes dentro de la </a:t>
            </a:r>
            <a:r>
              <a:rPr lang="es-MX" dirty="0" smtClean="0"/>
              <a:t>rutina, como estímulos, respuestas , códigos y </a:t>
            </a:r>
            <a:r>
              <a:rPr lang="es-MX" dirty="0" err="1" smtClean="0"/>
              <a:t>loops</a:t>
            </a:r>
            <a:r>
              <a:rPr lang="es-MX" dirty="0" smtClean="0"/>
              <a:t>.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Incongruencia en el tiempo entre componentes y rutinas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No </a:t>
            </a:r>
            <a:r>
              <a:rPr lang="es-MX" dirty="0" err="1" smtClean="0"/>
              <a:t>obterner</a:t>
            </a:r>
            <a:r>
              <a:rPr lang="es-MX" dirty="0" smtClean="0"/>
              <a:t> </a:t>
            </a:r>
            <a:r>
              <a:rPr lang="es-MX" dirty="0" err="1" smtClean="0"/>
              <a:t>rerp.rt</a:t>
            </a:r>
            <a:r>
              <a:rPr lang="es-MX" dirty="0" smtClean="0"/>
              <a:t> de output.</a:t>
            </a:r>
          </a:p>
          <a:p>
            <a:r>
              <a:rPr lang="es-MX" dirty="0" smtClean="0"/>
              <a:t> </a:t>
            </a:r>
          </a:p>
          <a:p>
            <a:endParaRPr lang="es-MX" dirty="0" smtClean="0"/>
          </a:p>
          <a:p>
            <a:r>
              <a:rPr lang="es-MX" dirty="0" smtClean="0"/>
              <a:t>NOTA: En script la ruta se denomina: C:\\</a:t>
            </a:r>
            <a:r>
              <a:rPr lang="es-MX" dirty="0" err="1" smtClean="0"/>
              <a:t>blabla</a:t>
            </a:r>
            <a:r>
              <a:rPr lang="es-MX" dirty="0" smtClean="0"/>
              <a:t>\\</a:t>
            </a:r>
            <a:r>
              <a:rPr lang="es-MX" dirty="0" err="1" smtClean="0"/>
              <a:t>blabla</a:t>
            </a:r>
            <a:r>
              <a:rPr lang="es-MX" dirty="0" smtClean="0"/>
              <a:t>\\archivo.ext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414112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Resultado de imagen para programming langu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100" name="AutoShape 4" descr="Resultado de imagen para programming langu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4102" name="Picture 6" descr="Resultado de imagen para programming langu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36912"/>
            <a:ext cx="3859398" cy="2016224"/>
          </a:xfrm>
          <a:prstGeom prst="rect">
            <a:avLst/>
          </a:prstGeom>
          <a:noFill/>
        </p:spPr>
      </p:pic>
      <p:pic>
        <p:nvPicPr>
          <p:cNvPr id="4104" name="Picture 8" descr="Guido van Rossum OSCON 2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844824"/>
            <a:ext cx="2350584" cy="3528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Resultado de imagen para universities"/>
          <p:cNvSpPr>
            <a:spLocks noChangeAspect="1" noChangeArrowheads="1"/>
          </p:cNvSpPr>
          <p:nvPr/>
        </p:nvSpPr>
        <p:spPr bwMode="auto">
          <a:xfrm>
            <a:off x="155575" y="-1760538"/>
            <a:ext cx="5448300" cy="36671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76" name="Picture 4" descr="Resultado de imagen para hard working scienti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996952"/>
            <a:ext cx="3456382" cy="1728192"/>
          </a:xfrm>
          <a:prstGeom prst="rect">
            <a:avLst/>
          </a:prstGeom>
          <a:noFill/>
        </p:spPr>
      </p:pic>
      <p:sp>
        <p:nvSpPr>
          <p:cNvPr id="4" name="3 Flecha curvada hacia la derecha"/>
          <p:cNvSpPr/>
          <p:nvPr/>
        </p:nvSpPr>
        <p:spPr>
          <a:xfrm rot="19348089">
            <a:off x="1562150" y="4570823"/>
            <a:ext cx="792088" cy="17350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444208" y="5013176"/>
            <a:ext cx="628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$</a:t>
            </a:r>
            <a:endParaRPr lang="es-E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123728" y="1340768"/>
            <a:ext cx="628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$</a:t>
            </a:r>
            <a:endParaRPr lang="es-E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444208" y="1268760"/>
            <a:ext cx="6286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$</a:t>
            </a:r>
            <a:endParaRPr lang="es-E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78" name="AutoShape 6" descr="Resultado de imagen para universities"/>
          <p:cNvSpPr>
            <a:spLocks noChangeAspect="1" noChangeArrowheads="1"/>
          </p:cNvSpPr>
          <p:nvPr/>
        </p:nvSpPr>
        <p:spPr bwMode="auto">
          <a:xfrm>
            <a:off x="155575" y="-1760538"/>
            <a:ext cx="5448300" cy="36671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080" name="AutoShape 8" descr="Resultado de imagen para alexandra elbakyan"/>
          <p:cNvSpPr>
            <a:spLocks noChangeAspect="1" noChangeArrowheads="1"/>
          </p:cNvSpPr>
          <p:nvPr/>
        </p:nvSpPr>
        <p:spPr bwMode="auto">
          <a:xfrm>
            <a:off x="155575" y="-1257300"/>
            <a:ext cx="1743075" cy="2619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082" name="AutoShape 10" descr="Resultado de imagen para alexandra elbakyan"/>
          <p:cNvSpPr>
            <a:spLocks noChangeAspect="1" noChangeArrowheads="1"/>
          </p:cNvSpPr>
          <p:nvPr/>
        </p:nvSpPr>
        <p:spPr bwMode="auto">
          <a:xfrm>
            <a:off x="155575" y="-1257300"/>
            <a:ext cx="1743075" cy="2619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84" name="Picture 12" descr="Resultado de imagen para universiti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052736"/>
            <a:ext cx="1944216" cy="1308607"/>
          </a:xfrm>
          <a:prstGeom prst="rect">
            <a:avLst/>
          </a:prstGeom>
          <a:noFill/>
        </p:spPr>
      </p:pic>
      <p:pic>
        <p:nvPicPr>
          <p:cNvPr id="3086" name="Picture 14" descr="Resultado de imagen para scientific editor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564904"/>
            <a:ext cx="2808312" cy="1579085"/>
          </a:xfrm>
          <a:prstGeom prst="rect">
            <a:avLst/>
          </a:prstGeom>
          <a:noFill/>
        </p:spPr>
      </p:pic>
      <p:pic>
        <p:nvPicPr>
          <p:cNvPr id="3088" name="Picture 16" descr="Resultado de imagen para elsevi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4725144"/>
            <a:ext cx="1636546" cy="1800200"/>
          </a:xfrm>
          <a:prstGeom prst="rect">
            <a:avLst/>
          </a:prstGeom>
          <a:noFill/>
        </p:spPr>
      </p:pic>
      <p:sp>
        <p:nvSpPr>
          <p:cNvPr id="15" name="14 Flecha curvada hacia abajo"/>
          <p:cNvSpPr/>
          <p:nvPr/>
        </p:nvSpPr>
        <p:spPr>
          <a:xfrm rot="18856887">
            <a:off x="1376771" y="1208923"/>
            <a:ext cx="1715352" cy="6480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7" name="16 Flecha curvada hacia abajo"/>
          <p:cNvSpPr/>
          <p:nvPr/>
        </p:nvSpPr>
        <p:spPr>
          <a:xfrm rot="2558297">
            <a:off x="6148937" y="1187998"/>
            <a:ext cx="1715352" cy="6480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" name="17 Flecha curvada hacia abajo"/>
          <p:cNvSpPr/>
          <p:nvPr/>
        </p:nvSpPr>
        <p:spPr>
          <a:xfrm rot="8237975">
            <a:off x="6004548" y="5364906"/>
            <a:ext cx="1715352" cy="6480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907704" y="4725144"/>
            <a:ext cx="628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$</a:t>
            </a:r>
            <a:endParaRPr lang="es-E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25673" y="5589240"/>
            <a:ext cx="944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¿?</a:t>
            </a:r>
            <a:endParaRPr lang="es-E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Resultado de imagen para alexandra elbakyan"/>
          <p:cNvSpPr>
            <a:spLocks noChangeAspect="1" noChangeArrowheads="1"/>
          </p:cNvSpPr>
          <p:nvPr/>
        </p:nvSpPr>
        <p:spPr bwMode="auto">
          <a:xfrm>
            <a:off x="155575" y="-1257300"/>
            <a:ext cx="1743075" cy="2619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2" name="AutoShape 4" descr="Resultado de imagen para alexandra elbakyan"/>
          <p:cNvSpPr>
            <a:spLocks noChangeAspect="1" noChangeArrowheads="1"/>
          </p:cNvSpPr>
          <p:nvPr/>
        </p:nvSpPr>
        <p:spPr bwMode="auto">
          <a:xfrm>
            <a:off x="155575" y="-1257300"/>
            <a:ext cx="1743075" cy="2619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4" name="AutoShape 6" descr="Resultado de imagen para alexandra elbakyan"/>
          <p:cNvSpPr>
            <a:spLocks noChangeAspect="1" noChangeArrowheads="1"/>
          </p:cNvSpPr>
          <p:nvPr/>
        </p:nvSpPr>
        <p:spPr bwMode="auto">
          <a:xfrm>
            <a:off x="155575" y="-1257300"/>
            <a:ext cx="1743075" cy="2619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9" name="Picture 11" descr="Resultado de imagen para alexandra elbakyan pirate queen or her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486775" cy="4772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2304256" cy="324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492896"/>
            <a:ext cx="520038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268760"/>
            <a:ext cx="66247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r>
              <a:rPr lang="es-MX" dirty="0" smtClean="0"/>
              <a:t>Sitios complementarios:</a:t>
            </a:r>
          </a:p>
          <a:p>
            <a:endParaRPr lang="es-MX" dirty="0"/>
          </a:p>
          <a:p>
            <a:r>
              <a:rPr lang="es-MX" dirty="0" err="1" smtClean="0"/>
              <a:t>GitHub</a:t>
            </a:r>
            <a:endParaRPr lang="es-MX" dirty="0" smtClean="0"/>
          </a:p>
          <a:p>
            <a:r>
              <a:rPr lang="es-MX" dirty="0" err="1" smtClean="0"/>
              <a:t>DataCamp</a:t>
            </a:r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Spyder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err="1" smtClean="0"/>
              <a:t>Pavlovia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Desventajas:</a:t>
            </a:r>
          </a:p>
          <a:p>
            <a:r>
              <a:rPr lang="es-MX" dirty="0" smtClean="0"/>
              <a:t> </a:t>
            </a:r>
          </a:p>
          <a:p>
            <a:r>
              <a:rPr lang="es-MX" dirty="0" smtClean="0"/>
              <a:t>Incompatibilidad entre versiones y </a:t>
            </a:r>
            <a:r>
              <a:rPr lang="es-MX" dirty="0" err="1" smtClean="0"/>
              <a:t>bugs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259632" y="692696"/>
            <a:ext cx="66247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VARIABLES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endParaRPr lang="es-MX" dirty="0"/>
          </a:p>
          <a:p>
            <a:r>
              <a:rPr lang="es-MX" dirty="0" smtClean="0"/>
              <a:t>x=‘</a:t>
            </a:r>
            <a:r>
              <a:rPr lang="es-MX" dirty="0" err="1" smtClean="0"/>
              <a:t>Holaa</a:t>
            </a:r>
            <a:r>
              <a:rPr lang="es-MX" dirty="0" smtClean="0"/>
              <a:t>’					            </a:t>
            </a:r>
            <a:r>
              <a:rPr lang="es-MX" dirty="0" err="1" smtClean="0">
                <a:solidFill>
                  <a:srgbClr val="00B050"/>
                </a:solidFill>
              </a:rPr>
              <a:t>str</a:t>
            </a:r>
            <a:endParaRPr lang="es-MX" dirty="0" smtClean="0">
              <a:solidFill>
                <a:srgbClr val="00B050"/>
              </a:solidFill>
            </a:endParaRPr>
          </a:p>
          <a:p>
            <a:r>
              <a:rPr lang="es-MX" dirty="0" err="1" smtClean="0"/>
              <a:t>print</a:t>
            </a:r>
            <a:r>
              <a:rPr lang="es-MX" dirty="0" smtClean="0"/>
              <a:t> x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a=b</a:t>
            </a:r>
          </a:p>
          <a:p>
            <a:r>
              <a:rPr lang="es-MX" dirty="0" smtClean="0"/>
              <a:t>b=2                                                                                                       </a:t>
            </a:r>
            <a:r>
              <a:rPr lang="es-MX" dirty="0" err="1" smtClean="0">
                <a:solidFill>
                  <a:srgbClr val="00B050"/>
                </a:solidFill>
              </a:rPr>
              <a:t>int</a:t>
            </a:r>
            <a:endParaRPr lang="es-MX" dirty="0" smtClean="0">
              <a:solidFill>
                <a:srgbClr val="00B050"/>
              </a:solidFill>
            </a:endParaRPr>
          </a:p>
          <a:p>
            <a:r>
              <a:rPr lang="es-MX" dirty="0" err="1" smtClean="0"/>
              <a:t>print</a:t>
            </a:r>
            <a:r>
              <a:rPr lang="es-MX" dirty="0" smtClean="0"/>
              <a:t>(a*2)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a=‘b’</a:t>
            </a:r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(a*2)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240368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547664" y="764704"/>
            <a:ext cx="66247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LISTAS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ListaK</a:t>
            </a:r>
            <a:r>
              <a:rPr lang="es-MX" dirty="0" smtClean="0"/>
              <a:t>=[]</a:t>
            </a:r>
          </a:p>
          <a:p>
            <a:endParaRPr lang="es-MX" dirty="0" smtClean="0"/>
          </a:p>
          <a:p>
            <a:r>
              <a:rPr lang="es-MX" dirty="0" err="1" smtClean="0"/>
              <a:t>milista</a:t>
            </a:r>
            <a:r>
              <a:rPr lang="es-MX" dirty="0" smtClean="0"/>
              <a:t>=[19,17,28,32]</a:t>
            </a:r>
          </a:p>
          <a:p>
            <a:endParaRPr lang="es-MX" dirty="0"/>
          </a:p>
          <a:p>
            <a:r>
              <a:rPr lang="es-MX" dirty="0" err="1" smtClean="0"/>
              <a:t>ListaA</a:t>
            </a:r>
            <a:r>
              <a:rPr lang="es-MX" dirty="0" smtClean="0"/>
              <a:t>=[‘</a:t>
            </a:r>
            <a:r>
              <a:rPr lang="es-MX" dirty="0" err="1" smtClean="0"/>
              <a:t>ID’,’edad’,’peso</a:t>
            </a:r>
            <a:r>
              <a:rPr lang="es-MX" dirty="0" smtClean="0"/>
              <a:t>’]</a:t>
            </a:r>
            <a:endParaRPr lang="es-MX" dirty="0"/>
          </a:p>
          <a:p>
            <a:endParaRPr lang="es-MX" dirty="0"/>
          </a:p>
          <a:p>
            <a:r>
              <a:rPr lang="es-MX" dirty="0" smtClean="0"/>
              <a:t>a=2</a:t>
            </a:r>
          </a:p>
          <a:p>
            <a:r>
              <a:rPr lang="es-MX" dirty="0" smtClean="0"/>
              <a:t>b=6</a:t>
            </a:r>
          </a:p>
          <a:p>
            <a:r>
              <a:rPr lang="es-MX" dirty="0" err="1" smtClean="0"/>
              <a:t>po</a:t>
            </a:r>
            <a:r>
              <a:rPr lang="es-MX" dirty="0" smtClean="0"/>
              <a:t>=[</a:t>
            </a:r>
            <a:r>
              <a:rPr lang="es-MX" dirty="0" err="1" smtClean="0"/>
              <a:t>a,b</a:t>
            </a:r>
            <a:r>
              <a:rPr lang="es-MX" dirty="0" smtClean="0"/>
              <a:t>]</a:t>
            </a:r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</a:t>
            </a:r>
            <a:r>
              <a:rPr lang="es-MX" dirty="0" err="1" smtClean="0"/>
              <a:t>po</a:t>
            </a:r>
            <a:r>
              <a:rPr lang="es-MX" dirty="0" smtClean="0"/>
              <a:t>)</a:t>
            </a:r>
            <a:endParaRPr lang="es-MX" dirty="0"/>
          </a:p>
          <a:p>
            <a:endParaRPr lang="es-MX" dirty="0" smtClean="0"/>
          </a:p>
          <a:p>
            <a:r>
              <a:rPr lang="es-MX" dirty="0" err="1"/>
              <a:t>l</a:t>
            </a:r>
            <a:r>
              <a:rPr lang="es-MX" dirty="0" err="1" smtClean="0"/>
              <a:t>en</a:t>
            </a:r>
            <a:r>
              <a:rPr lang="es-MX" dirty="0" smtClean="0"/>
              <a:t>(</a:t>
            </a:r>
            <a:r>
              <a:rPr lang="es-MX" dirty="0" err="1" smtClean="0"/>
              <a:t>milista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err="1" smtClean="0"/>
              <a:t>milista.append</a:t>
            </a:r>
            <a:r>
              <a:rPr lang="es-MX" dirty="0" smtClean="0"/>
              <a:t>(1)</a:t>
            </a:r>
          </a:p>
          <a:p>
            <a:endParaRPr lang="es-MX" dirty="0"/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</a:t>
            </a:r>
            <a:r>
              <a:rPr lang="es-MX" dirty="0" err="1" smtClean="0"/>
              <a:t>milista</a:t>
            </a:r>
            <a:r>
              <a:rPr lang="es-MX" dirty="0" smtClean="0"/>
              <a:t>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55695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259632" y="692696"/>
            <a:ext cx="66247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INDEX</a:t>
            </a:r>
          </a:p>
          <a:p>
            <a:pPr algn="ctr"/>
            <a:r>
              <a:rPr lang="es-MX" dirty="0" smtClean="0"/>
              <a:t>La posición en una lista – empieza en cero</a:t>
            </a:r>
          </a:p>
          <a:p>
            <a:pPr algn="ctr"/>
            <a:endParaRPr lang="es-MX" dirty="0"/>
          </a:p>
          <a:p>
            <a:r>
              <a:rPr lang="es-MX" dirty="0" smtClean="0"/>
              <a:t>Edades=[42,28,36,39,31]</a:t>
            </a:r>
          </a:p>
          <a:p>
            <a:endParaRPr lang="es-MX" dirty="0"/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(Edades[2])</a:t>
            </a:r>
          </a:p>
          <a:p>
            <a:endParaRPr lang="es-MX" dirty="0" smtClean="0"/>
          </a:p>
          <a:p>
            <a:r>
              <a:rPr lang="es-MX" dirty="0" smtClean="0"/>
              <a:t>Último elemento es -1</a:t>
            </a:r>
          </a:p>
          <a:p>
            <a:endParaRPr lang="es-MX" dirty="0"/>
          </a:p>
          <a:p>
            <a:r>
              <a:rPr lang="es-MX" dirty="0" err="1" smtClean="0"/>
              <a:t>print</a:t>
            </a:r>
            <a:r>
              <a:rPr lang="es-MX" dirty="0" smtClean="0"/>
              <a:t>(Edades[-2])</a:t>
            </a:r>
          </a:p>
          <a:p>
            <a:endParaRPr lang="es-MX" dirty="0"/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(Edades[:-1])</a:t>
            </a:r>
          </a:p>
          <a:p>
            <a:endParaRPr lang="es-MX" dirty="0"/>
          </a:p>
          <a:p>
            <a:r>
              <a:rPr lang="es-MX" dirty="0" err="1" smtClean="0"/>
              <a:t>print</a:t>
            </a:r>
            <a:r>
              <a:rPr lang="es-MX" dirty="0" smtClean="0"/>
              <a:t>(Edades[1:])</a:t>
            </a:r>
          </a:p>
          <a:p>
            <a:endParaRPr lang="es-MX" dirty="0"/>
          </a:p>
          <a:p>
            <a:r>
              <a:rPr lang="es-MX" dirty="0" smtClean="0"/>
              <a:t>Comienzo es inclusivo, final no. P/e.-</a:t>
            </a:r>
          </a:p>
          <a:p>
            <a:endParaRPr lang="es-MX" dirty="0"/>
          </a:p>
          <a:p>
            <a:r>
              <a:rPr lang="es-MX" dirty="0" err="1" smtClean="0"/>
              <a:t>EdadesU</a:t>
            </a:r>
            <a:r>
              <a:rPr lang="es-MX" dirty="0" smtClean="0"/>
              <a:t>=Edades[1:3]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 smtClean="0"/>
              <a:t>EdadesU</a:t>
            </a:r>
            <a:r>
              <a:rPr lang="es-MX" dirty="0" smtClean="0"/>
              <a:t>)</a:t>
            </a:r>
            <a:endParaRPr lang="es-MX" dirty="0"/>
          </a:p>
          <a:p>
            <a:pPr algn="ctr"/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1878780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329</TotalTime>
  <Words>554</Words>
  <Application>Microsoft Office PowerPoint</Application>
  <PresentationFormat>Presentación en pantalla (4:3)</PresentationFormat>
  <Paragraphs>245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Urbano</vt:lpstr>
      <vt:lpstr>Introducción a PsychoPy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PsychoPy</dc:title>
  <dc:creator>Gerardo Rodríguez</dc:creator>
  <cp:lastModifiedBy>Gerardo Rodríguez</cp:lastModifiedBy>
  <cp:revision>40</cp:revision>
  <dcterms:created xsi:type="dcterms:W3CDTF">2019-01-21T17:00:04Z</dcterms:created>
  <dcterms:modified xsi:type="dcterms:W3CDTF">2019-01-25T15:27:09Z</dcterms:modified>
</cp:coreProperties>
</file>