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281" r:id="rId19"/>
    <p:sldId id="278" r:id="rId20"/>
    <p:sldId id="282" r:id="rId21"/>
    <p:sldId id="279" r:id="rId22"/>
    <p:sldId id="271" r:id="rId23"/>
    <p:sldId id="272" r:id="rId24"/>
    <p:sldId id="283" r:id="rId25"/>
    <p:sldId id="273" r:id="rId26"/>
    <p:sldId id="274" r:id="rId27"/>
    <p:sldId id="286" r:id="rId28"/>
    <p:sldId id="284" r:id="rId29"/>
    <p:sldId id="287" r:id="rId30"/>
    <p:sldId id="288" r:id="rId31"/>
    <p:sldId id="289" r:id="rId32"/>
    <p:sldId id="275" r:id="rId33"/>
    <p:sldId id="276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rivera1@udc.es" TargetMode="External"/><Relationship Id="rId2" Type="http://schemas.openxmlformats.org/officeDocument/2006/relationships/hyperlink" Target="mailto:yeray.mendez@udc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keblock.es/soporte/mblock/" TargetMode="External"/><Relationship Id="rId13" Type="http://schemas.openxmlformats.org/officeDocument/2006/relationships/hyperlink" Target="https://www.roboticsbusinessreview.com/companies/?companyType=rbr_50" TargetMode="External"/><Relationship Id="rId18" Type="http://schemas.openxmlformats.org/officeDocument/2006/relationships/hyperlink" Target="https://en.wikipedia.org/wiki/Adept_Technology" TargetMode="External"/><Relationship Id="rId3" Type="http://schemas.openxmlformats.org/officeDocument/2006/relationships/hyperlink" Target="https://analisisyprogramacionoop.blogspot.com.es/2014/10/programacion-de-robots.html" TargetMode="External"/><Relationship Id="rId21" Type="http://schemas.openxmlformats.org/officeDocument/2006/relationships/hyperlink" Target="https://www.arduino.cc/en/Guide/Introduction" TargetMode="External"/><Relationship Id="rId7" Type="http://schemas.openxmlformats.org/officeDocument/2006/relationships/hyperlink" Target="http://petercorke.com/wordpress/toolboxes/robotics-toolbox" TargetMode="External"/><Relationship Id="rId12" Type="http://schemas.openxmlformats.org/officeDocument/2006/relationships/hyperlink" Target="http://rosindustrial.org/" TargetMode="External"/><Relationship Id="rId17" Type="http://schemas.openxmlformats.org/officeDocument/2006/relationships/hyperlink" Target="http://www.robot-forum.com/robotforum/fanuc-robot-forum/karel-load-option-in-r30ib/" TargetMode="External"/><Relationship Id="rId2" Type="http://schemas.openxmlformats.org/officeDocument/2006/relationships/hyperlink" Target="https://es.wikipedia.org/wiki/Robot" TargetMode="External"/><Relationship Id="rId16" Type="http://schemas.openxmlformats.org/officeDocument/2006/relationships/hyperlink" Target="https://wikivisually.com/lang-de/wiki/ARLA_(Programmiersprache)" TargetMode="External"/><Relationship Id="rId20" Type="http://schemas.openxmlformats.org/officeDocument/2006/relationships/hyperlink" Target="https://wiki.scratch.mit.edu/wiki/Scratch#Notable_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ucational_robotics" TargetMode="External"/><Relationship Id="rId11" Type="http://schemas.openxmlformats.org/officeDocument/2006/relationships/hyperlink" Target="http://www.monografias.com/trabajos3/progrob/progrob.shtml" TargetMode="External"/><Relationship Id="rId5" Type="http://schemas.openxmlformats.org/officeDocument/2006/relationships/hyperlink" Target="https://blog.robotiq.com/what-is-the-best-programming-language-for-robotics" TargetMode="External"/><Relationship Id="rId15" Type="http://schemas.openxmlformats.org/officeDocument/2006/relationships/hyperlink" Target="http://hopl.info/showlanguage.prx?exp=7482" TargetMode="External"/><Relationship Id="rId10" Type="http://schemas.openxmlformats.org/officeDocument/2006/relationships/hyperlink" Target="http://www.onerobotics.com/posts/2013/introduction-to-karel-programming/" TargetMode="External"/><Relationship Id="rId19" Type="http://schemas.openxmlformats.org/officeDocument/2006/relationships/hyperlink" Target="https://es.wikipedia.org/wiki/Scratch_(lenguaje_de_programaci%C3%B3n)" TargetMode="External"/><Relationship Id="rId4" Type="http://schemas.openxmlformats.org/officeDocument/2006/relationships/hyperlink" Target="http://platea.pntic.mec.es/vgonzale/cyr_0708/archivos/_15/Tema_5.6.htm" TargetMode="External"/><Relationship Id="rId9" Type="http://schemas.openxmlformats.org/officeDocument/2006/relationships/hyperlink" Target="http://codigo21.educacion.navarra.es/autoaprendizaje/primeros-pasos-con-scratch-y-lego-wedo/" TargetMode="External"/><Relationship Id="rId14" Type="http://schemas.openxmlformats.org/officeDocument/2006/relationships/hyperlink" Target="https://en.wikipedia.org/wiki/RAP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P2: T7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Yeray</a:t>
            </a:r>
            <a:r>
              <a:rPr lang="es-ES" dirty="0" smtClean="0"/>
              <a:t> Méndez Romero</a:t>
            </a:r>
          </a:p>
          <a:p>
            <a:r>
              <a:rPr lang="es-ES" sz="2800" dirty="0" smtClean="0">
                <a:hlinkClick r:id="rId2"/>
              </a:rPr>
              <a:t>yeray.mendez@udc.es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dirty="0" smtClean="0"/>
              <a:t>Daniel Rivera López</a:t>
            </a:r>
          </a:p>
          <a:p>
            <a:r>
              <a:rPr lang="es-ES" sz="2800" dirty="0" smtClean="0">
                <a:hlinkClick r:id="rId3"/>
              </a:rPr>
              <a:t>d.rivera1@udc.es</a:t>
            </a:r>
            <a:endParaRPr lang="es-ES" sz="2800" dirty="0" smtClean="0"/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tarea: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STRIPS</a:t>
            </a:r>
          </a:p>
          <a:p>
            <a:pPr lvl="2"/>
            <a:r>
              <a:rPr lang="es-ES" dirty="0" smtClean="0"/>
              <a:t>HILARIE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Podemos agrupar los lenguajes de programación de robots en dos tipos fundamentales:</a:t>
            </a:r>
          </a:p>
          <a:p>
            <a:pPr lvl="1"/>
            <a:r>
              <a:rPr lang="es-ES" dirty="0" smtClean="0"/>
              <a:t>Extensiones de los lenguajes habituales</a:t>
            </a:r>
          </a:p>
          <a:p>
            <a:pPr lvl="1"/>
            <a:r>
              <a:rPr lang="es-ES" dirty="0" smtClean="0"/>
              <a:t>Lenguajes diseñados específicamente para programar robots.</a:t>
            </a:r>
          </a:p>
          <a:p>
            <a:pPr lvl="1">
              <a:buNone/>
            </a:pP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Extensiones de los lenguajes habituales:</a:t>
            </a:r>
          </a:p>
          <a:p>
            <a:pPr lvl="1"/>
            <a:r>
              <a:rPr lang="es-ES" dirty="0" smtClean="0"/>
              <a:t>Lenguajes como C , Java, </a:t>
            </a:r>
            <a:r>
              <a:rPr lang="es-ES" dirty="0" err="1" smtClean="0"/>
              <a:t>Python</a:t>
            </a:r>
            <a:r>
              <a:rPr lang="es-ES" dirty="0" smtClean="0"/>
              <a:t>, </a:t>
            </a:r>
            <a:r>
              <a:rPr lang="es-ES" dirty="0" err="1" smtClean="0"/>
              <a:t>Matlab</a:t>
            </a:r>
            <a:r>
              <a:rPr lang="es-ES" dirty="0" smtClean="0"/>
              <a:t>, se les añade las funcionalidades requeridas para programar robots a través de librerías importadas.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Lenguajes diseñados específicamente para programar robots:</a:t>
            </a:r>
          </a:p>
          <a:p>
            <a:pPr lvl="1"/>
            <a:r>
              <a:rPr lang="es-ES" dirty="0" smtClean="0"/>
              <a:t>Diseñados por una empresa fabricante de robots para emplearlo en sus propias unidades.</a:t>
            </a:r>
          </a:p>
          <a:p>
            <a:pPr lvl="1"/>
            <a:r>
              <a:rPr lang="es-ES" dirty="0" smtClean="0"/>
              <a:t>La principales diferencias con los lenguajes habituales son:</a:t>
            </a:r>
          </a:p>
          <a:p>
            <a:pPr lvl="2"/>
            <a:r>
              <a:rPr lang="es-ES" dirty="0" smtClean="0"/>
              <a:t>Posesión de funciones de movimiento,.</a:t>
            </a:r>
          </a:p>
          <a:p>
            <a:pPr lvl="2"/>
            <a:r>
              <a:rPr lang="es-ES" dirty="0" smtClean="0"/>
              <a:t>Control de sensores.</a:t>
            </a:r>
          </a:p>
          <a:p>
            <a:pPr lvl="2"/>
            <a:r>
              <a:rPr lang="es-ES" dirty="0" smtClean="0"/>
              <a:t>Un menor número de tipos de datos y estructuras de control.</a:t>
            </a:r>
          </a:p>
          <a:p>
            <a:pPr lvl="2"/>
            <a:r>
              <a:rPr lang="es-ES" dirty="0" smtClean="0"/>
              <a:t>Menor complejidad.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err="1" smtClean="0"/>
              <a:t>Robotics</a:t>
            </a:r>
            <a:r>
              <a:rPr lang="es-ES" dirty="0" smtClean="0"/>
              <a:t> Business </a:t>
            </a:r>
            <a:r>
              <a:rPr lang="es-ES" dirty="0" err="1" smtClean="0"/>
              <a:t>Review</a:t>
            </a:r>
            <a:r>
              <a:rPr lang="es-ES" dirty="0" smtClean="0"/>
              <a:t>(RBR) es la empresa que elabora la lista anual RBR50 en la que se encuentran las empresas más </a:t>
            </a:r>
            <a:r>
              <a:rPr lang="es-ES" dirty="0" err="1" smtClean="0"/>
              <a:t>innonvadoras</a:t>
            </a:r>
            <a:r>
              <a:rPr lang="es-ES" dirty="0" smtClean="0"/>
              <a:t>, influentes y exitosas en el ámbito de la robótica. En la de este año encontramos a :</a:t>
            </a:r>
          </a:p>
          <a:p>
            <a:pPr lvl="1"/>
            <a:r>
              <a:rPr lang="es-ES" dirty="0" smtClean="0"/>
              <a:t>ABB con el lenguaje RAPID.</a:t>
            </a:r>
          </a:p>
          <a:p>
            <a:pPr lvl="1"/>
            <a:r>
              <a:rPr lang="es-ES" dirty="0" err="1" smtClean="0"/>
              <a:t>Fanuc</a:t>
            </a:r>
            <a:r>
              <a:rPr lang="es-ES" dirty="0" smtClean="0"/>
              <a:t> con el lenguaje KAREL.</a:t>
            </a:r>
          </a:p>
          <a:p>
            <a:pPr lvl="1"/>
            <a:r>
              <a:rPr lang="es-ES" dirty="0" err="1" smtClean="0"/>
              <a:t>Adept</a:t>
            </a:r>
            <a:r>
              <a:rPr lang="es-ES" dirty="0" smtClean="0"/>
              <a:t> con V+.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RAPID:</a:t>
            </a:r>
          </a:p>
          <a:p>
            <a:pPr lvl="1"/>
            <a:r>
              <a:rPr lang="es-ES" dirty="0" smtClean="0"/>
              <a:t>Lenguaje de programación textual de alto nivel.</a:t>
            </a:r>
          </a:p>
          <a:p>
            <a:pPr lvl="1"/>
            <a:r>
              <a:rPr lang="es-ES" dirty="0" smtClean="0"/>
              <a:t>Utilizado actualmente en la controladora IRC5 de ABB.</a:t>
            </a:r>
          </a:p>
          <a:p>
            <a:pPr lvl="1"/>
            <a:r>
              <a:rPr lang="es-ES" dirty="0" smtClean="0"/>
              <a:t>Estructura:</a:t>
            </a:r>
          </a:p>
          <a:p>
            <a:pPr lvl="2"/>
            <a:r>
              <a:rPr lang="es-ES" dirty="0" smtClean="0"/>
              <a:t>Una aplicación RAPID consta de:</a:t>
            </a:r>
          </a:p>
          <a:p>
            <a:pPr lvl="3"/>
            <a:r>
              <a:rPr lang="es-ES" dirty="0" smtClean="0"/>
              <a:t>Programa que está compuesto por:</a:t>
            </a:r>
          </a:p>
          <a:p>
            <a:pPr lvl="4"/>
            <a:r>
              <a:rPr lang="es-ES" dirty="0" smtClean="0"/>
              <a:t>Rutina principal(</a:t>
            </a:r>
            <a:r>
              <a:rPr lang="es-ES" dirty="0" err="1" smtClean="0"/>
              <a:t>main</a:t>
            </a:r>
            <a:r>
              <a:rPr lang="es-ES" dirty="0" smtClean="0"/>
              <a:t>).</a:t>
            </a:r>
          </a:p>
          <a:p>
            <a:pPr lvl="4"/>
            <a:r>
              <a:rPr lang="es-ES" dirty="0" smtClean="0"/>
              <a:t>Datos del programa</a:t>
            </a:r>
          </a:p>
          <a:p>
            <a:pPr lvl="4"/>
            <a:r>
              <a:rPr lang="es-ES" dirty="0" smtClean="0"/>
              <a:t>Subrutinas.</a:t>
            </a:r>
          </a:p>
          <a:p>
            <a:pPr lvl="3"/>
            <a:r>
              <a:rPr lang="es-ES" dirty="0" smtClean="0"/>
              <a:t>Módulos del sistema.</a:t>
            </a:r>
          </a:p>
          <a:p>
            <a:pPr lvl="4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RAPID:</a:t>
            </a:r>
            <a:endParaRPr lang="es-ES" u="sng" dirty="0" smtClean="0"/>
          </a:p>
          <a:p>
            <a:endParaRPr lang="es-ES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050" y="1643050"/>
            <a:ext cx="4691067" cy="2143140"/>
          </a:xfrm>
          <a:prstGeom prst="rect">
            <a:avLst/>
          </a:prstGeom>
        </p:spPr>
      </p:pic>
      <p:pic>
        <p:nvPicPr>
          <p:cNvPr id="5" name="Imagen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6050" y="3929066"/>
            <a:ext cx="471011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KAREL:</a:t>
            </a:r>
          </a:p>
          <a:p>
            <a:pPr lvl="1"/>
            <a:r>
              <a:rPr lang="es-ES" dirty="0" smtClean="0"/>
              <a:t>Lenguaje que combina características de alto y bajo nivel.</a:t>
            </a:r>
          </a:p>
          <a:p>
            <a:pPr lvl="1"/>
            <a:r>
              <a:rPr lang="es-ES" dirty="0" smtClean="0"/>
              <a:t>Similar a Pascal:</a:t>
            </a:r>
          </a:p>
          <a:p>
            <a:pPr lvl="2"/>
            <a:r>
              <a:rPr lang="es-ES" dirty="0" smtClean="0"/>
              <a:t>Variable fuertemente </a:t>
            </a:r>
            <a:r>
              <a:rPr lang="es-ES" dirty="0" err="1" smtClean="0"/>
              <a:t>tipadas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Constantes.</a:t>
            </a:r>
          </a:p>
          <a:p>
            <a:pPr lvl="2"/>
            <a:r>
              <a:rPr lang="es-ES" dirty="0" smtClean="0"/>
              <a:t>Tipos personalizados.</a:t>
            </a:r>
          </a:p>
          <a:p>
            <a:pPr lvl="2"/>
            <a:r>
              <a:rPr lang="es-ES" dirty="0" smtClean="0"/>
              <a:t>Procedimientos.</a:t>
            </a:r>
          </a:p>
          <a:p>
            <a:pPr lvl="2"/>
            <a:r>
              <a:rPr lang="es-ES" dirty="0" smtClean="0"/>
              <a:t>Funciones de movimiento y movimiento concurrente.</a:t>
            </a:r>
          </a:p>
          <a:p>
            <a:pPr lvl="1"/>
            <a:r>
              <a:rPr lang="es-ES" dirty="0" smtClean="0"/>
              <a:t>Lenguaje compilado: </a:t>
            </a:r>
            <a:r>
              <a:rPr lang="es-ES" dirty="0" err="1" smtClean="0"/>
              <a:t>Fichero.kl</a:t>
            </a:r>
            <a:r>
              <a:rPr lang="es-ES" dirty="0" smtClean="0"/>
              <a:t> se traduce a un </a:t>
            </a:r>
            <a:r>
              <a:rPr lang="es-ES" dirty="0" err="1" smtClean="0"/>
              <a:t>fichero.pc</a:t>
            </a:r>
            <a:r>
              <a:rPr lang="es-ES" dirty="0" smtClean="0"/>
              <a:t> para ser cargado y ejecutado en el controlador.</a:t>
            </a:r>
          </a:p>
          <a:p>
            <a:pPr lvl="1"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KAREL:</a:t>
            </a:r>
          </a:p>
          <a:p>
            <a:endParaRPr lang="es-ES" dirty="0"/>
          </a:p>
        </p:txBody>
      </p:sp>
      <p:pic>
        <p:nvPicPr>
          <p:cNvPr id="5" name="4 Imagen" descr="Captura de pantall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357298"/>
            <a:ext cx="4715533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pPr lvl="1"/>
            <a:r>
              <a:rPr lang="es-ES" dirty="0" smtClean="0"/>
              <a:t>Lenguaje de programación interpretado y estructurado de alto nivel que proporciona :</a:t>
            </a:r>
          </a:p>
          <a:p>
            <a:pPr lvl="2"/>
            <a:r>
              <a:rPr lang="es-ES" dirty="0" smtClean="0"/>
              <a:t>Inteligibilidad.</a:t>
            </a:r>
          </a:p>
          <a:p>
            <a:pPr lvl="2"/>
            <a:r>
              <a:rPr lang="es-ES" dirty="0" smtClean="0"/>
              <a:t>Fiabilidad.</a:t>
            </a:r>
          </a:p>
          <a:p>
            <a:pPr lvl="2"/>
            <a:r>
              <a:rPr lang="es-ES" dirty="0" smtClean="0"/>
              <a:t>Adaptabilidad.</a:t>
            </a:r>
          </a:p>
          <a:p>
            <a:pPr lvl="2"/>
            <a:r>
              <a:rPr lang="es-ES" dirty="0" err="1" smtClean="0"/>
              <a:t>Transportabilidad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Estructura:</a:t>
            </a:r>
          </a:p>
          <a:p>
            <a:pPr lvl="3"/>
            <a:r>
              <a:rPr lang="es-ES" dirty="0" smtClean="0"/>
              <a:t>Cada línea se interpreta como una instrucción del programa y poseen prioridades asignables.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Programación de robots:</a:t>
            </a:r>
          </a:p>
          <a:p>
            <a:pPr lvl="1"/>
            <a:r>
              <a:rPr lang="es-ES" dirty="0" smtClean="0"/>
              <a:t>Nivel gestual.</a:t>
            </a:r>
          </a:p>
          <a:p>
            <a:pPr lvl="1"/>
            <a:r>
              <a:rPr lang="es-ES" dirty="0" smtClean="0"/>
              <a:t>Nivel textual.</a:t>
            </a:r>
          </a:p>
          <a:p>
            <a:r>
              <a:rPr lang="es-ES" dirty="0" smtClean="0"/>
              <a:t>Relación de los lenguajes de programación de robots y los habituales.</a:t>
            </a:r>
          </a:p>
          <a:p>
            <a:r>
              <a:rPr lang="es-ES" dirty="0" smtClean="0"/>
              <a:t>Lenguajes en empresas.</a:t>
            </a:r>
          </a:p>
          <a:p>
            <a:r>
              <a:rPr lang="es-ES" dirty="0" smtClean="0"/>
              <a:t>Lenguajes en educación.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Bibliografía.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2357430"/>
            <a:ext cx="7358114" cy="329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Problema:</a:t>
            </a:r>
          </a:p>
          <a:p>
            <a:pPr lvl="1"/>
            <a:r>
              <a:rPr lang="es-ES" dirty="0" smtClean="0"/>
              <a:t>Cada empresa solo tiene en cuenta sus necesidades en cuanto a software.</a:t>
            </a:r>
          </a:p>
          <a:p>
            <a:pPr lvl="1"/>
            <a:r>
              <a:rPr lang="es-ES" dirty="0" smtClean="0"/>
              <a:t>El código no es portable debido a :</a:t>
            </a:r>
          </a:p>
          <a:p>
            <a:pPr lvl="2"/>
            <a:r>
              <a:rPr lang="es-ES" dirty="0" smtClean="0"/>
              <a:t>Lenguajes propietarios .</a:t>
            </a:r>
          </a:p>
          <a:p>
            <a:pPr lvl="2"/>
            <a:r>
              <a:rPr lang="es-ES" dirty="0" smtClean="0"/>
              <a:t>Fabricantes solo soportan ciertos sensores y controladores.</a:t>
            </a:r>
          </a:p>
          <a:p>
            <a:pPr lvl="2"/>
            <a:r>
              <a:rPr lang="es-ES" dirty="0" smtClean="0"/>
              <a:t>Interfaces no estandarizadas.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: </a:t>
            </a:r>
          </a:p>
          <a:p>
            <a:pPr lvl="1"/>
            <a:r>
              <a:rPr lang="es-ES" dirty="0" smtClean="0"/>
              <a:t>Usuario final se queda bloqueado en un determinado fabricante.</a:t>
            </a:r>
          </a:p>
          <a:p>
            <a:pPr lvl="1"/>
            <a:r>
              <a:rPr lang="es-ES" dirty="0" smtClean="0"/>
              <a:t>Pérdida de tiempo y económica.</a:t>
            </a:r>
          </a:p>
        </p:txBody>
      </p:sp>
      <p:pic>
        <p:nvPicPr>
          <p:cNvPr id="4" name="3 Imagen" descr="usu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786190"/>
            <a:ext cx="50101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respuesta a esta situación han surgido proyectos tratando de proporcionar un lenguaje estándar.</a:t>
            </a:r>
          </a:p>
          <a:p>
            <a:r>
              <a:rPr lang="es-ES" dirty="0" smtClean="0"/>
              <a:t>ROS-Industrial, que es de código abierto y  extiende las capacidades de ROS, Robot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Conjunto de herramientas y </a:t>
            </a:r>
            <a:r>
              <a:rPr lang="es-ES" dirty="0" err="1" smtClean="0"/>
              <a:t>librerias</a:t>
            </a:r>
            <a:r>
              <a:rPr lang="es-ES" dirty="0" smtClean="0"/>
              <a:t> que simplifican la tarea de crear un comportamiento complejo. 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ROS-Industrial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2214554"/>
            <a:ext cx="635798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la actualidad los robots:</a:t>
            </a:r>
          </a:p>
          <a:p>
            <a:pPr lvl="1"/>
            <a:r>
              <a:rPr lang="es-ES" dirty="0" smtClean="0"/>
              <a:t>Forma educativa de interesar a la juventud en el mundo de la programación, la IA y la robótica.</a:t>
            </a:r>
          </a:p>
          <a:p>
            <a:r>
              <a:rPr lang="es-ES" dirty="0" smtClean="0"/>
              <a:t>Compañías dedicadas a la educación:</a:t>
            </a:r>
          </a:p>
          <a:p>
            <a:pPr lvl="1"/>
            <a:r>
              <a:rPr lang="es-ES" dirty="0" smtClean="0"/>
              <a:t>No suelen tener un lenguaje propietario.</a:t>
            </a:r>
          </a:p>
          <a:p>
            <a:pPr lvl="1"/>
            <a:r>
              <a:rPr lang="es-ES" dirty="0" smtClean="0"/>
              <a:t>Permiten programar con lenguajes habituales.</a:t>
            </a:r>
            <a:endParaRPr lang="es-ES" dirty="0"/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err="1" smtClean="0"/>
              <a:t>Scratch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Lenguaj</a:t>
            </a:r>
            <a:r>
              <a:rPr lang="es-ES" dirty="0" smtClean="0"/>
              <a:t>e de programación visual y educativo.</a:t>
            </a:r>
          </a:p>
          <a:p>
            <a:pPr lvl="1"/>
            <a:r>
              <a:rPr lang="es-ES_tradnl" dirty="0" smtClean="0"/>
              <a:t>Desarrollado </a:t>
            </a:r>
            <a:r>
              <a:rPr lang="es-ES_tradnl" dirty="0"/>
              <a:t>por </a:t>
            </a:r>
            <a:r>
              <a:rPr lang="es-ES_tradnl" dirty="0" err="1"/>
              <a:t>Lifelong</a:t>
            </a:r>
            <a:r>
              <a:rPr lang="es-ES_tradnl" dirty="0"/>
              <a:t> Kindergarten </a:t>
            </a:r>
            <a:r>
              <a:rPr lang="es-ES_tradnl" dirty="0" err="1"/>
              <a:t>Group</a:t>
            </a:r>
            <a:r>
              <a:rPr lang="es-ES_tradnl" dirty="0"/>
              <a:t> en el MIT 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Paradigma imperativo.</a:t>
            </a:r>
          </a:p>
          <a:p>
            <a:pPr lvl="1"/>
            <a:r>
              <a:rPr lang="es-ES_tradnl" dirty="0" smtClean="0"/>
              <a:t>Dirigido por eventos.</a:t>
            </a:r>
          </a:p>
          <a:p>
            <a:pPr lvl="1"/>
            <a:r>
              <a:rPr lang="es-ES_tradnl" dirty="0" smtClean="0"/>
              <a:t>Primera versión en 2003.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Ejemplos de empresas que usan </a:t>
            </a:r>
            <a:r>
              <a:rPr lang="es-ES" dirty="0" err="1" smtClean="0"/>
              <a:t>Scratch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RoboThink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Phiro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Ejmplos</a:t>
            </a:r>
            <a:r>
              <a:rPr lang="es-ES" dirty="0" smtClean="0"/>
              <a:t> de empresas que usan </a:t>
            </a:r>
            <a:r>
              <a:rPr lang="es-ES" dirty="0" err="1" smtClean="0"/>
              <a:t>Scratch</a:t>
            </a:r>
            <a:r>
              <a:rPr lang="es-ES" dirty="0" smtClean="0"/>
              <a:t> para generar código en otro lenguaje:</a:t>
            </a:r>
          </a:p>
          <a:p>
            <a:pPr lvl="1"/>
            <a:r>
              <a:rPr lang="es-ES" dirty="0" smtClean="0"/>
              <a:t>Scratch4Arduino de </a:t>
            </a:r>
            <a:r>
              <a:rPr lang="es-ES" dirty="0" err="1" smtClean="0"/>
              <a:t>ProtoCREA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Mblock</a:t>
            </a:r>
            <a:r>
              <a:rPr lang="es-ES" dirty="0" smtClean="0"/>
              <a:t> utilizado por </a:t>
            </a:r>
            <a:r>
              <a:rPr lang="es-ES" dirty="0" err="1" smtClean="0"/>
              <a:t>Makeblock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00100" y="2326640"/>
            <a:ext cx="7072362" cy="381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</a:p>
          <a:p>
            <a:pPr lvl="1"/>
            <a:r>
              <a:rPr lang="es-ES_tradnl" dirty="0" smtClean="0"/>
              <a:t>Plataforma </a:t>
            </a:r>
            <a:r>
              <a:rPr lang="es-ES_tradnl" dirty="0"/>
              <a:t>electrónica open-</a:t>
            </a:r>
            <a:r>
              <a:rPr lang="es-ES_tradnl" dirty="0" err="1"/>
              <a:t>source</a:t>
            </a:r>
            <a:r>
              <a:rPr lang="es-ES_tradnl" dirty="0"/>
              <a:t> basada en hardware y software sencilla de </a:t>
            </a:r>
            <a:r>
              <a:rPr lang="es-ES_tradnl" dirty="0" smtClean="0"/>
              <a:t>usar.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simplemente el lenguaje C/C++ con librerías </a:t>
            </a:r>
            <a:r>
              <a:rPr lang="es-ES_tradnl" dirty="0" smtClean="0"/>
              <a:t>añadidas.</a:t>
            </a:r>
          </a:p>
          <a:p>
            <a:pPr lvl="1"/>
            <a:r>
              <a:rPr lang="es-ES_tradnl" dirty="0" smtClean="0"/>
              <a:t>Permite programación orientada a robots aunque normalmente se utilizan interfaces visuales, este es el caso de Scratch4Arduino y </a:t>
            </a:r>
            <a:r>
              <a:rPr lang="es-ES_tradnl" dirty="0" err="1" smtClean="0"/>
              <a:t>Mblock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4402832" cy="1162050"/>
          </a:xfrm>
        </p:spPr>
        <p:txBody>
          <a:bodyPr>
            <a:noAutofit/>
          </a:bodyPr>
          <a:lstStyle/>
          <a:p>
            <a:r>
              <a:rPr lang="es-ES" sz="4800" dirty="0" smtClean="0"/>
              <a:t>INTRODUCCIÓN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Robot: </a:t>
            </a:r>
          </a:p>
          <a:p>
            <a:pPr lvl="1"/>
            <a:r>
              <a:rPr lang="es-ES" dirty="0" smtClean="0"/>
              <a:t>Viene del vocablo checo “</a:t>
            </a:r>
            <a:r>
              <a:rPr lang="es-ES" dirty="0" err="1" smtClean="0"/>
              <a:t>robota</a:t>
            </a:r>
            <a:r>
              <a:rPr lang="es-ES" dirty="0" smtClean="0"/>
              <a:t>”, que significa “servidumbre”, “trabajo forzado” o “esclavitud”, especialmente los llamados “trabajadores alquilados” que vivieron en el Imperio Austrohúngaro hasta 1848.</a:t>
            </a:r>
          </a:p>
          <a:p>
            <a:pPr lvl="1"/>
            <a:r>
              <a:rPr lang="es-ES" dirty="0" smtClean="0"/>
              <a:t>Sistema electromecánico conducido por un cierto programa que le permite realizar una determinada tarea de forma autónoma.</a:t>
            </a: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rob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13285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47703"/>
            <a:ext cx="3516625" cy="41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Además de los ya mencionados también se utilizan:</a:t>
            </a:r>
          </a:p>
          <a:p>
            <a:pPr lvl="1"/>
            <a:r>
              <a:rPr lang="es-ES" dirty="0" smtClean="0"/>
              <a:t>Matlab.</a:t>
            </a:r>
          </a:p>
          <a:p>
            <a:pPr lvl="1"/>
            <a:r>
              <a:rPr lang="es-ES" dirty="0" smtClean="0"/>
              <a:t>Python.</a:t>
            </a:r>
          </a:p>
          <a:p>
            <a:pPr lvl="1"/>
            <a:r>
              <a:rPr lang="es-ES" dirty="0" smtClean="0"/>
              <a:t>C/C++.</a:t>
            </a:r>
          </a:p>
          <a:p>
            <a:pPr lvl="1"/>
            <a:r>
              <a:rPr lang="es-ES" dirty="0" smtClean="0"/>
              <a:t>JavaScript.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2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Similitudes:</a:t>
            </a:r>
          </a:p>
          <a:p>
            <a:pPr lvl="1"/>
            <a:r>
              <a:rPr lang="es-ES" dirty="0" smtClean="0"/>
              <a:t>N</a:t>
            </a:r>
            <a:r>
              <a:rPr lang="es-ES_tradnl" dirty="0"/>
              <a:t>o existe un cambio en la variedad de tareas a realizar en cada uno de </a:t>
            </a:r>
            <a:r>
              <a:rPr lang="es-ES_tradnl" dirty="0" smtClean="0"/>
              <a:t>los lenguajes mencionados.</a:t>
            </a:r>
          </a:p>
          <a:p>
            <a:r>
              <a:rPr lang="es-ES_tradnl" dirty="0" smtClean="0"/>
              <a:t>Diferencias:</a:t>
            </a:r>
          </a:p>
          <a:p>
            <a:pPr lvl="1"/>
            <a:r>
              <a:rPr lang="es-ES_tradnl" dirty="0" smtClean="0"/>
              <a:t>Eficiencia </a:t>
            </a:r>
            <a:r>
              <a:rPr lang="es-ES_tradnl" dirty="0"/>
              <a:t>del </a:t>
            </a:r>
            <a:r>
              <a:rPr lang="es-ES_tradnl" dirty="0" smtClean="0"/>
              <a:t>código y simplicidad(en los lenguajes de empresa).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_tradnl" u="sng" dirty="0">
                <a:hlinkClick r:id="rId2"/>
              </a:rPr>
              <a:t>https://es.wikipedia.org/wiki/Robot</a:t>
            </a:r>
            <a:endParaRPr lang="es-ES" dirty="0"/>
          </a:p>
          <a:p>
            <a:r>
              <a:rPr lang="es-ES_tradnl" u="sng" dirty="0">
                <a:hlinkClick r:id="rId3"/>
              </a:rPr>
              <a:t>https://analisisyprogramacionoop.blogspot.com.es/2014/10/programacion-de-robots.html</a:t>
            </a:r>
            <a:endParaRPr lang="es-ES" dirty="0"/>
          </a:p>
          <a:p>
            <a:r>
              <a:rPr lang="es-ES_tradnl" u="sng" dirty="0">
                <a:hlinkClick r:id="rId4"/>
              </a:rPr>
              <a:t>http://platea.pntic.mec.es/vgonzale/cyr_0708/archivos/_15/Tema_5.6.htm</a:t>
            </a:r>
            <a:endParaRPr lang="es-ES" dirty="0"/>
          </a:p>
          <a:p>
            <a:r>
              <a:rPr lang="es-ES_tradnl" u="sng" dirty="0">
                <a:hlinkClick r:id="rId5"/>
              </a:rPr>
              <a:t>https://blog.robotiq.com/what-is-the-best-programming-language-for-robotics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7"/>
              </a:rPr>
              <a:t>http://petercorke.com/wordpress/toolboxes/robotics-toolbox</a:t>
            </a:r>
            <a:endParaRPr lang="es-ES" dirty="0"/>
          </a:p>
          <a:p>
            <a:r>
              <a:rPr lang="es-ES_tradnl" u="sng" dirty="0">
                <a:hlinkClick r:id="rId8"/>
              </a:rPr>
              <a:t>https://www.makeblock.es/soporte/mblock/</a:t>
            </a:r>
            <a:endParaRPr lang="es-ES" dirty="0"/>
          </a:p>
          <a:p>
            <a:r>
              <a:rPr lang="es-ES_tradnl" u="sng" dirty="0">
                <a:hlinkClick r:id="rId9"/>
              </a:rPr>
              <a:t>http://codigo21.educacion.navarra.es/autoaprendizaje/primeros-pasos-con-scratch-y-lego-wedo/</a:t>
            </a:r>
            <a:endParaRPr lang="es-ES" dirty="0"/>
          </a:p>
          <a:p>
            <a:r>
              <a:rPr lang="es-ES_tradnl" u="sng" dirty="0">
                <a:hlinkClick r:id="rId10"/>
              </a:rPr>
              <a:t>http://www.onerobotics.com/posts/2013/introduction-to-karel-programming/</a:t>
            </a:r>
            <a:endParaRPr lang="es-ES" dirty="0"/>
          </a:p>
          <a:p>
            <a:r>
              <a:rPr lang="es-ES_tradnl" u="sng" dirty="0">
                <a:hlinkClick r:id="rId11"/>
              </a:rPr>
              <a:t>http://www.monografias.com/trabajos3/progrob/progrob.shtml</a:t>
            </a:r>
            <a:endParaRPr lang="es-ES" dirty="0"/>
          </a:p>
          <a:p>
            <a:r>
              <a:rPr lang="es-ES_tradnl" u="sng" dirty="0">
                <a:hlinkClick r:id="rId12"/>
              </a:rPr>
              <a:t>http://rosindustrial.org/</a:t>
            </a:r>
            <a:endParaRPr lang="es-ES" dirty="0"/>
          </a:p>
          <a:p>
            <a:r>
              <a:rPr lang="es-ES_tradnl" u="sng" dirty="0">
                <a:hlinkClick r:id="rId13"/>
              </a:rPr>
              <a:t>https://www.roboticsbusinessreview.com/companies/?companyType=rbr_50</a:t>
            </a:r>
            <a:endParaRPr lang="es-ES" dirty="0"/>
          </a:p>
          <a:p>
            <a:r>
              <a:rPr lang="es-ES_tradnl" u="sng" dirty="0">
                <a:hlinkClick r:id="rId14"/>
              </a:rPr>
              <a:t>https://en.wikipedia.org/wiki/RAPID</a:t>
            </a:r>
            <a:endParaRPr lang="es-ES" dirty="0"/>
          </a:p>
          <a:p>
            <a:r>
              <a:rPr lang="es-ES_tradnl" u="sng" dirty="0">
                <a:hlinkClick r:id="rId15"/>
              </a:rPr>
              <a:t>http://hopl.info/showlanguage.prx?exp=7482</a:t>
            </a:r>
            <a:endParaRPr lang="es-ES" dirty="0"/>
          </a:p>
          <a:p>
            <a:r>
              <a:rPr lang="es-ES_tradnl" u="sng" dirty="0">
                <a:hlinkClick r:id="rId16"/>
              </a:rPr>
              <a:t>https://wikivisually.com/lang-de/wiki/ARLA_(Programmiersprache)</a:t>
            </a:r>
            <a:endParaRPr lang="es-ES" dirty="0"/>
          </a:p>
          <a:p>
            <a:r>
              <a:rPr lang="es-ES_tradnl" u="sng" dirty="0">
                <a:hlinkClick r:id="rId17"/>
              </a:rPr>
              <a:t>http://www.robot-forum.com/robotforum/fanuc-robot-forum/karel-load-option-in-r30ib/</a:t>
            </a:r>
            <a:endParaRPr lang="es-ES" dirty="0"/>
          </a:p>
          <a:p>
            <a:r>
              <a:rPr lang="es-ES_tradnl" u="sng" dirty="0">
                <a:hlinkClick r:id="rId18"/>
              </a:rPr>
              <a:t>https://en.wikipedia.org/wiki/Adept_Technology</a:t>
            </a:r>
            <a:endParaRPr lang="es-ES" dirty="0"/>
          </a:p>
          <a:p>
            <a:r>
              <a:rPr lang="es-ES_tradnl" u="sng" dirty="0">
                <a:hlinkClick r:id="rId19"/>
              </a:rPr>
              <a:t>https://es.wikipedia.org/wiki/Scratch_(lenguaje_de_programaci%C3%B3n)</a:t>
            </a:r>
            <a:endParaRPr lang="es-ES" dirty="0"/>
          </a:p>
          <a:p>
            <a:r>
              <a:rPr lang="es-ES_tradnl" u="sng" dirty="0">
                <a:hlinkClick r:id="rId20"/>
              </a:rPr>
              <a:t>https://wiki.scratch.mit.edu/wiki/Scratch#Notable_Information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21"/>
              </a:rPr>
              <a:t>https://www.arduino.cc/en/Guide/Introduction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ROBOTS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niveles de programación:</a:t>
            </a:r>
          </a:p>
          <a:p>
            <a:pPr lvl="1"/>
            <a:r>
              <a:rPr lang="es-ES" dirty="0" smtClean="0"/>
              <a:t>Gestual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Textual</a:t>
            </a:r>
          </a:p>
        </p:txBody>
      </p:sp>
      <p:pic>
        <p:nvPicPr>
          <p:cNvPr id="4" name="3 Imagen" descr="robo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85992"/>
            <a:ext cx="4071966" cy="2143140"/>
          </a:xfrm>
          <a:prstGeom prst="rect">
            <a:avLst/>
          </a:prstGeom>
        </p:spPr>
      </p:pic>
      <p:pic>
        <p:nvPicPr>
          <p:cNvPr id="5" name="4 Imagen" descr="ROB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500570"/>
            <a:ext cx="3690712" cy="203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GESTUAL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Gestual:</a:t>
            </a:r>
          </a:p>
          <a:p>
            <a:pPr lvl="1"/>
            <a:r>
              <a:rPr lang="es-ES" dirty="0" smtClean="0"/>
              <a:t>El robot interviene en el proceso como un digitalizador de posiciones.</a:t>
            </a:r>
          </a:p>
          <a:p>
            <a:pPr lvl="1"/>
            <a:r>
              <a:rPr lang="es-ES" dirty="0" smtClean="0"/>
              <a:t>No es necesaria la experiencia del usuario, pues se realiza con métodos sencillos:</a:t>
            </a:r>
          </a:p>
          <a:p>
            <a:pPr lvl="2"/>
            <a:r>
              <a:rPr lang="es-ES" dirty="0" smtClean="0"/>
              <a:t>Moviendo manualmente el robot a la posición deseada.</a:t>
            </a:r>
          </a:p>
          <a:p>
            <a:pPr lvl="2"/>
            <a:r>
              <a:rPr lang="es-ES" dirty="0" smtClean="0"/>
              <a:t>Sistema maestro-esclavo.</a:t>
            </a:r>
          </a:p>
          <a:p>
            <a:pPr lvl="2"/>
            <a:r>
              <a:rPr lang="es-ES" dirty="0" smtClean="0"/>
              <a:t>Mando.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Textual: </a:t>
            </a:r>
            <a:endParaRPr lang="es-ES" dirty="0" smtClean="0"/>
          </a:p>
          <a:p>
            <a:pPr lvl="1"/>
            <a:r>
              <a:rPr lang="es-ES" dirty="0" smtClean="0"/>
              <a:t>El movimiento del robot y su relación con el entorno es definida mediante un programa. Es necesaria la experiencia. </a:t>
            </a:r>
          </a:p>
          <a:p>
            <a:pPr lvl="1"/>
            <a:r>
              <a:rPr lang="es-ES" dirty="0" smtClean="0"/>
              <a:t>Existen tres tipos:</a:t>
            </a:r>
          </a:p>
          <a:p>
            <a:pPr lvl="2"/>
            <a:r>
              <a:rPr lang="es-ES" dirty="0" smtClean="0"/>
              <a:t>Nivel robot</a:t>
            </a:r>
          </a:p>
          <a:p>
            <a:pPr lvl="2"/>
            <a:r>
              <a:rPr lang="es-ES" dirty="0" smtClean="0"/>
              <a:t>Nivel objeto</a:t>
            </a:r>
          </a:p>
          <a:p>
            <a:pPr lvl="2"/>
            <a:r>
              <a:rPr lang="es-ES" dirty="0" smtClean="0"/>
              <a:t>Nivel tarea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robot: </a:t>
            </a:r>
          </a:p>
          <a:p>
            <a:pPr lvl="1"/>
            <a:r>
              <a:rPr lang="es-ES" dirty="0" smtClean="0"/>
              <a:t>Orientados a definir la secuencia de operaciones para que el robot realice la tarea.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ANORAD</a:t>
            </a:r>
          </a:p>
          <a:p>
            <a:pPr lvl="2"/>
            <a:r>
              <a:rPr lang="es-ES" dirty="0" smtClean="0"/>
              <a:t>EMILY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objeto: </a:t>
            </a:r>
          </a:p>
          <a:p>
            <a:pPr lvl="1"/>
            <a:r>
              <a:rPr lang="es-ES" dirty="0" smtClean="0"/>
              <a:t>Las instrucciones se dan en función de los objetos a manejar.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RAPT</a:t>
            </a:r>
          </a:p>
          <a:p>
            <a:pPr lvl="2"/>
            <a:r>
              <a:rPr lang="es-ES" dirty="0" smtClean="0"/>
              <a:t>AUTOPASS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tarea:</a:t>
            </a:r>
          </a:p>
          <a:p>
            <a:pPr lvl="1"/>
            <a:r>
              <a:rPr lang="es-ES" dirty="0" smtClean="0"/>
              <a:t>El programador define las acciones que debe ejecutar el robot.</a:t>
            </a:r>
          </a:p>
          <a:p>
            <a:pPr lvl="1"/>
            <a:r>
              <a:rPr lang="es-ES" dirty="0" smtClean="0"/>
              <a:t>El sistema decide qué movimientos y comprobaciones sensoriales debe realizar y en que orden. Estas decisiones se toman en función de :</a:t>
            </a:r>
          </a:p>
          <a:p>
            <a:pPr lvl="2"/>
            <a:r>
              <a:rPr lang="es-ES" dirty="0" smtClean="0"/>
              <a:t>Los objetivos propuestos.</a:t>
            </a:r>
          </a:p>
          <a:p>
            <a:pPr lvl="2"/>
            <a:r>
              <a:rPr lang="es-ES" dirty="0" smtClean="0"/>
              <a:t>El estado del mundo del robot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1113</Words>
  <Application>Microsoft Office PowerPoint</Application>
  <PresentationFormat>Presentación en pantalla (4:3)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Tema de Office</vt:lpstr>
      <vt:lpstr>P2: T7</vt:lpstr>
      <vt:lpstr>ÍNDICE</vt:lpstr>
      <vt:lpstr>INTRODUCCIÓN</vt:lpstr>
      <vt:lpstr>PROGRAMACIÓN DE ROBOTS</vt:lpstr>
      <vt:lpstr>PROGRAMACIÓN DE ROBOTS NIVEL GESTUAL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RELACIÓN DE LOS LENGUAJES DE PROGRAMACIÓN DE ROBOTS Y LOS HABITUALES</vt:lpstr>
      <vt:lpstr>RELACIÓN DE LOS LENGUAJES DE PROGRAMACIÓN DE ROBOTS Y LOS HABITUALES</vt:lpstr>
      <vt:lpstr>RELACIÓN DE LOS LENGUAJES DE PROGRAMACIÓN DE ROBOTS Y LOS HABITUALES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CONCLUSION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T7</dc:title>
  <dc:creator>helena lamosa lopes</dc:creator>
  <cp:lastModifiedBy>Yeray Mendez Romero</cp:lastModifiedBy>
  <cp:revision>24</cp:revision>
  <dcterms:created xsi:type="dcterms:W3CDTF">2017-11-01T16:07:55Z</dcterms:created>
  <dcterms:modified xsi:type="dcterms:W3CDTF">2017-11-02T17:20:46Z</dcterms:modified>
</cp:coreProperties>
</file>