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80" r:id="rId14"/>
    <p:sldId id="279" r:id="rId15"/>
    <p:sldId id="271" r:id="rId16"/>
    <p:sldId id="283" r:id="rId17"/>
    <p:sldId id="273" r:id="rId18"/>
    <p:sldId id="274" r:id="rId19"/>
    <p:sldId id="287" r:id="rId20"/>
    <p:sldId id="275" r:id="rId21"/>
    <p:sldId id="27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74" d="100"/>
          <a:sy n="74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rivera1@udc.es" TargetMode="External"/><Relationship Id="rId2" Type="http://schemas.openxmlformats.org/officeDocument/2006/relationships/hyperlink" Target="mailto:yeray.mendez@udc.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keblock.es/soporte/mblock/" TargetMode="External"/><Relationship Id="rId13" Type="http://schemas.openxmlformats.org/officeDocument/2006/relationships/hyperlink" Target="https://www.roboticsbusinessreview.com/companies/?companyType=rbr_50" TargetMode="External"/><Relationship Id="rId18" Type="http://schemas.openxmlformats.org/officeDocument/2006/relationships/hyperlink" Target="https://en.wikipedia.org/wiki/Adept_Technology" TargetMode="External"/><Relationship Id="rId3" Type="http://schemas.openxmlformats.org/officeDocument/2006/relationships/hyperlink" Target="https://analisisyprogramacionoop.blogspot.com.es/2014/10/programacion-de-robots.html" TargetMode="External"/><Relationship Id="rId21" Type="http://schemas.openxmlformats.org/officeDocument/2006/relationships/hyperlink" Target="https://www.arduino.cc/en/Guide/Introduction" TargetMode="External"/><Relationship Id="rId7" Type="http://schemas.openxmlformats.org/officeDocument/2006/relationships/hyperlink" Target="http://petercorke.com/wordpress/toolboxes/robotics-toolbox" TargetMode="External"/><Relationship Id="rId12" Type="http://schemas.openxmlformats.org/officeDocument/2006/relationships/hyperlink" Target="http://rosindustrial.org/" TargetMode="External"/><Relationship Id="rId17" Type="http://schemas.openxmlformats.org/officeDocument/2006/relationships/hyperlink" Target="http://www.robot-forum.com/robotforum/fanuc-robot-forum/karel-load-option-in-r30ib/" TargetMode="External"/><Relationship Id="rId2" Type="http://schemas.openxmlformats.org/officeDocument/2006/relationships/hyperlink" Target="https://es.wikipedia.org/wiki/Robot" TargetMode="External"/><Relationship Id="rId16" Type="http://schemas.openxmlformats.org/officeDocument/2006/relationships/hyperlink" Target="https://wikivisually.com/lang-de/wiki/ARLA_(Programmiersprache)" TargetMode="External"/><Relationship Id="rId20" Type="http://schemas.openxmlformats.org/officeDocument/2006/relationships/hyperlink" Target="https://wiki.scratch.mit.edu/wiki/Scratch#Notable_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ducational_robotics" TargetMode="External"/><Relationship Id="rId11" Type="http://schemas.openxmlformats.org/officeDocument/2006/relationships/hyperlink" Target="http://www.monografias.com/trabajos3/progrob/progrob.shtml" TargetMode="External"/><Relationship Id="rId5" Type="http://schemas.openxmlformats.org/officeDocument/2006/relationships/hyperlink" Target="https://blog.robotiq.com/what-is-the-best-programming-language-for-robotics" TargetMode="External"/><Relationship Id="rId15" Type="http://schemas.openxmlformats.org/officeDocument/2006/relationships/hyperlink" Target="http://hopl.info/showlanguage.prx?exp=7482" TargetMode="External"/><Relationship Id="rId10" Type="http://schemas.openxmlformats.org/officeDocument/2006/relationships/hyperlink" Target="http://www.onerobotics.com/posts/2013/introduction-to-karel-programming/" TargetMode="External"/><Relationship Id="rId19" Type="http://schemas.openxmlformats.org/officeDocument/2006/relationships/hyperlink" Target="https://es.wikipedia.org/wiki/Scratch_(lenguaje_de_programaci%C3%B3n)" TargetMode="External"/><Relationship Id="rId4" Type="http://schemas.openxmlformats.org/officeDocument/2006/relationships/hyperlink" Target="http://platea.pntic.mec.es/vgonzale/cyr_0708/archivos/_15/Tema_5.6.htm" TargetMode="External"/><Relationship Id="rId9" Type="http://schemas.openxmlformats.org/officeDocument/2006/relationships/hyperlink" Target="http://codigo21.educacion.navarra.es/autoaprendizaje/primeros-pasos-con-scratch-y-lego-wedo/" TargetMode="External"/><Relationship Id="rId14" Type="http://schemas.openxmlformats.org/officeDocument/2006/relationships/hyperlink" Target="https://en.wikipedia.org/wiki/RAP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Lenguajes para programar robots</a:t>
            </a:r>
            <a:br>
              <a:rPr lang="es-ES" dirty="0" smtClean="0"/>
            </a:br>
            <a:r>
              <a:rPr lang="es-ES" sz="2800" dirty="0" smtClean="0"/>
              <a:t>(P2: T7)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Yeray</a:t>
            </a:r>
            <a:r>
              <a:rPr lang="es-ES" dirty="0" smtClean="0"/>
              <a:t> Méndez Romero</a:t>
            </a:r>
          </a:p>
          <a:p>
            <a:r>
              <a:rPr lang="es-ES" sz="2800" dirty="0" smtClean="0">
                <a:hlinkClick r:id="rId2"/>
              </a:rPr>
              <a:t>yeray.mendez@udc.es</a:t>
            </a:r>
            <a:endParaRPr lang="es-ES" sz="2800" dirty="0" smtClean="0"/>
          </a:p>
          <a:p>
            <a:endParaRPr lang="es-ES" sz="2800" dirty="0" smtClean="0"/>
          </a:p>
          <a:p>
            <a:r>
              <a:rPr lang="es-ES" dirty="0" smtClean="0"/>
              <a:t>Daniel Rivera López</a:t>
            </a:r>
          </a:p>
          <a:p>
            <a:r>
              <a:rPr lang="es-ES" sz="2800" dirty="0" smtClean="0">
                <a:hlinkClick r:id="rId3"/>
              </a:rPr>
              <a:t>d.rivera1@udc.es</a:t>
            </a:r>
            <a:endParaRPr lang="es-ES" sz="2800" dirty="0" smtClean="0"/>
          </a:p>
          <a:p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RELACIÓN DE LOS LENGUAJES DE PROGRAMACIÓN DE ROBOTS Y LOS HABITUALES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r>
              <a:rPr lang="es-ES" dirty="0" smtClean="0"/>
              <a:t>Dos </a:t>
            </a:r>
            <a:r>
              <a:rPr lang="es-ES" dirty="0" smtClean="0"/>
              <a:t>tipos fundamentales:</a:t>
            </a:r>
            <a:endParaRPr lang="es-ES" dirty="0" smtClean="0"/>
          </a:p>
          <a:p>
            <a:pPr lvl="1"/>
            <a:r>
              <a:rPr lang="es-ES" dirty="0" smtClean="0"/>
              <a:t>Extensiones de los lenguajes habituales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Lenguajes </a:t>
            </a:r>
            <a:r>
              <a:rPr lang="es-ES" dirty="0" smtClean="0"/>
              <a:t>diseñados específicamente para programar robots</a:t>
            </a:r>
            <a:r>
              <a:rPr lang="es-ES" dirty="0" smtClean="0"/>
              <a:t>.</a:t>
            </a:r>
          </a:p>
          <a:p>
            <a:pPr marL="914400" lvl="2" indent="0">
              <a:buNone/>
            </a:pPr>
            <a:r>
              <a:rPr lang="es-ES" dirty="0" smtClean="0"/>
              <a:t>               RAPID         KAREL         V+</a:t>
            </a:r>
            <a:endParaRPr lang="es-ES" dirty="0" smtClean="0"/>
          </a:p>
          <a:p>
            <a:pPr lvl="1">
              <a:buNone/>
            </a:pP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3" y="2914337"/>
            <a:ext cx="781050" cy="14573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86" y="2888203"/>
            <a:ext cx="1341861" cy="15095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3068960"/>
            <a:ext cx="2657674" cy="1328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Nos basamos en </a:t>
            </a:r>
            <a:r>
              <a:rPr lang="es-ES" dirty="0" smtClean="0"/>
              <a:t>la </a:t>
            </a:r>
            <a:r>
              <a:rPr lang="es-ES" dirty="0" smtClean="0"/>
              <a:t>lista anual </a:t>
            </a:r>
            <a:r>
              <a:rPr lang="es-ES" dirty="0" smtClean="0"/>
              <a:t>RBR50(</a:t>
            </a:r>
            <a:r>
              <a:rPr lang="es-ES" dirty="0" err="1" smtClean="0"/>
              <a:t>Robotics</a:t>
            </a:r>
            <a:r>
              <a:rPr lang="es-ES" dirty="0" smtClean="0"/>
              <a:t> Business </a:t>
            </a:r>
            <a:r>
              <a:rPr lang="es-ES" dirty="0" err="1" smtClean="0"/>
              <a:t>Review</a:t>
            </a:r>
            <a:r>
              <a:rPr lang="es-ES" dirty="0" smtClean="0"/>
              <a:t>) </a:t>
            </a:r>
            <a:r>
              <a:rPr lang="es-ES" dirty="0" smtClean="0"/>
              <a:t>en </a:t>
            </a:r>
            <a:r>
              <a:rPr lang="es-ES" dirty="0" smtClean="0"/>
              <a:t>la </a:t>
            </a:r>
            <a:r>
              <a:rPr lang="es-ES" dirty="0" smtClean="0"/>
              <a:t>de este año encontramos a :</a:t>
            </a:r>
          </a:p>
          <a:p>
            <a:pPr lvl="1"/>
            <a:r>
              <a:rPr lang="es-ES" dirty="0" smtClean="0"/>
              <a:t>ABB con el lenguaje RAPID.</a:t>
            </a:r>
          </a:p>
          <a:p>
            <a:pPr lvl="1"/>
            <a:r>
              <a:rPr lang="es-ES" dirty="0" err="1" smtClean="0"/>
              <a:t>Fanuc</a:t>
            </a:r>
            <a:r>
              <a:rPr lang="es-ES" dirty="0" smtClean="0"/>
              <a:t> con el lenguaje KAREL.</a:t>
            </a:r>
          </a:p>
          <a:p>
            <a:pPr lvl="1"/>
            <a:r>
              <a:rPr lang="es-ES" dirty="0" err="1" smtClean="0"/>
              <a:t>Adept</a:t>
            </a:r>
            <a:r>
              <a:rPr lang="es-ES" dirty="0" smtClean="0"/>
              <a:t> con V+.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RAPID: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Lenguaje </a:t>
            </a:r>
            <a:r>
              <a:rPr lang="es-ES" dirty="0" smtClean="0"/>
              <a:t>de programación textual de alto nivel.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Utilizado </a:t>
            </a:r>
            <a:r>
              <a:rPr lang="es-ES" dirty="0" smtClean="0"/>
              <a:t>actualmente en la controladora IRC5 de ABB</a:t>
            </a:r>
            <a:r>
              <a:rPr lang="es-ES" dirty="0" smtClean="0"/>
              <a:t>.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RAPID:</a:t>
            </a:r>
            <a:endParaRPr lang="es-ES" u="sng" dirty="0" smtClean="0"/>
          </a:p>
          <a:p>
            <a:endParaRPr lang="es-ES" dirty="0"/>
          </a:p>
        </p:txBody>
      </p:sp>
      <p:pic>
        <p:nvPicPr>
          <p:cNvPr id="4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6050" y="1643050"/>
            <a:ext cx="4691067" cy="2143140"/>
          </a:xfrm>
          <a:prstGeom prst="rect">
            <a:avLst/>
          </a:prstGeom>
        </p:spPr>
      </p:pic>
      <p:pic>
        <p:nvPicPr>
          <p:cNvPr id="5" name="Imagen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786050" y="3929066"/>
            <a:ext cx="471011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Ámbito empresarial: Muchos lenguajes.</a:t>
            </a:r>
          </a:p>
          <a:p>
            <a:r>
              <a:rPr lang="es-ES" dirty="0" smtClean="0"/>
              <a:t>Problema: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Cada </a:t>
            </a:r>
            <a:r>
              <a:rPr lang="es-ES" dirty="0" smtClean="0"/>
              <a:t>empresa solo tiene en cuenta sus necesidades en cuanto a software.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código no es </a:t>
            </a:r>
            <a:r>
              <a:rPr lang="es-ES" dirty="0" smtClean="0"/>
              <a:t>portable.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: </a:t>
            </a:r>
          </a:p>
          <a:p>
            <a:pPr lvl="1"/>
            <a:r>
              <a:rPr lang="es-ES" dirty="0" smtClean="0"/>
              <a:t>Usuario final se queda bloqueado en un determinado fabricante.</a:t>
            </a:r>
          </a:p>
          <a:p>
            <a:pPr lvl="1"/>
            <a:r>
              <a:rPr lang="es-ES" dirty="0" smtClean="0"/>
              <a:t>Pérdida de tiempo y económica.</a:t>
            </a:r>
          </a:p>
        </p:txBody>
      </p:sp>
      <p:pic>
        <p:nvPicPr>
          <p:cNvPr id="4" name="3 Imagen" descr="usuar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786190"/>
            <a:ext cx="50101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EMPRESAS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ROS-Industrial</a:t>
            </a:r>
          </a:p>
          <a:p>
            <a:pPr lvl="1"/>
            <a:r>
              <a:rPr lang="es-ES" dirty="0" smtClean="0"/>
              <a:t>Miembros :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9" y="2768577"/>
            <a:ext cx="635798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Scratch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Arduino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Suelen emplearse lenguajes </a:t>
            </a:r>
            <a:r>
              <a:rPr lang="es-ES" dirty="0"/>
              <a:t>habituales como:</a:t>
            </a:r>
          </a:p>
          <a:p>
            <a:pPr lvl="1"/>
            <a:r>
              <a:rPr lang="es-ES" dirty="0"/>
              <a:t>Matlab.</a:t>
            </a:r>
          </a:p>
          <a:p>
            <a:pPr lvl="1"/>
            <a:r>
              <a:rPr lang="es-ES" dirty="0"/>
              <a:t>Python.</a:t>
            </a:r>
          </a:p>
          <a:p>
            <a:pPr lvl="1"/>
            <a:r>
              <a:rPr lang="es-ES" dirty="0"/>
              <a:t>C/C++.</a:t>
            </a:r>
          </a:p>
          <a:p>
            <a:pPr lvl="1"/>
            <a:r>
              <a:rPr lang="es-ES" dirty="0"/>
              <a:t>JavaScript.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 smtClean="0"/>
              <a:t>Scratch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Lenguaje de programación visual y educativo.</a:t>
            </a:r>
          </a:p>
          <a:p>
            <a:pPr lvl="1"/>
            <a:r>
              <a:rPr lang="es-ES_tradnl" dirty="0" smtClean="0"/>
              <a:t>Desarrollado </a:t>
            </a:r>
            <a:r>
              <a:rPr lang="es-ES_tradnl" dirty="0"/>
              <a:t>por </a:t>
            </a:r>
            <a:r>
              <a:rPr lang="es-ES_tradnl" dirty="0" err="1"/>
              <a:t>Lifelong</a:t>
            </a:r>
            <a:r>
              <a:rPr lang="es-ES_tradnl" dirty="0"/>
              <a:t> Kindergarten </a:t>
            </a:r>
            <a:r>
              <a:rPr lang="es-ES_tradnl" dirty="0" err="1"/>
              <a:t>Group</a:t>
            </a:r>
            <a:r>
              <a:rPr lang="es-ES_tradnl" dirty="0"/>
              <a:t> en el MIT 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Paradigma imperativo.</a:t>
            </a:r>
          </a:p>
          <a:p>
            <a:pPr lvl="1"/>
            <a:r>
              <a:rPr lang="es-ES_tradnl" dirty="0" smtClean="0"/>
              <a:t>Dirigido por eventos.</a:t>
            </a:r>
          </a:p>
          <a:p>
            <a:pPr lvl="1"/>
            <a:r>
              <a:rPr lang="es-ES_tradnl" dirty="0" smtClean="0"/>
              <a:t>Primera versión en 2003.</a:t>
            </a:r>
          </a:p>
          <a:p>
            <a:pPr marL="457200" lvl="1" indent="0">
              <a:buNone/>
            </a:pPr>
            <a:endParaRPr lang="es-ES_tradnl" dirty="0" smtClean="0"/>
          </a:p>
        </p:txBody>
      </p:sp>
      <p:pic>
        <p:nvPicPr>
          <p:cNvPr id="5" name="Imagen1"/>
          <p:cNvPicPr/>
          <p:nvPr/>
        </p:nvPicPr>
        <p:blipFill rotWithShape="1">
          <a:blip r:embed="rId2"/>
          <a:srcRect l="43393"/>
          <a:stretch/>
        </p:blipFill>
        <p:spPr bwMode="auto">
          <a:xfrm>
            <a:off x="4211960" y="1409115"/>
            <a:ext cx="4474840" cy="47170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EDUCACIÓN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</a:p>
          <a:p>
            <a:pPr lvl="1"/>
            <a:r>
              <a:rPr lang="es-ES_tradnl" dirty="0" smtClean="0"/>
              <a:t>Plataforma </a:t>
            </a:r>
            <a:r>
              <a:rPr lang="es-ES_tradnl" dirty="0"/>
              <a:t>electrónica open-</a:t>
            </a:r>
            <a:r>
              <a:rPr lang="es-ES_tradnl" dirty="0" err="1"/>
              <a:t>source</a:t>
            </a:r>
            <a:r>
              <a:rPr lang="es-ES_tradnl" dirty="0"/>
              <a:t> basada en hardware y software sencilla de </a:t>
            </a:r>
            <a:r>
              <a:rPr lang="es-ES_tradnl" dirty="0" smtClean="0"/>
              <a:t>usar.</a:t>
            </a:r>
          </a:p>
          <a:p>
            <a:pPr lvl="1"/>
            <a:r>
              <a:rPr lang="es-ES_tradnl" dirty="0" smtClean="0"/>
              <a:t>Es </a:t>
            </a:r>
            <a:r>
              <a:rPr lang="es-ES_tradnl" dirty="0"/>
              <a:t>simplemente el lenguaje C/C++ con librerías </a:t>
            </a:r>
            <a:r>
              <a:rPr lang="es-ES_tradnl" dirty="0" smtClean="0"/>
              <a:t>añadidas.</a:t>
            </a:r>
          </a:p>
          <a:p>
            <a:pPr lvl="1"/>
            <a:r>
              <a:rPr lang="es-ES_tradnl" dirty="0" smtClean="0"/>
              <a:t>Permite programación orientada a robots aunque normalmente se utilizan interfaces visuales, este es el caso de Scratch4Arduino y </a:t>
            </a:r>
            <a:r>
              <a:rPr lang="es-ES_tradnl" dirty="0" err="1" smtClean="0"/>
              <a:t>Mblock</a:t>
            </a:r>
            <a:r>
              <a:rPr lang="es-ES_tradnl" dirty="0" smtClean="0"/>
              <a:t>.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0200"/>
            <a:ext cx="44748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Introducción.</a:t>
            </a:r>
          </a:p>
          <a:p>
            <a:r>
              <a:rPr lang="es-ES" dirty="0" smtClean="0"/>
              <a:t>Programación de robots:</a:t>
            </a:r>
          </a:p>
          <a:p>
            <a:pPr lvl="1"/>
            <a:r>
              <a:rPr lang="es-ES" dirty="0" smtClean="0"/>
              <a:t>Nivel gestual.</a:t>
            </a:r>
          </a:p>
          <a:p>
            <a:pPr lvl="1"/>
            <a:r>
              <a:rPr lang="es-ES" dirty="0" smtClean="0"/>
              <a:t>Nivel textual.</a:t>
            </a:r>
          </a:p>
          <a:p>
            <a:r>
              <a:rPr lang="es-ES" dirty="0" smtClean="0"/>
              <a:t>Relación de los lenguajes de programación de robots y los habituales.</a:t>
            </a:r>
          </a:p>
          <a:p>
            <a:r>
              <a:rPr lang="es-ES" dirty="0" smtClean="0"/>
              <a:t>Lenguajes en empresas.</a:t>
            </a:r>
          </a:p>
          <a:p>
            <a:r>
              <a:rPr lang="es-ES" dirty="0" smtClean="0"/>
              <a:t>Lenguajes en educación.</a:t>
            </a:r>
          </a:p>
          <a:p>
            <a:r>
              <a:rPr lang="es-ES" dirty="0" smtClean="0"/>
              <a:t>Conclusión</a:t>
            </a:r>
          </a:p>
          <a:p>
            <a:r>
              <a:rPr lang="es-ES" dirty="0" smtClean="0"/>
              <a:t>Bibliografía.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Similitudes:</a:t>
            </a:r>
          </a:p>
          <a:p>
            <a:pPr lvl="1"/>
            <a:r>
              <a:rPr lang="es-ES" dirty="0" smtClean="0"/>
              <a:t>N</a:t>
            </a:r>
            <a:r>
              <a:rPr lang="es-ES_tradnl" dirty="0"/>
              <a:t>o existe un cambio en la variedad de tareas a realizar en cada uno de </a:t>
            </a:r>
            <a:r>
              <a:rPr lang="es-ES_tradnl" dirty="0" smtClean="0"/>
              <a:t>los lenguajes mencionados.</a:t>
            </a:r>
          </a:p>
          <a:p>
            <a:r>
              <a:rPr lang="es-ES_tradnl" dirty="0" smtClean="0"/>
              <a:t>Diferencias:</a:t>
            </a:r>
          </a:p>
          <a:p>
            <a:pPr lvl="1"/>
            <a:r>
              <a:rPr lang="es-ES_tradnl" dirty="0" smtClean="0"/>
              <a:t>Eficiencia </a:t>
            </a:r>
            <a:r>
              <a:rPr lang="es-ES_tradnl" dirty="0"/>
              <a:t>del </a:t>
            </a:r>
            <a:r>
              <a:rPr lang="es-ES_tradnl" dirty="0" smtClean="0"/>
              <a:t>código y simplicidad(en los lenguajes de empresa).</a:t>
            </a:r>
          </a:p>
          <a:p>
            <a:pPr marL="457200" lvl="1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_tradnl" u="sng" dirty="0">
                <a:hlinkClick r:id="rId2"/>
              </a:rPr>
              <a:t>https://es.wikipedia.org/wiki/Robot</a:t>
            </a:r>
            <a:endParaRPr lang="es-ES" dirty="0"/>
          </a:p>
          <a:p>
            <a:r>
              <a:rPr lang="es-ES_tradnl" u="sng" dirty="0">
                <a:hlinkClick r:id="rId3"/>
              </a:rPr>
              <a:t>https://analisisyprogramacionoop.blogspot.com.es/2014/10/programacion-de-robots.html</a:t>
            </a:r>
            <a:endParaRPr lang="es-ES" dirty="0"/>
          </a:p>
          <a:p>
            <a:r>
              <a:rPr lang="es-ES_tradnl" u="sng" dirty="0">
                <a:hlinkClick r:id="rId4"/>
              </a:rPr>
              <a:t>http://platea.pntic.mec.es/vgonzale/cyr_0708/archivos/_15/Tema_5.6.htm</a:t>
            </a:r>
            <a:endParaRPr lang="es-ES" dirty="0"/>
          </a:p>
          <a:p>
            <a:r>
              <a:rPr lang="es-ES_tradnl" u="sng" dirty="0">
                <a:hlinkClick r:id="rId5"/>
              </a:rPr>
              <a:t>https://blog.robotiq.com/what-is-the-best-programming-language-for-robotics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7"/>
              </a:rPr>
              <a:t>http://petercorke.com/wordpress/toolboxes/robotics-toolbox</a:t>
            </a:r>
            <a:endParaRPr lang="es-ES" dirty="0"/>
          </a:p>
          <a:p>
            <a:r>
              <a:rPr lang="es-ES_tradnl" u="sng" dirty="0">
                <a:hlinkClick r:id="rId8"/>
              </a:rPr>
              <a:t>https://www.makeblock.es/soporte/mblock/</a:t>
            </a:r>
            <a:endParaRPr lang="es-ES" dirty="0"/>
          </a:p>
          <a:p>
            <a:r>
              <a:rPr lang="es-ES_tradnl" u="sng" dirty="0">
                <a:hlinkClick r:id="rId9"/>
              </a:rPr>
              <a:t>http://codigo21.educacion.navarra.es/autoaprendizaje/primeros-pasos-con-scratch-y-lego-wedo/</a:t>
            </a:r>
            <a:endParaRPr lang="es-ES" dirty="0"/>
          </a:p>
          <a:p>
            <a:r>
              <a:rPr lang="es-ES_tradnl" u="sng" dirty="0">
                <a:hlinkClick r:id="rId10"/>
              </a:rPr>
              <a:t>http://www.onerobotics.com/posts/2013/introduction-to-karel-programming/</a:t>
            </a:r>
            <a:endParaRPr lang="es-ES" dirty="0"/>
          </a:p>
          <a:p>
            <a:r>
              <a:rPr lang="es-ES_tradnl" u="sng" dirty="0">
                <a:hlinkClick r:id="rId11"/>
              </a:rPr>
              <a:t>http://www.monografias.com/trabajos3/progrob/progrob.shtml</a:t>
            </a:r>
            <a:endParaRPr lang="es-ES" dirty="0"/>
          </a:p>
          <a:p>
            <a:r>
              <a:rPr lang="es-ES_tradnl" u="sng" dirty="0">
                <a:hlinkClick r:id="rId12"/>
              </a:rPr>
              <a:t>http://rosindustrial.org/</a:t>
            </a:r>
            <a:endParaRPr lang="es-ES" dirty="0"/>
          </a:p>
          <a:p>
            <a:r>
              <a:rPr lang="es-ES_tradnl" u="sng" dirty="0">
                <a:hlinkClick r:id="rId13"/>
              </a:rPr>
              <a:t>https://www.roboticsbusinessreview.com/companies/?companyType=rbr_50</a:t>
            </a:r>
            <a:endParaRPr lang="es-ES" dirty="0"/>
          </a:p>
          <a:p>
            <a:r>
              <a:rPr lang="es-ES_tradnl" u="sng" dirty="0">
                <a:hlinkClick r:id="rId14"/>
              </a:rPr>
              <a:t>https://en.wikipedia.org/wiki/RAPID</a:t>
            </a:r>
            <a:endParaRPr lang="es-ES" dirty="0"/>
          </a:p>
          <a:p>
            <a:r>
              <a:rPr lang="es-ES_tradnl" u="sng" dirty="0">
                <a:hlinkClick r:id="rId15"/>
              </a:rPr>
              <a:t>http://hopl.info/showlanguage.prx?exp=7482</a:t>
            </a:r>
            <a:endParaRPr lang="es-ES" dirty="0"/>
          </a:p>
          <a:p>
            <a:r>
              <a:rPr lang="es-ES_tradnl" u="sng" dirty="0">
                <a:hlinkClick r:id="rId16"/>
              </a:rPr>
              <a:t>https://wikivisually.com/lang-de/wiki/ARLA_(Programmiersprache)</a:t>
            </a:r>
            <a:endParaRPr lang="es-ES" dirty="0"/>
          </a:p>
          <a:p>
            <a:r>
              <a:rPr lang="es-ES_tradnl" u="sng" dirty="0">
                <a:hlinkClick r:id="rId17"/>
              </a:rPr>
              <a:t>http://www.robot-forum.com/robotforum/fanuc-robot-forum/karel-load-option-in-r30ib/</a:t>
            </a:r>
            <a:endParaRPr lang="es-ES" dirty="0"/>
          </a:p>
          <a:p>
            <a:r>
              <a:rPr lang="es-ES_tradnl" u="sng" dirty="0">
                <a:hlinkClick r:id="rId18"/>
              </a:rPr>
              <a:t>https://en.wikipedia.org/wiki/Adept_Technology</a:t>
            </a:r>
            <a:endParaRPr lang="es-ES" dirty="0"/>
          </a:p>
          <a:p>
            <a:r>
              <a:rPr lang="es-ES_tradnl" u="sng" dirty="0">
                <a:hlinkClick r:id="rId19"/>
              </a:rPr>
              <a:t>https://es.wikipedia.org/wiki/Scratch_(lenguaje_de_programaci%C3%B3n)</a:t>
            </a:r>
            <a:endParaRPr lang="es-ES" dirty="0"/>
          </a:p>
          <a:p>
            <a:r>
              <a:rPr lang="es-ES_tradnl" u="sng" dirty="0">
                <a:hlinkClick r:id="rId20"/>
              </a:rPr>
              <a:t>https://wiki.scratch.mit.edu/wiki/Scratch#Notable_Information</a:t>
            </a:r>
            <a:endParaRPr lang="es-ES" dirty="0"/>
          </a:p>
          <a:p>
            <a:r>
              <a:rPr lang="es-ES_tradnl" u="sng" dirty="0">
                <a:hlinkClick r:id="rId6"/>
              </a:rPr>
              <a:t>https://en.wikipedia.org/wiki/Educational_robotics</a:t>
            </a:r>
            <a:endParaRPr lang="es-ES" dirty="0"/>
          </a:p>
          <a:p>
            <a:r>
              <a:rPr lang="es-ES_tradnl" u="sng" dirty="0">
                <a:hlinkClick r:id="rId21"/>
              </a:rPr>
              <a:t>https://www.arduino.cc/en/Guide/Introduction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73050"/>
            <a:ext cx="4402832" cy="1162050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INTRODUCCIÓN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548680"/>
            <a:ext cx="5111750" cy="5853113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 Qué es un robot ? </a:t>
            </a:r>
            <a:endParaRPr lang="es-ES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 descr="rob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78092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DE ROBOTS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Existen dos niveles de programación:</a:t>
            </a:r>
          </a:p>
          <a:p>
            <a:pPr lvl="1"/>
            <a:r>
              <a:rPr lang="es-ES" dirty="0" smtClean="0"/>
              <a:t>Gestual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Textual</a:t>
            </a:r>
          </a:p>
        </p:txBody>
      </p:sp>
      <p:pic>
        <p:nvPicPr>
          <p:cNvPr id="4" name="3 Imagen" descr="robo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285992"/>
            <a:ext cx="4071966" cy="2143140"/>
          </a:xfrm>
          <a:prstGeom prst="rect">
            <a:avLst/>
          </a:prstGeom>
        </p:spPr>
      </p:pic>
      <p:pic>
        <p:nvPicPr>
          <p:cNvPr id="5" name="4 Imagen" descr="ROBO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500570"/>
            <a:ext cx="3690712" cy="203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GESTUAL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Gestual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Robot solo recuerda posiciones.</a:t>
            </a:r>
          </a:p>
          <a:p>
            <a:pPr lvl="1"/>
            <a:r>
              <a:rPr lang="es-ES" dirty="0" smtClean="0"/>
              <a:t>No es necesaria la experiencia.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29000"/>
            <a:ext cx="3888432" cy="3095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Textual: </a:t>
            </a:r>
          </a:p>
          <a:p>
            <a:pPr lvl="1"/>
            <a:r>
              <a:rPr lang="es-ES" dirty="0" smtClean="0"/>
              <a:t>Necesaria experiencia en programación.</a:t>
            </a:r>
          </a:p>
          <a:p>
            <a:pPr lvl="1"/>
            <a:r>
              <a:rPr lang="es-ES" dirty="0" smtClean="0"/>
              <a:t>Tres tipos:</a:t>
            </a:r>
            <a:endParaRPr lang="es-ES" dirty="0" smtClean="0"/>
          </a:p>
          <a:p>
            <a:pPr lvl="2"/>
            <a:r>
              <a:rPr lang="es-ES" dirty="0" smtClean="0"/>
              <a:t>Nivel </a:t>
            </a:r>
            <a:r>
              <a:rPr lang="es-ES" dirty="0" smtClean="0"/>
              <a:t>robot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Nivel </a:t>
            </a:r>
            <a:r>
              <a:rPr lang="es-ES" dirty="0" smtClean="0"/>
              <a:t>objeto</a:t>
            </a:r>
          </a:p>
          <a:p>
            <a:pPr lvl="1"/>
            <a:endParaRPr lang="es-ES" dirty="0" smtClean="0"/>
          </a:p>
          <a:p>
            <a:pPr lvl="2"/>
            <a:r>
              <a:rPr lang="es-ES" dirty="0" smtClean="0"/>
              <a:t>Nivel </a:t>
            </a:r>
            <a:r>
              <a:rPr lang="es-ES" dirty="0" smtClean="0"/>
              <a:t>tarea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robot: </a:t>
            </a:r>
            <a:endParaRPr lang="es-ES" dirty="0" smtClean="0"/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RAPID(</a:t>
            </a:r>
            <a:r>
              <a:rPr lang="es-ES" dirty="0" err="1" smtClean="0"/>
              <a:t>Robotics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Dialogue).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870528"/>
            <a:ext cx="3528391" cy="2150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Nivel objeto: </a:t>
            </a:r>
            <a:endParaRPr lang="es-ES" dirty="0" smtClean="0"/>
          </a:p>
          <a:p>
            <a:pPr lvl="1"/>
            <a:r>
              <a:rPr lang="es-ES" dirty="0" smtClean="0"/>
              <a:t>Ejemplos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RAPT y AUTOPASS utilizados en el ensamblaje de piezas.</a:t>
            </a:r>
          </a:p>
          <a:p>
            <a:pPr lvl="2"/>
            <a:r>
              <a:rPr lang="es-ES" dirty="0" smtClean="0"/>
              <a:t>Ejemplo de código AUTOPASS: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</a:p>
          <a:p>
            <a:pPr>
              <a:buNone/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93096"/>
            <a:ext cx="3456384" cy="142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PROGRAMACIÓN DE ROBOTS</a:t>
            </a:r>
            <a:br>
              <a:rPr lang="es-ES" dirty="0" smtClean="0"/>
            </a:br>
            <a:r>
              <a:rPr lang="es-ES" dirty="0" smtClean="0"/>
              <a:t>NIVEL TEXTUAL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99346" cy="4525963"/>
          </a:xfrm>
        </p:spPr>
        <p:txBody>
          <a:bodyPr/>
          <a:lstStyle/>
          <a:p>
            <a:r>
              <a:rPr lang="es-ES" dirty="0" smtClean="0"/>
              <a:t>Nivel tarea: </a:t>
            </a:r>
          </a:p>
          <a:p>
            <a:pPr lvl="1"/>
            <a:r>
              <a:rPr lang="es-ES" dirty="0" smtClean="0"/>
              <a:t>Ejemplos:</a:t>
            </a:r>
          </a:p>
          <a:p>
            <a:pPr lvl="2"/>
            <a:r>
              <a:rPr lang="es-ES" dirty="0" smtClean="0"/>
              <a:t>STRIPS: lenguaje formal utilizado por el planificador con el mismo nombre por el primer robot que podía razonar sobre sus acciones, </a:t>
            </a:r>
            <a:r>
              <a:rPr lang="es-ES" dirty="0" err="1" smtClean="0"/>
              <a:t>Shakey</a:t>
            </a:r>
            <a:r>
              <a:rPr lang="es-ES" dirty="0" smtClean="0"/>
              <a:t>.</a:t>
            </a:r>
          </a:p>
          <a:p>
            <a:pPr lvl="2"/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6" y="1439560"/>
            <a:ext cx="4230254" cy="487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548</Words>
  <Application>Microsoft Office PowerPoint</Application>
  <PresentationFormat>Presentación en pantalla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de Office</vt:lpstr>
      <vt:lpstr>Lenguajes para programar robots (P2: T7)</vt:lpstr>
      <vt:lpstr>ÍNDICE</vt:lpstr>
      <vt:lpstr>INTRODUCCIÓN</vt:lpstr>
      <vt:lpstr>PROGRAMACIÓN DE ROBOTS</vt:lpstr>
      <vt:lpstr>PROGRAMACIÓN DE ROBOTS NIVEL GESTUAL</vt:lpstr>
      <vt:lpstr>PROGRAMACIÓN DE ROBOTS NIVEL TEXTUAL</vt:lpstr>
      <vt:lpstr>PROGRAMACIÓN DE ROBOTS NIVEL TEXTUAL</vt:lpstr>
      <vt:lpstr>PROGRAMACIÓN DE ROBOTS NIVEL TEXTUAL</vt:lpstr>
      <vt:lpstr>PROGRAMACIÓN DE ROBOTS NIVEL TEXTUAL</vt:lpstr>
      <vt:lpstr>RELACIÓN DE LOS LENGUAJES DE PROGRAMACIÓN DE ROBOTS Y LOS HABITUALES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EMPRESAS</vt:lpstr>
      <vt:lpstr>LENGUAJES EN EDUCACIÓN</vt:lpstr>
      <vt:lpstr>LENGUAJES EN EDUCACIÓN</vt:lpstr>
      <vt:lpstr>LENGUAJES EN EDUCACIÓN</vt:lpstr>
      <vt:lpstr>CONCLUSION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P2: T7</dc:title>
  <dc:creator>helena lamosa lopes</dc:creator>
  <cp:lastModifiedBy>Yeray Mendez Romero</cp:lastModifiedBy>
  <cp:revision>34</cp:revision>
  <dcterms:created xsi:type="dcterms:W3CDTF">2017-11-01T16:07:55Z</dcterms:created>
  <dcterms:modified xsi:type="dcterms:W3CDTF">2017-11-09T11:58:38Z</dcterms:modified>
</cp:coreProperties>
</file>