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70" r:id="rId18"/>
    <p:sldId id="281" r:id="rId19"/>
    <p:sldId id="278" r:id="rId20"/>
    <p:sldId id="282" r:id="rId21"/>
    <p:sldId id="279" r:id="rId22"/>
    <p:sldId id="271" r:id="rId23"/>
    <p:sldId id="272" r:id="rId24"/>
    <p:sldId id="283" r:id="rId25"/>
    <p:sldId id="273" r:id="rId26"/>
    <p:sldId id="274" r:id="rId27"/>
    <p:sldId id="284" r:id="rId28"/>
    <p:sldId id="275" r:id="rId29"/>
    <p:sldId id="276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rivera1@udc.es" TargetMode="External"/><Relationship Id="rId2" Type="http://schemas.openxmlformats.org/officeDocument/2006/relationships/hyperlink" Target="mailto:yeray.mendez@udc.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P2: T7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Yeray</a:t>
            </a:r>
            <a:r>
              <a:rPr lang="es-ES" dirty="0" smtClean="0"/>
              <a:t> Méndez Romero</a:t>
            </a:r>
          </a:p>
          <a:p>
            <a:r>
              <a:rPr lang="es-ES" sz="2800" dirty="0" smtClean="0">
                <a:hlinkClick r:id="rId2"/>
              </a:rPr>
              <a:t>yeray.mendez@udc.es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dirty="0" smtClean="0"/>
              <a:t>Daniel Rivera López</a:t>
            </a:r>
          </a:p>
          <a:p>
            <a:r>
              <a:rPr lang="es-ES" sz="2800" dirty="0" smtClean="0">
                <a:hlinkClick r:id="rId3"/>
              </a:rPr>
              <a:t>d.rivera1@udc.es</a:t>
            </a:r>
            <a:endParaRPr lang="es-ES" sz="2800" dirty="0" smtClean="0"/>
          </a:p>
          <a:p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tarea: </a:t>
            </a:r>
          </a:p>
          <a:p>
            <a:pPr lvl="1"/>
            <a:r>
              <a:rPr lang="es-ES" dirty="0" smtClean="0"/>
              <a:t>Ejemplos:</a:t>
            </a:r>
          </a:p>
          <a:p>
            <a:pPr lvl="2"/>
            <a:r>
              <a:rPr lang="es-ES" dirty="0" smtClean="0"/>
              <a:t>STRIPS</a:t>
            </a:r>
          </a:p>
          <a:p>
            <a:pPr lvl="2"/>
            <a:r>
              <a:rPr lang="es-ES" dirty="0" smtClean="0"/>
              <a:t>HILARIE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s-ES" dirty="0" smtClean="0"/>
              <a:t>Podemos agrupar los lenguajes de programación de robots en dos tipos fundamentales:</a:t>
            </a:r>
          </a:p>
          <a:p>
            <a:pPr lvl="1"/>
            <a:r>
              <a:rPr lang="es-ES" dirty="0" smtClean="0"/>
              <a:t>Extensiones de los lenguajes habituales</a:t>
            </a:r>
          </a:p>
          <a:p>
            <a:pPr lvl="1"/>
            <a:r>
              <a:rPr lang="es-ES" dirty="0" smtClean="0"/>
              <a:t>Lenguajes diseñados específicamente para programar robots.</a:t>
            </a:r>
          </a:p>
          <a:p>
            <a:pPr lvl="1">
              <a:buNone/>
            </a:pP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s-ES" dirty="0" smtClean="0"/>
              <a:t>Extensiones de los lenguajes habituales:</a:t>
            </a:r>
          </a:p>
          <a:p>
            <a:pPr lvl="1"/>
            <a:r>
              <a:rPr lang="es-ES" dirty="0" smtClean="0"/>
              <a:t>Lenguajes como C , Java, </a:t>
            </a:r>
            <a:r>
              <a:rPr lang="es-ES" dirty="0" err="1" smtClean="0"/>
              <a:t>Python</a:t>
            </a:r>
            <a:r>
              <a:rPr lang="es-ES" dirty="0" smtClean="0"/>
              <a:t>, </a:t>
            </a:r>
            <a:r>
              <a:rPr lang="es-ES" dirty="0" err="1" smtClean="0"/>
              <a:t>Matlab</a:t>
            </a:r>
            <a:r>
              <a:rPr lang="es-ES" dirty="0" smtClean="0"/>
              <a:t>, se les añade las funcionalidades requeridas para programar robots a través de librerías importadas.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Lenguajes diseñados específicamente para programar robots:</a:t>
            </a:r>
          </a:p>
          <a:p>
            <a:pPr lvl="1"/>
            <a:r>
              <a:rPr lang="es-ES" dirty="0" smtClean="0"/>
              <a:t>Diseñados por una empresa fabricante de robots para emplearlo en sus propias unidades.</a:t>
            </a:r>
          </a:p>
          <a:p>
            <a:pPr lvl="1"/>
            <a:r>
              <a:rPr lang="es-ES" dirty="0" smtClean="0"/>
              <a:t>La principales diferencias con los lenguajes habituales son:</a:t>
            </a:r>
          </a:p>
          <a:p>
            <a:pPr lvl="2"/>
            <a:r>
              <a:rPr lang="es-ES" dirty="0" smtClean="0"/>
              <a:t>Posesión de funciones de movimiento,.</a:t>
            </a:r>
          </a:p>
          <a:p>
            <a:pPr lvl="2"/>
            <a:r>
              <a:rPr lang="es-ES" dirty="0" smtClean="0"/>
              <a:t>C</a:t>
            </a:r>
            <a:r>
              <a:rPr lang="es-ES" dirty="0" smtClean="0"/>
              <a:t>ontrol de sensores.</a:t>
            </a:r>
          </a:p>
          <a:p>
            <a:pPr lvl="2"/>
            <a:r>
              <a:rPr lang="es-ES" dirty="0" smtClean="0"/>
              <a:t>U</a:t>
            </a:r>
            <a:r>
              <a:rPr lang="es-ES" dirty="0" smtClean="0"/>
              <a:t>n menor número de tipos de datos y estructuras de control.</a:t>
            </a:r>
          </a:p>
          <a:p>
            <a:pPr lvl="2"/>
            <a:r>
              <a:rPr lang="es-ES" dirty="0" smtClean="0"/>
              <a:t>Menor complejidad.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err="1" smtClean="0"/>
              <a:t>Robotics</a:t>
            </a:r>
            <a:r>
              <a:rPr lang="es-ES" dirty="0" smtClean="0"/>
              <a:t> Business </a:t>
            </a:r>
            <a:r>
              <a:rPr lang="es-ES" dirty="0" err="1" smtClean="0"/>
              <a:t>Review</a:t>
            </a:r>
            <a:r>
              <a:rPr lang="es-ES" dirty="0" smtClean="0"/>
              <a:t>(RBR) es la empresa que elabora la lista anual RBR50 en la que se encuentran las empresas más </a:t>
            </a:r>
            <a:r>
              <a:rPr lang="es-ES" dirty="0" err="1" smtClean="0"/>
              <a:t>innonvadoras</a:t>
            </a:r>
            <a:r>
              <a:rPr lang="es-ES" dirty="0" smtClean="0"/>
              <a:t>, influentes y exitosas en el ámbito de la robótica. En la de este año encontramos a :</a:t>
            </a:r>
          </a:p>
          <a:p>
            <a:pPr lvl="1"/>
            <a:r>
              <a:rPr lang="es-ES" dirty="0" smtClean="0"/>
              <a:t>ABB con el lenguaje RAPID.</a:t>
            </a:r>
          </a:p>
          <a:p>
            <a:pPr lvl="1"/>
            <a:r>
              <a:rPr lang="es-ES" dirty="0" err="1" smtClean="0"/>
              <a:t>Fanuc</a:t>
            </a:r>
            <a:r>
              <a:rPr lang="es-ES" dirty="0" smtClean="0"/>
              <a:t> con el lenguaje KAREL.</a:t>
            </a:r>
          </a:p>
          <a:p>
            <a:pPr lvl="1"/>
            <a:r>
              <a:rPr lang="es-ES" dirty="0" err="1" smtClean="0"/>
              <a:t>Adept</a:t>
            </a:r>
            <a:r>
              <a:rPr lang="es-ES" dirty="0" smtClean="0"/>
              <a:t> con V+.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RAPID:</a:t>
            </a:r>
          </a:p>
          <a:p>
            <a:pPr lvl="1"/>
            <a:r>
              <a:rPr lang="es-ES" dirty="0" smtClean="0"/>
              <a:t>Lenguaje de programación textual de alto nivel.</a:t>
            </a:r>
          </a:p>
          <a:p>
            <a:pPr lvl="1"/>
            <a:r>
              <a:rPr lang="es-ES" dirty="0" smtClean="0"/>
              <a:t>Utilizado actualmente en la controladora IRC5 de ABB.</a:t>
            </a:r>
          </a:p>
          <a:p>
            <a:pPr lvl="1"/>
            <a:r>
              <a:rPr lang="es-ES" dirty="0" smtClean="0"/>
              <a:t>Estructura:</a:t>
            </a:r>
          </a:p>
          <a:p>
            <a:pPr lvl="2"/>
            <a:r>
              <a:rPr lang="es-ES" dirty="0" smtClean="0"/>
              <a:t>Una aplicación RAPID consta de:</a:t>
            </a:r>
          </a:p>
          <a:p>
            <a:pPr lvl="3"/>
            <a:r>
              <a:rPr lang="es-ES" dirty="0" smtClean="0"/>
              <a:t>Programa que está compuesto por:</a:t>
            </a:r>
          </a:p>
          <a:p>
            <a:pPr lvl="4"/>
            <a:r>
              <a:rPr lang="es-ES" dirty="0" smtClean="0"/>
              <a:t>Rutina principal(</a:t>
            </a:r>
            <a:r>
              <a:rPr lang="es-ES" dirty="0" err="1" smtClean="0"/>
              <a:t>main</a:t>
            </a:r>
            <a:r>
              <a:rPr lang="es-ES" dirty="0" smtClean="0"/>
              <a:t>).</a:t>
            </a:r>
          </a:p>
          <a:p>
            <a:pPr lvl="4"/>
            <a:r>
              <a:rPr lang="es-ES" dirty="0" smtClean="0"/>
              <a:t>Datos del programa</a:t>
            </a:r>
          </a:p>
          <a:p>
            <a:pPr lvl="4"/>
            <a:r>
              <a:rPr lang="es-ES" dirty="0" smtClean="0"/>
              <a:t>Subrutinas.</a:t>
            </a:r>
            <a:endParaRPr lang="es-ES" dirty="0" smtClean="0"/>
          </a:p>
          <a:p>
            <a:pPr lvl="3"/>
            <a:r>
              <a:rPr lang="es-ES" dirty="0" smtClean="0"/>
              <a:t>Módulos del sistema.</a:t>
            </a:r>
          </a:p>
          <a:p>
            <a:pPr lvl="4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RAPID:</a:t>
            </a:r>
            <a:endParaRPr lang="es-ES" u="sng" dirty="0" smtClean="0"/>
          </a:p>
          <a:p>
            <a:endParaRPr lang="es-ES" dirty="0"/>
          </a:p>
        </p:txBody>
      </p:sp>
      <p:pic>
        <p:nvPicPr>
          <p:cNvPr id="4" name="Imagen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86050" y="1643050"/>
            <a:ext cx="4691067" cy="2143140"/>
          </a:xfrm>
          <a:prstGeom prst="rect">
            <a:avLst/>
          </a:prstGeom>
        </p:spPr>
      </p:pic>
      <p:pic>
        <p:nvPicPr>
          <p:cNvPr id="5" name="Imagen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86050" y="3929066"/>
            <a:ext cx="4710117" cy="20717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KAREL:</a:t>
            </a:r>
          </a:p>
          <a:p>
            <a:pPr lvl="1"/>
            <a:r>
              <a:rPr lang="es-ES" dirty="0" smtClean="0"/>
              <a:t>Lenguaje que combina características de alto y bajo nivel.</a:t>
            </a:r>
          </a:p>
          <a:p>
            <a:pPr lvl="1"/>
            <a:r>
              <a:rPr lang="es-ES" dirty="0" smtClean="0"/>
              <a:t>Similar a Pascal:</a:t>
            </a:r>
          </a:p>
          <a:p>
            <a:pPr lvl="2"/>
            <a:r>
              <a:rPr lang="es-ES" dirty="0" smtClean="0"/>
              <a:t>Variable fuertemente </a:t>
            </a:r>
            <a:r>
              <a:rPr lang="es-ES" dirty="0" err="1" smtClean="0"/>
              <a:t>tipadas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Constantes.</a:t>
            </a:r>
          </a:p>
          <a:p>
            <a:pPr lvl="2"/>
            <a:r>
              <a:rPr lang="es-ES" dirty="0" smtClean="0"/>
              <a:t>Tipos personalizados.</a:t>
            </a:r>
          </a:p>
          <a:p>
            <a:pPr lvl="2"/>
            <a:r>
              <a:rPr lang="es-ES" dirty="0" smtClean="0"/>
              <a:t>Procedimientos.</a:t>
            </a:r>
          </a:p>
          <a:p>
            <a:pPr lvl="2"/>
            <a:r>
              <a:rPr lang="es-ES" dirty="0" smtClean="0"/>
              <a:t>Funciones de movimiento y movimiento concurrente.</a:t>
            </a:r>
          </a:p>
          <a:p>
            <a:pPr lvl="1"/>
            <a:r>
              <a:rPr lang="es-ES" dirty="0" smtClean="0"/>
              <a:t>Lenguaje compilado: </a:t>
            </a:r>
            <a:r>
              <a:rPr lang="es-ES" dirty="0" err="1" smtClean="0"/>
              <a:t>Fichero.kl</a:t>
            </a:r>
            <a:r>
              <a:rPr lang="es-ES" dirty="0" smtClean="0"/>
              <a:t> se traduce a un </a:t>
            </a:r>
            <a:r>
              <a:rPr lang="es-ES" dirty="0" err="1" smtClean="0"/>
              <a:t>fichero.pc</a:t>
            </a:r>
            <a:r>
              <a:rPr lang="es-ES" dirty="0" smtClean="0"/>
              <a:t> para ser cargado y ejecutado en el controlador.</a:t>
            </a:r>
          </a:p>
          <a:p>
            <a:pPr lvl="1">
              <a:buNone/>
            </a:pPr>
            <a:r>
              <a:rPr lang="es-ES" dirty="0" smtClean="0"/>
              <a:t>		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KAREL:</a:t>
            </a:r>
          </a:p>
          <a:p>
            <a:endParaRPr lang="es-ES" dirty="0"/>
          </a:p>
        </p:txBody>
      </p:sp>
      <p:pic>
        <p:nvPicPr>
          <p:cNvPr id="5" name="4 Imagen" descr="Captura de pantall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357298"/>
            <a:ext cx="4715533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V+:</a:t>
            </a:r>
          </a:p>
          <a:p>
            <a:pPr lvl="1"/>
            <a:r>
              <a:rPr lang="es-ES" dirty="0" smtClean="0"/>
              <a:t>Lenguaje de programación interpretado y estructurado de alto nivel que proporciona :</a:t>
            </a:r>
          </a:p>
          <a:p>
            <a:pPr lvl="2"/>
            <a:r>
              <a:rPr lang="es-ES" dirty="0" smtClean="0"/>
              <a:t>Inteligibilidad.</a:t>
            </a:r>
          </a:p>
          <a:p>
            <a:pPr lvl="2"/>
            <a:r>
              <a:rPr lang="es-ES" dirty="0" smtClean="0"/>
              <a:t>Fiabilidad.</a:t>
            </a:r>
          </a:p>
          <a:p>
            <a:pPr lvl="2"/>
            <a:r>
              <a:rPr lang="es-ES" dirty="0" smtClean="0"/>
              <a:t>Adaptabilidad.</a:t>
            </a:r>
          </a:p>
          <a:p>
            <a:pPr lvl="2"/>
            <a:r>
              <a:rPr lang="es-ES" dirty="0" err="1" smtClean="0"/>
              <a:t>Transportabilidad</a:t>
            </a:r>
            <a:r>
              <a:rPr lang="es-ES" dirty="0" smtClean="0"/>
              <a:t>.</a:t>
            </a:r>
            <a:endParaRPr lang="es-ES" dirty="0" smtClean="0"/>
          </a:p>
          <a:p>
            <a:pPr lvl="2"/>
            <a:r>
              <a:rPr lang="es-ES" dirty="0" smtClean="0"/>
              <a:t>Estructura:</a:t>
            </a:r>
          </a:p>
          <a:p>
            <a:pPr lvl="3"/>
            <a:r>
              <a:rPr lang="es-ES" dirty="0" smtClean="0"/>
              <a:t>Cada línea se interpreta como una instrucción del programa y poseen prioridades asignables.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Programación de robots:</a:t>
            </a:r>
          </a:p>
          <a:p>
            <a:pPr lvl="1"/>
            <a:r>
              <a:rPr lang="es-ES" dirty="0" smtClean="0"/>
              <a:t>Nivel gestual.</a:t>
            </a:r>
          </a:p>
          <a:p>
            <a:pPr lvl="1"/>
            <a:r>
              <a:rPr lang="es-ES" dirty="0" smtClean="0"/>
              <a:t>Nivel textual.</a:t>
            </a:r>
            <a:endParaRPr lang="es-ES" dirty="0" smtClean="0"/>
          </a:p>
          <a:p>
            <a:r>
              <a:rPr lang="es-ES" dirty="0" smtClean="0"/>
              <a:t>Relación de los lenguajes de programación de robots y los habituales.</a:t>
            </a:r>
          </a:p>
          <a:p>
            <a:r>
              <a:rPr lang="es-ES" dirty="0" smtClean="0"/>
              <a:t>Lenguajes en empresas.</a:t>
            </a:r>
          </a:p>
          <a:p>
            <a:r>
              <a:rPr lang="es-ES" dirty="0" smtClean="0"/>
              <a:t>Lenguajes en educación.</a:t>
            </a:r>
          </a:p>
          <a:p>
            <a:r>
              <a:rPr lang="es-ES" dirty="0" smtClean="0"/>
              <a:t>Conclusión</a:t>
            </a:r>
          </a:p>
          <a:p>
            <a:r>
              <a:rPr lang="es-ES" dirty="0" smtClean="0"/>
              <a:t>Bibliografía.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V+: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14414" y="2357430"/>
            <a:ext cx="7358114" cy="32909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smtClean="0"/>
              <a:t>Problema:</a:t>
            </a:r>
          </a:p>
          <a:p>
            <a:pPr lvl="1"/>
            <a:r>
              <a:rPr lang="es-ES" dirty="0" smtClean="0"/>
              <a:t>Cada empresa solo tiene en cuenta sus necesidades en cuanto a software.</a:t>
            </a:r>
          </a:p>
          <a:p>
            <a:pPr lvl="1"/>
            <a:r>
              <a:rPr lang="es-ES" dirty="0" smtClean="0"/>
              <a:t>El código no es portable debido a :</a:t>
            </a:r>
          </a:p>
          <a:p>
            <a:pPr lvl="2"/>
            <a:r>
              <a:rPr lang="es-ES" dirty="0" smtClean="0"/>
              <a:t>Lenguajes propietarios .</a:t>
            </a:r>
          </a:p>
          <a:p>
            <a:pPr lvl="2"/>
            <a:r>
              <a:rPr lang="es-ES" dirty="0" smtClean="0"/>
              <a:t>Fabricantes solo soportan ciertos sensores y controladores.</a:t>
            </a:r>
          </a:p>
          <a:p>
            <a:pPr lvl="2"/>
            <a:r>
              <a:rPr lang="es-ES" dirty="0" smtClean="0"/>
              <a:t>Interfaces no estandarizadas.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: </a:t>
            </a:r>
          </a:p>
          <a:p>
            <a:pPr lvl="1"/>
            <a:r>
              <a:rPr lang="es-ES" dirty="0" smtClean="0"/>
              <a:t>Usuario final se queda bloqueado en un determinado fabricante.</a:t>
            </a:r>
          </a:p>
          <a:p>
            <a:pPr lvl="1"/>
            <a:r>
              <a:rPr lang="es-ES" dirty="0" smtClean="0"/>
              <a:t>Pérdida de tiempo y económica.</a:t>
            </a:r>
          </a:p>
        </p:txBody>
      </p:sp>
      <p:pic>
        <p:nvPicPr>
          <p:cNvPr id="4" name="3 Imagen" descr="usuar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786190"/>
            <a:ext cx="5010150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respuesta a esta situación han surgido proyectos tratando de proporcionar un lenguaje estándar.</a:t>
            </a:r>
          </a:p>
          <a:p>
            <a:r>
              <a:rPr lang="es-ES" dirty="0" smtClean="0"/>
              <a:t>ROS-Industrial, que es de código abierto y  extiende las capacidades de ROS, Robot </a:t>
            </a:r>
            <a:r>
              <a:rPr lang="es-ES" dirty="0" err="1" smtClean="0"/>
              <a:t>Operating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Conjunto de herramientas y </a:t>
            </a:r>
            <a:r>
              <a:rPr lang="es-ES" dirty="0" err="1" smtClean="0"/>
              <a:t>librerias</a:t>
            </a:r>
            <a:r>
              <a:rPr lang="es-ES" dirty="0" smtClean="0"/>
              <a:t> que simplifican </a:t>
            </a:r>
            <a:r>
              <a:rPr lang="es-ES" dirty="0" smtClean="0"/>
              <a:t>la tarea de crear un comportamiento complejo. 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ROS-Industrial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571604" y="2214554"/>
            <a:ext cx="6357982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la actualidad los robots:</a:t>
            </a:r>
          </a:p>
          <a:p>
            <a:pPr lvl="1"/>
            <a:r>
              <a:rPr lang="es-ES" dirty="0" smtClean="0"/>
              <a:t>Forma educativa de interesar a la juventud en el mundo de la programación, la IA y la robótica.</a:t>
            </a:r>
          </a:p>
          <a:p>
            <a:r>
              <a:rPr lang="es-ES" dirty="0" smtClean="0"/>
              <a:t>Entre los lenguajes de este ámbito destacamos:</a:t>
            </a:r>
          </a:p>
          <a:p>
            <a:pPr lvl="1"/>
            <a:r>
              <a:rPr lang="es-ES" dirty="0" err="1" smtClean="0"/>
              <a:t>Scratch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Scratch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Derivado del anterior encontramos </a:t>
            </a:r>
            <a:r>
              <a:rPr lang="es-ES" dirty="0" err="1" smtClean="0"/>
              <a:t>Makeblock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Software derivado de </a:t>
            </a:r>
            <a:r>
              <a:rPr lang="es-ES" dirty="0" err="1" smtClean="0"/>
              <a:t>Scratch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Diseñado especialmente para niños.</a:t>
            </a:r>
          </a:p>
          <a:p>
            <a:pPr lvl="2"/>
            <a:r>
              <a:rPr lang="es-ES" dirty="0" smtClean="0"/>
              <a:t>Permite utilizar </a:t>
            </a:r>
            <a:r>
              <a:rPr lang="es-ES" dirty="0" err="1" smtClean="0"/>
              <a:t>Scratch</a:t>
            </a:r>
            <a:r>
              <a:rPr lang="es-ES" dirty="0" smtClean="0"/>
              <a:t> con placas </a:t>
            </a:r>
            <a:r>
              <a:rPr lang="es-ES" dirty="0" err="1" smtClean="0"/>
              <a:t>Arduino</a:t>
            </a:r>
            <a:r>
              <a:rPr lang="es-ES" dirty="0" smtClean="0"/>
              <a:t>.</a:t>
            </a:r>
          </a:p>
          <a:p>
            <a:pPr lvl="2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Makeblock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Imagen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00100" y="2326640"/>
            <a:ext cx="7072362" cy="381700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Robot: Sistema electromecánico conducido por un cierto programa que le permite realizar una determinada tarea de forma autónoma.</a:t>
            </a:r>
          </a:p>
        </p:txBody>
      </p:sp>
      <p:pic>
        <p:nvPicPr>
          <p:cNvPr id="4" name="3 Imagen" descr="rob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3286124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DE ROBOTS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dos niveles de programación:</a:t>
            </a:r>
          </a:p>
          <a:p>
            <a:pPr lvl="1"/>
            <a:r>
              <a:rPr lang="es-ES" dirty="0" smtClean="0"/>
              <a:t>Gestual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Textual</a:t>
            </a:r>
          </a:p>
        </p:txBody>
      </p:sp>
      <p:pic>
        <p:nvPicPr>
          <p:cNvPr id="4" name="3 Imagen" descr="robo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285992"/>
            <a:ext cx="4071966" cy="2143140"/>
          </a:xfrm>
          <a:prstGeom prst="rect">
            <a:avLst/>
          </a:prstGeom>
        </p:spPr>
      </p:pic>
      <p:pic>
        <p:nvPicPr>
          <p:cNvPr id="5" name="4 Imagen" descr="ROBO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500570"/>
            <a:ext cx="3690712" cy="2039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GESTUAL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Gestual:</a:t>
            </a:r>
          </a:p>
          <a:p>
            <a:pPr lvl="1"/>
            <a:r>
              <a:rPr lang="es-ES" dirty="0" smtClean="0"/>
              <a:t>El robot interviene en el proceso como un digitalizador de posiciones.</a:t>
            </a:r>
          </a:p>
          <a:p>
            <a:pPr lvl="1"/>
            <a:r>
              <a:rPr lang="es-ES" dirty="0" smtClean="0"/>
              <a:t>No es necesaria la experiencia del usuario, pues se realiza con métodos sencillos:</a:t>
            </a:r>
          </a:p>
          <a:p>
            <a:pPr lvl="2"/>
            <a:r>
              <a:rPr lang="es-ES" dirty="0" smtClean="0"/>
              <a:t>Moviendo manualmente el robot a la posición deseada.</a:t>
            </a:r>
          </a:p>
          <a:p>
            <a:pPr lvl="2"/>
            <a:r>
              <a:rPr lang="es-ES" dirty="0" smtClean="0"/>
              <a:t>Sistema maestro-esclavo.</a:t>
            </a:r>
          </a:p>
          <a:p>
            <a:pPr lvl="2"/>
            <a:r>
              <a:rPr lang="es-ES" dirty="0" smtClean="0"/>
              <a:t>Mando.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Textual: </a:t>
            </a:r>
            <a:endParaRPr lang="es-ES" dirty="0" smtClean="0"/>
          </a:p>
          <a:p>
            <a:pPr lvl="1"/>
            <a:r>
              <a:rPr lang="es-ES" dirty="0" smtClean="0"/>
              <a:t>El movimiento del robot y su relación con el entorno es definida mediante un programa. Es necesaria la experiencia. </a:t>
            </a:r>
          </a:p>
          <a:p>
            <a:pPr lvl="1"/>
            <a:r>
              <a:rPr lang="es-ES" dirty="0" smtClean="0"/>
              <a:t>Existen tres tipos:</a:t>
            </a:r>
          </a:p>
          <a:p>
            <a:pPr lvl="2"/>
            <a:r>
              <a:rPr lang="es-ES" dirty="0" smtClean="0"/>
              <a:t>Nivel robot</a:t>
            </a:r>
          </a:p>
          <a:p>
            <a:pPr lvl="2"/>
            <a:r>
              <a:rPr lang="es-ES" dirty="0" smtClean="0"/>
              <a:t>Nivel objeto</a:t>
            </a:r>
          </a:p>
          <a:p>
            <a:pPr lvl="2"/>
            <a:r>
              <a:rPr lang="es-ES" dirty="0" smtClean="0"/>
              <a:t>Nivel tarea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robot: </a:t>
            </a:r>
          </a:p>
          <a:p>
            <a:pPr lvl="1"/>
            <a:r>
              <a:rPr lang="es-ES" dirty="0" smtClean="0"/>
              <a:t>Orientados a definir la secuencia de operaciones para que el robot realice la tarea.</a:t>
            </a:r>
          </a:p>
          <a:p>
            <a:pPr lvl="1"/>
            <a:r>
              <a:rPr lang="es-ES" dirty="0" smtClean="0"/>
              <a:t> Ejemplos:</a:t>
            </a:r>
          </a:p>
          <a:p>
            <a:pPr lvl="2"/>
            <a:r>
              <a:rPr lang="es-ES" dirty="0" smtClean="0"/>
              <a:t>ANORAD</a:t>
            </a:r>
          </a:p>
          <a:p>
            <a:pPr lvl="2"/>
            <a:r>
              <a:rPr lang="es-ES" dirty="0" smtClean="0"/>
              <a:t>EMILY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objeto: </a:t>
            </a:r>
          </a:p>
          <a:p>
            <a:pPr lvl="1"/>
            <a:r>
              <a:rPr lang="es-ES" dirty="0" smtClean="0"/>
              <a:t>Las instrucciones se dan en función de los objetos a manejar.</a:t>
            </a:r>
          </a:p>
          <a:p>
            <a:pPr lvl="1"/>
            <a:r>
              <a:rPr lang="es-ES" dirty="0" smtClean="0"/>
              <a:t> Ejemplos:</a:t>
            </a:r>
          </a:p>
          <a:p>
            <a:pPr lvl="2"/>
            <a:r>
              <a:rPr lang="es-ES" dirty="0" smtClean="0"/>
              <a:t>RAPT</a:t>
            </a:r>
          </a:p>
          <a:p>
            <a:pPr lvl="2"/>
            <a:r>
              <a:rPr lang="es-ES" dirty="0" smtClean="0"/>
              <a:t>AUTOPASS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	</a:t>
            </a: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tarea:</a:t>
            </a:r>
          </a:p>
          <a:p>
            <a:pPr lvl="1"/>
            <a:r>
              <a:rPr lang="es-ES" dirty="0" smtClean="0"/>
              <a:t>El programador define las acciones que debe ejecutar el robot.</a:t>
            </a:r>
          </a:p>
          <a:p>
            <a:pPr lvl="1"/>
            <a:r>
              <a:rPr lang="es-ES" dirty="0" smtClean="0"/>
              <a:t>El sistema decide qué movimientos y comprobaciones sensoriales debe realizar y en que orden. Estas decisiones se toman en función de :</a:t>
            </a:r>
          </a:p>
          <a:p>
            <a:pPr lvl="2"/>
            <a:r>
              <a:rPr lang="es-ES" dirty="0" smtClean="0"/>
              <a:t>Los objetivos propuestos.</a:t>
            </a:r>
          </a:p>
          <a:p>
            <a:pPr lvl="2"/>
            <a:r>
              <a:rPr lang="es-ES" dirty="0" smtClean="0"/>
              <a:t>El estado del mundo del robot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835</Words>
  <PresentationFormat>Presentación en pantalla (4:3)</PresentationFormat>
  <Paragraphs>156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P2: T7</vt:lpstr>
      <vt:lpstr>ÍNDICE</vt:lpstr>
      <vt:lpstr>INTRODUCCIÓN</vt:lpstr>
      <vt:lpstr>PROGRAMACIÓN DE ROBOTS</vt:lpstr>
      <vt:lpstr>PROGRAMACIÓN DE ROBOTS NIVEL GESTUAL</vt:lpstr>
      <vt:lpstr>PROGRAMACIÓN DE ROBOTS NIVEL TEXTUAL</vt:lpstr>
      <vt:lpstr>PROGRAMACIÓN DE ROBOTS NIVEL TEXTUAL</vt:lpstr>
      <vt:lpstr>PROGRAMACIÓN DE ROBOTS NIVEL TEXTUAL</vt:lpstr>
      <vt:lpstr>PROGRAMACIÓN DE ROBOTS NIVEL TEXTUAL</vt:lpstr>
      <vt:lpstr>PROGRAMACIÓN DE ROBOTS NIVEL TEXTUAL</vt:lpstr>
      <vt:lpstr>RELACIÓN DE LOS LENGUAJES DE PROGRAMACIÓN DE ROBOTS Y LOS HABITUALES</vt:lpstr>
      <vt:lpstr>RELACIÓN DE LOS LENGUAJES DE PROGRAMACIÓN DE ROBOTS Y LOS HABITUALES</vt:lpstr>
      <vt:lpstr>RELACIÓN DE LOS LENGUAJES DE PROGRAMACIÓN DE ROBOTS Y LOS HABITUALES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EDUCACIÓN</vt:lpstr>
      <vt:lpstr>LENGUAJES EN EDUCACIÓN</vt:lpstr>
      <vt:lpstr>LENGUAJES EN EDUCACIÓN</vt:lpstr>
      <vt:lpstr>CONCLUSION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P2: T7</dc:title>
  <dc:creator>helena lamosa lopes</dc:creator>
  <cp:lastModifiedBy>Usuario</cp:lastModifiedBy>
  <cp:revision>20</cp:revision>
  <dcterms:created xsi:type="dcterms:W3CDTF">2017-11-01T16:07:55Z</dcterms:created>
  <dcterms:modified xsi:type="dcterms:W3CDTF">2017-11-01T19:07:48Z</dcterms:modified>
</cp:coreProperties>
</file>