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6" r:id="rId3"/>
    <p:sldId id="263" r:id="rId4"/>
    <p:sldId id="261" r:id="rId5"/>
    <p:sldId id="266" r:id="rId6"/>
    <p:sldId id="271" r:id="rId7"/>
    <p:sldId id="270" r:id="rId8"/>
    <p:sldId id="269" r:id="rId9"/>
    <p:sldId id="260" r:id="rId10"/>
    <p:sldId id="265" r:id="rId11"/>
    <p:sldId id="272" r:id="rId12"/>
    <p:sldId id="273" r:id="rId13"/>
    <p:sldId id="275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E36"/>
    <a:srgbClr val="00499B"/>
    <a:srgbClr val="1355A1"/>
    <a:srgbClr val="DCEEDC"/>
    <a:srgbClr val="D493C9"/>
    <a:srgbClr val="7BCBC4"/>
    <a:srgbClr val="138913"/>
    <a:srgbClr val="2020C7"/>
    <a:srgbClr val="D34D4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30D1A-3F0C-4F67-9C62-3076911F8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B2ED4F-CD1A-465E-A57F-303B3924D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B73B11-549D-489A-8BB7-E94D8D11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1F01-15C8-4887-8EE0-0B571834AC29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CD844D-52D0-4A3F-A50E-A161352F5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F1B2C-7EC3-4EAC-91A1-E098A61A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2447-5913-4C93-9F59-C74406AF7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65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FDCC0-9166-4405-B7C3-DE8FF614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839328-07A5-4F35-B8CE-3C15C680D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3EEAA-E66A-46B8-B0CB-46621FAA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1F01-15C8-4887-8EE0-0B571834AC29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923163-56E4-4829-983A-84A11753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85845C-874C-4293-B1F1-A52CDF7B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2447-5913-4C93-9F59-C74406AF7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37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C7627-03EB-4B5D-95AA-BECF2984B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CCAFD1-ED6D-4AFA-A994-7DEAB9220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6AE35A-6BDE-495A-8F40-D64D19E03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1F01-15C8-4887-8EE0-0B571834AC29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9915ED-6C6B-4548-ACE2-A3E2E891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C0676D-A7E8-4533-8732-057EC2EF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2447-5913-4C93-9F59-C74406AF7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456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콘텐츠 2개">
    <p:bg>
      <p:bgPr>
        <a:solidFill>
          <a:srgbClr val="0048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0EED00F-634C-4C47-A5E0-F681AF10B0D5}"/>
              </a:ext>
            </a:extLst>
          </p:cNvPr>
          <p:cNvSpPr/>
          <p:nvPr userDrawn="1"/>
        </p:nvSpPr>
        <p:spPr>
          <a:xfrm>
            <a:off x="101236" y="75984"/>
            <a:ext cx="11994969" cy="6706029"/>
          </a:xfrm>
          <a:prstGeom prst="roundRect">
            <a:avLst>
              <a:gd name="adj" fmla="val 3091"/>
            </a:avLst>
          </a:prstGeom>
          <a:solidFill>
            <a:srgbClr val="78C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AD5A0E-3C21-41FC-AF4C-A3DC79A7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DFB4-4212-456E-821C-919A79FE17BC}" type="datetime1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5821F5-780E-4C82-92A8-3377F414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9056C4-1254-4871-8C02-62772DB4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350A-2362-41FF-9D23-B5DA7190624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7486DF4-70BA-47F5-B7D9-28DDC46E7183}"/>
              </a:ext>
            </a:extLst>
          </p:cNvPr>
          <p:cNvSpPr/>
          <p:nvPr userDrawn="1"/>
        </p:nvSpPr>
        <p:spPr>
          <a:xfrm>
            <a:off x="275409" y="125410"/>
            <a:ext cx="11641183" cy="6607175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F00173-4488-45BA-AE3E-36DC397F35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278" b="63981" l="63571" r="79152">
                        <a14:foregroundMark x1="63795" y1="48889" x2="63795" y2="49352"/>
                        <a14:foregroundMark x1="65290" y1="50926" x2="65290" y2="50926"/>
                        <a14:foregroundMark x1="65134" y1="49537" x2="65223" y2="52315"/>
                        <a14:foregroundMark x1="63571" y1="47315" x2="63951" y2="47315"/>
                        <a14:foregroundMark x1="66071" y1="49537" x2="65848" y2="53981"/>
                        <a14:foregroundMark x1="66897" y1="48333" x2="66897" y2="52870"/>
                        <a14:foregroundMark x1="68482" y1="49722" x2="68594" y2="53981"/>
                        <a14:foregroundMark x1="70000" y1="50093" x2="69955" y2="55000"/>
                        <a14:foregroundMark x1="73504" y1="50463" x2="73616" y2="55185"/>
                        <a14:foregroundMark x1="74933" y1="49074" x2="74978" y2="53056"/>
                        <a14:foregroundMark x1="75938" y1="50463" x2="76004" y2="54074"/>
                        <a14:foregroundMark x1="76830" y1="49537" x2="76853" y2="53426"/>
                        <a14:foregroundMark x1="76786" y1="47593" x2="77009" y2="47685"/>
                        <a14:foregroundMark x1="77612" y1="50648" x2="77545" y2="54074"/>
                        <a14:foregroundMark x1="78728" y1="50278" x2="78772" y2="52315"/>
                        <a14:foregroundMark x1="71272" y1="48333" x2="71272" y2="55648"/>
                        <a14:foregroundMark x1="72098" y1="50833" x2="72121" y2="55185"/>
                        <a14:foregroundMark x1="72841" y1="48691" x2="72946" y2="55185"/>
                        <a14:foregroundMark x1="72054" y1="51574" x2="71974" y2="56258"/>
                        <a14:foregroundMark x1="72143" y1="52870" x2="72031" y2="52500"/>
                        <a14:foregroundMark x1="72203" y1="52329" x2="72142" y2="55795"/>
                        <a14:foregroundMark x1="72813" y1="47407" x2="72143" y2="50463"/>
                        <a14:foregroundMark x1="71362" y1="48796" x2="72054" y2="50278"/>
                        <a14:backgroundMark x1="71629" y1="57593" x2="71629" y2="54444"/>
                        <a14:backgroundMark x1="72656" y1="56852" x2="72567" y2="53796"/>
                        <a14:backgroundMark x1="71719" y1="56759" x2="72277" y2="57500"/>
                        <a14:backgroundMark x1="71853" y1="56204" x2="72188" y2="56759"/>
                        <a14:backgroundMark x1="71853" y1="56204" x2="72121" y2="57500"/>
                        <a14:backgroundMark x1="72188" y1="56852" x2="71808" y2="55463"/>
                        <a14:backgroundMark x1="72277" y1="58241" x2="71607" y2="58241"/>
                        <a14:backgroundMark x1="71942" y1="57222" x2="71875" y2="57963"/>
                        <a14:backgroundMark x1="72009" y1="57407" x2="72098" y2="57963"/>
                        <a14:backgroundMark x1="72121" y1="56481" x2="71853" y2="59352"/>
                        <a14:backgroundMark x1="73192" y1="47685" x2="73192" y2="48333"/>
                      </a14:backgroundRemoval>
                    </a14:imgEffect>
                  </a14:imgLayer>
                </a14:imgProps>
              </a:ext>
            </a:extLst>
          </a:blip>
          <a:srcRect l="62091" t="43120" r="18942" b="42010"/>
          <a:stretch/>
        </p:blipFill>
        <p:spPr>
          <a:xfrm>
            <a:off x="9953897" y="6326512"/>
            <a:ext cx="1962694" cy="370966"/>
          </a:xfrm>
          <a:prstGeom prst="rect">
            <a:avLst/>
          </a:prstGeom>
        </p:spPr>
      </p:pic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21D241BF-62B2-424D-B4F8-80B37525126D}"/>
              </a:ext>
            </a:extLst>
          </p:cNvPr>
          <p:cNvSpPr txBox="1">
            <a:spLocks/>
          </p:cNvSpPr>
          <p:nvPr userDrawn="1"/>
        </p:nvSpPr>
        <p:spPr>
          <a:xfrm>
            <a:off x="3575958" y="63730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728E8D-27C0-4F15-9D23-457E8C3193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497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52B65-59E9-4397-B638-F61EC8DB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DD3569-3BE2-4699-AA91-D61214551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B19177-A5BF-4806-BBA1-79D0EB498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1F01-15C8-4887-8EE0-0B571834AC29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048BAC-2859-4F20-B50A-C3021463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7B89C-7983-4803-8642-38B8CE0A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2447-5913-4C93-9F59-C74406AF7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28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B0E48-1F3F-49C9-9AAA-3388843C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AEEF5C-CCCB-4B4E-B56F-1A64E4826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F789BC-09BC-4909-A391-5AAFEE59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1F01-15C8-4887-8EE0-0B571834AC29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B1E71-AA39-494E-B306-4C948C9E7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6D7859-6D14-424A-B254-7E8F9F46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2447-5913-4C93-9F59-C74406AF7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14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17343-F6A6-47B7-9DFC-C5144225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CFAE9E-6450-48A6-92E1-11E8BCBFF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A6545D-2057-478D-85D3-288C9E5C8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FC4B22-6BA8-43CB-9600-EB910B50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1F01-15C8-4887-8EE0-0B571834AC29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2CFFC-689D-41CC-9494-D03CA68F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8B94DC-E16F-4586-A9E3-5804C543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2447-5913-4C93-9F59-C74406AF7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85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D337C-6BCE-4F9D-AF77-E2F250C7B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611A43-2F6E-4880-9361-972C6FDA1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86BE97-908F-4FDA-BE79-3607BDA98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C47890-EA08-4FE6-92FE-74A4CFA3A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6C3CFD-A470-44E6-827E-3205EDE84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CD17A9-243A-4D7D-8A3E-A9745DBDD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1F01-15C8-4887-8EE0-0B571834AC29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F12035-6CD2-4A1E-B8D8-0B8981C2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D0D380-A319-4AE9-B59D-4F43B541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2447-5913-4C93-9F59-C74406AF7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12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321F0-4337-4CFC-A3CE-3C658A91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3DD9AB-531F-4C31-8C88-B6F0B6FA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1F01-15C8-4887-8EE0-0B571834AC29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C9C91C-0514-444D-BB7D-8918DBE2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90BE1C-A029-4173-BC69-0918A064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2447-5913-4C93-9F59-C74406AF7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85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993156-DA04-4DC6-BAD0-2C836A71F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1F01-15C8-4887-8EE0-0B571834AC29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30BEFA-7D55-4F9B-B581-BF512D58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F0ED52-5615-4C71-9207-1D30F919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2447-5913-4C93-9F59-C74406AF7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9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5A47-7859-4001-BC39-6D865AB82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98288-C9B3-4BA9-BF2D-CE15B936B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6B771D-DD14-4FFB-AA66-CF7CDCA29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787063-49EF-4A0F-98A7-425D3B93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1F01-15C8-4887-8EE0-0B571834AC29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D882F6-8FF0-4723-BE87-10A33065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8974B7-CE5E-4702-B97F-F87C1946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2447-5913-4C93-9F59-C74406AF7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6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0EDC9-6777-44F9-A566-43DD563E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ABD3EF-46C7-45EF-B005-FFD2D0FC4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398866-4C77-42C1-B777-2BA2927B5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4748D0-2350-491C-958A-2354D29E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1F01-15C8-4887-8EE0-0B571834AC29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E155A3-AE76-4078-9A55-A20FDF34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96D939-9450-47FC-8CAC-EC2B4031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2447-5913-4C93-9F59-C74406AF7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6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A9C70E-9A04-449A-913B-1DA0BCE3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4F7363-7DF8-4385-9CCC-960781485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5C451-F3EB-47B6-ACB8-B02FCE7AA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01F01-15C8-4887-8EE0-0B571834AC29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4E5D30-C2C7-4140-9A20-D037390B3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004CBF-EAC6-4FA5-B705-ED15D64CB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A2447-5913-4C93-9F59-C74406AF7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92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29DCA8-7D13-495B-975E-50B1083A821F}"/>
              </a:ext>
            </a:extLst>
          </p:cNvPr>
          <p:cNvSpPr txBox="1"/>
          <p:nvPr/>
        </p:nvSpPr>
        <p:spPr>
          <a:xfrm>
            <a:off x="780640" y="446111"/>
            <a:ext cx="6641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00499B"/>
                </a:solidFill>
              </a:rPr>
              <a:t>What is Deep-Stacking Network (DSN) ?</a:t>
            </a:r>
            <a:endParaRPr lang="ko-KR" altLang="en-US" sz="2400" b="1" dirty="0">
              <a:solidFill>
                <a:srgbClr val="00499B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3BFE39-6295-4785-9B25-6F1E63456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365" y="1308899"/>
            <a:ext cx="4387269" cy="306493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8FA0AAD-77AF-491B-A7F6-84BA36CFC83B}"/>
              </a:ext>
            </a:extLst>
          </p:cNvPr>
          <p:cNvSpPr/>
          <p:nvPr/>
        </p:nvSpPr>
        <p:spPr>
          <a:xfrm>
            <a:off x="3933127" y="4527714"/>
            <a:ext cx="43565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) SCALABLE STACKING AND LEARNING FOR BUILDING DEEP ARCHITECTURES, IEEE, 2012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962D28-3A37-4A1A-8E77-00EAF6EE50D5}"/>
              </a:ext>
            </a:extLst>
          </p:cNvPr>
          <p:cNvSpPr txBox="1"/>
          <p:nvPr/>
        </p:nvSpPr>
        <p:spPr>
          <a:xfrm>
            <a:off x="2373506" y="5300673"/>
            <a:ext cx="7629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 모듈을 통해 나온 </a:t>
            </a:r>
            <a:r>
              <a:rPr lang="en-US" altLang="ko-KR" dirty="0"/>
              <a:t>Output</a:t>
            </a:r>
            <a:r>
              <a:rPr lang="ko-KR" altLang="en-US" dirty="0"/>
              <a:t>은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다음 모듈의 </a:t>
            </a:r>
            <a:r>
              <a:rPr lang="en-US" altLang="ko-KR" b="1" dirty="0"/>
              <a:t>“ Effective Input “</a:t>
            </a:r>
            <a:r>
              <a:rPr lang="ko-KR" altLang="en-US" dirty="0"/>
              <a:t>이 되어</a:t>
            </a:r>
            <a:r>
              <a:rPr lang="en-US" altLang="ko-KR" dirty="0"/>
              <a:t>, </a:t>
            </a:r>
            <a:r>
              <a:rPr lang="ko-KR" altLang="en-US" dirty="0"/>
              <a:t>기존의 </a:t>
            </a:r>
            <a:r>
              <a:rPr lang="en-US" altLang="ko-KR" dirty="0"/>
              <a:t>Input</a:t>
            </a:r>
            <a:r>
              <a:rPr lang="ko-KR" altLang="en-US" dirty="0"/>
              <a:t>과 함께 들어간다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01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C3F3492-76D4-4073-8D81-CA9E290697CB}"/>
              </a:ext>
            </a:extLst>
          </p:cNvPr>
          <p:cNvSpPr txBox="1"/>
          <p:nvPr/>
        </p:nvSpPr>
        <p:spPr>
          <a:xfrm>
            <a:off x="770197" y="515898"/>
            <a:ext cx="565654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1355A1"/>
                </a:solidFill>
                <a:latin typeface="+mn-ea"/>
                <a:cs typeface="Arial" panose="020B0604020202020204" pitchFamily="34" charset="0"/>
              </a:rPr>
              <a:t>Experimental</a:t>
            </a:r>
            <a:r>
              <a:rPr lang="ko-KR" altLang="en-US" sz="2400" b="1" dirty="0">
                <a:solidFill>
                  <a:srgbClr val="1355A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1355A1"/>
                </a:solidFill>
                <a:latin typeface="+mn-ea"/>
                <a:cs typeface="Arial" panose="020B0604020202020204" pitchFamily="34" charset="0"/>
              </a:rPr>
              <a:t>Setup</a:t>
            </a:r>
          </a:p>
          <a:p>
            <a:endParaRPr lang="en-US" altLang="ko-KR" dirty="0">
              <a:latin typeface="+mn-ea"/>
              <a:cs typeface="Arial" panose="020B0604020202020204" pitchFamily="34" charset="0"/>
            </a:endParaRPr>
          </a:p>
          <a:p>
            <a:pPr marL="285750" indent="-285750">
              <a:buClr>
                <a:srgbClr val="7BCBC4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7BCBC4"/>
                </a:solidFill>
                <a:latin typeface="+mn-ea"/>
                <a:cs typeface="Arial" panose="020B0604020202020204" pitchFamily="34" charset="0"/>
              </a:rPr>
              <a:t>DSN + PSO / DSN + BAT </a:t>
            </a:r>
            <a:r>
              <a:rPr lang="ko-KR" altLang="en-US" b="1" dirty="0">
                <a:solidFill>
                  <a:srgbClr val="7BCBC4"/>
                </a:solidFill>
                <a:latin typeface="+mn-ea"/>
                <a:cs typeface="Arial" panose="020B0604020202020204" pitchFamily="34" charset="0"/>
              </a:rPr>
              <a:t>에서 </a:t>
            </a:r>
            <a:r>
              <a:rPr lang="en-US" altLang="ko-KR" b="1" dirty="0">
                <a:solidFill>
                  <a:srgbClr val="7BCBC4"/>
                </a:solidFill>
                <a:latin typeface="+mn-ea"/>
                <a:cs typeface="Arial" panose="020B0604020202020204" pitchFamily="34" charset="0"/>
              </a:rPr>
              <a:t>PSO, BAT</a:t>
            </a:r>
            <a:r>
              <a:rPr lang="ko-KR" altLang="en-US" b="1" dirty="0">
                <a:solidFill>
                  <a:srgbClr val="7BCBC4"/>
                </a:solidFill>
                <a:latin typeface="+mn-ea"/>
                <a:cs typeface="Arial" panose="020B0604020202020204" pitchFamily="34" charset="0"/>
              </a:rPr>
              <a:t>의 역할</a:t>
            </a:r>
            <a:endParaRPr lang="en-US" altLang="ko-KR" b="1" dirty="0">
              <a:solidFill>
                <a:srgbClr val="7BCBC4"/>
              </a:solidFill>
              <a:latin typeface="+mn-ea"/>
              <a:cs typeface="Arial" panose="020B0604020202020204" pitchFamily="34" charset="0"/>
            </a:endParaRPr>
          </a:p>
          <a:p>
            <a:pPr lvl="1">
              <a:buClr>
                <a:srgbClr val="7BCBC4"/>
              </a:buClr>
            </a:pPr>
            <a:endParaRPr lang="en-US" altLang="ko-KR" dirty="0">
              <a:latin typeface="+mn-ea"/>
              <a:cs typeface="Arial" panose="020B0604020202020204" pitchFamily="34" charset="0"/>
            </a:endParaRPr>
          </a:p>
          <a:p>
            <a:pPr>
              <a:buClr>
                <a:srgbClr val="7BCBC4"/>
              </a:buClr>
            </a:pPr>
            <a:r>
              <a:rPr lang="en-US" altLang="ko-KR" dirty="0">
                <a:latin typeface="+mn-ea"/>
                <a:cs typeface="Arial" panose="020B0604020202020204" pitchFamily="34" charset="0"/>
              </a:rPr>
              <a:t>= </a:t>
            </a:r>
            <a:r>
              <a:rPr lang="en-US" altLang="ko-KR" b="1" dirty="0">
                <a:highlight>
                  <a:srgbClr val="FECE36"/>
                </a:highlight>
                <a:latin typeface="+mn-ea"/>
                <a:cs typeface="Arial" panose="020B0604020202020204" pitchFamily="34" charset="0"/>
              </a:rPr>
              <a:t>weight matrix 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생성 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&amp; Error rate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에 따라 업데이트</a:t>
            </a:r>
            <a:endParaRPr lang="en-US" altLang="ko-KR" dirty="0">
              <a:latin typeface="+mn-ea"/>
              <a:cs typeface="Arial" panose="020B0604020202020204" pitchFamily="34" charset="0"/>
            </a:endParaRPr>
          </a:p>
          <a:p>
            <a:pPr>
              <a:buClr>
                <a:srgbClr val="7BCBC4"/>
              </a:buClr>
            </a:pPr>
            <a:r>
              <a:rPr lang="en-US" altLang="ko-KR" dirty="0">
                <a:latin typeface="+mn-ea"/>
                <a:cs typeface="Arial" panose="020B0604020202020204" pitchFamily="34" charset="0"/>
              </a:rPr>
              <a:t>=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b="1" dirty="0">
                <a:highlight>
                  <a:srgbClr val="FECE36"/>
                </a:highlight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b="1" dirty="0">
                <a:highlight>
                  <a:srgbClr val="FECE36"/>
                </a:highlight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b="1" dirty="0">
                <a:highlight>
                  <a:srgbClr val="FECE36"/>
                </a:highlight>
                <a:latin typeface="+mn-ea"/>
                <a:cs typeface="Arial" panose="020B0604020202020204" pitchFamily="34" charset="0"/>
              </a:rPr>
              <a:t>of</a:t>
            </a:r>
            <a:r>
              <a:rPr lang="ko-KR" altLang="en-US" b="1" dirty="0">
                <a:highlight>
                  <a:srgbClr val="FECE36"/>
                </a:highlight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b="1" dirty="0">
                <a:highlight>
                  <a:srgbClr val="FECE36"/>
                </a:highlight>
                <a:latin typeface="+mn-ea"/>
                <a:cs typeface="Arial" panose="020B0604020202020204" pitchFamily="34" charset="0"/>
              </a:rPr>
              <a:t>module</a:t>
            </a:r>
            <a:r>
              <a:rPr lang="en-US" altLang="ko-KR" b="1" dirty="0"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설정</a:t>
            </a:r>
            <a:endParaRPr lang="en-US" altLang="ko-KR" dirty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66E4577F-203C-429D-8D80-E5F0175DD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4" y="2362557"/>
            <a:ext cx="5236711" cy="3795009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EC96B2BA-33C8-45FD-A1BB-BB3D47BE98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778"/>
          <a:stretch/>
        </p:blipFill>
        <p:spPr>
          <a:xfrm>
            <a:off x="6852496" y="1061919"/>
            <a:ext cx="4972358" cy="394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48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7BBEFF1-215D-4FEF-AF91-5287CCDA3788}"/>
              </a:ext>
            </a:extLst>
          </p:cNvPr>
          <p:cNvSpPr/>
          <p:nvPr/>
        </p:nvSpPr>
        <p:spPr>
          <a:xfrm>
            <a:off x="4873219" y="5578008"/>
            <a:ext cx="721193" cy="403761"/>
          </a:xfrm>
          <a:prstGeom prst="rect">
            <a:avLst/>
          </a:prstGeom>
          <a:solidFill>
            <a:srgbClr val="FEC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9C7D970D-DEA1-451D-964F-24423D288077}"/>
                  </a:ext>
                </a:extLst>
              </p:cNvPr>
              <p:cNvSpPr/>
              <p:nvPr/>
            </p:nvSpPr>
            <p:spPr>
              <a:xfrm>
                <a:off x="2093773" y="1771393"/>
                <a:ext cx="6981014" cy="42927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400" b="0" dirty="0"/>
                  <a:t>If 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e>
                    </m:d>
                  </m:oMath>
                </a14:m>
                <a:r>
                  <a:rPr lang="en-US" altLang="ko-KR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ko-KR" altLang="en-US" sz="2400" i="0">
                        <a:latin typeface="+mn-ea"/>
                      </a:rPr>
                      <m:t>일</m:t>
                    </m:r>
                  </m:oMath>
                </a14:m>
                <a:r>
                  <a:rPr lang="en-US" altLang="ko-KR" sz="2400" b="0" dirty="0">
                    <a:latin typeface="+mn-ea"/>
                  </a:rPr>
                  <a:t> </a:t>
                </a:r>
                <a:r>
                  <a:rPr lang="ko-KR" altLang="en-US" sz="2400" b="0" dirty="0">
                    <a:latin typeface="+mn-ea"/>
                  </a:rPr>
                  <a:t>때</a:t>
                </a:r>
                <a:r>
                  <a:rPr lang="en-US" altLang="ko-KR" sz="2400" b="0" dirty="0">
                    <a:latin typeface="+mn-ea"/>
                  </a:rPr>
                  <a:t>, </a:t>
                </a:r>
              </a:p>
              <a:p>
                <a:endParaRPr lang="en-US" altLang="ko-KR" sz="2400" b="1" dirty="0">
                  <a:solidFill>
                    <a:srgbClr val="1355A1"/>
                  </a:solidFill>
                </a:endParaRPr>
              </a:p>
              <a:p>
                <a:r>
                  <a:rPr lang="en-US" altLang="ko-KR" sz="2400" b="1" dirty="0">
                    <a:solidFill>
                      <a:srgbClr val="1355A1"/>
                    </a:solidFill>
                  </a:rPr>
                  <a:t>Dimension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solidFill>
                              <a:srgbClr val="1355A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solidFill>
                              <a:srgbClr val="1355A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1355A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ko-KR" sz="2400" b="1" i="1" smtClean="0">
                        <a:solidFill>
                          <a:srgbClr val="1355A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mtClean="0">
                        <a:solidFill>
                          <a:srgbClr val="1355A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ko-KR" sz="2400" b="1" i="1" smtClean="0">
                        <a:solidFill>
                          <a:srgbClr val="1355A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1" i="1" smtClean="0">
                        <a:solidFill>
                          <a:srgbClr val="1355A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d>
                      <m:dPr>
                        <m:ctrlPr>
                          <a:rPr lang="en-US" altLang="ko-KR" sz="2400" b="1" i="1" smtClean="0">
                            <a:solidFill>
                              <a:srgbClr val="1355A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 smtClean="0">
                            <a:solidFill>
                              <a:srgbClr val="1355A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ko-KR" sz="2400" b="1" i="1" smtClean="0">
                            <a:solidFill>
                              <a:srgbClr val="1355A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1" i="1" smtClean="0">
                            <a:solidFill>
                              <a:srgbClr val="1355A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altLang="ko-KR" sz="2400" b="1" dirty="0">
                  <a:solidFill>
                    <a:srgbClr val="1355A1"/>
                  </a:solidFill>
                </a:endParaRPr>
              </a:p>
              <a:p>
                <a:r>
                  <a:rPr lang="en-US" altLang="ko-KR" sz="2400" b="1" dirty="0">
                    <a:solidFill>
                      <a:srgbClr val="1355A1"/>
                    </a:solidFill>
                  </a:rPr>
                  <a:t>Dimension of </a:t>
                </a:r>
                <a14:m>
                  <m:oMath xmlns:m="http://schemas.openxmlformats.org/officeDocument/2006/math">
                    <m:r>
                      <a:rPr lang="en-US" altLang="ko-KR" sz="2400" b="1" i="0" smtClean="0">
                        <a:solidFill>
                          <a:srgbClr val="1355A1"/>
                        </a:solidFill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altLang="ko-KR" sz="2400" b="1" i="1" smtClean="0">
                        <a:solidFill>
                          <a:srgbClr val="1355A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1" i="1" smtClean="0">
                            <a:solidFill>
                              <a:srgbClr val="1355A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solidFill>
                              <a:srgbClr val="1355A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1355A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ko-KR" sz="2400" b="1" i="1" smtClean="0">
                        <a:solidFill>
                          <a:srgbClr val="1355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US" altLang="ko-KR" sz="2400" b="1" i="1" smtClean="0">
                        <a:solidFill>
                          <a:srgbClr val="1355A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</m:t>
                    </m:r>
                  </m:oMath>
                </a14:m>
                <a:endParaRPr lang="en-US" altLang="ko-KR" sz="2400" b="1" dirty="0">
                  <a:solidFill>
                    <a:srgbClr val="1355A1"/>
                  </a:solidFill>
                </a:endParaRPr>
              </a:p>
              <a:p>
                <a:endParaRPr lang="en-US" altLang="ko-KR" sz="2400" i="1" dirty="0">
                  <a:solidFill>
                    <a:srgbClr val="1355A1"/>
                  </a:solidFill>
                  <a:latin typeface="+mn-ea"/>
                  <a:ea typeface="Cambria Math" panose="02040503050406030204" pitchFamily="18" charset="0"/>
                </a:endParaRPr>
              </a:p>
              <a:p>
                <a:r>
                  <a:rPr lang="en-US" altLang="ko-KR" sz="2000" dirty="0">
                    <a:solidFill>
                      <a:srgbClr val="1355A1"/>
                    </a:solidFill>
                    <a:latin typeface="+mn-ea"/>
                  </a:rPr>
                  <a:t>M</a:t>
                </a:r>
                <a:r>
                  <a:rPr lang="ko-KR" altLang="en-US" sz="2000" dirty="0">
                    <a:solidFill>
                      <a:srgbClr val="1355A1"/>
                    </a:solidFill>
                    <a:latin typeface="+mn-ea"/>
                  </a:rPr>
                  <a:t>번째 </a:t>
                </a:r>
                <a:r>
                  <a:rPr lang="en-US" altLang="ko-KR" sz="2000" dirty="0">
                    <a:solidFill>
                      <a:srgbClr val="1355A1"/>
                    </a:solidFill>
                    <a:latin typeface="+mn-ea"/>
                  </a:rPr>
                  <a:t>module</a:t>
                </a:r>
                <a:r>
                  <a:rPr lang="ko-KR" altLang="en-US" sz="2000" dirty="0">
                    <a:solidFill>
                      <a:srgbClr val="1355A1"/>
                    </a:solidFill>
                    <a:latin typeface="+mn-ea"/>
                  </a:rPr>
                  <a:t>의 </a:t>
                </a:r>
                <a:r>
                  <a:rPr lang="en-US" altLang="ko-KR" sz="2000" dirty="0">
                    <a:solidFill>
                      <a:srgbClr val="1355A1"/>
                    </a:solidFill>
                    <a:latin typeface="+mn-ea"/>
                  </a:rPr>
                  <a:t>weight matrix dimension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rgbClr val="1355A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rgbClr val="1355A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rgbClr val="1355A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altLang="ko-KR" sz="2800" b="1" i="1" smtClean="0">
                          <a:solidFill>
                            <a:srgbClr val="1355A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ko-KR" sz="2800" b="1" i="1" smtClean="0">
                          <a:solidFill>
                            <a:srgbClr val="1355A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rgbClr val="1355A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rgbClr val="1355A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rgbClr val="1355A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altLang="ko-KR" sz="2800" b="1" i="1" smtClean="0">
                          <a:solidFill>
                            <a:srgbClr val="1355A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rgbClr val="1355A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rgbClr val="1355A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ko-KR" sz="2800" b="1" i="1">
                              <a:solidFill>
                                <a:srgbClr val="1355A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altLang="ko-KR" sz="2800" b="1" i="1" smtClean="0">
                          <a:solidFill>
                            <a:srgbClr val="1355A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altLang="ko-KR" sz="2800" b="1" i="1" dirty="0">
                  <a:solidFill>
                    <a:srgbClr val="1355A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rgbClr val="1355A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rgbClr val="1355A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ko-KR" sz="2800" b="1" i="1" smtClean="0">
                              <a:solidFill>
                                <a:srgbClr val="1355A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altLang="ko-KR" sz="2800" b="1" i="1" smtClean="0">
                          <a:solidFill>
                            <a:srgbClr val="1355A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800" b="1" i="1" smtClean="0">
                              <a:solidFill>
                                <a:srgbClr val="1355A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1" i="1" smtClean="0">
                                  <a:solidFill>
                                    <a:srgbClr val="1355A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 smtClean="0">
                                  <a:solidFill>
                                    <a:srgbClr val="1355A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ko-KR" sz="2800" b="1" i="1">
                                  <a:solidFill>
                                    <a:srgbClr val="1355A1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r>
                            <a:rPr lang="en-US" altLang="ko-KR" sz="2800" b="1" i="1" smtClean="0">
                              <a:solidFill>
                                <a:srgbClr val="1355A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800" b="1" i="1" smtClean="0">
                              <a:solidFill>
                                <a:srgbClr val="1355A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US" altLang="ko-KR" sz="2800" b="1" dirty="0">
                  <a:latin typeface="+mn-ea"/>
                </a:endParaRPr>
              </a:p>
              <a:p>
                <a:endParaRPr lang="en-US" altLang="ko-KR" sz="2400" dirty="0">
                  <a:latin typeface="+mn-ea"/>
                </a:endParaRPr>
              </a:p>
              <a:p>
                <a:pPr/>
                <a:r>
                  <a:rPr lang="en-US" altLang="ko-KR" dirty="0"/>
                  <a:t>D,  C,  K</a:t>
                </a:r>
                <a:r>
                  <a:rPr lang="en-US" altLang="ko-KR" sz="1400" dirty="0"/>
                  <a:t>(maybe) </a:t>
                </a:r>
                <a:r>
                  <a:rPr lang="ko-KR" altLang="en-US" dirty="0"/>
                  <a:t>은 주어짐</a:t>
                </a:r>
                <a:endParaRPr lang="en-US" altLang="ko-KR" dirty="0"/>
              </a:p>
              <a:p>
                <a:pPr/>
                <a:endParaRPr lang="en-US" altLang="ko-KR" sz="1050" dirty="0"/>
              </a:p>
              <a:p>
                <a:pPr/>
                <a:r>
                  <a:rPr lang="ko-KR" altLang="en-US" sz="2400" b="1" dirty="0">
                    <a:highlight>
                      <a:srgbClr val="FECE36"/>
                    </a:highlight>
                  </a:rPr>
                  <a:t>구해야 하는 것 </a:t>
                </a:r>
                <a:r>
                  <a:rPr lang="en-US" altLang="ko-KR" sz="2400" b="1" dirty="0">
                    <a:highlight>
                      <a:srgbClr val="FECE36"/>
                    </a:highlight>
                  </a:rPr>
                  <a:t>= M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highlight>
                              <a:srgbClr val="FECE36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highlight>
                              <a:srgbClr val="FECE36"/>
                            </a:highlight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sz="2400" b="1" i="1">
                            <a:highlight>
                              <a:srgbClr val="FECE36"/>
                            </a:highlight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altLang="ko-KR" sz="2400" b="1" dirty="0">
                    <a:highlight>
                      <a:srgbClr val="FECE36"/>
                    </a:highlight>
                  </a:rPr>
                  <a:t> , element of W and U</a:t>
                </a:r>
                <a:endParaRPr lang="ko-KR" altLang="en-US" sz="2400" b="1" dirty="0">
                  <a:highlight>
                    <a:srgbClr val="FECE36"/>
                  </a:highlight>
                </a:endParaRPr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9C7D970D-DEA1-451D-964F-24423D2880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773" y="1771393"/>
                <a:ext cx="6981014" cy="4292714"/>
              </a:xfrm>
              <a:prstGeom prst="rect">
                <a:avLst/>
              </a:prstGeom>
              <a:blipFill>
                <a:blip r:embed="rId2"/>
                <a:stretch>
                  <a:fillRect l="-1309" t="-994" r="-349" b="-2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85CB4F8-8AE5-45FB-A8E4-E743A2DC62D7}"/>
              </a:ext>
            </a:extLst>
          </p:cNvPr>
          <p:cNvSpPr txBox="1"/>
          <p:nvPr/>
        </p:nvSpPr>
        <p:spPr>
          <a:xfrm>
            <a:off x="770197" y="515898"/>
            <a:ext cx="30486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1355A1"/>
                </a:solidFill>
                <a:latin typeface="+mn-ea"/>
                <a:cs typeface="Arial" panose="020B0604020202020204" pitchFamily="34" charset="0"/>
              </a:rPr>
              <a:t>Experimental</a:t>
            </a:r>
            <a:r>
              <a:rPr lang="ko-KR" altLang="en-US" sz="2400" b="1" dirty="0">
                <a:solidFill>
                  <a:srgbClr val="1355A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1355A1"/>
                </a:solidFill>
                <a:latin typeface="+mn-ea"/>
                <a:cs typeface="Arial" panose="020B0604020202020204" pitchFamily="34" charset="0"/>
              </a:rPr>
              <a:t>Setup</a:t>
            </a:r>
          </a:p>
          <a:p>
            <a:endParaRPr lang="en-US" altLang="ko-KR" dirty="0">
              <a:latin typeface="+mn-ea"/>
              <a:cs typeface="Arial" panose="020B0604020202020204" pitchFamily="34" charset="0"/>
            </a:endParaRPr>
          </a:p>
          <a:p>
            <a:pPr marL="285750" indent="-285750">
              <a:buClr>
                <a:srgbClr val="7BCBC4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7BCBC4"/>
                </a:solidFill>
                <a:latin typeface="+mn-ea"/>
                <a:cs typeface="Arial" panose="020B0604020202020204" pitchFamily="34" charset="0"/>
              </a:rPr>
              <a:t>Gene</a:t>
            </a:r>
            <a:r>
              <a:rPr lang="ko-KR" altLang="en-US" b="1" dirty="0">
                <a:solidFill>
                  <a:srgbClr val="7BCBC4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7BCBC4"/>
                </a:solidFill>
                <a:latin typeface="+mn-ea"/>
                <a:cs typeface="Arial" panose="020B0604020202020204" pitchFamily="34" charset="0"/>
              </a:rPr>
              <a:t>architecture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96F5AD67-020C-4792-9950-605EDE102D12}"/>
                  </a:ext>
                </a:extLst>
              </p:cNvPr>
              <p:cNvSpPr/>
              <p:nvPr/>
            </p:nvSpPr>
            <p:spPr>
              <a:xfrm>
                <a:off x="5233816" y="4086471"/>
                <a:ext cx="47854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0" dirty="0">
                    <a:solidFill>
                      <a:srgbClr val="FF0000"/>
                    </a:solidFill>
                    <a:latin typeface="+mn-ea"/>
                  </a:rPr>
                  <a:t>→ </a:t>
                </a:r>
                <a:r>
                  <a:rPr lang="ko-KR" altLang="en-US" dirty="0">
                    <a:solidFill>
                      <a:srgbClr val="FF0000"/>
                    </a:solidFill>
                    <a:latin typeface="+mn-ea"/>
                  </a:rPr>
                  <a:t>초기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  <a:latin typeface="+mn-ea"/>
                  </a:rPr>
                  <a:t>은</a:t>
                </a:r>
                <a:r>
                  <a:rPr lang="ko-KR" altLang="en-US" b="0" dirty="0">
                    <a:solidFill>
                      <a:srgbClr val="FF0000"/>
                    </a:solidFill>
                    <a:latin typeface="+mn-ea"/>
                  </a:rPr>
                  <a:t> </a:t>
                </a:r>
                <a:r>
                  <a:rPr lang="en-US" altLang="ko-KR" b="0" dirty="0" err="1">
                    <a:solidFill>
                      <a:srgbClr val="FF0000"/>
                    </a:solidFill>
                    <a:latin typeface="+mn-ea"/>
                  </a:rPr>
                  <a:t>randint</a:t>
                </a:r>
                <a:r>
                  <a:rPr lang="en-US" altLang="ko-KR" b="0" dirty="0">
                    <a:solidFill>
                      <a:srgbClr val="FF0000"/>
                    </a:solidFill>
                    <a:latin typeface="+mn-ea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rgbClr val="FF0000"/>
                    </a:solidFill>
                    <a:latin typeface="+mn-ea"/>
                  </a:rPr>
                  <a:t>, K) ? K</a:t>
                </a:r>
                <a:r>
                  <a:rPr lang="ko-KR" altLang="en-US" b="0" dirty="0">
                    <a:solidFill>
                      <a:srgbClr val="FF0000"/>
                    </a:solidFill>
                    <a:latin typeface="+mn-ea"/>
                  </a:rPr>
                  <a:t>를 얼마로 </a:t>
                </a:r>
                <a:r>
                  <a:rPr lang="en-US" altLang="ko-KR" b="0" dirty="0">
                    <a:solidFill>
                      <a:srgbClr val="FF0000"/>
                    </a:solidFill>
                    <a:latin typeface="+mn-ea"/>
                  </a:rPr>
                  <a:t>?</a:t>
                </a:r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96F5AD67-020C-4792-9950-605EDE102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816" y="4086471"/>
                <a:ext cx="4785413" cy="369332"/>
              </a:xfrm>
              <a:prstGeom prst="rect">
                <a:avLst/>
              </a:prstGeom>
              <a:blipFill>
                <a:blip r:embed="rId3"/>
                <a:stretch>
                  <a:fillRect l="-1146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DE13E4C-CB56-468B-8302-990784229CC4}"/>
                  </a:ext>
                </a:extLst>
              </p:cNvPr>
              <p:cNvSpPr/>
              <p:nvPr/>
            </p:nvSpPr>
            <p:spPr>
              <a:xfrm>
                <a:off x="7670974" y="1674674"/>
                <a:ext cx="3329951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M = # of modules</a:t>
                </a:r>
              </a:p>
              <a:p>
                <a:r>
                  <a:rPr lang="en-US" altLang="ko-KR" dirty="0"/>
                  <a:t>D = Input Dimension</a:t>
                </a:r>
              </a:p>
              <a:p>
                <a:r>
                  <a:rPr lang="en-US" altLang="ko-KR" dirty="0"/>
                  <a:t>C = Output Dimension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/>
                  <a:t> = m</a:t>
                </a:r>
                <a:r>
                  <a:rPr lang="ko-KR" altLang="en-US" dirty="0"/>
                  <a:t>번째 </a:t>
                </a:r>
                <a:r>
                  <a:rPr lang="en-US" altLang="ko-KR" dirty="0"/>
                  <a:t>module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# of Hidden Layer Nodes</a:t>
                </a: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DE13E4C-CB56-468B-8302-990784229C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974" y="1674674"/>
                <a:ext cx="3329951" cy="1477328"/>
              </a:xfrm>
              <a:prstGeom prst="rect">
                <a:avLst/>
              </a:prstGeom>
              <a:blipFill>
                <a:blip r:embed="rId4"/>
                <a:stretch>
                  <a:fillRect l="-1463" t="-2479" b="-5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0124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21D460B6-3163-42EB-8E09-DF6EB3F67517}"/>
              </a:ext>
            </a:extLst>
          </p:cNvPr>
          <p:cNvSpPr/>
          <p:nvPr/>
        </p:nvSpPr>
        <p:spPr>
          <a:xfrm>
            <a:off x="1115932" y="5225406"/>
            <a:ext cx="1769772" cy="154928"/>
          </a:xfrm>
          <a:prstGeom prst="parallelogram">
            <a:avLst/>
          </a:prstGeom>
          <a:solidFill>
            <a:srgbClr val="FECE3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id="{C3FA15EB-4A9C-4F3C-A5D0-A0B634847157}"/>
              </a:ext>
            </a:extLst>
          </p:cNvPr>
          <p:cNvSpPr/>
          <p:nvPr/>
        </p:nvSpPr>
        <p:spPr>
          <a:xfrm>
            <a:off x="1115932" y="1715597"/>
            <a:ext cx="4681498" cy="154928"/>
          </a:xfrm>
          <a:prstGeom prst="parallelogram">
            <a:avLst/>
          </a:prstGeom>
          <a:solidFill>
            <a:srgbClr val="FECE3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1DD9DEE3-5F12-4E1D-837B-A4E851D91DCF}"/>
                  </a:ext>
                </a:extLst>
              </p:cNvPr>
              <p:cNvSpPr/>
              <p:nvPr/>
            </p:nvSpPr>
            <p:spPr>
              <a:xfrm>
                <a:off x="1115932" y="1537665"/>
                <a:ext cx="10647218" cy="47979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b="1" dirty="0"/>
                  <a:t>1. </a:t>
                </a:r>
                <a:r>
                  <a:rPr lang="en-US" altLang="ko-KR" b="1" dirty="0" err="1"/>
                  <a:t>Randint</a:t>
                </a:r>
                <a:r>
                  <a:rPr lang="ko-KR" altLang="en-US" b="1" dirty="0"/>
                  <a:t>로 초기 </a:t>
                </a:r>
                <a:r>
                  <a:rPr lang="en-US" altLang="ko-KR" b="1" dirty="0"/>
                  <a:t>matrix</a:t>
                </a:r>
                <a:r>
                  <a:rPr lang="ko-KR" altLang="en-US" b="1" dirty="0"/>
                  <a:t>의 </a:t>
                </a:r>
                <a:r>
                  <a:rPr lang="en-US" altLang="ko-KR" b="1" dirty="0"/>
                  <a:t>dimension </a:t>
                </a:r>
                <a:r>
                  <a:rPr lang="ko-KR" altLang="en-US" b="1" dirty="0"/>
                  <a:t>설정</a:t>
                </a:r>
                <a:endParaRPr lang="en-US" altLang="ko-KR" dirty="0">
                  <a:latin typeface="+mn-ea"/>
                </a:endParaRPr>
              </a:p>
              <a:p>
                <a:endParaRPr lang="en-US" altLang="ko-KR" sz="1050" dirty="0">
                  <a:latin typeface="+mn-ea"/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Dimension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altLang="ko-KR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𝒓𝒂𝒏𝒅𝒊𝒏𝒕</m:t>
                      </m:r>
                      <m:r>
                        <a:rPr lang="en-US" altLang="ko-K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altLang="ko-KR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altLang="ko-K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altLang="ko-KR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en-US" altLang="ko-K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ko-KR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r>
                            <a:rPr lang="en-US" altLang="ko-K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ko-KR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  <m:r>
                        <a:rPr lang="en-US" altLang="ko-KR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20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ko-K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altLang="ko-KR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ko-KR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r>
                            <a:rPr lang="en-US" altLang="ko-K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US" altLang="ko-KR" sz="800" b="1" dirty="0">
                  <a:latin typeface="+mn-ea"/>
                </a:endParaRPr>
              </a:p>
              <a:p>
                <a:endParaRPr lang="en-US" altLang="ko-KR" sz="7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1355A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1355A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1355A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1355A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rgbClr val="1355A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1" i="1" smtClean="0">
                                <a:solidFill>
                                  <a:srgbClr val="1355A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1" i="1" smtClean="0">
                                  <a:solidFill>
                                    <a:srgbClr val="1355A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ko-KR" b="1" i="1" smtClean="0">
                                  <a:solidFill>
                                    <a:srgbClr val="1355A1"/>
                                  </a:solidFill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e>
                            <m:e>
                              <m:r>
                                <a:rPr lang="en-US" altLang="ko-KR" b="1" i="1" smtClean="0">
                                  <a:solidFill>
                                    <a:srgbClr val="1355A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ko-KR" b="1" i="1" smtClean="0">
                                  <a:solidFill>
                                    <a:srgbClr val="1355A1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e>
                            <m:e>
                              <m:r>
                                <a:rPr lang="en-US" altLang="ko-KR" b="1" i="1" smtClean="0">
                                  <a:solidFill>
                                    <a:srgbClr val="1355A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ko-KR" b="1" i="1" smtClean="0">
                                  <a:solidFill>
                                    <a:srgbClr val="1355A1"/>
                                  </a:solidFill>
                                  <a:latin typeface="Cambria Math" panose="02040503050406030204" pitchFamily="18" charset="0"/>
                                </a:rPr>
                                <m:t>𝟏𝟑</m:t>
                              </m:r>
                            </m:e>
                            <m:e>
                              <m:r>
                                <a:rPr lang="en-US" altLang="ko-KR" b="1" i="1" smtClean="0">
                                  <a:solidFill>
                                    <a:srgbClr val="1355A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ko-KR" b="1" i="1" smtClean="0">
                                  <a:solidFill>
                                    <a:srgbClr val="1355A1"/>
                                  </a:solidFill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1" i="1" smtClean="0">
                                  <a:solidFill>
                                    <a:srgbClr val="1355A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ko-KR" b="1" i="1" smtClean="0">
                                  <a:solidFill>
                                    <a:srgbClr val="1355A1"/>
                                  </a:solidFill>
                                  <a:latin typeface="Cambria Math" panose="02040503050406030204" pitchFamily="18" charset="0"/>
                                </a:rPr>
                                <m:t>𝟐𝟏</m:t>
                              </m:r>
                            </m:e>
                            <m:e>
                              <m:r>
                                <a:rPr lang="en-US" altLang="ko-KR" b="1" i="1" smtClean="0">
                                  <a:solidFill>
                                    <a:srgbClr val="1355A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ko-KR" b="1" i="1" smtClean="0">
                                  <a:solidFill>
                                    <a:srgbClr val="1355A1"/>
                                  </a:solidFill>
                                  <a:latin typeface="Cambria Math" panose="02040503050406030204" pitchFamily="18" charset="0"/>
                                </a:rPr>
                                <m:t>𝟐𝟐</m:t>
                              </m:r>
                            </m:e>
                            <m:e>
                              <m:r>
                                <a:rPr lang="en-US" altLang="ko-KR" b="1" i="1" smtClean="0">
                                  <a:solidFill>
                                    <a:srgbClr val="1355A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ko-KR" b="1" i="1" smtClean="0">
                                  <a:solidFill>
                                    <a:srgbClr val="1355A1"/>
                                  </a:solidFill>
                                  <a:latin typeface="Cambria Math" panose="02040503050406030204" pitchFamily="18" charset="0"/>
                                </a:rPr>
                                <m:t>𝟐𝟑</m:t>
                              </m:r>
                            </m:e>
                            <m:e>
                              <m:r>
                                <a:rPr lang="en-US" altLang="ko-KR" b="1" i="1" smtClean="0">
                                  <a:solidFill>
                                    <a:srgbClr val="1355A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ko-KR" b="1" i="1" smtClean="0">
                                  <a:solidFill>
                                    <a:srgbClr val="1355A1"/>
                                  </a:solidFill>
                                  <a:latin typeface="Cambria Math" panose="02040503050406030204" pitchFamily="18" charset="0"/>
                                </a:rPr>
                                <m:t>𝟐𝟒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1" i="1" smtClean="0">
                                  <a:solidFill>
                                    <a:srgbClr val="1355A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ko-KR" b="1" i="1" smtClean="0">
                                  <a:solidFill>
                                    <a:srgbClr val="1355A1"/>
                                  </a:solidFill>
                                  <a:latin typeface="Cambria Math" panose="02040503050406030204" pitchFamily="18" charset="0"/>
                                </a:rPr>
                                <m:t>𝟑𝟏</m:t>
                              </m:r>
                            </m:e>
                            <m:e>
                              <m:r>
                                <a:rPr lang="en-US" altLang="ko-KR" b="1" i="1" smtClean="0">
                                  <a:solidFill>
                                    <a:srgbClr val="1355A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ko-KR" b="1" i="1" smtClean="0">
                                  <a:solidFill>
                                    <a:srgbClr val="1355A1"/>
                                  </a:solidFill>
                                  <a:latin typeface="Cambria Math" panose="02040503050406030204" pitchFamily="18" charset="0"/>
                                </a:rPr>
                                <m:t>𝟑𝟐</m:t>
                              </m:r>
                            </m:e>
                            <m:e>
                              <m:r>
                                <a:rPr lang="en-US" altLang="ko-KR" b="1" i="1" smtClean="0">
                                  <a:solidFill>
                                    <a:srgbClr val="1355A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ko-KR" b="1" i="1" smtClean="0">
                                  <a:solidFill>
                                    <a:srgbClr val="1355A1"/>
                                  </a:solidFill>
                                  <a:latin typeface="Cambria Math" panose="02040503050406030204" pitchFamily="18" charset="0"/>
                                </a:rPr>
                                <m:t>𝟑𝟑</m:t>
                              </m:r>
                            </m:e>
                            <m:e>
                              <m:r>
                                <a:rPr lang="en-US" altLang="ko-KR" b="1" i="1" smtClean="0">
                                  <a:solidFill>
                                    <a:srgbClr val="1355A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ko-KR" b="1" i="1" smtClean="0">
                                  <a:solidFill>
                                    <a:srgbClr val="1355A1"/>
                                  </a:solidFill>
                                  <a:latin typeface="Cambria Math" panose="02040503050406030204" pitchFamily="18" charset="0"/>
                                </a:rPr>
                                <m:t>𝟑𝟒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7BCBC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7BCBC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solidFill>
                              <a:srgbClr val="7BCBC4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7BCBC4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7BCBC4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rgbClr val="7BCBC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1" i="1" smtClean="0">
                                <a:solidFill>
                                  <a:srgbClr val="7BCBC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1" i="1" smtClean="0">
                                  <a:solidFill>
                                    <a:srgbClr val="7BCBC4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altLang="ko-KR" b="1" i="1" smtClean="0">
                                  <a:solidFill>
                                    <a:srgbClr val="7BCBC4"/>
                                  </a:solidFill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e>
                            <m:e>
                              <m:r>
                                <a:rPr lang="en-US" altLang="ko-KR" b="1" i="1" smtClean="0">
                                  <a:solidFill>
                                    <a:srgbClr val="7BCBC4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altLang="ko-KR" b="1" i="1" smtClean="0">
                                  <a:solidFill>
                                    <a:srgbClr val="7BCBC4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1" i="1" smtClean="0">
                                  <a:solidFill>
                                    <a:srgbClr val="7BCBC4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altLang="ko-KR" b="1" i="1" smtClean="0">
                                  <a:solidFill>
                                    <a:srgbClr val="7BCBC4"/>
                                  </a:solidFill>
                                  <a:latin typeface="Cambria Math" panose="02040503050406030204" pitchFamily="18" charset="0"/>
                                </a:rPr>
                                <m:t>𝟐𝟏</m:t>
                              </m:r>
                            </m:e>
                            <m:e>
                              <m:r>
                                <a:rPr lang="en-US" altLang="ko-KR" b="1" i="1" smtClean="0">
                                  <a:solidFill>
                                    <a:srgbClr val="7BCBC4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altLang="ko-KR" b="1" i="1" smtClean="0">
                                  <a:solidFill>
                                    <a:srgbClr val="7BCBC4"/>
                                  </a:solidFill>
                                  <a:latin typeface="Cambria Math" panose="02040503050406030204" pitchFamily="18" charset="0"/>
                                </a:rPr>
                                <m:t>𝟐𝟐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1" i="1" smtClean="0">
                                  <a:solidFill>
                                    <a:srgbClr val="7BCBC4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altLang="ko-KR" b="1" i="1" smtClean="0">
                                  <a:solidFill>
                                    <a:srgbClr val="7BCBC4"/>
                                  </a:solidFill>
                                  <a:latin typeface="Cambria Math" panose="02040503050406030204" pitchFamily="18" charset="0"/>
                                </a:rPr>
                                <m:t>𝟑𝟏</m:t>
                              </m:r>
                            </m:e>
                            <m:e>
                              <m:r>
                                <a:rPr lang="en-US" altLang="ko-KR" b="1" i="1" smtClean="0">
                                  <a:solidFill>
                                    <a:srgbClr val="7BCBC4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altLang="ko-KR" b="1" i="1" smtClean="0">
                                  <a:solidFill>
                                    <a:srgbClr val="7BCBC4"/>
                                  </a:solidFill>
                                  <a:latin typeface="Cambria Math" panose="02040503050406030204" pitchFamily="18" charset="0"/>
                                </a:rPr>
                                <m:t>𝟑𝟐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1" i="1" smtClean="0">
                                  <a:solidFill>
                                    <a:srgbClr val="7BCBC4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altLang="ko-KR" b="1" i="1" smtClean="0">
                                  <a:solidFill>
                                    <a:srgbClr val="7BCBC4"/>
                                  </a:solidFill>
                                  <a:latin typeface="Cambria Math" panose="02040503050406030204" pitchFamily="18" charset="0"/>
                                </a:rPr>
                                <m:t>𝟒𝟏</m:t>
                              </m:r>
                            </m:e>
                            <m:e>
                              <m:r>
                                <a:rPr lang="en-US" altLang="ko-KR" b="1" i="1" smtClean="0">
                                  <a:solidFill>
                                    <a:srgbClr val="7BCBC4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altLang="ko-KR" b="1" i="1" smtClean="0">
                                  <a:solidFill>
                                    <a:srgbClr val="7BCBC4"/>
                                  </a:solidFill>
                                  <a:latin typeface="Cambria Math" panose="02040503050406030204" pitchFamily="18" charset="0"/>
                                </a:rPr>
                                <m:t>𝟒𝟐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b="1" dirty="0">
                    <a:solidFill>
                      <a:srgbClr val="7BCBC4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D493C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D493C9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D493C9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D493C9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rgbClr val="D493C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1" i="1" smtClean="0">
                                <a:solidFill>
                                  <a:srgbClr val="D493C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1" i="1" smtClean="0">
                                  <a:solidFill>
                                    <a:srgbClr val="D493C9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ko-KR" b="1" i="1" smtClean="0">
                                  <a:solidFill>
                                    <a:srgbClr val="D493C9"/>
                                  </a:solidFill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e>
                            <m:e>
                              <m:r>
                                <a:rPr lang="en-US" altLang="ko-KR" b="1" i="1" smtClean="0">
                                  <a:solidFill>
                                    <a:srgbClr val="D493C9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ko-KR" b="1" i="1" smtClean="0">
                                  <a:solidFill>
                                    <a:srgbClr val="D493C9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ko-KR" b="1" i="1" smtClean="0">
                                  <a:solidFill>
                                    <a:srgbClr val="D493C9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ko-KR" b="1" i="1" smtClean="0">
                                  <a:solidFill>
                                    <a:srgbClr val="D493C9"/>
                                  </a:solidFill>
                                  <a:latin typeface="Cambria Math" panose="02040503050406030204" pitchFamily="18" charset="0"/>
                                </a:rPr>
                                <m:t>𝟏𝟕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1" i="1" smtClean="0">
                                  <a:solidFill>
                                    <a:srgbClr val="D493C9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ko-KR" b="1" i="1" smtClean="0">
                                  <a:solidFill>
                                    <a:srgbClr val="D493C9"/>
                                  </a:solidFill>
                                  <a:latin typeface="Cambria Math" panose="02040503050406030204" pitchFamily="18" charset="0"/>
                                </a:rPr>
                                <m:t>𝟐𝟏</m:t>
                              </m:r>
                            </m:e>
                            <m:e>
                              <m:r>
                                <a:rPr lang="en-US" altLang="ko-KR" b="1" i="1" smtClean="0">
                                  <a:solidFill>
                                    <a:srgbClr val="D493C9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ko-KR" b="1" i="1" smtClean="0">
                                  <a:solidFill>
                                    <a:srgbClr val="D493C9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ko-KR" b="1" i="1" smtClean="0">
                                  <a:solidFill>
                                    <a:srgbClr val="D493C9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ko-KR" b="1" i="1" smtClean="0">
                                  <a:solidFill>
                                    <a:srgbClr val="D493C9"/>
                                  </a:solidFill>
                                  <a:latin typeface="Cambria Math" panose="02040503050406030204" pitchFamily="18" charset="0"/>
                                </a:rPr>
                                <m:t>𝟐𝟕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1" i="1" smtClean="0">
                                  <a:solidFill>
                                    <a:srgbClr val="D493C9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ko-KR" b="1" i="1" smtClean="0">
                                  <a:solidFill>
                                    <a:srgbClr val="D493C9"/>
                                  </a:solidFill>
                                  <a:latin typeface="Cambria Math" panose="02040503050406030204" pitchFamily="18" charset="0"/>
                                </a:rPr>
                                <m:t>𝟑𝟏</m:t>
                              </m:r>
                            </m:e>
                            <m:e>
                              <m:r>
                                <a:rPr lang="en-US" altLang="ko-KR" b="1" i="1" smtClean="0">
                                  <a:solidFill>
                                    <a:srgbClr val="D493C9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ko-KR" b="1" i="1" smtClean="0">
                                  <a:solidFill>
                                    <a:srgbClr val="D493C9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ko-KR" b="1" i="1" smtClean="0">
                                  <a:solidFill>
                                    <a:srgbClr val="D493C9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ko-KR" b="1" i="1" smtClean="0">
                                  <a:solidFill>
                                    <a:srgbClr val="D493C9"/>
                                  </a:solidFill>
                                  <a:latin typeface="Cambria Math" panose="02040503050406030204" pitchFamily="18" charset="0"/>
                                </a:rPr>
                                <m:t>𝟑𝟕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1" i="1" smtClean="0">
                                  <a:solidFill>
                                    <a:srgbClr val="D493C9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ko-KR" b="1" i="1" smtClean="0">
                                  <a:solidFill>
                                    <a:srgbClr val="D493C9"/>
                                  </a:solidFill>
                                  <a:latin typeface="Cambria Math" panose="02040503050406030204" pitchFamily="18" charset="0"/>
                                </a:rPr>
                                <m:t>𝟒𝟏</m:t>
                              </m:r>
                            </m:e>
                            <m:e>
                              <m:r>
                                <a:rPr lang="en-US" altLang="ko-KR" b="1" i="1" smtClean="0">
                                  <a:solidFill>
                                    <a:srgbClr val="D493C9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ko-KR" b="1" i="1" smtClean="0">
                                  <a:solidFill>
                                    <a:srgbClr val="D493C9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ko-KR" b="1" i="1" smtClean="0">
                                  <a:solidFill>
                                    <a:srgbClr val="D493C9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ko-KR" b="1" i="1" smtClean="0">
                                  <a:solidFill>
                                    <a:srgbClr val="D493C9"/>
                                  </a:solidFill>
                                  <a:latin typeface="Cambria Math" panose="02040503050406030204" pitchFamily="18" charset="0"/>
                                </a:rPr>
                                <m:t>𝟒𝟕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1" i="1" smtClean="0">
                                  <a:solidFill>
                                    <a:srgbClr val="D493C9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ko-KR" b="1" i="1" smtClean="0">
                                  <a:solidFill>
                                    <a:srgbClr val="D493C9"/>
                                  </a:solidFill>
                                  <a:latin typeface="Cambria Math" panose="02040503050406030204" pitchFamily="18" charset="0"/>
                                </a:rPr>
                                <m:t>𝟓𝟏</m:t>
                              </m:r>
                            </m:e>
                            <m:e>
                              <m:r>
                                <a:rPr lang="en-US" altLang="ko-KR" b="1" i="1" smtClean="0">
                                  <a:solidFill>
                                    <a:srgbClr val="D493C9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ko-KR" b="1" i="1" smtClean="0">
                                  <a:solidFill>
                                    <a:srgbClr val="D493C9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ko-KR" b="1" i="1" smtClean="0">
                                  <a:solidFill>
                                    <a:srgbClr val="D493C9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ko-KR" b="1" i="1" smtClean="0">
                                  <a:solidFill>
                                    <a:srgbClr val="D493C9"/>
                                  </a:solidFill>
                                  <a:latin typeface="Cambria Math" panose="02040503050406030204" pitchFamily="18" charset="0"/>
                                </a:rPr>
                                <m:t>𝟓𝟕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FECE3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ECE3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solidFill>
                              <a:srgbClr val="FECE36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ECE3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FECE36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rgbClr val="FECE3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1" i="1" smtClean="0">
                                <a:solidFill>
                                  <a:srgbClr val="FECE3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1" i="1" smtClean="0">
                                  <a:solidFill>
                                    <a:srgbClr val="FECE36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altLang="ko-KR" b="1" i="1" smtClean="0">
                                  <a:solidFill>
                                    <a:srgbClr val="FECE36"/>
                                  </a:solidFill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e>
                            <m:e>
                              <m:r>
                                <a:rPr lang="en-US" altLang="ko-KR" b="1" i="1" smtClean="0">
                                  <a:solidFill>
                                    <a:srgbClr val="FECE36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altLang="ko-KR" b="1" i="1" smtClean="0">
                                  <a:solidFill>
                                    <a:srgbClr val="FECE36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1" i="1" smtClean="0">
                                  <a:solidFill>
                                    <a:srgbClr val="FECE36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altLang="ko-KR" b="1" i="1" smtClean="0">
                                  <a:solidFill>
                                    <a:srgbClr val="FECE36"/>
                                  </a:solidFill>
                                  <a:latin typeface="Cambria Math" panose="02040503050406030204" pitchFamily="18" charset="0"/>
                                </a:rPr>
                                <m:t>𝟐𝟏</m:t>
                              </m:r>
                            </m:e>
                            <m:e>
                              <m:r>
                                <a:rPr lang="en-US" altLang="ko-KR" b="1" i="1" smtClean="0">
                                  <a:solidFill>
                                    <a:srgbClr val="FECE36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altLang="ko-KR" b="1" i="1" smtClean="0">
                                  <a:solidFill>
                                    <a:srgbClr val="FECE36"/>
                                  </a:solidFill>
                                  <a:latin typeface="Cambria Math" panose="02040503050406030204" pitchFamily="18" charset="0"/>
                                </a:rPr>
                                <m:t>𝟐𝟐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1" i="1" smtClean="0">
                                  <a:solidFill>
                                    <a:srgbClr val="FECE36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ko-KR" b="1" i="1" smtClean="0">
                                  <a:solidFill>
                                    <a:srgbClr val="FECE36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1" i="1" smtClean="0">
                                  <a:solidFill>
                                    <a:srgbClr val="FECE36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ko-KR" b="1" i="1" smtClean="0">
                                  <a:solidFill>
                                    <a:srgbClr val="FECE36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1" i="1" smtClean="0">
                                  <a:solidFill>
                                    <a:srgbClr val="FECE36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altLang="ko-KR" b="1" i="1" smtClean="0">
                                  <a:solidFill>
                                    <a:srgbClr val="FECE36"/>
                                  </a:solidFill>
                                  <a:latin typeface="Cambria Math" panose="02040503050406030204" pitchFamily="18" charset="0"/>
                                </a:rPr>
                                <m:t>𝟕𝟏</m:t>
                              </m:r>
                            </m:e>
                            <m:e>
                              <m:r>
                                <a:rPr lang="en-US" altLang="ko-KR" b="1" i="1" smtClean="0">
                                  <a:solidFill>
                                    <a:srgbClr val="FECE36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altLang="ko-KR" b="1" i="1" smtClean="0">
                                  <a:solidFill>
                                    <a:srgbClr val="FECE36"/>
                                  </a:solidFill>
                                  <a:latin typeface="Cambria Math" panose="02040503050406030204" pitchFamily="18" charset="0"/>
                                </a:rPr>
                                <m:t>𝟕𝟐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b="1" dirty="0"/>
              </a:p>
              <a:p>
                <a:pPr/>
                <a:r>
                  <a:rPr lang="ko-KR" altLang="en-US" dirty="0"/>
                  <a:t>∴ 총</a:t>
                </a:r>
                <a:r>
                  <a:rPr lang="en-US" altLang="ko-KR" dirty="0"/>
                  <a:t> 69</a:t>
                </a:r>
                <a:r>
                  <a:rPr lang="ko-KR" altLang="en-US" dirty="0"/>
                  <a:t>개의 </a:t>
                </a:r>
                <a:r>
                  <a:rPr lang="en-US" altLang="ko-KR" dirty="0"/>
                  <a:t>weight element</a:t>
                </a:r>
                <a:endParaRPr lang="en-US" altLang="ko-KR" b="1" dirty="0"/>
              </a:p>
              <a:p>
                <a:endParaRPr lang="en-US" altLang="ko-KR" b="1" dirty="0"/>
              </a:p>
              <a:p>
                <a:r>
                  <a:rPr lang="en-US" altLang="ko-KR" b="1" dirty="0"/>
                  <a:t>2. gene</a:t>
                </a:r>
                <a:r>
                  <a:rPr lang="ko-KR" altLang="en-US" b="1" dirty="0"/>
                  <a:t> 만들기</a:t>
                </a:r>
                <a:endParaRPr lang="en-US" altLang="ko-KR" b="1" dirty="0"/>
              </a:p>
              <a:p>
                <a:r>
                  <a:rPr lang="en-US" altLang="ko-KR" b="1" dirty="0"/>
                  <a:t>[ # of module | dimension info | weight elements ] = [ M 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b="1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altLang="ko-KR" b="1" dirty="0"/>
                  <a:t> | weight elements ]</a:t>
                </a:r>
              </a:p>
              <a:p>
                <a:endParaRPr lang="en-US" altLang="ko-KR" sz="1200" b="1" dirty="0"/>
              </a:p>
              <a:p>
                <a:r>
                  <a:rPr lang="en-US" altLang="ko-KR" b="1" dirty="0"/>
                  <a:t>Gene = [ 2 | 4, 7 |  </a:t>
                </a:r>
                <a:r>
                  <a:rPr lang="en-US" altLang="ko-KR" b="1" dirty="0">
                    <a:solidFill>
                      <a:srgbClr val="1355A1"/>
                    </a:solidFill>
                  </a:rPr>
                  <a:t>w11, … , w34</a:t>
                </a:r>
                <a:r>
                  <a:rPr lang="en-US" altLang="ko-KR" b="1" dirty="0"/>
                  <a:t>, </a:t>
                </a:r>
                <a:r>
                  <a:rPr lang="en-US" altLang="ko-KR" b="1" dirty="0">
                    <a:solidFill>
                      <a:srgbClr val="7BCBC4"/>
                    </a:solidFill>
                  </a:rPr>
                  <a:t>u11, … , u42, </a:t>
                </a:r>
                <a:r>
                  <a:rPr lang="en-US" altLang="ko-KR" b="1" dirty="0">
                    <a:solidFill>
                      <a:srgbClr val="D493C9"/>
                    </a:solidFill>
                  </a:rPr>
                  <a:t>w11, … , w57</a:t>
                </a:r>
                <a:r>
                  <a:rPr lang="en-US" altLang="ko-KR" b="1" dirty="0">
                    <a:solidFill>
                      <a:srgbClr val="FECE36"/>
                    </a:solidFill>
                  </a:rPr>
                  <a:t>, u11, …, u72 </a:t>
                </a:r>
                <a:r>
                  <a:rPr lang="en-US" altLang="ko-KR" b="1" dirty="0"/>
                  <a:t>] </a:t>
                </a:r>
                <a:endParaRPr lang="ko-KR" altLang="en-US" b="1" dirty="0"/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1DD9DEE3-5F12-4E1D-837B-A4E851D91D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932" y="1537665"/>
                <a:ext cx="10647218" cy="4797980"/>
              </a:xfrm>
              <a:prstGeom prst="rect">
                <a:avLst/>
              </a:prstGeom>
              <a:blipFill>
                <a:blip r:embed="rId2"/>
                <a:stretch>
                  <a:fillRect l="-458" t="-6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FA08211-9BBA-4559-982C-02894FCC3729}"/>
              </a:ext>
            </a:extLst>
          </p:cNvPr>
          <p:cNvSpPr txBox="1"/>
          <p:nvPr/>
        </p:nvSpPr>
        <p:spPr>
          <a:xfrm>
            <a:off x="770197" y="515898"/>
            <a:ext cx="30486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1355A1"/>
                </a:solidFill>
                <a:latin typeface="+mn-ea"/>
                <a:cs typeface="Arial" panose="020B0604020202020204" pitchFamily="34" charset="0"/>
              </a:rPr>
              <a:t>Experimental</a:t>
            </a:r>
            <a:r>
              <a:rPr lang="ko-KR" altLang="en-US" sz="2400" b="1" dirty="0">
                <a:solidFill>
                  <a:srgbClr val="1355A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1355A1"/>
                </a:solidFill>
                <a:latin typeface="+mn-ea"/>
                <a:cs typeface="Arial" panose="020B0604020202020204" pitchFamily="34" charset="0"/>
              </a:rPr>
              <a:t>Setup</a:t>
            </a:r>
          </a:p>
          <a:p>
            <a:endParaRPr lang="en-US" altLang="ko-KR" dirty="0">
              <a:latin typeface="+mn-ea"/>
              <a:cs typeface="Arial" panose="020B0604020202020204" pitchFamily="34" charset="0"/>
            </a:endParaRPr>
          </a:p>
          <a:p>
            <a:pPr marL="285750" indent="-285750">
              <a:buClr>
                <a:srgbClr val="7BCBC4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7BCBC4"/>
                </a:solidFill>
                <a:latin typeface="+mn-ea"/>
                <a:cs typeface="Arial" panose="020B0604020202020204" pitchFamily="34" charset="0"/>
              </a:rPr>
              <a:t>Model</a:t>
            </a:r>
            <a:r>
              <a:rPr lang="ko-KR" altLang="en-US" b="1" dirty="0">
                <a:solidFill>
                  <a:srgbClr val="7BCBC4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7BCBC4"/>
                </a:solidFill>
                <a:latin typeface="+mn-ea"/>
                <a:cs typeface="Arial" panose="020B0604020202020204" pitchFamily="34" charset="0"/>
              </a:rPr>
              <a:t>architecture</a:t>
            </a:r>
          </a:p>
        </p:txBody>
      </p:sp>
      <p:sp>
        <p:nvSpPr>
          <p:cNvPr id="19" name="오른쪽 중괄호 18">
            <a:extLst>
              <a:ext uri="{FF2B5EF4-FFF2-40B4-BE49-F238E27FC236}">
                <a16:creationId xmlns:a16="http://schemas.microsoft.com/office/drawing/2014/main" id="{A8B2AE0F-432E-40FB-AA61-8BD700AD7D09}"/>
              </a:ext>
            </a:extLst>
          </p:cNvPr>
          <p:cNvSpPr/>
          <p:nvPr/>
        </p:nvSpPr>
        <p:spPr>
          <a:xfrm rot="5400000">
            <a:off x="6167239" y="3248010"/>
            <a:ext cx="154927" cy="5884180"/>
          </a:xfrm>
          <a:prstGeom prst="rightBrace">
            <a:avLst>
              <a:gd name="adj1" fmla="val 31400"/>
              <a:gd name="adj2" fmla="val 50000"/>
            </a:avLst>
          </a:prstGeom>
          <a:ln>
            <a:solidFill>
              <a:srgbClr val="1355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0A1E3-BDC1-4773-8932-35FE3A07C17C}"/>
              </a:ext>
            </a:extLst>
          </p:cNvPr>
          <p:cNvSpPr txBox="1"/>
          <p:nvPr/>
        </p:nvSpPr>
        <p:spPr>
          <a:xfrm>
            <a:off x="4891915" y="6266933"/>
            <a:ext cx="323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Weight element Length = 69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038E17A-3A5C-47C1-85F3-AA58DC2335AD}"/>
                  </a:ext>
                </a:extLst>
              </p:cNvPr>
              <p:cNvSpPr/>
              <p:nvPr/>
            </p:nvSpPr>
            <p:spPr>
              <a:xfrm>
                <a:off x="5867478" y="2060577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ko-KR" dirty="0">
                    <a:latin typeface="+mn-ea"/>
                  </a:rPr>
                  <a:t>If # of module (M) = 2, </a:t>
                </a:r>
              </a:p>
              <a:p>
                <a:r>
                  <a:rPr lang="en-US" altLang="ko-KR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W1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×4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e>
                    </m:d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</a:rPr>
                  <a:t>, </a:t>
                </a:r>
              </a:p>
              <a:p>
                <a:r>
                  <a:rPr lang="en-US" altLang="ko-KR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W2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×7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e>
                    </m:d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038E17A-3A5C-47C1-85F3-AA58DC2335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78" y="2060577"/>
                <a:ext cx="6096000" cy="923330"/>
              </a:xfrm>
              <a:prstGeom prst="rect">
                <a:avLst/>
              </a:prstGeom>
              <a:blipFill>
                <a:blip r:embed="rId3"/>
                <a:stretch>
                  <a:fillRect l="-900" t="-3311" b="-92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749D55E0-D920-4D4C-9FAE-928B2C55E589}"/>
              </a:ext>
            </a:extLst>
          </p:cNvPr>
          <p:cNvSpPr/>
          <p:nvPr/>
        </p:nvSpPr>
        <p:spPr>
          <a:xfrm>
            <a:off x="5013289" y="2337733"/>
            <a:ext cx="605641" cy="369018"/>
          </a:xfrm>
          <a:prstGeom prst="rightArrow">
            <a:avLst/>
          </a:prstGeom>
          <a:solidFill>
            <a:srgbClr val="004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D2BDC25-6A22-4AD7-BA61-3BD198639102}"/>
              </a:ext>
            </a:extLst>
          </p:cNvPr>
          <p:cNvGrpSpPr/>
          <p:nvPr/>
        </p:nvGrpSpPr>
        <p:grpSpPr>
          <a:xfrm>
            <a:off x="7060481" y="590080"/>
            <a:ext cx="4252623" cy="1586415"/>
            <a:chOff x="5643741" y="708612"/>
            <a:chExt cx="4252623" cy="158641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AEBF0C-ADBD-4232-810E-A78AFE03C09C}"/>
                </a:ext>
              </a:extLst>
            </p:cNvPr>
            <p:cNvSpPr txBox="1"/>
            <p:nvPr/>
          </p:nvSpPr>
          <p:spPr>
            <a:xfrm>
              <a:off x="5643741" y="1297946"/>
              <a:ext cx="3850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D34D4D"/>
                  </a:solidFill>
                </a:rPr>
                <a:t>X</a:t>
              </a:r>
              <a:endParaRPr lang="ko-KR" altLang="en-US" sz="2400" b="1" dirty="0">
                <a:solidFill>
                  <a:srgbClr val="D34D4D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FC4801A-1285-4267-8CCD-59FE2BB79963}"/>
                </a:ext>
              </a:extLst>
            </p:cNvPr>
            <p:cNvSpPr txBox="1"/>
            <p:nvPr/>
          </p:nvSpPr>
          <p:spPr>
            <a:xfrm>
              <a:off x="6340768" y="1344112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W</a:t>
              </a:r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BF74DD1-D926-45C5-AD4E-44A3007CEB43}"/>
                </a:ext>
              </a:extLst>
            </p:cNvPr>
            <p:cNvSpPr txBox="1"/>
            <p:nvPr/>
          </p:nvSpPr>
          <p:spPr>
            <a:xfrm>
              <a:off x="7138783" y="1297946"/>
              <a:ext cx="421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2020C7"/>
                  </a:solidFill>
                </a:rPr>
                <a:t>H</a:t>
              </a:r>
              <a:endParaRPr lang="ko-KR" altLang="en-US" sz="2400" b="1" dirty="0">
                <a:solidFill>
                  <a:srgbClr val="2020C7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34B66AB-E569-4CAB-AB0D-62AF9097DD42}"/>
                </a:ext>
              </a:extLst>
            </p:cNvPr>
            <p:cNvSpPr txBox="1"/>
            <p:nvPr/>
          </p:nvSpPr>
          <p:spPr>
            <a:xfrm>
              <a:off x="7872678" y="134411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U</a:t>
              </a:r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E56620D-6340-4E10-ABCC-E36419C3DE3F}"/>
                </a:ext>
              </a:extLst>
            </p:cNvPr>
            <p:cNvSpPr txBox="1"/>
            <p:nvPr/>
          </p:nvSpPr>
          <p:spPr>
            <a:xfrm>
              <a:off x="8612984" y="1297946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138913"/>
                  </a:solidFill>
                </a:rPr>
                <a:t>Y</a:t>
              </a:r>
              <a:endParaRPr lang="ko-KR" altLang="en-US" sz="2400" b="1" dirty="0">
                <a:solidFill>
                  <a:srgbClr val="138913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B7D6633-E6A8-4B2E-AA9D-F2A12BDA33FD}"/>
                </a:ext>
              </a:extLst>
            </p:cNvPr>
            <p:cNvCxnSpPr/>
            <p:nvPr/>
          </p:nvCxnSpPr>
          <p:spPr>
            <a:xfrm>
              <a:off x="6051426" y="1528778"/>
              <a:ext cx="2666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FF58FC02-8360-47FF-A645-902DD2FAF581}"/>
                </a:ext>
              </a:extLst>
            </p:cNvPr>
            <p:cNvCxnSpPr/>
            <p:nvPr/>
          </p:nvCxnSpPr>
          <p:spPr>
            <a:xfrm>
              <a:off x="6849441" y="1528778"/>
              <a:ext cx="2666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FF04C168-3381-40D0-B9FC-9CCE5C6EB515}"/>
                </a:ext>
              </a:extLst>
            </p:cNvPr>
            <p:cNvCxnSpPr/>
            <p:nvPr/>
          </p:nvCxnSpPr>
          <p:spPr>
            <a:xfrm>
              <a:off x="7583336" y="1528778"/>
              <a:ext cx="2666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43AB9444-3C61-4546-BC7D-CCAFDBA9A2FE}"/>
                </a:ext>
              </a:extLst>
            </p:cNvPr>
            <p:cNvCxnSpPr/>
            <p:nvPr/>
          </p:nvCxnSpPr>
          <p:spPr>
            <a:xfrm>
              <a:off x="8323643" y="1528778"/>
              <a:ext cx="266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B18C7A61-599C-4D72-89E0-83771B9B82DD}"/>
                    </a:ext>
                  </a:extLst>
                </p:cNvPr>
                <p:cNvSpPr/>
                <p:nvPr/>
              </p:nvSpPr>
              <p:spPr>
                <a:xfrm>
                  <a:off x="6580957" y="708612"/>
                  <a:ext cx="16172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B18C7A61-599C-4D72-89E0-83771B9B82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0957" y="708612"/>
                  <a:ext cx="161723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95BEDF9F-A730-4E03-B431-5440F06B2D99}"/>
                    </a:ext>
                  </a:extLst>
                </p:cNvPr>
                <p:cNvSpPr/>
                <p:nvPr/>
              </p:nvSpPr>
              <p:spPr>
                <a:xfrm>
                  <a:off x="8671157" y="1925695"/>
                  <a:ext cx="122520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a14:m>
                  <a:r>
                    <a:rPr lang="en-US" altLang="ko-KR" b="0" dirty="0"/>
                    <a:t> </a:t>
                  </a:r>
                </a:p>
              </p:txBody>
            </p:sp>
          </mc:Choice>
          <mc:Fallback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95BEDF9F-A730-4E03-B431-5440F06B2D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1157" y="1925695"/>
                  <a:ext cx="122520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D40C8D0-A8F4-43B8-8D11-BC739430D16A}"/>
                </a:ext>
              </a:extLst>
            </p:cNvPr>
            <p:cNvSpPr txBox="1"/>
            <p:nvPr/>
          </p:nvSpPr>
          <p:spPr>
            <a:xfrm rot="16200000">
              <a:off x="7155432" y="1008694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=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CA241A2-F261-407B-9FA4-1AAD560744F7}"/>
                </a:ext>
              </a:extLst>
            </p:cNvPr>
            <p:cNvSpPr txBox="1"/>
            <p:nvPr/>
          </p:nvSpPr>
          <p:spPr>
            <a:xfrm rot="16200000">
              <a:off x="8624365" y="1637315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=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51526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0F9A8D41-0C7E-45F2-BF67-40973378EA3F}"/>
              </a:ext>
            </a:extLst>
          </p:cNvPr>
          <p:cNvSpPr/>
          <p:nvPr/>
        </p:nvSpPr>
        <p:spPr>
          <a:xfrm>
            <a:off x="1304093" y="4731381"/>
            <a:ext cx="3651411" cy="154928"/>
          </a:xfrm>
          <a:prstGeom prst="parallelogram">
            <a:avLst/>
          </a:prstGeom>
          <a:solidFill>
            <a:srgbClr val="FECE3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E7C11D71-71CB-4BEC-AA70-8DE4A0270597}"/>
              </a:ext>
            </a:extLst>
          </p:cNvPr>
          <p:cNvSpPr/>
          <p:nvPr/>
        </p:nvSpPr>
        <p:spPr>
          <a:xfrm>
            <a:off x="1304093" y="4018314"/>
            <a:ext cx="1769772" cy="154928"/>
          </a:xfrm>
          <a:prstGeom prst="parallelogram">
            <a:avLst/>
          </a:prstGeom>
          <a:solidFill>
            <a:srgbClr val="FECE3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83331CD3-429E-4C53-AD0C-03184150F7E4}"/>
              </a:ext>
            </a:extLst>
          </p:cNvPr>
          <p:cNvSpPr/>
          <p:nvPr/>
        </p:nvSpPr>
        <p:spPr>
          <a:xfrm>
            <a:off x="1304093" y="1793174"/>
            <a:ext cx="3329950" cy="178518"/>
          </a:xfrm>
          <a:prstGeom prst="parallelogram">
            <a:avLst/>
          </a:prstGeom>
          <a:solidFill>
            <a:srgbClr val="FECE3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B6C41A-9480-4506-975C-4288B11A134E}"/>
              </a:ext>
            </a:extLst>
          </p:cNvPr>
          <p:cNvSpPr txBox="1"/>
          <p:nvPr/>
        </p:nvSpPr>
        <p:spPr>
          <a:xfrm>
            <a:off x="770197" y="515898"/>
            <a:ext cx="30486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1355A1"/>
                </a:solidFill>
                <a:latin typeface="+mn-ea"/>
                <a:cs typeface="Arial" panose="020B0604020202020204" pitchFamily="34" charset="0"/>
              </a:rPr>
              <a:t>Experimental</a:t>
            </a:r>
            <a:r>
              <a:rPr lang="ko-KR" altLang="en-US" sz="2400" b="1" dirty="0">
                <a:solidFill>
                  <a:srgbClr val="1355A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1355A1"/>
                </a:solidFill>
                <a:latin typeface="+mn-ea"/>
                <a:cs typeface="Arial" panose="020B0604020202020204" pitchFamily="34" charset="0"/>
              </a:rPr>
              <a:t>Setup</a:t>
            </a:r>
          </a:p>
          <a:p>
            <a:endParaRPr lang="en-US" altLang="ko-KR" dirty="0">
              <a:latin typeface="+mn-ea"/>
              <a:cs typeface="Arial" panose="020B0604020202020204" pitchFamily="34" charset="0"/>
            </a:endParaRPr>
          </a:p>
          <a:p>
            <a:pPr marL="285750" indent="-285750">
              <a:buClr>
                <a:srgbClr val="7BCBC4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7BCBC4"/>
                </a:solidFill>
                <a:latin typeface="+mn-ea"/>
                <a:cs typeface="Arial" panose="020B0604020202020204" pitchFamily="34" charset="0"/>
              </a:rPr>
              <a:t>Model</a:t>
            </a:r>
            <a:r>
              <a:rPr lang="ko-KR" altLang="en-US" b="1" dirty="0">
                <a:solidFill>
                  <a:srgbClr val="7BCBC4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7BCBC4"/>
                </a:solidFill>
                <a:latin typeface="+mn-ea"/>
                <a:cs typeface="Arial" panose="020B0604020202020204" pitchFamily="34" charset="0"/>
              </a:rPr>
              <a:t>architecture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168D10-38E7-493A-B450-C23BC6643E41}"/>
                  </a:ext>
                </a:extLst>
              </p:cNvPr>
              <p:cNvSpPr txBox="1"/>
              <p:nvPr/>
            </p:nvSpPr>
            <p:spPr>
              <a:xfrm>
                <a:off x="1304093" y="1635518"/>
                <a:ext cx="8159606" cy="3870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ko-KR" altLang="en-US" b="1" dirty="0"/>
                  <a:t>모두 다른 길이의 </a:t>
                </a:r>
                <a:r>
                  <a:rPr lang="en-US" altLang="ko-KR" b="1" dirty="0"/>
                  <a:t>gene</a:t>
                </a:r>
                <a:r>
                  <a:rPr lang="ko-KR" altLang="en-US" b="1" dirty="0"/>
                  <a:t> 생성 </a:t>
                </a:r>
                <a:r>
                  <a:rPr lang="en-US" altLang="ko-KR" dirty="0"/>
                  <a:t>(gene </a:t>
                </a:r>
                <a:r>
                  <a:rPr lang="ko-KR" altLang="en-US" dirty="0"/>
                  <a:t>개수는 추후에 지정</a:t>
                </a:r>
                <a:r>
                  <a:rPr lang="en-US" altLang="ko-KR" dirty="0"/>
                  <a:t>, maybe 20~40)</a:t>
                </a:r>
              </a:p>
              <a:p>
                <a:endParaRPr lang="en-US" altLang="ko-KR" sz="1100" b="1" dirty="0"/>
              </a:p>
              <a:p>
                <a:r>
                  <a:rPr lang="en-US" altLang="ko-KR" b="1" dirty="0"/>
                  <a:t>Gene1 = [ </a:t>
                </a:r>
                <a:r>
                  <a:rPr lang="en-US" altLang="ko-KR" b="1" dirty="0">
                    <a:solidFill>
                      <a:srgbClr val="1355A1"/>
                    </a:solidFill>
                  </a:rPr>
                  <a:t>w11, … , w34</a:t>
                </a:r>
                <a:r>
                  <a:rPr lang="en-US" altLang="ko-KR" b="1" dirty="0"/>
                  <a:t>, </a:t>
                </a:r>
                <a:r>
                  <a:rPr lang="en-US" altLang="ko-KR" b="1" dirty="0">
                    <a:solidFill>
                      <a:srgbClr val="7BCBC4"/>
                    </a:solidFill>
                  </a:rPr>
                  <a:t>u11, … , u42, </a:t>
                </a:r>
                <a:r>
                  <a:rPr lang="en-US" altLang="ko-KR" b="1" dirty="0">
                    <a:solidFill>
                      <a:srgbClr val="D493C9"/>
                    </a:solidFill>
                  </a:rPr>
                  <a:t>w11, … , w57</a:t>
                </a:r>
                <a:r>
                  <a:rPr lang="en-US" altLang="ko-KR" b="1" dirty="0">
                    <a:solidFill>
                      <a:srgbClr val="FECE36"/>
                    </a:solidFill>
                  </a:rPr>
                  <a:t>, u11, …, u72 </a:t>
                </a:r>
                <a:r>
                  <a:rPr lang="en-US" altLang="ko-KR" b="1" dirty="0"/>
                  <a:t>] </a:t>
                </a:r>
                <a:endParaRPr lang="ko-KR" altLang="en-US" b="1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b="1" dirty="0"/>
                  <a:t>Gene20 = [ </a:t>
                </a:r>
                <a:r>
                  <a:rPr lang="en-US" altLang="ko-KR" b="1" dirty="0">
                    <a:solidFill>
                      <a:srgbClr val="1355A1"/>
                    </a:solidFill>
                  </a:rPr>
                  <a:t>w11, … , w36</a:t>
                </a:r>
                <a:r>
                  <a:rPr lang="en-US" altLang="ko-KR" b="1" dirty="0"/>
                  <a:t>, </a:t>
                </a:r>
                <a:r>
                  <a:rPr lang="en-US" altLang="ko-KR" b="1" dirty="0">
                    <a:solidFill>
                      <a:srgbClr val="7BCBC4"/>
                    </a:solidFill>
                  </a:rPr>
                  <a:t>u11, … , u62, </a:t>
                </a:r>
                <a:r>
                  <a:rPr lang="en-US" altLang="ko-KR" b="1" dirty="0">
                    <a:solidFill>
                      <a:srgbClr val="D493C9"/>
                    </a:solidFill>
                  </a:rPr>
                  <a:t>w11, … , w57</a:t>
                </a:r>
                <a:r>
                  <a:rPr lang="en-US" altLang="ko-KR" b="1" dirty="0">
                    <a:solidFill>
                      <a:srgbClr val="FECE36"/>
                    </a:solidFill>
                  </a:rPr>
                  <a:t>, u11, …, u72, </a:t>
                </a:r>
                <a:r>
                  <a:rPr lang="en-US" altLang="ko-KR" b="1" dirty="0"/>
                  <a:t>…</a:t>
                </a:r>
                <a:r>
                  <a:rPr lang="en-US" altLang="ko-KR" b="1" dirty="0">
                    <a:solidFill>
                      <a:srgbClr val="FECE36"/>
                    </a:solidFill>
                  </a:rPr>
                  <a:t> </a:t>
                </a:r>
                <a:r>
                  <a:rPr lang="en-US" altLang="ko-KR" b="1" dirty="0"/>
                  <a:t>] </a:t>
                </a:r>
                <a:endParaRPr lang="ko-KR" altLang="en-US" b="1" dirty="0"/>
              </a:p>
              <a:p>
                <a:endParaRPr lang="en-US" altLang="ko-KR" sz="1050" dirty="0"/>
              </a:p>
              <a:p>
                <a:r>
                  <a:rPr lang="en-US" altLang="ko-KR" dirty="0"/>
                  <a:t>	  </a:t>
                </a:r>
                <a:r>
                  <a:rPr lang="ko-KR" altLang="en-US" dirty="0"/>
                  <a:t>총 </a:t>
                </a:r>
                <a:r>
                  <a:rPr lang="en-US" altLang="ko-KR" dirty="0"/>
                  <a:t>gene</a:t>
                </a:r>
                <a:r>
                  <a:rPr lang="ko-KR" altLang="en-US" dirty="0"/>
                  <a:t>의 길이 </a:t>
                </a:r>
                <a:r>
                  <a:rPr lang="en-US" altLang="ko-KR" dirty="0"/>
                  <a:t>= 1 + L +</a:t>
                </a:r>
                <a:r>
                  <a:rPr lang="en-US" altLang="ko-KR" b="1" dirty="0">
                    <a:solidFill>
                      <a:srgbClr val="1355A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endParaRPr lang="ko-KR" altLang="en-US" dirty="0"/>
              </a:p>
              <a:p>
                <a:endParaRPr lang="en-US" altLang="ko-KR" dirty="0"/>
              </a:p>
              <a:p>
                <a:pPr marL="342900" indent="-342900">
                  <a:buFont typeface="+mj-lt"/>
                  <a:buAutoNum type="arabicPeriod" startAt="4"/>
                </a:pPr>
                <a:r>
                  <a:rPr lang="en-US" altLang="ko-KR" b="1" dirty="0"/>
                  <a:t>Fitness </a:t>
                </a:r>
                <a:r>
                  <a:rPr lang="ko-KR" altLang="en-US" b="1" dirty="0"/>
                  <a:t>평가 </a:t>
                </a:r>
                <a:endParaRPr lang="en-US" altLang="ko-KR" b="1" dirty="0"/>
              </a:p>
              <a:p>
                <a:pPr lvl="1"/>
                <a:r>
                  <a:rPr lang="en-US" altLang="ko-KR" dirty="0"/>
                  <a:t>=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0.9 * error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rate + 0.1 * computational time ???</a:t>
                </a:r>
                <a:endParaRPr lang="en-US" altLang="ko-KR" dirty="0"/>
              </a:p>
              <a:p>
                <a:pPr marL="342900" indent="-342900">
                  <a:buFont typeface="+mj-lt"/>
                  <a:buAutoNum type="arabicPeriod" startAt="4"/>
                </a:pPr>
                <a:endParaRPr lang="en-US" altLang="ko-KR" sz="1200" dirty="0"/>
              </a:p>
              <a:p>
                <a:pPr marL="342900" indent="-342900">
                  <a:buFont typeface="+mj-lt"/>
                  <a:buAutoNum type="arabicPeriod" startAt="4"/>
                </a:pPr>
                <a:r>
                  <a:rPr lang="en-US" altLang="ko-KR" b="1" dirty="0"/>
                  <a:t>L</a:t>
                </a:r>
                <a:r>
                  <a:rPr lang="ko-KR" altLang="en-US" b="1" dirty="0"/>
                  <a:t>과 </a:t>
                </a:r>
                <a:r>
                  <a:rPr lang="en-US" altLang="ko-KR" b="1" dirty="0"/>
                  <a:t>Weight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element </a:t>
                </a:r>
                <a:r>
                  <a:rPr lang="ko-KR" altLang="en-US" b="1" dirty="0"/>
                  <a:t>업데이트 </a:t>
                </a:r>
                <a:endParaRPr lang="en-US" altLang="ko-KR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rgbClr val="FF0000"/>
                    </a:solidFill>
                  </a:rPr>
                  <a:t>업데이트 식</a:t>
                </a:r>
                <a:r>
                  <a:rPr lang="ko-KR" altLang="en-US" dirty="0"/>
                  <a:t> 세 개 </a:t>
                </a:r>
                <a:r>
                  <a:rPr lang="en-US" altLang="ko-KR" dirty="0"/>
                  <a:t>( 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/>
                  <a:t>, weight element )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168D10-38E7-493A-B450-C23BC6643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093" y="1635518"/>
                <a:ext cx="8159606" cy="3870290"/>
              </a:xfrm>
              <a:prstGeom prst="rect">
                <a:avLst/>
              </a:prstGeom>
              <a:blipFill>
                <a:blip r:embed="rId2"/>
                <a:stretch>
                  <a:fillRect l="-822" t="-1417" b="-14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7819B00-5EAF-4DF3-BC40-4B97CA9EFECE}"/>
              </a:ext>
            </a:extLst>
          </p:cNvPr>
          <p:cNvSpPr txBox="1"/>
          <p:nvPr/>
        </p:nvSpPr>
        <p:spPr>
          <a:xfrm rot="5400000">
            <a:off x="1685327" y="2416832"/>
            <a:ext cx="44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41617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C029B4-FBEB-422E-A5ED-0BEC3928EA52}"/>
              </a:ext>
            </a:extLst>
          </p:cNvPr>
          <p:cNvSpPr txBox="1"/>
          <p:nvPr/>
        </p:nvSpPr>
        <p:spPr>
          <a:xfrm>
            <a:off x="770197" y="515898"/>
            <a:ext cx="1556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1355A1"/>
                </a:solidFill>
                <a:latin typeface="+mn-ea"/>
                <a:cs typeface="Arial" panose="020B0604020202020204" pitchFamily="34" charset="0"/>
              </a:rPr>
              <a:t>To do list</a:t>
            </a:r>
            <a:endParaRPr lang="en-US" altLang="ko-KR" dirty="0">
              <a:latin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E93A25-5644-4E58-BEDF-459506608845}"/>
                  </a:ext>
                </a:extLst>
              </p:cNvPr>
              <p:cNvSpPr txBox="1"/>
              <p:nvPr/>
            </p:nvSpPr>
            <p:spPr>
              <a:xfrm>
                <a:off x="1842310" y="1806575"/>
                <a:ext cx="8707064" cy="317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ko-KR" sz="2000" dirty="0"/>
                  <a:t>modeling </a:t>
                </a:r>
                <a:r>
                  <a:rPr lang="ko-KR" altLang="en-US" sz="2000" dirty="0"/>
                  <a:t>완성</a:t>
                </a:r>
                <a:endParaRPr lang="en-US" altLang="ko-KR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highlight>
                      <a:srgbClr val="FECE36"/>
                    </a:highlight>
                  </a:rPr>
                  <a:t>Update </a:t>
                </a:r>
                <a:r>
                  <a:rPr lang="ko-KR" altLang="en-US" sz="2000" b="1" dirty="0">
                    <a:highlight>
                      <a:srgbClr val="FECE36"/>
                    </a:highlight>
                  </a:rPr>
                  <a:t>방식 설정</a:t>
                </a:r>
                <a:endParaRPr lang="en-US" altLang="ko-KR" sz="2000" b="1" dirty="0">
                  <a:highlight>
                    <a:srgbClr val="FECE36"/>
                  </a:highlight>
                </a:endParaRPr>
              </a:p>
              <a:p>
                <a:pPr lvl="2"/>
                <a:r>
                  <a:rPr lang="en-US" altLang="ko-KR" sz="2000" dirty="0"/>
                  <a:t>: M </a:t>
                </a:r>
                <a:r>
                  <a:rPr lang="ko-KR" altLang="en-US" sz="2000" dirty="0"/>
                  <a:t>먼저 업데이트 후 </a:t>
                </a:r>
                <a:r>
                  <a:rPr lang="en-US" altLang="ko-KR" sz="2000" dirty="0"/>
                  <a:t>weight </a:t>
                </a:r>
                <a:r>
                  <a:rPr lang="ko-KR" altLang="en-US" sz="2000" dirty="0"/>
                  <a:t>업데이트</a:t>
                </a:r>
                <a:r>
                  <a:rPr lang="en-US" altLang="ko-KR" sz="2000" dirty="0"/>
                  <a:t>?</a:t>
                </a:r>
              </a:p>
              <a:p>
                <a:pPr lvl="2"/>
                <a:r>
                  <a:rPr lang="en-US" altLang="ko-KR" sz="2000" dirty="0"/>
                  <a:t>: M </a:t>
                </a:r>
                <a:r>
                  <a:rPr lang="ko-KR" altLang="en-US" sz="2000" dirty="0"/>
                  <a:t>에 따라서 </a:t>
                </a:r>
                <a:r>
                  <a:rPr lang="ko-KR" altLang="en-US" sz="2000" dirty="0" err="1"/>
                  <a:t>가우시안</a:t>
                </a:r>
                <a:r>
                  <a:rPr lang="ko-KR" altLang="en-US" sz="2000" dirty="0"/>
                  <a:t> 분포</a:t>
                </a:r>
                <a:r>
                  <a:rPr lang="en-US" altLang="ko-KR" sz="2000" dirty="0"/>
                  <a:t>? RBM?</a:t>
                </a:r>
              </a:p>
              <a:p>
                <a:pPr lvl="2"/>
                <a:r>
                  <a:rPr lang="en-US" altLang="ko-KR" sz="2000" dirty="0"/>
                  <a:t>: Weight matrix dimension</a:t>
                </a:r>
                <a:r>
                  <a:rPr lang="ko-KR" altLang="en-US" sz="2000" dirty="0"/>
                  <a:t>이 </a:t>
                </a:r>
                <a:r>
                  <a:rPr lang="en-US" altLang="ko-KR" sz="2000" dirty="0"/>
                  <a:t>m</a:t>
                </a:r>
                <a:r>
                  <a:rPr lang="ko-KR" altLang="en-US" sz="2000" dirty="0"/>
                  <a:t>에 따라 다를 텐데 </a:t>
                </a:r>
                <a:r>
                  <a:rPr lang="en-US" altLang="ko-KR" sz="2000" dirty="0"/>
                  <a:t>update </a:t>
                </a:r>
                <a:r>
                  <a:rPr lang="ko-KR" altLang="en-US" sz="2000" dirty="0"/>
                  <a:t>어떻게</a:t>
                </a:r>
                <a:r>
                  <a:rPr lang="en-US" altLang="ko-KR" sz="2000" dirty="0"/>
                  <a:t>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/>
                  <a:t>Fitness function </a:t>
                </a:r>
                <a:r>
                  <a:rPr lang="ko-KR" altLang="en-US" sz="2000" dirty="0"/>
                  <a:t>설정</a:t>
                </a:r>
                <a:endParaRPr lang="en-US" altLang="ko-KR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2000" dirty="0"/>
                  <a:t>값 설정 방법 설정</a:t>
                </a:r>
                <a:r>
                  <a:rPr lang="en-US" altLang="ko-KR" sz="20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altLang="ko-KR" sz="2000" dirty="0"/>
                  <a:t>PSO Base</a:t>
                </a:r>
                <a:r>
                  <a:rPr lang="ko-KR" altLang="en-US" sz="2000" dirty="0"/>
                  <a:t> 코드 완성</a:t>
                </a:r>
                <a:endParaRPr lang="en-US" altLang="ko-KR" sz="2000" dirty="0"/>
              </a:p>
              <a:p>
                <a:endParaRPr lang="en-US" altLang="ko-KR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E93A25-5644-4E58-BEDF-459506608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10" y="1806575"/>
                <a:ext cx="8707064" cy="3170099"/>
              </a:xfrm>
              <a:prstGeom prst="rect">
                <a:avLst/>
              </a:prstGeom>
              <a:blipFill>
                <a:blip r:embed="rId2"/>
                <a:stretch>
                  <a:fillRect l="-910" t="-2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9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E9CDB3F-695B-47A7-B789-FE0E9A467648}"/>
              </a:ext>
            </a:extLst>
          </p:cNvPr>
          <p:cNvGrpSpPr/>
          <p:nvPr/>
        </p:nvGrpSpPr>
        <p:grpSpPr>
          <a:xfrm>
            <a:off x="1706291" y="1592810"/>
            <a:ext cx="3141811" cy="4005657"/>
            <a:chOff x="1335248" y="1968783"/>
            <a:chExt cx="3141811" cy="4005657"/>
          </a:xfrm>
        </p:grpSpPr>
        <p:pic>
          <p:nvPicPr>
            <p:cNvPr id="3" name="Picture 2" descr="neural networkì ëí ì´ë¯¸ì§ ê²ìê²°ê³¼">
              <a:extLst>
                <a:ext uri="{FF2B5EF4-FFF2-40B4-BE49-F238E27FC236}">
                  <a16:creationId xmlns:a16="http://schemas.microsoft.com/office/drawing/2014/main" id="{2AE914D8-D70F-4994-9C7B-E5B485DA56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5248" y="1968783"/>
              <a:ext cx="3141811" cy="3777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F900D0B-559B-4F87-9745-1E7AA239B581}"/>
                </a:ext>
              </a:extLst>
            </p:cNvPr>
            <p:cNvSpPr txBox="1"/>
            <p:nvPr/>
          </p:nvSpPr>
          <p:spPr>
            <a:xfrm>
              <a:off x="1818409" y="5133109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</a:t>
              </a:r>
              <a:r>
                <a:rPr lang="en-US" altLang="ko-KR" b="1" dirty="0">
                  <a:highlight>
                    <a:srgbClr val="FECE36"/>
                  </a:highlight>
                </a:rPr>
                <a:t>W</a:t>
              </a:r>
              <a:endParaRPr lang="ko-KR" altLang="en-US" b="1" dirty="0">
                <a:highlight>
                  <a:srgbClr val="FECE36"/>
                </a:highlight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D0AD98-4AED-4F1D-9953-5A74F0EB8D52}"/>
                </a:ext>
              </a:extLst>
            </p:cNvPr>
            <p:cNvSpPr txBox="1"/>
            <p:nvPr/>
          </p:nvSpPr>
          <p:spPr>
            <a:xfrm>
              <a:off x="3300845" y="4948443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</a:t>
              </a:r>
              <a:r>
                <a:rPr lang="en-US" altLang="ko-KR" b="1" dirty="0">
                  <a:highlight>
                    <a:srgbClr val="FECE36"/>
                  </a:highlight>
                </a:rPr>
                <a:t>U</a:t>
              </a:r>
              <a:endParaRPr lang="ko-KR" altLang="en-US" b="1" dirty="0">
                <a:highlight>
                  <a:srgbClr val="FECE36"/>
                </a:highlight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99A84B-73A3-4AFD-B947-500A93D0063F}"/>
                </a:ext>
              </a:extLst>
            </p:cNvPr>
            <p:cNvSpPr txBox="1"/>
            <p:nvPr/>
          </p:nvSpPr>
          <p:spPr>
            <a:xfrm>
              <a:off x="1414765" y="5235776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8DE506-16D0-42B0-8DF9-2FD12113FD84}"/>
                </a:ext>
              </a:extLst>
            </p:cNvPr>
            <p:cNvSpPr txBox="1"/>
            <p:nvPr/>
          </p:nvSpPr>
          <p:spPr>
            <a:xfrm>
              <a:off x="4009177" y="4763777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Y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4DD366-5CF6-481C-81D3-A4EA3542EE92}"/>
                </a:ext>
              </a:extLst>
            </p:cNvPr>
            <p:cNvSpPr txBox="1"/>
            <p:nvPr/>
          </p:nvSpPr>
          <p:spPr>
            <a:xfrm>
              <a:off x="2722695" y="560510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</a:t>
              </a:r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3B82D8-F015-4069-AC2D-AAD4F716F84A}"/>
              </a:ext>
            </a:extLst>
          </p:cNvPr>
          <p:cNvGrpSpPr/>
          <p:nvPr/>
        </p:nvGrpSpPr>
        <p:grpSpPr>
          <a:xfrm>
            <a:off x="5588631" y="1670513"/>
            <a:ext cx="4252623" cy="1586415"/>
            <a:chOff x="5643741" y="708612"/>
            <a:chExt cx="4252623" cy="15864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1C5527-3444-4157-B823-860DE3CD3A74}"/>
                </a:ext>
              </a:extLst>
            </p:cNvPr>
            <p:cNvSpPr txBox="1"/>
            <p:nvPr/>
          </p:nvSpPr>
          <p:spPr>
            <a:xfrm>
              <a:off x="5643741" y="1297946"/>
              <a:ext cx="3850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D34D4D"/>
                  </a:solidFill>
                </a:rPr>
                <a:t>X</a:t>
              </a:r>
              <a:endParaRPr lang="ko-KR" altLang="en-US" sz="2400" b="1" dirty="0">
                <a:solidFill>
                  <a:srgbClr val="D34D4D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4AA7C9-C2DA-4422-92EA-5D8A86BC8FD5}"/>
                </a:ext>
              </a:extLst>
            </p:cNvPr>
            <p:cNvSpPr txBox="1"/>
            <p:nvPr/>
          </p:nvSpPr>
          <p:spPr>
            <a:xfrm>
              <a:off x="6340768" y="1344112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W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D81AE9E-6125-4019-9A2F-78480054A3ED}"/>
                </a:ext>
              </a:extLst>
            </p:cNvPr>
            <p:cNvSpPr txBox="1"/>
            <p:nvPr/>
          </p:nvSpPr>
          <p:spPr>
            <a:xfrm>
              <a:off x="7138783" y="1297946"/>
              <a:ext cx="421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2020C7"/>
                  </a:solidFill>
                </a:rPr>
                <a:t>H</a:t>
              </a:r>
              <a:endParaRPr lang="ko-KR" altLang="en-US" sz="2400" b="1" dirty="0">
                <a:solidFill>
                  <a:srgbClr val="2020C7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0670EF-94E1-4980-834E-E84C7688196E}"/>
                </a:ext>
              </a:extLst>
            </p:cNvPr>
            <p:cNvSpPr txBox="1"/>
            <p:nvPr/>
          </p:nvSpPr>
          <p:spPr>
            <a:xfrm>
              <a:off x="7872678" y="134411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U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1BEDAAF-AEF5-4198-87D4-F6808B0BD1C5}"/>
                </a:ext>
              </a:extLst>
            </p:cNvPr>
            <p:cNvSpPr txBox="1"/>
            <p:nvPr/>
          </p:nvSpPr>
          <p:spPr>
            <a:xfrm>
              <a:off x="8612984" y="1297946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138913"/>
                  </a:solidFill>
                </a:rPr>
                <a:t>Y</a:t>
              </a:r>
              <a:endParaRPr lang="ko-KR" altLang="en-US" sz="2400" b="1" dirty="0">
                <a:solidFill>
                  <a:srgbClr val="138913"/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70A7C6AD-AC3C-4592-8E07-536EA4D4AA13}"/>
                </a:ext>
              </a:extLst>
            </p:cNvPr>
            <p:cNvCxnSpPr/>
            <p:nvPr/>
          </p:nvCxnSpPr>
          <p:spPr>
            <a:xfrm>
              <a:off x="6051426" y="1528778"/>
              <a:ext cx="2666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0880F03-1718-4893-9844-DA6BA42720AF}"/>
                </a:ext>
              </a:extLst>
            </p:cNvPr>
            <p:cNvCxnSpPr/>
            <p:nvPr/>
          </p:nvCxnSpPr>
          <p:spPr>
            <a:xfrm>
              <a:off x="6849441" y="1528778"/>
              <a:ext cx="2666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224EFCEE-0E7D-4A68-8B0E-31A0EBD9EB85}"/>
                </a:ext>
              </a:extLst>
            </p:cNvPr>
            <p:cNvCxnSpPr/>
            <p:nvPr/>
          </p:nvCxnSpPr>
          <p:spPr>
            <a:xfrm>
              <a:off x="7583336" y="1528778"/>
              <a:ext cx="2666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01947AFF-60D1-44D0-8E9D-2343D3FDC9BC}"/>
                </a:ext>
              </a:extLst>
            </p:cNvPr>
            <p:cNvCxnSpPr/>
            <p:nvPr/>
          </p:nvCxnSpPr>
          <p:spPr>
            <a:xfrm>
              <a:off x="8323643" y="1528778"/>
              <a:ext cx="266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A79ACDAB-03EA-4D61-AD27-1F2FD7324ECF}"/>
                    </a:ext>
                  </a:extLst>
                </p:cNvPr>
                <p:cNvSpPr/>
                <p:nvPr/>
              </p:nvSpPr>
              <p:spPr>
                <a:xfrm>
                  <a:off x="6580957" y="708612"/>
                  <a:ext cx="16172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A79ACDAB-03EA-4D61-AD27-1F2FD7324E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0957" y="708612"/>
                  <a:ext cx="161723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4390824B-06F4-4F66-BC94-7ED32BCFD851}"/>
                    </a:ext>
                  </a:extLst>
                </p:cNvPr>
                <p:cNvSpPr/>
                <p:nvPr/>
              </p:nvSpPr>
              <p:spPr>
                <a:xfrm>
                  <a:off x="8671157" y="1925695"/>
                  <a:ext cx="122520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a14:m>
                  <a:r>
                    <a:rPr lang="en-US" altLang="ko-KR" b="0" dirty="0"/>
                    <a:t> </a:t>
                  </a:r>
                </a:p>
              </p:txBody>
            </p:sp>
          </mc:Choice>
          <mc:Fallback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4390824B-06F4-4F66-BC94-7ED32BCFD8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1157" y="1925695"/>
                  <a:ext cx="122520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BFC00C-6920-4C81-A05F-2B54C86C11B5}"/>
                </a:ext>
              </a:extLst>
            </p:cNvPr>
            <p:cNvSpPr txBox="1"/>
            <p:nvPr/>
          </p:nvSpPr>
          <p:spPr>
            <a:xfrm rot="16200000">
              <a:off x="7155432" y="1008694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=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FEA0B98-F38F-462A-95F5-EA6455C8014D}"/>
                </a:ext>
              </a:extLst>
            </p:cNvPr>
            <p:cNvSpPr txBox="1"/>
            <p:nvPr/>
          </p:nvSpPr>
          <p:spPr>
            <a:xfrm rot="16200000">
              <a:off x="8624365" y="1637315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=</a:t>
              </a:r>
              <a:endParaRPr lang="ko-KR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ECEB3F44-10F1-4363-BFB3-40511A7A5EC6}"/>
                  </a:ext>
                </a:extLst>
              </p:cNvPr>
              <p:cNvSpPr/>
              <p:nvPr/>
            </p:nvSpPr>
            <p:spPr>
              <a:xfrm>
                <a:off x="5588631" y="3751807"/>
                <a:ext cx="6096000" cy="147732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ko-KR" b="0" i="1" dirty="0">
                    <a:latin typeface="Cambria Math" panose="02040503050406030204" pitchFamily="18" charset="0"/>
                  </a:rPr>
                  <a:t>X = Input</a:t>
                </a:r>
              </a:p>
              <a:p>
                <a:r>
                  <a:rPr lang="en-US" altLang="ko-KR" b="0" i="1" dirty="0">
                    <a:latin typeface="Cambria Math" panose="02040503050406030204" pitchFamily="18" charset="0"/>
                  </a:rPr>
                  <a:t>T = Target Output</a:t>
                </a:r>
              </a:p>
              <a:p>
                <a:r>
                  <a:rPr lang="en-US" altLang="ko-KR" b="0" i="1" dirty="0">
                    <a:latin typeface="Cambria Math" panose="02040503050406030204" pitchFamily="18" charset="0"/>
                  </a:rPr>
                  <a:t>Y = Output after Network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𝐼𝑛𝑝𝑢𝑡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𝐻𝑖𝑑𝑑𝑒𝑛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𝑊𝑒𝑖𝑔h𝑡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𝑀𝑎𝑡𝑟𝑖𝑥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𝐻𝑖𝑑𝑑𝑒𝑛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𝑊𝑒𝑖𝑔h𝑡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𝑀𝑎𝑡𝑟𝑖𝑥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ECEB3F44-10F1-4363-BFB3-40511A7A5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631" y="3751807"/>
                <a:ext cx="6096000" cy="1477328"/>
              </a:xfrm>
              <a:prstGeom prst="rect">
                <a:avLst/>
              </a:prstGeom>
              <a:blipFill>
                <a:blip r:embed="rId5"/>
                <a:stretch>
                  <a:fillRect l="-900" t="-2469" b="-28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B1CF1134-2E2A-45B5-A35E-605B6BF283B3}"/>
              </a:ext>
            </a:extLst>
          </p:cNvPr>
          <p:cNvSpPr txBox="1"/>
          <p:nvPr/>
        </p:nvSpPr>
        <p:spPr>
          <a:xfrm>
            <a:off x="780640" y="446111"/>
            <a:ext cx="6855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00499B"/>
                </a:solidFill>
              </a:rPr>
              <a:t>What is Deep-Stacking Network (DSN) ?</a:t>
            </a:r>
            <a:endParaRPr lang="ko-KR" altLang="en-US" sz="2400" b="1" dirty="0">
              <a:solidFill>
                <a:srgbClr val="0049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70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75BB0D80-C6E8-47D3-AD63-F342091EB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84" y="248454"/>
            <a:ext cx="4968998" cy="636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8F769AE1-F80F-488D-ACE3-C1968702A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2105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0E049E-B539-416D-AE07-DB9547543EE3}"/>
                  </a:ext>
                </a:extLst>
              </p:cNvPr>
              <p:cNvSpPr txBox="1"/>
              <p:nvPr/>
            </p:nvSpPr>
            <p:spPr>
              <a:xfrm>
                <a:off x="6368701" y="577218"/>
                <a:ext cx="5613501" cy="5755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M</a:t>
                </a:r>
                <a:r>
                  <a:rPr lang="en-US" altLang="ko-KR" dirty="0"/>
                  <a:t> = # of modules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/>
                  <a:t>= m</a:t>
                </a:r>
                <a:r>
                  <a:rPr lang="ko-KR" altLang="en-US" dirty="0"/>
                  <a:t>번째 모듈의 </a:t>
                </a:r>
                <a:r>
                  <a:rPr lang="en-US" altLang="ko-KR" dirty="0"/>
                  <a:t>Input Dimension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/>
                  <a:t>= m</a:t>
                </a:r>
                <a:r>
                  <a:rPr lang="ko-KR" altLang="en-US" dirty="0"/>
                  <a:t>번째 </a:t>
                </a:r>
                <a:r>
                  <a:rPr lang="en-US" altLang="ko-KR" dirty="0"/>
                  <a:t>module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# of Hidden Layer Nodes </a:t>
                </a:r>
              </a:p>
              <a:p>
                <a:r>
                  <a:rPr lang="en-US" altLang="ko-KR" b="1" dirty="0"/>
                  <a:t>C</a:t>
                </a:r>
                <a:r>
                  <a:rPr lang="en-US" altLang="ko-KR" dirty="0"/>
                  <a:t> = Output Dimension</a:t>
                </a:r>
              </a:p>
              <a:p>
                <a:endParaRPr lang="en-US" altLang="ko-KR" dirty="0"/>
              </a:p>
              <a:p>
                <a:r>
                  <a:rPr lang="en-US" altLang="ko-KR" b="1" dirty="0">
                    <a:solidFill>
                      <a:srgbClr val="1355A1"/>
                    </a:solidFill>
                  </a:rPr>
                  <a:t>Dimension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1355A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1355A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1355A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1355A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solidFill>
                          <a:srgbClr val="1355A1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ko-KR" b="1" i="1" smtClean="0">
                        <a:solidFill>
                          <a:srgbClr val="1355A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1" i="1" smtClean="0">
                        <a:solidFill>
                          <a:srgbClr val="1355A1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en-US" altLang="ko-KR" b="1" i="1" smtClean="0">
                            <a:solidFill>
                              <a:srgbClr val="1355A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rgbClr val="1355A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ko-KR" b="1" i="1" smtClean="0">
                            <a:solidFill>
                              <a:srgbClr val="1355A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rgbClr val="1355A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altLang="ko-KR" b="1" dirty="0">
                  <a:solidFill>
                    <a:srgbClr val="1355A1"/>
                  </a:solidFill>
                </a:endParaRPr>
              </a:p>
              <a:p>
                <a:r>
                  <a:rPr lang="en-US" altLang="ko-KR" b="1" dirty="0">
                    <a:solidFill>
                      <a:srgbClr val="1355A1"/>
                    </a:solidFill>
                  </a:rPr>
                  <a:t>Dimension of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rgbClr val="1355A1"/>
                        </a:solidFill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altLang="ko-KR" b="1" i="1" smtClean="0">
                        <a:solidFill>
                          <a:srgbClr val="1355A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499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499B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499B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499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499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499B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499B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en-US" altLang="ko-KR" b="1" dirty="0">
                  <a:solidFill>
                    <a:srgbClr val="00499B"/>
                  </a:solidFill>
                </a:endParaRPr>
              </a:p>
              <a:p>
                <a:r>
                  <a:rPr lang="en-US" altLang="ko-KR" b="1" dirty="0">
                    <a:solidFill>
                      <a:srgbClr val="00499B"/>
                    </a:solidFill>
                  </a:rPr>
                  <a:t>Dimension of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rgbClr val="00499B"/>
                        </a:solidFill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altLang="ko-KR" b="1" i="1" smtClean="0">
                        <a:solidFill>
                          <a:srgbClr val="00499B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499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499B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499B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499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ko-KR" b="1" dirty="0">
                    <a:solidFill>
                      <a:srgbClr val="00499B"/>
                    </a:solidFill>
                  </a:rPr>
                  <a:t>C</a:t>
                </a:r>
              </a:p>
              <a:p>
                <a:endParaRPr lang="en-US" altLang="ko-KR" sz="800" b="1" dirty="0"/>
              </a:p>
              <a:p>
                <a:endParaRPr lang="en-US" altLang="ko-KR" dirty="0"/>
              </a:p>
              <a:p>
                <a:r>
                  <a:rPr lang="ko-KR" altLang="en-US" dirty="0"/>
                  <a:t>문제 상황 </a:t>
                </a:r>
                <a:r>
                  <a:rPr lang="en-US" altLang="ko-KR" dirty="0"/>
                  <a:t>example)</a:t>
                </a:r>
              </a:p>
              <a:p>
                <a:endParaRPr lang="en-US" altLang="ko-KR" sz="1000" dirty="0"/>
              </a:p>
              <a:p>
                <a:r>
                  <a:rPr lang="ko-KR" altLang="en-US" dirty="0"/>
                  <a:t>모듈 수 </a:t>
                </a:r>
                <a:r>
                  <a:rPr lang="en-US" altLang="ko-KR" dirty="0"/>
                  <a:t>10</a:t>
                </a:r>
                <a:r>
                  <a:rPr lang="ko-KR" altLang="en-US" dirty="0"/>
                  <a:t>개</a:t>
                </a:r>
                <a:r>
                  <a:rPr lang="en-US" altLang="ko-KR" dirty="0"/>
                  <a:t>, input 10</a:t>
                </a:r>
                <a:r>
                  <a:rPr lang="ko-KR" altLang="en-US" dirty="0"/>
                  <a:t>개</a:t>
                </a:r>
                <a:r>
                  <a:rPr lang="en-US" altLang="ko-KR" dirty="0"/>
                  <a:t>, hidden layer node 15</a:t>
                </a:r>
                <a:r>
                  <a:rPr lang="ko-KR" altLang="en-US" dirty="0"/>
                  <a:t>개</a:t>
                </a:r>
                <a:r>
                  <a:rPr lang="en-US" altLang="ko-KR" dirty="0"/>
                  <a:t>, output 3</a:t>
                </a:r>
                <a:r>
                  <a:rPr lang="ko-KR" altLang="en-US" dirty="0"/>
                  <a:t>개일 때</a:t>
                </a:r>
                <a:r>
                  <a:rPr lang="en-US" altLang="ko-KR" dirty="0"/>
                  <a:t>, (M=10, D=10, C=20,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ko-KR" dirty="0"/>
                  <a:t> =3)</a:t>
                </a:r>
              </a:p>
              <a:p>
                <a:endParaRPr lang="en-US" altLang="ko-KR" b="0" dirty="0"/>
              </a:p>
              <a:p>
                <a:r>
                  <a:rPr lang="en-US" altLang="ko-KR" b="1" dirty="0">
                    <a:solidFill>
                      <a:srgbClr val="D493C9"/>
                    </a:solidFill>
                  </a:rPr>
                  <a:t>10</a:t>
                </a:r>
                <a:r>
                  <a:rPr lang="ko-KR" altLang="en-US" b="1" dirty="0">
                    <a:solidFill>
                      <a:srgbClr val="D493C9"/>
                    </a:solidFill>
                  </a:rPr>
                  <a:t>번째 모듈의 </a:t>
                </a:r>
                <a:r>
                  <a:rPr lang="en-US" altLang="ko-KR" b="1" dirty="0">
                    <a:solidFill>
                      <a:srgbClr val="D493C9"/>
                    </a:solidFill>
                  </a:rPr>
                  <a:t>input dimension :</a:t>
                </a:r>
              </a:p>
              <a:p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=10+20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10−1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190 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inputs</m:t>
                    </m:r>
                  </m:oMath>
                </a14:m>
                <a:endParaRPr lang="en-US" altLang="ko-KR" b="0" i="0" dirty="0">
                  <a:latin typeface="Cambria Math" panose="02040503050406030204" pitchFamily="18" charset="0"/>
                </a:endParaRPr>
              </a:p>
              <a:p>
                <a:pPr/>
                <a:r>
                  <a:rPr lang="en-US" altLang="ko-KR" b="1" dirty="0">
                    <a:solidFill>
                      <a:srgbClr val="D493C9"/>
                    </a:solidFill>
                  </a:rPr>
                  <a:t>W matrix Dimension :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=190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×15=2850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𝑤𝑒𝑖𝑔h𝑡𝑠</m:t>
                    </m:r>
                  </m:oMath>
                </a14:m>
                <a:r>
                  <a:rPr lang="en-US" altLang="ko-KR" b="0" dirty="0"/>
                  <a:t>  </a:t>
                </a:r>
              </a:p>
              <a:p>
                <a:r>
                  <a:rPr lang="en-US" altLang="ko-KR" b="1" dirty="0">
                    <a:solidFill>
                      <a:srgbClr val="D493C9"/>
                    </a:solidFill>
                  </a:rPr>
                  <a:t>U matrix Dimension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45 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𝑤𝑒𝑖𝑔h𝑡𝑠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0E049E-B539-416D-AE07-DB9547543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701" y="577218"/>
                <a:ext cx="5613501" cy="5755422"/>
              </a:xfrm>
              <a:prstGeom prst="rect">
                <a:avLst/>
              </a:prstGeom>
              <a:blipFill>
                <a:blip r:embed="rId3"/>
                <a:stretch>
                  <a:fillRect l="-977" t="-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80C12B9-5B42-44D7-9978-8CB3FECBAAA9}"/>
              </a:ext>
            </a:extLst>
          </p:cNvPr>
          <p:cNvCxnSpPr>
            <a:cxnSpLocks/>
          </p:cNvCxnSpPr>
          <p:nvPr/>
        </p:nvCxnSpPr>
        <p:spPr>
          <a:xfrm flipH="1">
            <a:off x="5130141" y="2173184"/>
            <a:ext cx="1238560" cy="263485"/>
          </a:xfrm>
          <a:prstGeom prst="straightConnector1">
            <a:avLst/>
          </a:prstGeom>
          <a:ln>
            <a:solidFill>
              <a:srgbClr val="1355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2079D73-B335-4E37-B0EE-3A28A1B932FA}"/>
              </a:ext>
            </a:extLst>
          </p:cNvPr>
          <p:cNvCxnSpPr>
            <a:cxnSpLocks/>
          </p:cNvCxnSpPr>
          <p:nvPr/>
        </p:nvCxnSpPr>
        <p:spPr>
          <a:xfrm flipH="1" flipV="1">
            <a:off x="5236989" y="1924731"/>
            <a:ext cx="1131712" cy="511938"/>
          </a:xfrm>
          <a:prstGeom prst="straightConnector1">
            <a:avLst/>
          </a:prstGeom>
          <a:ln>
            <a:solidFill>
              <a:srgbClr val="1355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8943B52-C981-496E-B29B-D8D5E32F9C64}"/>
              </a:ext>
            </a:extLst>
          </p:cNvPr>
          <p:cNvCxnSpPr>
            <a:cxnSpLocks/>
          </p:cNvCxnSpPr>
          <p:nvPr/>
        </p:nvCxnSpPr>
        <p:spPr>
          <a:xfrm flipH="1" flipV="1">
            <a:off x="5130141" y="1311888"/>
            <a:ext cx="1238560" cy="1373234"/>
          </a:xfrm>
          <a:prstGeom prst="straightConnector1">
            <a:avLst/>
          </a:prstGeom>
          <a:ln>
            <a:solidFill>
              <a:srgbClr val="1355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4">
            <a:extLst>
              <a:ext uri="{FF2B5EF4-FFF2-40B4-BE49-F238E27FC236}">
                <a16:creationId xmlns:a16="http://schemas.microsoft.com/office/drawing/2014/main" id="{0A3C969E-56D8-4AFA-9D26-3C0A1B4AC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2105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86ECC8BD-5AED-461C-89F4-9D4E2BD2A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421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4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BAF001-8D2D-476B-AD0C-A4C99E6A9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22" y="1463465"/>
            <a:ext cx="5692373" cy="327141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418B7DF-1E8B-4681-A096-DE4942A6BA2A}"/>
              </a:ext>
            </a:extLst>
          </p:cNvPr>
          <p:cNvSpPr/>
          <p:nvPr/>
        </p:nvSpPr>
        <p:spPr>
          <a:xfrm>
            <a:off x="311120" y="141591"/>
            <a:ext cx="2736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1355A1"/>
                </a:solidFill>
                <a:highlight>
                  <a:srgbClr val="DCEEDC"/>
                </a:highlight>
                <a:latin typeface="+mn-ea"/>
                <a:cs typeface="Arial" panose="020B0604020202020204" pitchFamily="34" charset="0"/>
              </a:rPr>
              <a:t>Literature Review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6542E1-16E7-4743-9AC6-DD3D7652C060}"/>
              </a:ext>
            </a:extLst>
          </p:cNvPr>
          <p:cNvSpPr txBox="1"/>
          <p:nvPr/>
        </p:nvSpPr>
        <p:spPr>
          <a:xfrm>
            <a:off x="4734666" y="2262191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IEEE, 2012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0E23B9-757E-488D-A888-B7938EDDEBB6}"/>
                  </a:ext>
                </a:extLst>
              </p:cNvPr>
              <p:cNvSpPr txBox="1"/>
              <p:nvPr/>
            </p:nvSpPr>
            <p:spPr>
              <a:xfrm>
                <a:off x="6210795" y="2262191"/>
                <a:ext cx="5981205" cy="2847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/>
                  <a:t>DSN + Gradient descent</a:t>
                </a:r>
              </a:p>
              <a:p>
                <a:endParaRPr lang="en-US" altLang="ko-KR" sz="2400" dirty="0"/>
              </a:p>
              <a:p>
                <a14:m>
                  <m:oMath xmlns:m="http://schemas.openxmlformats.org/officeDocument/2006/math">
                    <m:r>
                      <a:rPr lang="en-US" altLang="ko-KR" sz="2400" b="1" i="1" smtClean="0">
                        <a:solidFill>
                          <a:srgbClr val="1355A1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ko-KR" sz="2400" b="1" i="1" smtClean="0">
                        <a:solidFill>
                          <a:srgbClr val="1355A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1" i="1" smtClean="0">
                            <a:solidFill>
                              <a:srgbClr val="1355A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solidFill>
                              <a:srgbClr val="1355A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1" i="1" smtClean="0">
                            <a:solidFill>
                              <a:srgbClr val="1355A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  <m:sSup>
                          <m:sSupPr>
                            <m:ctrlPr>
                              <a:rPr lang="en-US" altLang="ko-KR" sz="2400" b="1" i="1" smtClean="0">
                                <a:solidFill>
                                  <a:srgbClr val="1355A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 smtClean="0">
                                <a:solidFill>
                                  <a:srgbClr val="1355A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altLang="ko-KR" sz="2400" b="1" i="1" smtClean="0">
                                <a:solidFill>
                                  <a:srgbClr val="1355A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ko-KR" sz="2400" b="1" i="1" smtClean="0">
                            <a:solidFill>
                              <a:srgbClr val="1355A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b="1" i="1" smtClean="0">
                            <a:solidFill>
                              <a:srgbClr val="1355A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1" i="1" smtClean="0">
                            <a:solidFill>
                              <a:srgbClr val="1355A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ko-KR" sz="2400" b="1" i="1" smtClean="0">
                        <a:solidFill>
                          <a:srgbClr val="1355A1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sSup>
                      <m:sSupPr>
                        <m:ctrlPr>
                          <a:rPr lang="en-US" altLang="ko-KR" sz="2400" b="1" i="1" smtClean="0">
                            <a:solidFill>
                              <a:srgbClr val="1355A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solidFill>
                              <a:srgbClr val="1355A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p>
                        <m:r>
                          <a:rPr lang="en-US" altLang="ko-KR" sz="2400" b="1" i="1" smtClean="0">
                            <a:solidFill>
                              <a:srgbClr val="1355A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ko-KR" sz="2400" b="1" dirty="0">
                    <a:solidFill>
                      <a:srgbClr val="1355A1"/>
                    </a:solidFill>
                  </a:rPr>
                  <a:t>, 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→ 즉</a:t>
                </a:r>
                <a:r>
                  <a:rPr lang="en-US" altLang="ko-KR" dirty="0"/>
                  <a:t>, W matrix</a:t>
                </a:r>
                <a:r>
                  <a:rPr lang="ko-KR" altLang="en-US" dirty="0"/>
                  <a:t>만 정해지면 </a:t>
                </a:r>
                <a:r>
                  <a:rPr lang="en-US" altLang="ko-KR" dirty="0"/>
                  <a:t>U matrix</a:t>
                </a:r>
                <a:r>
                  <a:rPr lang="ko-KR" altLang="en-US" dirty="0"/>
                  <a:t>도 </a:t>
                </a:r>
                <a:r>
                  <a:rPr lang="en-US" altLang="ko-KR" dirty="0"/>
                  <a:t>fix.</a:t>
                </a:r>
              </a:p>
              <a:p>
                <a:r>
                  <a:rPr lang="ko-KR" altLang="en-US" dirty="0"/>
                  <a:t> </a:t>
                </a:r>
                <a:r>
                  <a:rPr lang="en-US" altLang="ko-KR" dirty="0"/>
                  <a:t>U matrix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initialization</a:t>
                </a:r>
                <a:r>
                  <a:rPr lang="ko-KR" altLang="en-US" dirty="0"/>
                  <a:t>은 신경 쓸 필요 없다는 뜻</a:t>
                </a:r>
                <a:r>
                  <a:rPr lang="en-US" altLang="ko-KR" dirty="0"/>
                  <a:t>,</a:t>
                </a:r>
              </a:p>
              <a:p>
                <a:endParaRPr lang="en-US" altLang="ko-KR" sz="1050" b="1" dirty="0"/>
              </a:p>
              <a:p>
                <a:r>
                  <a:rPr lang="ko-KR" altLang="en-US" b="1" dirty="0"/>
                  <a:t>→ </a:t>
                </a:r>
                <a:r>
                  <a:rPr lang="en-US" altLang="ko-KR" b="1" dirty="0">
                    <a:highlight>
                      <a:srgbClr val="FECE36"/>
                    </a:highlight>
                  </a:rPr>
                  <a:t>W matrix</a:t>
                </a:r>
                <a:r>
                  <a:rPr lang="ko-KR" altLang="en-US" b="1" dirty="0">
                    <a:highlight>
                      <a:srgbClr val="FECE36"/>
                    </a:highlight>
                  </a:rPr>
                  <a:t>의 </a:t>
                </a:r>
                <a:r>
                  <a:rPr lang="en-US" altLang="ko-KR" b="1" dirty="0">
                    <a:highlight>
                      <a:srgbClr val="FECE36"/>
                    </a:highlight>
                  </a:rPr>
                  <a:t>initialization</a:t>
                </a:r>
                <a:r>
                  <a:rPr lang="ko-KR" altLang="en-US" b="1" dirty="0"/>
                  <a:t>만 신경 쓰면 된다</a:t>
                </a:r>
                <a:r>
                  <a:rPr lang="en-US" altLang="ko-KR" b="1" dirty="0"/>
                  <a:t>.</a:t>
                </a:r>
                <a:endParaRPr lang="ko-KR" altLang="en-US" b="1" dirty="0"/>
              </a:p>
              <a:p>
                <a:endParaRPr lang="en-US" altLang="ko-KR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0E23B9-757E-488D-A888-B7938EDDE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795" y="2262191"/>
                <a:ext cx="5981205" cy="2847574"/>
              </a:xfrm>
              <a:prstGeom prst="rect">
                <a:avLst/>
              </a:prstGeom>
              <a:blipFill>
                <a:blip r:embed="rId3"/>
                <a:stretch>
                  <a:fillRect l="-1631" t="-17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54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5C3B6F-2252-436E-9C7C-C4C42AD1B43A}"/>
              </a:ext>
            </a:extLst>
          </p:cNvPr>
          <p:cNvSpPr txBox="1"/>
          <p:nvPr/>
        </p:nvSpPr>
        <p:spPr>
          <a:xfrm>
            <a:off x="865185" y="545501"/>
            <a:ext cx="40475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1355A1"/>
                </a:solidFill>
                <a:latin typeface="+mn-ea"/>
                <a:cs typeface="Arial" panose="020B0604020202020204" pitchFamily="34" charset="0"/>
              </a:rPr>
              <a:t>Method</a:t>
            </a:r>
            <a:r>
              <a:rPr lang="ko-KR" altLang="en-US" sz="2400" b="1" dirty="0">
                <a:solidFill>
                  <a:srgbClr val="1355A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1355A1"/>
                </a:solidFill>
                <a:latin typeface="+mn-ea"/>
                <a:cs typeface="Arial" panose="020B0604020202020204" pitchFamily="34" charset="0"/>
              </a:rPr>
              <a:t>Architecture</a:t>
            </a:r>
          </a:p>
          <a:p>
            <a:endParaRPr lang="en-US" altLang="ko-KR" dirty="0">
              <a:latin typeface="+mn-ea"/>
              <a:cs typeface="Arial" panose="020B0604020202020204" pitchFamily="34" charset="0"/>
            </a:endParaRPr>
          </a:p>
          <a:p>
            <a:pPr marL="285750" indent="-285750">
              <a:buClr>
                <a:srgbClr val="7BCBC4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7BCBC4"/>
                </a:solidFill>
                <a:latin typeface="+mn-ea"/>
                <a:cs typeface="Arial" panose="020B0604020202020204" pitchFamily="34" charset="0"/>
              </a:rPr>
              <a:t>Initializing W matrix</a:t>
            </a:r>
          </a:p>
          <a:p>
            <a:pPr lvl="1">
              <a:buClr>
                <a:srgbClr val="7BCBC4"/>
              </a:buClr>
            </a:pPr>
            <a:r>
              <a:rPr lang="en-US" altLang="ko-KR" b="1" dirty="0">
                <a:solidFill>
                  <a:srgbClr val="7BCBC4"/>
                </a:solidFill>
                <a:latin typeface="+mn-ea"/>
                <a:cs typeface="Arial" panose="020B0604020202020204" pitchFamily="34" charset="0"/>
              </a:rPr>
              <a:t>( Lower Module ) = </a:t>
            </a:r>
            <a:r>
              <a:rPr lang="en-US" altLang="ko-KR" b="1" dirty="0">
                <a:latin typeface="+mn-ea"/>
                <a:cs typeface="Arial" panose="020B0604020202020204" pitchFamily="34" charset="0"/>
              </a:rPr>
              <a:t>W1 matrix</a:t>
            </a:r>
          </a:p>
          <a:p>
            <a:pPr>
              <a:buClr>
                <a:srgbClr val="7BCBC4"/>
              </a:buClr>
            </a:pPr>
            <a:endParaRPr lang="ko-KR" altLang="en-US" dirty="0"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2D2376A4-E307-473D-A99E-A201913FE4B7}"/>
              </a:ext>
            </a:extLst>
          </p:cNvPr>
          <p:cNvGrpSpPr/>
          <p:nvPr/>
        </p:nvGrpSpPr>
        <p:grpSpPr>
          <a:xfrm>
            <a:off x="2118741" y="731969"/>
            <a:ext cx="7954518" cy="5797021"/>
            <a:chOff x="1283293" y="846269"/>
            <a:chExt cx="7954518" cy="5797021"/>
          </a:xfrm>
        </p:grpSpPr>
        <p:pic>
          <p:nvPicPr>
            <p:cNvPr id="4" name="Picture 2" descr="neural networkì ëí ì´ë¯¸ì§ ê²ìê²°ê³¼">
              <a:extLst>
                <a:ext uri="{FF2B5EF4-FFF2-40B4-BE49-F238E27FC236}">
                  <a16:creationId xmlns:a16="http://schemas.microsoft.com/office/drawing/2014/main" id="{1B04E8A3-3A2A-424C-989E-291C7A620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293" y="2103864"/>
              <a:ext cx="3141811" cy="3777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neural networkì ëí ì´ë¯¸ì§ ê²ìê²°ê³¼">
              <a:extLst>
                <a:ext uri="{FF2B5EF4-FFF2-40B4-BE49-F238E27FC236}">
                  <a16:creationId xmlns:a16="http://schemas.microsoft.com/office/drawing/2014/main" id="{54044689-75A9-4334-93C6-10CB9C17F7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2588773"/>
              <a:ext cx="3141811" cy="3777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73F2565A-DA8F-41E9-964A-2724296355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5104" y="1818653"/>
              <a:ext cx="1591232" cy="16103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D7D2D0CA-FF42-4515-9591-31B83CF008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5104" y="2940928"/>
              <a:ext cx="1591232" cy="15366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A8E39E-DD22-4C78-9E13-B511387C03E9}"/>
                </a:ext>
              </a:extLst>
            </p:cNvPr>
            <p:cNvSpPr txBox="1"/>
            <p:nvPr/>
          </p:nvSpPr>
          <p:spPr>
            <a:xfrm>
              <a:off x="1608429" y="5812293"/>
              <a:ext cx="27336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>
                  <a:highlight>
                    <a:srgbClr val="DCEEDC"/>
                  </a:highlight>
                </a:rPr>
                <a:t>Module</a:t>
              </a:r>
              <a:r>
                <a:rPr lang="ko-KR" altLang="en-US" sz="2400" b="1" dirty="0">
                  <a:highlight>
                    <a:srgbClr val="DCEEDC"/>
                  </a:highlight>
                </a:rPr>
                <a:t> </a:t>
              </a:r>
              <a:r>
                <a:rPr lang="en-US" altLang="ko-KR" sz="2400" b="1" dirty="0">
                  <a:highlight>
                    <a:srgbClr val="DCEEDC"/>
                  </a:highlight>
                </a:rPr>
                <a:t>1 </a:t>
              </a:r>
            </a:p>
            <a:p>
              <a:pPr algn="ctr"/>
              <a:r>
                <a:rPr lang="en-US" altLang="ko-KR" sz="2400" b="1" dirty="0">
                  <a:highlight>
                    <a:srgbClr val="DCEEDC"/>
                  </a:highlight>
                </a:rPr>
                <a:t>(Bottom Module)</a:t>
              </a:r>
              <a:endParaRPr lang="ko-KR" altLang="en-US" sz="2400" b="1" dirty="0">
                <a:highlight>
                  <a:srgbClr val="DCEEDC"/>
                </a:highligh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B6906F-1079-4D9B-926D-2889EC5B05CF}"/>
                </a:ext>
              </a:extLst>
            </p:cNvPr>
            <p:cNvSpPr txBox="1"/>
            <p:nvPr/>
          </p:nvSpPr>
          <p:spPr>
            <a:xfrm>
              <a:off x="6870052" y="5996960"/>
              <a:ext cx="15937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highlight>
                    <a:srgbClr val="DCEEDC"/>
                  </a:highlight>
                </a:rPr>
                <a:t>Module</a:t>
              </a:r>
              <a:r>
                <a:rPr lang="ko-KR" altLang="en-US" sz="2400" b="1" dirty="0">
                  <a:highlight>
                    <a:srgbClr val="DCEEDC"/>
                  </a:highlight>
                </a:rPr>
                <a:t> </a:t>
              </a:r>
              <a:r>
                <a:rPr lang="en-US" altLang="ko-KR" sz="2400" b="1" dirty="0">
                  <a:highlight>
                    <a:srgbClr val="DCEEDC"/>
                  </a:highlight>
                </a:rPr>
                <a:t>2</a:t>
              </a:r>
              <a:endParaRPr lang="ko-KR" altLang="en-US" sz="2400" b="1" dirty="0">
                <a:highlight>
                  <a:srgbClr val="DCEEDC"/>
                </a:highlight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187B7B6-1863-48E4-92D8-F4E59E6C8F68}"/>
                </a:ext>
              </a:extLst>
            </p:cNvPr>
            <p:cNvSpPr/>
            <p:nvPr/>
          </p:nvSpPr>
          <p:spPr>
            <a:xfrm>
              <a:off x="6096000" y="1290133"/>
              <a:ext cx="632422" cy="632422"/>
            </a:xfrm>
            <a:prstGeom prst="ellipse">
              <a:avLst/>
            </a:prstGeom>
            <a:noFill/>
            <a:ln>
              <a:solidFill>
                <a:srgbClr val="1389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3557CDE-E34F-4352-9004-E3DF080813E4}"/>
                </a:ext>
              </a:extLst>
            </p:cNvPr>
            <p:cNvSpPr/>
            <p:nvPr/>
          </p:nvSpPr>
          <p:spPr>
            <a:xfrm>
              <a:off x="6096000" y="2308506"/>
              <a:ext cx="632422" cy="632422"/>
            </a:xfrm>
            <a:prstGeom prst="ellipse">
              <a:avLst/>
            </a:prstGeom>
            <a:noFill/>
            <a:ln>
              <a:solidFill>
                <a:srgbClr val="1389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1780A9C-16D7-4911-A900-83CEFEB3281B}"/>
                </a:ext>
              </a:extLst>
            </p:cNvPr>
            <p:cNvSpPr/>
            <p:nvPr/>
          </p:nvSpPr>
          <p:spPr>
            <a:xfrm>
              <a:off x="7350694" y="846269"/>
              <a:ext cx="632422" cy="632422"/>
            </a:xfrm>
            <a:prstGeom prst="ellipse">
              <a:avLst/>
            </a:prstGeom>
            <a:noFill/>
            <a:ln>
              <a:solidFill>
                <a:srgbClr val="2020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5ADB69A-649E-4F44-B749-82837A1F6B4C}"/>
                </a:ext>
              </a:extLst>
            </p:cNvPr>
            <p:cNvSpPr/>
            <p:nvPr/>
          </p:nvSpPr>
          <p:spPr>
            <a:xfrm>
              <a:off x="7350694" y="1738040"/>
              <a:ext cx="632422" cy="632422"/>
            </a:xfrm>
            <a:prstGeom prst="ellipse">
              <a:avLst/>
            </a:prstGeom>
            <a:noFill/>
            <a:ln>
              <a:solidFill>
                <a:srgbClr val="2020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0C7C062-4A69-4609-816B-5D96639FFF11}"/>
                </a:ext>
              </a:extLst>
            </p:cNvPr>
            <p:cNvSpPr txBox="1"/>
            <p:nvPr/>
          </p:nvSpPr>
          <p:spPr>
            <a:xfrm rot="18998347">
              <a:off x="4387410" y="2972746"/>
              <a:ext cx="1675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Effective input</a:t>
              </a:r>
              <a:endParaRPr lang="ko-KR" altLang="en-US" dirty="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555112B-1D9E-4941-8807-454EF201825A}"/>
                </a:ext>
              </a:extLst>
            </p:cNvPr>
            <p:cNvCxnSpPr>
              <a:cxnSpLocks/>
              <a:stCxn id="15" idx="6"/>
              <a:endCxn id="17" idx="2"/>
            </p:cNvCxnSpPr>
            <p:nvPr/>
          </p:nvCxnSpPr>
          <p:spPr>
            <a:xfrm flipV="1">
              <a:off x="6728422" y="1162480"/>
              <a:ext cx="622272" cy="4438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E6E28F22-B39F-4D10-BE46-E2639DB4B4A5}"/>
                </a:ext>
              </a:extLst>
            </p:cNvPr>
            <p:cNvCxnSpPr>
              <a:cxnSpLocks/>
              <a:stCxn id="15" idx="6"/>
              <a:endCxn id="18" idx="2"/>
            </p:cNvCxnSpPr>
            <p:nvPr/>
          </p:nvCxnSpPr>
          <p:spPr>
            <a:xfrm>
              <a:off x="6728422" y="1606344"/>
              <a:ext cx="622272" cy="4479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ABB4093C-80A4-48F8-A85B-764A811336BA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V="1">
              <a:off x="6728422" y="1162480"/>
              <a:ext cx="622272" cy="14581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33504DAE-F7B3-4BE7-8D40-0D08A2433428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V="1">
              <a:off x="6728422" y="2054251"/>
              <a:ext cx="622272" cy="5664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4C3AF1E0-28C0-4545-97DD-C7A6CC8B7DA8}"/>
                </a:ext>
              </a:extLst>
            </p:cNvPr>
            <p:cNvCxnSpPr>
              <a:stCxn id="17" idx="6"/>
            </p:cNvCxnSpPr>
            <p:nvPr/>
          </p:nvCxnSpPr>
          <p:spPr>
            <a:xfrm>
              <a:off x="7983116" y="1162480"/>
              <a:ext cx="599775" cy="28301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34DBDC30-A4A4-438E-B18D-139960060F7D}"/>
                </a:ext>
              </a:extLst>
            </p:cNvPr>
            <p:cNvCxnSpPr>
              <a:stCxn id="17" idx="6"/>
            </p:cNvCxnSpPr>
            <p:nvPr/>
          </p:nvCxnSpPr>
          <p:spPr>
            <a:xfrm>
              <a:off x="7983116" y="1162480"/>
              <a:ext cx="622272" cy="38538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0488803C-AFAD-4463-8D0B-242ABECBE147}"/>
                </a:ext>
              </a:extLst>
            </p:cNvPr>
            <p:cNvCxnSpPr>
              <a:stCxn id="18" idx="6"/>
            </p:cNvCxnSpPr>
            <p:nvPr/>
          </p:nvCxnSpPr>
          <p:spPr>
            <a:xfrm>
              <a:off x="7983116" y="2054251"/>
              <a:ext cx="599775" cy="19383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1200F537-C8DF-41F4-A2D5-7719E410ABC0}"/>
                </a:ext>
              </a:extLst>
            </p:cNvPr>
            <p:cNvCxnSpPr>
              <a:stCxn id="18" idx="6"/>
            </p:cNvCxnSpPr>
            <p:nvPr/>
          </p:nvCxnSpPr>
          <p:spPr>
            <a:xfrm>
              <a:off x="7983116" y="2054251"/>
              <a:ext cx="599775" cy="29621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FC8EE2D-6DAB-43E3-9A88-53613D6048E3}"/>
                </a:ext>
              </a:extLst>
            </p:cNvPr>
            <p:cNvSpPr txBox="1"/>
            <p:nvPr/>
          </p:nvSpPr>
          <p:spPr>
            <a:xfrm>
              <a:off x="4677608" y="1364866"/>
              <a:ext cx="14222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Concatenated </a:t>
              </a:r>
            </a:p>
            <a:p>
              <a:pPr algn="ctr"/>
              <a:r>
                <a:rPr lang="en-US" altLang="ko-KR" sz="1400" b="1" dirty="0"/>
                <a:t>Input</a:t>
              </a:r>
              <a:endParaRPr lang="ko-KR" altLang="en-US" sz="1400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342A20F-B771-47C6-AAB3-E991074AE7EA}"/>
                </a:ext>
              </a:extLst>
            </p:cNvPr>
            <p:cNvSpPr txBox="1"/>
            <p:nvPr/>
          </p:nvSpPr>
          <p:spPr>
            <a:xfrm>
              <a:off x="1828799" y="3813606"/>
              <a:ext cx="631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 </a:t>
              </a:r>
              <a:r>
                <a:rPr lang="en-US" altLang="ko-KR" b="1" dirty="0">
                  <a:highlight>
                    <a:srgbClr val="FECE36"/>
                  </a:highlight>
                </a:rPr>
                <a:t>W1</a:t>
              </a:r>
              <a:endParaRPr lang="ko-KR" altLang="en-US" b="1" dirty="0">
                <a:highlight>
                  <a:srgbClr val="FECE36"/>
                </a:highlight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75CFA0D-B416-40B9-A82B-9EDB2CAD3220}"/>
                </a:ext>
              </a:extLst>
            </p:cNvPr>
            <p:cNvSpPr txBox="1"/>
            <p:nvPr/>
          </p:nvSpPr>
          <p:spPr>
            <a:xfrm>
              <a:off x="3147613" y="3807957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 </a:t>
              </a:r>
              <a:r>
                <a:rPr lang="en-US" altLang="ko-KR" b="1" dirty="0">
                  <a:highlight>
                    <a:srgbClr val="7BCBC4"/>
                  </a:highlight>
                </a:rPr>
                <a:t>U1</a:t>
              </a:r>
              <a:endParaRPr lang="ko-KR" altLang="en-US" b="1" dirty="0">
                <a:highlight>
                  <a:srgbClr val="7BCBC4"/>
                </a:highlight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AC72962-4E5F-466A-9A1E-A62FFF8D5646}"/>
                </a:ext>
              </a:extLst>
            </p:cNvPr>
            <p:cNvSpPr txBox="1"/>
            <p:nvPr/>
          </p:nvSpPr>
          <p:spPr>
            <a:xfrm>
              <a:off x="6648758" y="4284278"/>
              <a:ext cx="631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 </a:t>
              </a:r>
              <a:r>
                <a:rPr lang="en-US" altLang="ko-KR" b="1" dirty="0">
                  <a:highlight>
                    <a:srgbClr val="7BCBC4"/>
                  </a:highlight>
                </a:rPr>
                <a:t>W2</a:t>
              </a:r>
              <a:endParaRPr lang="ko-KR" altLang="en-US" b="1" dirty="0">
                <a:highlight>
                  <a:srgbClr val="7BCBC4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8FF6E58-0289-4B92-B311-4EEB522C7DDC}"/>
                </a:ext>
              </a:extLst>
            </p:cNvPr>
            <p:cNvSpPr txBox="1"/>
            <p:nvPr/>
          </p:nvSpPr>
          <p:spPr>
            <a:xfrm>
              <a:off x="7960619" y="3823813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 </a:t>
              </a:r>
              <a:r>
                <a:rPr lang="en-US" altLang="ko-KR" b="1" dirty="0">
                  <a:highlight>
                    <a:srgbClr val="7BCBC4"/>
                  </a:highlight>
                </a:rPr>
                <a:t>U2</a:t>
              </a:r>
              <a:endParaRPr lang="ko-KR" altLang="en-US" b="1" dirty="0">
                <a:highlight>
                  <a:srgbClr val="7BCBC4"/>
                </a:highlight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FE2242A-C9F2-4304-8D58-736BC6BAD1D6}"/>
                </a:ext>
              </a:extLst>
            </p:cNvPr>
            <p:cNvSpPr txBox="1"/>
            <p:nvPr/>
          </p:nvSpPr>
          <p:spPr>
            <a:xfrm>
              <a:off x="6632323" y="1699049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 </a:t>
              </a:r>
              <a:r>
                <a:rPr lang="en-US" altLang="ko-KR" b="1" dirty="0" err="1">
                  <a:highlight>
                    <a:srgbClr val="7BCBC4"/>
                  </a:highlight>
                </a:rPr>
                <a:t>W</a:t>
              </a:r>
              <a:r>
                <a:rPr lang="en-US" altLang="ko-KR" sz="1400" b="1" dirty="0" err="1">
                  <a:highlight>
                    <a:srgbClr val="7BCBC4"/>
                  </a:highlight>
                </a:rPr>
                <a:t>init</a:t>
              </a:r>
              <a:endParaRPr lang="ko-KR" altLang="en-US" b="1" dirty="0">
                <a:highlight>
                  <a:srgbClr val="7BCBC4"/>
                </a:highlight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045180E-735F-41B5-960E-7445978854D8}"/>
              </a:ext>
            </a:extLst>
          </p:cNvPr>
          <p:cNvSpPr/>
          <p:nvPr/>
        </p:nvSpPr>
        <p:spPr>
          <a:xfrm>
            <a:off x="311120" y="141591"/>
            <a:ext cx="2736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1355A1"/>
                </a:solidFill>
                <a:highlight>
                  <a:srgbClr val="DCEEDC"/>
                </a:highlight>
                <a:latin typeface="+mn-ea"/>
                <a:cs typeface="Arial" panose="020B0604020202020204" pitchFamily="34" charset="0"/>
              </a:rPr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506045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924EBF-696A-4D67-B67B-62E468904ED2}"/>
              </a:ext>
            </a:extLst>
          </p:cNvPr>
          <p:cNvSpPr txBox="1"/>
          <p:nvPr/>
        </p:nvSpPr>
        <p:spPr>
          <a:xfrm>
            <a:off x="865185" y="545501"/>
            <a:ext cx="40475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1355A1"/>
                </a:solidFill>
                <a:latin typeface="+mn-ea"/>
                <a:cs typeface="Arial" panose="020B0604020202020204" pitchFamily="34" charset="0"/>
              </a:rPr>
              <a:t>Method</a:t>
            </a:r>
            <a:r>
              <a:rPr lang="ko-KR" altLang="en-US" sz="2400" b="1" dirty="0">
                <a:solidFill>
                  <a:srgbClr val="1355A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1355A1"/>
                </a:solidFill>
                <a:latin typeface="+mn-ea"/>
                <a:cs typeface="Arial" panose="020B0604020202020204" pitchFamily="34" charset="0"/>
              </a:rPr>
              <a:t>Architecture</a:t>
            </a:r>
          </a:p>
          <a:p>
            <a:endParaRPr lang="en-US" altLang="ko-KR" dirty="0">
              <a:latin typeface="+mn-ea"/>
              <a:cs typeface="Arial" panose="020B0604020202020204" pitchFamily="34" charset="0"/>
            </a:endParaRPr>
          </a:p>
          <a:p>
            <a:pPr marL="285750" indent="-285750">
              <a:buClr>
                <a:srgbClr val="7BCBC4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7BCBC4"/>
                </a:solidFill>
                <a:latin typeface="+mn-ea"/>
                <a:cs typeface="Arial" panose="020B0604020202020204" pitchFamily="34" charset="0"/>
              </a:rPr>
              <a:t>Initializing W matrix</a:t>
            </a:r>
          </a:p>
          <a:p>
            <a:pPr lvl="1">
              <a:buClr>
                <a:srgbClr val="7BCBC4"/>
              </a:buClr>
            </a:pPr>
            <a:r>
              <a:rPr lang="en-US" altLang="ko-KR" b="1" dirty="0">
                <a:solidFill>
                  <a:srgbClr val="7BCBC4"/>
                </a:solidFill>
                <a:latin typeface="+mn-ea"/>
                <a:cs typeface="Arial" panose="020B0604020202020204" pitchFamily="34" charset="0"/>
              </a:rPr>
              <a:t>( Lower Module ) = </a:t>
            </a:r>
            <a:r>
              <a:rPr lang="en-US" altLang="ko-KR" b="1" dirty="0">
                <a:latin typeface="+mn-ea"/>
                <a:cs typeface="Arial" panose="020B0604020202020204" pitchFamily="34" charset="0"/>
              </a:rPr>
              <a:t>W1 matrix</a:t>
            </a:r>
            <a:endParaRPr lang="en-US" altLang="ko-KR" b="1" dirty="0">
              <a:solidFill>
                <a:srgbClr val="7BCBC4"/>
              </a:solidFill>
              <a:latin typeface="+mn-ea"/>
              <a:cs typeface="Arial" panose="020B0604020202020204" pitchFamily="34" charset="0"/>
            </a:endParaRPr>
          </a:p>
          <a:p>
            <a:pPr>
              <a:buClr>
                <a:srgbClr val="7BCBC4"/>
              </a:buClr>
            </a:pPr>
            <a:endParaRPr lang="ko-KR" altLang="en-US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F535F9-F607-476B-B504-84795B815B5F}"/>
              </a:ext>
            </a:extLst>
          </p:cNvPr>
          <p:cNvSpPr txBox="1"/>
          <p:nvPr/>
        </p:nvSpPr>
        <p:spPr>
          <a:xfrm>
            <a:off x="1081973" y="2668369"/>
            <a:ext cx="5317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highlight>
                  <a:srgbClr val="FECE36"/>
                </a:highlight>
              </a:rPr>
              <a:t>Bottom Module</a:t>
            </a:r>
            <a:r>
              <a:rPr lang="ko-KR" altLang="en-US" b="1" dirty="0">
                <a:highlight>
                  <a:srgbClr val="FECE36"/>
                </a:highlight>
              </a:rPr>
              <a:t>의 </a:t>
            </a:r>
            <a:r>
              <a:rPr lang="en-US" altLang="ko-KR" b="1" dirty="0">
                <a:highlight>
                  <a:srgbClr val="FECE36"/>
                </a:highlight>
              </a:rPr>
              <a:t>W1</a:t>
            </a:r>
            <a:r>
              <a:rPr lang="ko-KR" altLang="en-US" b="1" dirty="0"/>
              <a:t>은 다음 식으로 </a:t>
            </a:r>
            <a:r>
              <a:rPr lang="en-US" altLang="ko-KR" b="1" dirty="0"/>
              <a:t>Update</a:t>
            </a:r>
          </a:p>
          <a:p>
            <a:r>
              <a:rPr lang="en-US" altLang="ko-KR" b="1" dirty="0"/>
              <a:t>(</a:t>
            </a:r>
            <a:r>
              <a:rPr lang="ko-KR" altLang="en-US" b="1" dirty="0"/>
              <a:t>기존 </a:t>
            </a:r>
            <a:r>
              <a:rPr lang="en-US" altLang="ko-KR" b="1" dirty="0"/>
              <a:t>gradient descent</a:t>
            </a:r>
            <a:r>
              <a:rPr lang="ko-KR" altLang="en-US" b="1" dirty="0"/>
              <a:t>와 같다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317533-9366-4E0F-B8F8-4E827C6F4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59" y="3683100"/>
            <a:ext cx="6293785" cy="200110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7CE84C9-6005-4260-B84C-F062E84D7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542" y="460731"/>
            <a:ext cx="4434485" cy="330886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677366-9595-4A3E-8935-CACF6D36C78B}"/>
              </a:ext>
            </a:extLst>
          </p:cNvPr>
          <p:cNvSpPr/>
          <p:nvPr/>
        </p:nvSpPr>
        <p:spPr>
          <a:xfrm>
            <a:off x="311120" y="141591"/>
            <a:ext cx="2736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1355A1"/>
                </a:solidFill>
                <a:highlight>
                  <a:srgbClr val="DCEEDC"/>
                </a:highlight>
                <a:latin typeface="+mn-ea"/>
                <a:cs typeface="Arial" panose="020B0604020202020204" pitchFamily="34" charset="0"/>
              </a:rPr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3080107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581EAE0B-0528-4575-929D-71447C40F7E7}"/>
              </a:ext>
            </a:extLst>
          </p:cNvPr>
          <p:cNvSpPr txBox="1"/>
          <p:nvPr/>
        </p:nvSpPr>
        <p:spPr>
          <a:xfrm>
            <a:off x="865185" y="545501"/>
            <a:ext cx="4284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1355A1"/>
                </a:solidFill>
                <a:latin typeface="+mn-ea"/>
                <a:cs typeface="Arial" panose="020B0604020202020204" pitchFamily="34" charset="0"/>
              </a:rPr>
              <a:t>Method</a:t>
            </a:r>
            <a:r>
              <a:rPr lang="ko-KR" altLang="en-US" sz="2400" b="1" dirty="0">
                <a:solidFill>
                  <a:srgbClr val="1355A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1355A1"/>
                </a:solidFill>
                <a:latin typeface="+mn-ea"/>
                <a:cs typeface="Arial" panose="020B0604020202020204" pitchFamily="34" charset="0"/>
              </a:rPr>
              <a:t>Architecture</a:t>
            </a:r>
          </a:p>
          <a:p>
            <a:endParaRPr lang="en-US" altLang="ko-KR" dirty="0">
              <a:latin typeface="+mn-ea"/>
              <a:cs typeface="Arial" panose="020B0604020202020204" pitchFamily="34" charset="0"/>
            </a:endParaRPr>
          </a:p>
          <a:p>
            <a:pPr marL="285750" indent="-285750">
              <a:buClr>
                <a:srgbClr val="7BCBC4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7BCBC4"/>
                </a:solidFill>
                <a:latin typeface="+mn-ea"/>
                <a:cs typeface="Arial" panose="020B0604020202020204" pitchFamily="34" charset="0"/>
              </a:rPr>
              <a:t>Initializing W matrix</a:t>
            </a:r>
          </a:p>
          <a:p>
            <a:pPr lvl="1">
              <a:buClr>
                <a:srgbClr val="7BCBC4"/>
              </a:buClr>
            </a:pPr>
            <a:r>
              <a:rPr lang="en-US" altLang="ko-KR" b="1" dirty="0">
                <a:solidFill>
                  <a:srgbClr val="7BCBC4"/>
                </a:solidFill>
                <a:latin typeface="+mn-ea"/>
                <a:cs typeface="Arial" panose="020B0604020202020204" pitchFamily="34" charset="0"/>
              </a:rPr>
              <a:t>( Upper Module ) = </a:t>
            </a:r>
            <a:r>
              <a:rPr lang="en-US" altLang="ko-KR" b="1" dirty="0" err="1">
                <a:latin typeface="+mn-ea"/>
                <a:cs typeface="Arial" panose="020B0604020202020204" pitchFamily="34" charset="0"/>
              </a:rPr>
              <a:t>W</a:t>
            </a:r>
            <a:r>
              <a:rPr lang="en-US" altLang="ko-KR" sz="1400" b="1" dirty="0" err="1">
                <a:latin typeface="+mn-ea"/>
                <a:cs typeface="Arial" panose="020B0604020202020204" pitchFamily="34" charset="0"/>
              </a:rPr>
              <a:t>init</a:t>
            </a:r>
            <a:r>
              <a:rPr lang="en-US" altLang="ko-KR" b="1" dirty="0">
                <a:latin typeface="+mn-ea"/>
                <a:cs typeface="Arial" panose="020B0604020202020204" pitchFamily="34" charset="0"/>
              </a:rPr>
              <a:t> matrix</a:t>
            </a:r>
          </a:p>
          <a:p>
            <a:pPr>
              <a:buClr>
                <a:srgbClr val="7BCBC4"/>
              </a:buClr>
            </a:pPr>
            <a:endParaRPr lang="ko-KR" altLang="en-US" dirty="0"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CB78265-006E-43EA-B943-64B3963C1F47}"/>
              </a:ext>
            </a:extLst>
          </p:cNvPr>
          <p:cNvGrpSpPr/>
          <p:nvPr/>
        </p:nvGrpSpPr>
        <p:grpSpPr>
          <a:xfrm>
            <a:off x="2118741" y="846269"/>
            <a:ext cx="7954518" cy="5617852"/>
            <a:chOff x="1283293" y="846269"/>
            <a:chExt cx="7954518" cy="5617852"/>
          </a:xfrm>
        </p:grpSpPr>
        <p:pic>
          <p:nvPicPr>
            <p:cNvPr id="4" name="Picture 2" descr="neural networkì ëí ì´ë¯¸ì§ ê²ìê²°ê³¼">
              <a:extLst>
                <a:ext uri="{FF2B5EF4-FFF2-40B4-BE49-F238E27FC236}">
                  <a16:creationId xmlns:a16="http://schemas.microsoft.com/office/drawing/2014/main" id="{1B04E8A3-3A2A-424C-989E-291C7A620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293" y="2103864"/>
              <a:ext cx="3141811" cy="3777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neural networkì ëí ì´ë¯¸ì§ ê²ìê²°ê³¼">
              <a:extLst>
                <a:ext uri="{FF2B5EF4-FFF2-40B4-BE49-F238E27FC236}">
                  <a16:creationId xmlns:a16="http://schemas.microsoft.com/office/drawing/2014/main" id="{54044689-75A9-4334-93C6-10CB9C17F7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2588773"/>
              <a:ext cx="3141811" cy="3777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73F2565A-DA8F-41E9-964A-2724296355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5104" y="1818653"/>
              <a:ext cx="1591232" cy="16103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D7D2D0CA-FF42-4515-9591-31B83CF008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5104" y="2940928"/>
              <a:ext cx="1591232" cy="15366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187B7B6-1863-48E4-92D8-F4E59E6C8F68}"/>
                </a:ext>
              </a:extLst>
            </p:cNvPr>
            <p:cNvSpPr/>
            <p:nvPr/>
          </p:nvSpPr>
          <p:spPr>
            <a:xfrm>
              <a:off x="6096000" y="1290133"/>
              <a:ext cx="632422" cy="632422"/>
            </a:xfrm>
            <a:prstGeom prst="ellipse">
              <a:avLst/>
            </a:prstGeom>
            <a:noFill/>
            <a:ln>
              <a:solidFill>
                <a:srgbClr val="1389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3557CDE-E34F-4352-9004-E3DF080813E4}"/>
                </a:ext>
              </a:extLst>
            </p:cNvPr>
            <p:cNvSpPr/>
            <p:nvPr/>
          </p:nvSpPr>
          <p:spPr>
            <a:xfrm>
              <a:off x="6096000" y="2308506"/>
              <a:ext cx="632422" cy="632422"/>
            </a:xfrm>
            <a:prstGeom prst="ellipse">
              <a:avLst/>
            </a:prstGeom>
            <a:noFill/>
            <a:ln>
              <a:solidFill>
                <a:srgbClr val="1389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1780A9C-16D7-4911-A900-83CEFEB3281B}"/>
                </a:ext>
              </a:extLst>
            </p:cNvPr>
            <p:cNvSpPr/>
            <p:nvPr/>
          </p:nvSpPr>
          <p:spPr>
            <a:xfrm>
              <a:off x="7350694" y="846269"/>
              <a:ext cx="632422" cy="632422"/>
            </a:xfrm>
            <a:prstGeom prst="ellipse">
              <a:avLst/>
            </a:prstGeom>
            <a:noFill/>
            <a:ln>
              <a:solidFill>
                <a:srgbClr val="2020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5ADB69A-649E-4F44-B749-82837A1F6B4C}"/>
                </a:ext>
              </a:extLst>
            </p:cNvPr>
            <p:cNvSpPr/>
            <p:nvPr/>
          </p:nvSpPr>
          <p:spPr>
            <a:xfrm>
              <a:off x="7350694" y="1738040"/>
              <a:ext cx="632422" cy="632422"/>
            </a:xfrm>
            <a:prstGeom prst="ellipse">
              <a:avLst/>
            </a:prstGeom>
            <a:noFill/>
            <a:ln>
              <a:solidFill>
                <a:srgbClr val="2020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0C7C062-4A69-4609-816B-5D96639FFF11}"/>
                </a:ext>
              </a:extLst>
            </p:cNvPr>
            <p:cNvSpPr txBox="1"/>
            <p:nvPr/>
          </p:nvSpPr>
          <p:spPr>
            <a:xfrm rot="18998347">
              <a:off x="4387410" y="2972746"/>
              <a:ext cx="1675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Effective input</a:t>
              </a:r>
              <a:endParaRPr lang="ko-KR" altLang="en-US" dirty="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555112B-1D9E-4941-8807-454EF201825A}"/>
                </a:ext>
              </a:extLst>
            </p:cNvPr>
            <p:cNvCxnSpPr>
              <a:cxnSpLocks/>
              <a:stCxn id="15" idx="6"/>
              <a:endCxn id="17" idx="2"/>
            </p:cNvCxnSpPr>
            <p:nvPr/>
          </p:nvCxnSpPr>
          <p:spPr>
            <a:xfrm flipV="1">
              <a:off x="6728422" y="1162480"/>
              <a:ext cx="622272" cy="4438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E6E28F22-B39F-4D10-BE46-E2639DB4B4A5}"/>
                </a:ext>
              </a:extLst>
            </p:cNvPr>
            <p:cNvCxnSpPr>
              <a:cxnSpLocks/>
              <a:stCxn id="15" idx="6"/>
              <a:endCxn id="18" idx="2"/>
            </p:cNvCxnSpPr>
            <p:nvPr/>
          </p:nvCxnSpPr>
          <p:spPr>
            <a:xfrm>
              <a:off x="6728422" y="1606344"/>
              <a:ext cx="622272" cy="4479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ABB4093C-80A4-48F8-A85B-764A811336BA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V="1">
              <a:off x="6728422" y="1162480"/>
              <a:ext cx="622272" cy="14581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33504DAE-F7B3-4BE7-8D40-0D08A2433428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V="1">
              <a:off x="6728422" y="2054251"/>
              <a:ext cx="622272" cy="5664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4C3AF1E0-28C0-4545-97DD-C7A6CC8B7DA8}"/>
                </a:ext>
              </a:extLst>
            </p:cNvPr>
            <p:cNvCxnSpPr>
              <a:stCxn id="17" idx="6"/>
            </p:cNvCxnSpPr>
            <p:nvPr/>
          </p:nvCxnSpPr>
          <p:spPr>
            <a:xfrm>
              <a:off x="7983116" y="1162480"/>
              <a:ext cx="599775" cy="28301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34DBDC30-A4A4-438E-B18D-139960060F7D}"/>
                </a:ext>
              </a:extLst>
            </p:cNvPr>
            <p:cNvCxnSpPr>
              <a:stCxn id="17" idx="6"/>
            </p:cNvCxnSpPr>
            <p:nvPr/>
          </p:nvCxnSpPr>
          <p:spPr>
            <a:xfrm>
              <a:off x="7983116" y="1162480"/>
              <a:ext cx="622272" cy="38538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0488803C-AFAD-4463-8D0B-242ABECBE147}"/>
                </a:ext>
              </a:extLst>
            </p:cNvPr>
            <p:cNvCxnSpPr>
              <a:stCxn id="18" idx="6"/>
            </p:cNvCxnSpPr>
            <p:nvPr/>
          </p:nvCxnSpPr>
          <p:spPr>
            <a:xfrm>
              <a:off x="7983116" y="2054251"/>
              <a:ext cx="599775" cy="19383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1200F537-C8DF-41F4-A2D5-7719E410ABC0}"/>
                </a:ext>
              </a:extLst>
            </p:cNvPr>
            <p:cNvCxnSpPr>
              <a:stCxn id="18" idx="6"/>
            </p:cNvCxnSpPr>
            <p:nvPr/>
          </p:nvCxnSpPr>
          <p:spPr>
            <a:xfrm>
              <a:off x="7983116" y="2054251"/>
              <a:ext cx="599775" cy="29621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FC8EE2D-6DAB-43E3-9A88-53613D6048E3}"/>
                </a:ext>
              </a:extLst>
            </p:cNvPr>
            <p:cNvSpPr txBox="1"/>
            <p:nvPr/>
          </p:nvSpPr>
          <p:spPr>
            <a:xfrm>
              <a:off x="4677608" y="1364866"/>
              <a:ext cx="14222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Concatenated </a:t>
              </a:r>
            </a:p>
            <a:p>
              <a:pPr algn="ctr"/>
              <a:r>
                <a:rPr lang="en-US" altLang="ko-KR" sz="1400" b="1" dirty="0"/>
                <a:t>Input</a:t>
              </a:r>
              <a:endParaRPr lang="ko-KR" altLang="en-US" sz="1400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342A20F-B771-47C6-AAB3-E991074AE7EA}"/>
                </a:ext>
              </a:extLst>
            </p:cNvPr>
            <p:cNvSpPr txBox="1"/>
            <p:nvPr/>
          </p:nvSpPr>
          <p:spPr>
            <a:xfrm>
              <a:off x="1828799" y="3813606"/>
              <a:ext cx="631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 </a:t>
              </a:r>
              <a:r>
                <a:rPr lang="en-US" altLang="ko-KR" b="1" dirty="0">
                  <a:highlight>
                    <a:srgbClr val="7BCBC4"/>
                  </a:highlight>
                </a:rPr>
                <a:t>W1</a:t>
              </a:r>
              <a:endParaRPr lang="ko-KR" altLang="en-US" b="1" dirty="0">
                <a:highlight>
                  <a:srgbClr val="7BCBC4"/>
                </a:highlight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75CFA0D-B416-40B9-A82B-9EDB2CAD3220}"/>
                </a:ext>
              </a:extLst>
            </p:cNvPr>
            <p:cNvSpPr txBox="1"/>
            <p:nvPr/>
          </p:nvSpPr>
          <p:spPr>
            <a:xfrm>
              <a:off x="3147613" y="3807957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 </a:t>
              </a:r>
              <a:r>
                <a:rPr lang="en-US" altLang="ko-KR" b="1" dirty="0">
                  <a:highlight>
                    <a:srgbClr val="7BCBC4"/>
                  </a:highlight>
                </a:rPr>
                <a:t>U1</a:t>
              </a:r>
              <a:endParaRPr lang="ko-KR" altLang="en-US" b="1" dirty="0">
                <a:highlight>
                  <a:srgbClr val="7BCBC4"/>
                </a:highlight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AC72962-4E5F-466A-9A1E-A62FFF8D5646}"/>
                </a:ext>
              </a:extLst>
            </p:cNvPr>
            <p:cNvSpPr txBox="1"/>
            <p:nvPr/>
          </p:nvSpPr>
          <p:spPr>
            <a:xfrm>
              <a:off x="6648758" y="4284278"/>
              <a:ext cx="631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 </a:t>
              </a:r>
              <a:r>
                <a:rPr lang="en-US" altLang="ko-KR" b="1" dirty="0">
                  <a:highlight>
                    <a:srgbClr val="7BCBC4"/>
                  </a:highlight>
                </a:rPr>
                <a:t>W2</a:t>
              </a:r>
              <a:endParaRPr lang="ko-KR" altLang="en-US" b="1" dirty="0">
                <a:highlight>
                  <a:srgbClr val="7BCBC4"/>
                </a:highligh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8FF6E58-0289-4B92-B311-4EEB522C7DDC}"/>
                </a:ext>
              </a:extLst>
            </p:cNvPr>
            <p:cNvSpPr txBox="1"/>
            <p:nvPr/>
          </p:nvSpPr>
          <p:spPr>
            <a:xfrm>
              <a:off x="7960619" y="3823813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 </a:t>
              </a:r>
              <a:r>
                <a:rPr lang="en-US" altLang="ko-KR" b="1" dirty="0">
                  <a:highlight>
                    <a:srgbClr val="7BCBC4"/>
                  </a:highlight>
                </a:rPr>
                <a:t>U2</a:t>
              </a:r>
              <a:endParaRPr lang="ko-KR" altLang="en-US" b="1" dirty="0">
                <a:highlight>
                  <a:srgbClr val="7BCBC4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E757C14-7C85-4B55-8D31-4EBD1D454DD4}"/>
                </a:ext>
              </a:extLst>
            </p:cNvPr>
            <p:cNvSpPr txBox="1"/>
            <p:nvPr/>
          </p:nvSpPr>
          <p:spPr>
            <a:xfrm>
              <a:off x="6870052" y="5996960"/>
              <a:ext cx="15937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highlight>
                    <a:srgbClr val="DCEEDC"/>
                  </a:highlight>
                </a:rPr>
                <a:t>Module</a:t>
              </a:r>
              <a:r>
                <a:rPr lang="ko-KR" altLang="en-US" sz="2400" b="1" dirty="0">
                  <a:highlight>
                    <a:srgbClr val="DCEEDC"/>
                  </a:highlight>
                </a:rPr>
                <a:t> </a:t>
              </a:r>
              <a:r>
                <a:rPr lang="en-US" altLang="ko-KR" sz="2400" b="1" dirty="0">
                  <a:highlight>
                    <a:srgbClr val="DCEEDC"/>
                  </a:highlight>
                </a:rPr>
                <a:t>2</a:t>
              </a:r>
              <a:endParaRPr lang="ko-KR" altLang="en-US" sz="2400" b="1" dirty="0">
                <a:highlight>
                  <a:srgbClr val="DCEEDC"/>
                </a:highligh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26DF4D-FB9F-4764-B879-126CB3AB26B8}"/>
                </a:ext>
              </a:extLst>
            </p:cNvPr>
            <p:cNvSpPr txBox="1"/>
            <p:nvPr/>
          </p:nvSpPr>
          <p:spPr>
            <a:xfrm>
              <a:off x="2121691" y="6002456"/>
              <a:ext cx="15937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highlight>
                    <a:srgbClr val="DCEEDC"/>
                  </a:highlight>
                </a:rPr>
                <a:t>Module</a:t>
              </a:r>
              <a:r>
                <a:rPr lang="ko-KR" altLang="en-US" sz="2400" b="1" dirty="0">
                  <a:highlight>
                    <a:srgbClr val="DCEEDC"/>
                  </a:highlight>
                </a:rPr>
                <a:t> </a:t>
              </a:r>
              <a:r>
                <a:rPr lang="en-US" altLang="ko-KR" sz="2400" b="1" dirty="0">
                  <a:highlight>
                    <a:srgbClr val="DCEEDC"/>
                  </a:highlight>
                </a:rPr>
                <a:t>1</a:t>
              </a:r>
              <a:endParaRPr lang="ko-KR" altLang="en-US" sz="2400" b="1" dirty="0">
                <a:highlight>
                  <a:srgbClr val="DCEEDC"/>
                </a:highlight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07F99A3-6C27-405C-94A4-56091C16C5E8}"/>
                </a:ext>
              </a:extLst>
            </p:cNvPr>
            <p:cNvSpPr txBox="1"/>
            <p:nvPr/>
          </p:nvSpPr>
          <p:spPr>
            <a:xfrm>
              <a:off x="6632323" y="1699049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 </a:t>
              </a:r>
              <a:r>
                <a:rPr lang="en-US" altLang="ko-KR" b="1" dirty="0" err="1">
                  <a:highlight>
                    <a:srgbClr val="FECE36"/>
                  </a:highlight>
                </a:rPr>
                <a:t>W</a:t>
              </a:r>
              <a:r>
                <a:rPr lang="en-US" altLang="ko-KR" sz="1400" b="1" dirty="0" err="1">
                  <a:highlight>
                    <a:srgbClr val="FECE36"/>
                  </a:highlight>
                </a:rPr>
                <a:t>init</a:t>
              </a:r>
              <a:endParaRPr lang="ko-KR" altLang="en-US" b="1" dirty="0">
                <a:highlight>
                  <a:srgbClr val="FECE36"/>
                </a:highlight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DBE5D5C-1983-4485-A672-20D8370904C3}"/>
              </a:ext>
            </a:extLst>
          </p:cNvPr>
          <p:cNvSpPr/>
          <p:nvPr/>
        </p:nvSpPr>
        <p:spPr>
          <a:xfrm>
            <a:off x="311120" y="141591"/>
            <a:ext cx="2736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1355A1"/>
                </a:solidFill>
                <a:highlight>
                  <a:srgbClr val="DCEEDC"/>
                </a:highlight>
                <a:latin typeface="+mn-ea"/>
                <a:cs typeface="Arial" panose="020B0604020202020204" pitchFamily="34" charset="0"/>
              </a:rPr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1968608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0E92A6C-EAD6-4011-AA59-E7AB3D03A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79" y="3670698"/>
            <a:ext cx="5853213" cy="23412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04C834-57C9-4F1D-A786-BC600E52909F}"/>
              </a:ext>
            </a:extLst>
          </p:cNvPr>
          <p:cNvSpPr txBox="1"/>
          <p:nvPr/>
        </p:nvSpPr>
        <p:spPr>
          <a:xfrm>
            <a:off x="996015" y="2296181"/>
            <a:ext cx="679098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en-US" altLang="ko-KR" sz="2400" b="1" dirty="0" err="1">
                <a:highlight>
                  <a:srgbClr val="FECE36"/>
                </a:highlight>
              </a:rPr>
              <a:t>W</a:t>
            </a:r>
            <a:r>
              <a:rPr lang="en-US" altLang="ko-KR" b="1" dirty="0" err="1">
                <a:highlight>
                  <a:srgbClr val="FECE36"/>
                </a:highlight>
              </a:rPr>
              <a:t>init</a:t>
            </a:r>
            <a:r>
              <a:rPr lang="ko-KR" altLang="en-US" sz="1600" b="1" dirty="0">
                <a:highlight>
                  <a:srgbClr val="FECE36"/>
                </a:highlight>
              </a:rPr>
              <a:t> </a:t>
            </a:r>
            <a:r>
              <a:rPr lang="ko-KR" altLang="en-US" sz="2000" dirty="0">
                <a:highlight>
                  <a:srgbClr val="FECE36"/>
                </a:highlight>
              </a:rPr>
              <a:t>을 </a:t>
            </a:r>
            <a:r>
              <a:rPr lang="en-US" altLang="ko-KR" sz="2000" dirty="0">
                <a:highlight>
                  <a:srgbClr val="FECE36"/>
                </a:highlight>
              </a:rPr>
              <a:t>initialization</a:t>
            </a:r>
            <a:r>
              <a:rPr lang="ko-KR" altLang="en-US" sz="2000" dirty="0"/>
              <a:t>하는</a:t>
            </a:r>
            <a:r>
              <a:rPr lang="en-US" altLang="ko-KR" sz="2000" dirty="0"/>
              <a:t> </a:t>
            </a:r>
            <a:r>
              <a:rPr lang="ko-KR" altLang="en-US" sz="2000" dirty="0"/>
              <a:t>방법 </a:t>
            </a:r>
            <a:r>
              <a:rPr lang="en-US" altLang="ko-KR" sz="2000" dirty="0"/>
              <a:t>4</a:t>
            </a:r>
            <a:r>
              <a:rPr lang="ko-KR" altLang="en-US" sz="2000" dirty="0"/>
              <a:t>가지 비교 </a:t>
            </a:r>
            <a:endParaRPr lang="en-US" altLang="ko-KR" sz="2000" dirty="0"/>
          </a:p>
          <a:p>
            <a:r>
              <a:rPr lang="en-US" altLang="ko-KR" sz="2000" dirty="0"/>
              <a:t>-&gt; RBM</a:t>
            </a:r>
            <a:r>
              <a:rPr lang="ko-KR" altLang="en-US" sz="2000" dirty="0"/>
              <a:t>의 성능이 가장 좋다</a:t>
            </a:r>
            <a:r>
              <a:rPr lang="en-US" altLang="ko-KR" sz="2000" dirty="0"/>
              <a:t>, module </a:t>
            </a:r>
            <a:r>
              <a:rPr lang="ko-KR" altLang="en-US" sz="2000" dirty="0"/>
              <a:t>수와 </a:t>
            </a:r>
            <a:r>
              <a:rPr lang="en-US" altLang="ko-KR" sz="2000" dirty="0"/>
              <a:t>err </a:t>
            </a:r>
            <a:r>
              <a:rPr lang="ko-KR" altLang="en-US" sz="2000" dirty="0"/>
              <a:t>비교</a:t>
            </a:r>
            <a:r>
              <a:rPr lang="en-US" altLang="ko-KR" sz="2000" dirty="0"/>
              <a:t>,</a:t>
            </a:r>
          </a:p>
          <a:p>
            <a:pPr lvl="1"/>
            <a:r>
              <a:rPr lang="en-US" altLang="ko-KR" sz="2400" b="1" dirty="0"/>
              <a:t>but…</a:t>
            </a:r>
            <a:endParaRPr lang="ko-KR" altLang="en-US" sz="2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D9CCAB-8A43-418E-83D0-4519BFF929EC}"/>
              </a:ext>
            </a:extLst>
          </p:cNvPr>
          <p:cNvSpPr txBox="1"/>
          <p:nvPr/>
        </p:nvSpPr>
        <p:spPr>
          <a:xfrm>
            <a:off x="865185" y="545501"/>
            <a:ext cx="42041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1355A1"/>
                </a:solidFill>
                <a:latin typeface="+mn-ea"/>
                <a:cs typeface="Arial" panose="020B0604020202020204" pitchFamily="34" charset="0"/>
              </a:rPr>
              <a:t>Method</a:t>
            </a:r>
            <a:r>
              <a:rPr lang="ko-KR" altLang="en-US" sz="2400" b="1" dirty="0">
                <a:solidFill>
                  <a:srgbClr val="1355A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1355A1"/>
                </a:solidFill>
                <a:latin typeface="+mn-ea"/>
                <a:cs typeface="Arial" panose="020B0604020202020204" pitchFamily="34" charset="0"/>
              </a:rPr>
              <a:t>Architecture</a:t>
            </a:r>
          </a:p>
          <a:p>
            <a:endParaRPr lang="en-US" altLang="ko-KR" dirty="0">
              <a:latin typeface="+mn-ea"/>
              <a:cs typeface="Arial" panose="020B0604020202020204" pitchFamily="34" charset="0"/>
            </a:endParaRPr>
          </a:p>
          <a:p>
            <a:pPr marL="285750" indent="-285750">
              <a:buClr>
                <a:srgbClr val="7BCBC4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7BCBC4"/>
                </a:solidFill>
                <a:latin typeface="+mn-ea"/>
                <a:cs typeface="Arial" panose="020B0604020202020204" pitchFamily="34" charset="0"/>
              </a:rPr>
              <a:t>Initializing W matrix</a:t>
            </a:r>
          </a:p>
          <a:p>
            <a:pPr lvl="1">
              <a:buClr>
                <a:srgbClr val="7BCBC4"/>
              </a:buClr>
            </a:pPr>
            <a:r>
              <a:rPr lang="en-US" altLang="ko-KR" b="1" dirty="0">
                <a:solidFill>
                  <a:srgbClr val="7BCBC4"/>
                </a:solidFill>
                <a:latin typeface="+mn-ea"/>
                <a:cs typeface="Arial" panose="020B0604020202020204" pitchFamily="34" charset="0"/>
              </a:rPr>
              <a:t>( Upper Module ) = </a:t>
            </a:r>
            <a:r>
              <a:rPr lang="en-US" altLang="ko-KR" b="1" dirty="0" err="1">
                <a:latin typeface="+mn-ea"/>
                <a:cs typeface="Arial" panose="020B0604020202020204" pitchFamily="34" charset="0"/>
              </a:rPr>
              <a:t>W</a:t>
            </a:r>
            <a:r>
              <a:rPr lang="en-US" altLang="ko-KR" sz="1400" b="1" dirty="0" err="1">
                <a:latin typeface="+mn-ea"/>
                <a:cs typeface="Arial" panose="020B0604020202020204" pitchFamily="34" charset="0"/>
              </a:rPr>
              <a:t>init</a:t>
            </a:r>
            <a:r>
              <a:rPr lang="en-US" altLang="ko-KR" b="1" dirty="0">
                <a:latin typeface="+mn-ea"/>
                <a:cs typeface="Arial" panose="020B0604020202020204" pitchFamily="34" charset="0"/>
              </a:rPr>
              <a:t> matrix</a:t>
            </a:r>
            <a:endParaRPr lang="en-US" altLang="ko-KR" b="1" dirty="0">
              <a:solidFill>
                <a:srgbClr val="7BCBC4"/>
              </a:solidFill>
              <a:latin typeface="+mn-ea"/>
              <a:cs typeface="Arial" panose="020B0604020202020204" pitchFamily="34" charset="0"/>
            </a:endParaRPr>
          </a:p>
          <a:p>
            <a:pPr>
              <a:buClr>
                <a:srgbClr val="7BCBC4"/>
              </a:buClr>
            </a:pPr>
            <a:endParaRPr lang="ko-KR" altLang="en-US" dirty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341D5C40-7C10-4C43-B587-6B7E6AD6C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997" y="740644"/>
            <a:ext cx="3709647" cy="2688356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C6E61369-3C46-4D19-B851-8F87F3172F7E}"/>
              </a:ext>
            </a:extLst>
          </p:cNvPr>
          <p:cNvSpPr/>
          <p:nvPr/>
        </p:nvSpPr>
        <p:spPr>
          <a:xfrm>
            <a:off x="810491" y="5724540"/>
            <a:ext cx="4755573" cy="2874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6CB2912-D3F6-490A-AA91-91F9878061FD}"/>
              </a:ext>
            </a:extLst>
          </p:cNvPr>
          <p:cNvSpPr txBox="1"/>
          <p:nvPr/>
        </p:nvSpPr>
        <p:spPr>
          <a:xfrm>
            <a:off x="914400" y="6011983"/>
            <a:ext cx="2958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* RBM : Restricted Boltzmann machines</a:t>
            </a:r>
            <a:endParaRPr lang="ko-KR" altLang="en-US" sz="1200" dirty="0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9165C29E-509A-4B13-9EC1-8F9B7E26C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70137"/>
            <a:ext cx="5734050" cy="1828800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B45D0C22-74DF-4B54-938A-84CC26198801}"/>
              </a:ext>
            </a:extLst>
          </p:cNvPr>
          <p:cNvSpPr/>
          <p:nvPr/>
        </p:nvSpPr>
        <p:spPr>
          <a:xfrm>
            <a:off x="311120" y="141591"/>
            <a:ext cx="2736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1355A1"/>
                </a:solidFill>
                <a:highlight>
                  <a:srgbClr val="DCEEDC"/>
                </a:highlight>
                <a:latin typeface="+mn-ea"/>
                <a:cs typeface="Arial" panose="020B0604020202020204" pitchFamily="34" charset="0"/>
              </a:rPr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4196265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7C9201-986D-4E46-8355-546B5D060D74}"/>
              </a:ext>
            </a:extLst>
          </p:cNvPr>
          <p:cNvSpPr txBox="1"/>
          <p:nvPr/>
        </p:nvSpPr>
        <p:spPr>
          <a:xfrm>
            <a:off x="789676" y="539360"/>
            <a:ext cx="7083414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1355A1"/>
                </a:solidFill>
                <a:latin typeface="+mn-ea"/>
                <a:cs typeface="Arial" panose="020B0604020202020204" pitchFamily="34" charset="0"/>
              </a:rPr>
              <a:t>Experimental</a:t>
            </a:r>
            <a:r>
              <a:rPr lang="ko-KR" altLang="en-US" sz="2400" b="1" dirty="0">
                <a:solidFill>
                  <a:srgbClr val="1355A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1355A1"/>
                </a:solidFill>
                <a:latin typeface="+mn-ea"/>
                <a:cs typeface="Arial" panose="020B0604020202020204" pitchFamily="34" charset="0"/>
              </a:rPr>
              <a:t>Setup</a:t>
            </a:r>
          </a:p>
          <a:p>
            <a:endParaRPr lang="en-US" altLang="ko-KR" dirty="0">
              <a:latin typeface="+mn-ea"/>
              <a:cs typeface="Arial" panose="020B0604020202020204" pitchFamily="34" charset="0"/>
            </a:endParaRPr>
          </a:p>
          <a:p>
            <a:endParaRPr lang="en-US" altLang="ko-KR" dirty="0">
              <a:latin typeface="+mn-ea"/>
              <a:cs typeface="Arial" panose="020B0604020202020204" pitchFamily="34" charset="0"/>
            </a:endParaRPr>
          </a:p>
          <a:p>
            <a:pPr marL="285750" indent="-285750">
              <a:buClr>
                <a:srgbClr val="7BCBC4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7BCBC4"/>
                </a:solidFill>
                <a:latin typeface="+mn-ea"/>
                <a:cs typeface="Arial" panose="020B0604020202020204" pitchFamily="34" charset="0"/>
              </a:rPr>
              <a:t>Data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cs typeface="Arial" panose="020B0604020202020204" pitchFamily="34" charset="0"/>
              </a:rPr>
              <a:t>Large Multiclass data set</a:t>
            </a:r>
          </a:p>
          <a:p>
            <a:endParaRPr lang="en-US" altLang="ko-KR" dirty="0">
              <a:latin typeface="+mn-ea"/>
              <a:cs typeface="Arial" panose="020B0604020202020204" pitchFamily="34" charset="0"/>
            </a:endParaRPr>
          </a:p>
          <a:p>
            <a:pPr marL="285750" indent="-285750">
              <a:buClr>
                <a:srgbClr val="7BCBC4"/>
              </a:buClr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7BCBC4"/>
                </a:solidFill>
                <a:latin typeface="+mn-ea"/>
                <a:cs typeface="Arial" panose="020B0604020202020204" pitchFamily="34" charset="0"/>
              </a:rPr>
              <a:t>비교 </a:t>
            </a:r>
            <a:r>
              <a:rPr lang="en-US" altLang="ko-KR" b="1" dirty="0">
                <a:solidFill>
                  <a:srgbClr val="7BCBC4"/>
                </a:solidFill>
                <a:latin typeface="+mn-ea"/>
                <a:cs typeface="Arial" panose="020B0604020202020204" pitchFamily="34" charset="0"/>
              </a:rPr>
              <a:t>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cs typeface="Arial" panose="020B0604020202020204" pitchFamily="34" charset="0"/>
              </a:rPr>
              <a:t>DNN + </a:t>
            </a:r>
            <a:r>
              <a:rPr lang="en-US" altLang="ko-KR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10 hidden layers? 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+ Gradient Descent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cs typeface="Arial" panose="020B0604020202020204" pitchFamily="34" charset="0"/>
              </a:rPr>
              <a:t>DSN + Gradient Descent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cs typeface="Arial" panose="020B0604020202020204" pitchFamily="34" charset="0"/>
              </a:rPr>
              <a:t>DSN + PSO(1000 iteration)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cs typeface="Arial" panose="020B0604020202020204" pitchFamily="34" charset="0"/>
              </a:rPr>
              <a:t>DSN + BAT(1000 iteration) &lt;- 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가장 좋은 성능을 내길 바람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 </a:t>
            </a:r>
          </a:p>
          <a:p>
            <a:pPr lvl="1"/>
            <a:endParaRPr lang="en-US" altLang="ko-KR" dirty="0">
              <a:latin typeface="+mn-ea"/>
              <a:cs typeface="Arial" panose="020B0604020202020204" pitchFamily="34" charset="0"/>
            </a:endParaRPr>
          </a:p>
          <a:p>
            <a:pPr marL="285750" indent="-285750">
              <a:buClr>
                <a:srgbClr val="7BCBC4"/>
              </a:buClr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7BCBC4"/>
                </a:solidFill>
                <a:latin typeface="+mn-ea"/>
                <a:cs typeface="Arial" panose="020B0604020202020204" pitchFamily="34" charset="0"/>
              </a:rPr>
              <a:t>결과 그래프</a:t>
            </a:r>
            <a:endParaRPr lang="en-US" altLang="ko-KR" b="1" dirty="0">
              <a:solidFill>
                <a:srgbClr val="7BCBC4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cs typeface="Arial" panose="020B0604020202020204" pitchFamily="34" charset="0"/>
              </a:rPr>
              <a:t>Error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cs typeface="Arial" panose="020B0604020202020204" pitchFamily="34" charset="0"/>
              </a:rPr>
              <a:t># of modules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cs typeface="Arial" panose="020B0604020202020204" pitchFamily="34" charset="0"/>
              </a:rPr>
              <a:t>Computational time</a:t>
            </a:r>
            <a:endParaRPr lang="ko-KR" altLang="en-US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238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CE36">
            <a:alpha val="70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7135</TotalTime>
  <Words>905</Words>
  <Application>Microsoft Office PowerPoint</Application>
  <PresentationFormat>와이드스크린</PresentationFormat>
  <Paragraphs>205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DX영화자막 M</vt:lpstr>
      <vt:lpstr>맑은 고딕</vt:lpstr>
      <vt:lpstr>Arial</vt:lpstr>
      <vt:lpstr>Calibri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ChoiYeRim</dc:creator>
  <cp:lastModifiedBy>ChoiYeRim</cp:lastModifiedBy>
  <cp:revision>285</cp:revision>
  <dcterms:created xsi:type="dcterms:W3CDTF">2019-09-18T03:25:25Z</dcterms:created>
  <dcterms:modified xsi:type="dcterms:W3CDTF">2019-09-23T02:20:41Z</dcterms:modified>
</cp:coreProperties>
</file>