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69" r:id="rId3"/>
    <p:sldId id="270" r:id="rId4"/>
    <p:sldId id="274" r:id="rId5"/>
    <p:sldId id="271" r:id="rId6"/>
    <p:sldId id="273" r:id="rId7"/>
    <p:sldId id="272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6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C7"/>
    <a:srgbClr val="CCCCFF"/>
    <a:srgbClr val="FF6600"/>
    <a:srgbClr val="FF9933"/>
    <a:srgbClr val="CA8FBD"/>
    <a:srgbClr val="FEC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53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16CC-806B-4940-AE5E-540B79394A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62CA-A21E-4F7C-91DF-DDCC4B30C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8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752F-6918-48CA-B60B-645E80FD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959A82-8964-453D-B70C-3BB8D6C8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9F4F6-25E5-4A69-AD73-194B741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E7B34-E364-4B9D-8B2D-F7B5B4B6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61B14-1623-4408-8263-B4EE6C97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1B13-4D0A-4CA7-AC1A-8434F09D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004EA-F2AD-42A6-98DA-88253AF7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522F-23ED-46D3-8953-5E3AE15C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0AA7-A1B5-4600-8AE2-82953906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9AC8C-3DE7-4285-A995-D102D667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7BBB-C0D7-4148-826E-880DE7FC9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F85A7-8C3D-44DF-907E-B0C5F966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BC0EB-3673-44FB-B09B-C22E58A8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58424-4D83-45DE-B550-84E318D9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9D796-4E1B-49A2-9E0F-F4E9EB7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bg>
      <p:bgPr>
        <a:solidFill>
          <a:srgbClr val="004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2D3B67-6F82-4AAF-98A4-D9F2EA578EF5}"/>
              </a:ext>
            </a:extLst>
          </p:cNvPr>
          <p:cNvSpPr/>
          <p:nvPr userDrawn="1"/>
        </p:nvSpPr>
        <p:spPr>
          <a:xfrm>
            <a:off x="86809" y="0"/>
            <a:ext cx="12018382" cy="6858000"/>
          </a:xfrm>
          <a:prstGeom prst="roundRect">
            <a:avLst>
              <a:gd name="adj" fmla="val 0"/>
            </a:avLst>
          </a:prstGeom>
          <a:solidFill>
            <a:srgbClr val="8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319B28-7B54-439E-95CB-66C00A68B822}"/>
              </a:ext>
            </a:extLst>
          </p:cNvPr>
          <p:cNvSpPr/>
          <p:nvPr userDrawn="1"/>
        </p:nvSpPr>
        <p:spPr>
          <a:xfrm>
            <a:off x="181336" y="0"/>
            <a:ext cx="11829327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CD8E83F-2098-4378-B043-25D79F84273B}"/>
              </a:ext>
            </a:extLst>
          </p:cNvPr>
          <p:cNvSpPr txBox="1">
            <a:spLocks/>
          </p:cNvSpPr>
          <p:nvPr userDrawn="1"/>
        </p:nvSpPr>
        <p:spPr>
          <a:xfrm>
            <a:off x="5795366" y="6526066"/>
            <a:ext cx="601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28E8D-27C0-4F15-9D23-457E8C3193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5F0E2-903A-434E-9A8C-94C1697DE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78" b="63981" l="63571" r="79152">
                        <a14:foregroundMark x1="63795" y1="48889" x2="63795" y2="49352"/>
                        <a14:foregroundMark x1="65290" y1="50926" x2="65290" y2="50926"/>
                        <a14:foregroundMark x1="65134" y1="49537" x2="65223" y2="52315"/>
                        <a14:foregroundMark x1="63571" y1="47315" x2="63951" y2="47315"/>
                        <a14:foregroundMark x1="66071" y1="49537" x2="65848" y2="53981"/>
                        <a14:foregroundMark x1="66897" y1="48333" x2="66897" y2="52870"/>
                        <a14:foregroundMark x1="68482" y1="49722" x2="68594" y2="53981"/>
                        <a14:foregroundMark x1="70000" y1="50093" x2="69955" y2="55000"/>
                        <a14:foregroundMark x1="73504" y1="50463" x2="73616" y2="55185"/>
                        <a14:foregroundMark x1="74933" y1="49074" x2="74978" y2="53056"/>
                        <a14:foregroundMark x1="75938" y1="50463" x2="76004" y2="54074"/>
                        <a14:foregroundMark x1="76830" y1="49537" x2="76853" y2="53426"/>
                        <a14:foregroundMark x1="76786" y1="47593" x2="77009" y2="47685"/>
                        <a14:foregroundMark x1="77612" y1="50648" x2="77545" y2="54074"/>
                        <a14:foregroundMark x1="78728" y1="50278" x2="78772" y2="52315"/>
                        <a14:foregroundMark x1="71272" y1="48333" x2="71272" y2="55648"/>
                        <a14:foregroundMark x1="72098" y1="50833" x2="72121" y2="55185"/>
                        <a14:foregroundMark x1="72841" y1="48691" x2="72946" y2="55185"/>
                        <a14:foregroundMark x1="72054" y1="51574" x2="71974" y2="56258"/>
                        <a14:foregroundMark x1="72143" y1="52870" x2="72031" y2="52500"/>
                        <a14:foregroundMark x1="72203" y1="52329" x2="72142" y2="55795"/>
                        <a14:foregroundMark x1="72813" y1="47407" x2="72143" y2="50463"/>
                        <a14:foregroundMark x1="71362" y1="48796" x2="72054" y2="50278"/>
                        <a14:backgroundMark x1="71629" y1="57593" x2="71629" y2="54444"/>
                        <a14:backgroundMark x1="72656" y1="56852" x2="72567" y2="53796"/>
                        <a14:backgroundMark x1="71719" y1="56759" x2="72277" y2="57500"/>
                        <a14:backgroundMark x1="71853" y1="56204" x2="72188" y2="56759"/>
                        <a14:backgroundMark x1="71853" y1="56204" x2="72121" y2="57500"/>
                        <a14:backgroundMark x1="72188" y1="56852" x2="71808" y2="55463"/>
                        <a14:backgroundMark x1="72277" y1="58241" x2="71607" y2="58241"/>
                        <a14:backgroundMark x1="71942" y1="57222" x2="71875" y2="57963"/>
                        <a14:backgroundMark x1="72009" y1="57407" x2="72098" y2="57963"/>
                        <a14:backgroundMark x1="72121" y1="56481" x2="71853" y2="59352"/>
                        <a14:backgroundMark x1="73192" y1="47685" x2="73192" y2="48333"/>
                      </a14:backgroundRemoval>
                    </a14:imgEffect>
                  </a14:imgLayer>
                </a14:imgProps>
              </a:ext>
            </a:extLst>
          </a:blip>
          <a:srcRect l="62091" t="43120" r="18942" b="42010"/>
          <a:stretch/>
        </p:blipFill>
        <p:spPr>
          <a:xfrm>
            <a:off x="10485697" y="6555580"/>
            <a:ext cx="1619493" cy="3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75768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549" y="2130503"/>
            <a:ext cx="10362907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096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8219171"/>
      </p:ext>
    </p:extLst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43D3C-9CE0-4AEF-87CD-847E16B5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06D6A-AC0E-4576-AD0C-9043C89A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12621-494B-4F1C-ABF9-F6E8820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2A49-9741-49D8-B8D3-6E79DD33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64EEB-1229-4831-A3C0-A198D5FA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1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FE244-21FD-41B7-BBE2-92DCD6D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B06E8-BE88-4B37-BA06-6151EB6A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6F2AC-51A3-4772-81D7-3BC09728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3FF5F-8320-4812-9372-43ACFF7D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37572-1391-4354-B786-861D1634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73917-5D7F-46F0-AA10-6B347D4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CBD0A-E19F-4C9C-95A6-13CAD46E7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570B-A077-4490-800B-6981A088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AD3AB-0853-493C-BBE1-0ECFB2EB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A2ACD-B3E7-463A-891D-179F0A9A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211F-4410-4F2F-A774-7DED640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A402-05FD-4CDE-99D1-D21A9F4B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078EC-700F-4FD8-9F96-691C216F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5C5FE-ACA3-4622-9EB1-E292590C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37DD01-F9CB-4FCF-80F8-24BBA15B0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305E0-E2CB-4728-A627-2E543A9A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D8DEA-89A1-4ECD-810F-C19A9DB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A3399-98C1-4155-A588-C45C8FB3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04BC21-E51E-4A4F-AECD-77CFE44C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2BF74-CF85-43C7-8D22-125F57E2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17A3A-8EF3-4BFF-B755-8D9FCFD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CB582-6424-4989-9E09-96090089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82052-4CCD-4B0E-82CE-9D953686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E25C9-C5B6-4B0A-8B48-B72262A3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E5A9F2-668B-41A9-8888-D48697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CE448-D56D-42B0-B01B-21EB686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3AA0-D48C-4972-9E21-D7CBEAA3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B867C-D23F-445D-B066-D4354C83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7CFF9-A578-4F0C-88D6-D0BA9031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34B86-8ED3-470C-9E20-5CD1029A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BA021-818A-4FCC-94F0-118D427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EBD99-E4F0-4F65-B083-BC68DB32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44261-4C9E-4C71-A342-F32CA74D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B9F30-816D-4404-9C42-8E6A6F78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E2901-CE7F-4F34-9D9E-E0F28137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48AD-48AA-46BE-BB3B-7EFF5B61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CF170-E18C-48E7-88B9-6EEA53C5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3774D-8673-4F08-8159-81624796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4758E-6E2E-4AA6-8CEE-8681D6A6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C37FF-CDA1-480A-9A54-B0F957C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BD865-D438-434E-953B-F41BD02AB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F883-AFF9-4C5F-8D56-D0752EDEB6E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5E4BB-51DF-4370-BC5D-90905D4B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55C15-21F9-43AC-A7D9-13F9DA25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02F3-5B08-4BC4-BA21-8E5E2A29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3F08FEC4-9265-4200-A7A6-290325AB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381005"/>
            <a:ext cx="11241616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 편집</a:t>
            </a:r>
          </a:p>
        </p:txBody>
      </p:sp>
      <p:sp>
        <p:nvSpPr>
          <p:cNvPr id="1027" name="Rectangle 14">
            <a:extLst>
              <a:ext uri="{FF2B5EF4-FFF2-40B4-BE49-F238E27FC236}">
                <a16:creationId xmlns:a16="http://schemas.microsoft.com/office/drawing/2014/main" id="{47AB6383-36E9-45A5-B0B8-409B801F9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454150"/>
            <a:ext cx="1056851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본문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본문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본문 </a:t>
            </a:r>
            <a:r>
              <a:rPr lang="en-US" altLang="ko-KR" dirty="0"/>
              <a:t>3</a:t>
            </a:r>
          </a:p>
        </p:txBody>
      </p:sp>
      <p:sp>
        <p:nvSpPr>
          <p:cNvPr id="1028" name="AutoShape 15">
            <a:extLst>
              <a:ext uri="{FF2B5EF4-FFF2-40B4-BE49-F238E27FC236}">
                <a16:creationId xmlns:a16="http://schemas.microsoft.com/office/drawing/2014/main" id="{3FEE69CE-B5AF-4913-ACFC-34EBCED720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7068" y="155575"/>
            <a:ext cx="11675533" cy="6546850"/>
          </a:xfrm>
          <a:prstGeom prst="roundRect">
            <a:avLst>
              <a:gd name="adj" fmla="val 4194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DCE70D9-E8B7-4373-AFDD-60C438BB2F6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422901" y="6437313"/>
            <a:ext cx="131868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7" tIns="45693" rIns="91387" bIns="45693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fld id="{E2168560-1E4F-4AE4-8C70-16CA33096E3E}" type="slidenum">
              <a:rPr kumimoji="0" lang="en-US" altLang="ko-KR" sz="1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r>
              <a:rPr kumimoji="0" lang="en-US" altLang="ko-K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DE169692-B38F-4871-9034-44E2120D6E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2134" y="1270001"/>
            <a:ext cx="10253133" cy="6667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89" y="6108700"/>
            <a:ext cx="373452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국한문로고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80726"/>
            <a:ext cx="3039169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>
    <p:pull dir="rd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HY헤드라인M" pitchFamily="18" charset="-127"/>
          <a:ea typeface="HY헤드라인M" pitchFamily="18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65113" indent="-265113" algn="l" rtl="0" eaLnBrk="0" fontAlgn="base" latinLnBrk="1" hangingPunct="0">
        <a:lnSpc>
          <a:spcPct val="120000"/>
        </a:lnSpc>
        <a:spcBef>
          <a:spcPts val="0"/>
        </a:spcBef>
        <a:spcAft>
          <a:spcPts val="1000"/>
        </a:spcAft>
        <a:buClr>
          <a:srgbClr val="000099"/>
        </a:buClr>
        <a:buSzPct val="130000"/>
        <a:buChar char="•"/>
        <a:defRPr kumimoji="1" sz="24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itchFamily="34" charset="0"/>
        </a:defRPr>
      </a:lvl1pPr>
      <a:lvl2pPr marL="541338" indent="-276225" algn="l" rtl="0" eaLnBrk="0" fontAlgn="base" latinLnBrk="1" hangingPunct="0">
        <a:lnSpc>
          <a:spcPct val="120000"/>
        </a:lnSpc>
        <a:spcBef>
          <a:spcPts val="0"/>
        </a:spcBef>
        <a:spcAft>
          <a:spcPts val="1000"/>
        </a:spcAft>
        <a:buClr>
          <a:srgbClr val="000099"/>
        </a:buClr>
        <a:buSzPct val="130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itchFamily="34" charset="0"/>
        </a:defRPr>
      </a:lvl2pPr>
      <a:lvl3pPr marL="806450" indent="-265113" algn="l" rtl="0" eaLnBrk="0" fontAlgn="base" latinLnBrk="1" hangingPunct="0">
        <a:lnSpc>
          <a:spcPct val="120000"/>
        </a:lnSpc>
        <a:spcBef>
          <a:spcPts val="0"/>
        </a:spcBef>
        <a:spcAft>
          <a:spcPts val="1000"/>
        </a:spcAft>
        <a:buClr>
          <a:srgbClr val="000099"/>
        </a:buClr>
        <a:buSzPct val="13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itchFamily="34" charset="0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8.png"/><Relationship Id="rId7" Type="http://schemas.openxmlformats.org/officeDocument/2006/relationships/image" Target="../media/image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0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A1953815-7C2C-47E3-B11F-2FBE44446D24}"/>
              </a:ext>
            </a:extLst>
          </p:cNvPr>
          <p:cNvSpPr/>
          <p:nvPr/>
        </p:nvSpPr>
        <p:spPr>
          <a:xfrm>
            <a:off x="303542" y="3092825"/>
            <a:ext cx="4591188" cy="187330"/>
          </a:xfrm>
          <a:prstGeom prst="parallelogram">
            <a:avLst/>
          </a:prstGeom>
          <a:solidFill>
            <a:srgbClr val="FFC8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7FBFC-9F7F-46DB-8C49-2C5FDA91AB18}"/>
              </a:ext>
            </a:extLst>
          </p:cNvPr>
          <p:cNvSpPr txBox="1"/>
          <p:nvPr/>
        </p:nvSpPr>
        <p:spPr>
          <a:xfrm>
            <a:off x="544823" y="2505670"/>
            <a:ext cx="410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META - DES</a:t>
            </a:r>
          </a:p>
        </p:txBody>
      </p:sp>
    </p:spTree>
    <p:extLst>
      <p:ext uri="{BB962C8B-B14F-4D97-AF65-F5344CB8AC3E}">
        <p14:creationId xmlns:p14="http://schemas.microsoft.com/office/powerpoint/2010/main" val="246230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3F27D-904B-4144-B529-F5ED99C2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C28DB53-363D-49B1-9D13-67DA3926258F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C28DB53-363D-49B1-9D13-67DA39262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0FB53A5-9320-4703-9625-8D44B783D732}"/>
              </a:ext>
            </a:extLst>
          </p:cNvPr>
          <p:cNvSpPr/>
          <p:nvPr/>
        </p:nvSpPr>
        <p:spPr>
          <a:xfrm>
            <a:off x="7229650" y="1010575"/>
            <a:ext cx="790225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ecision boundary - Stack Overflow">
            <a:extLst>
              <a:ext uri="{FF2B5EF4-FFF2-40B4-BE49-F238E27FC236}">
                <a16:creationId xmlns:a16="http://schemas.microsoft.com/office/drawing/2014/main" id="{69590FF6-1E33-4167-B5BA-0B85E1522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4052" r="50608" b="50107"/>
          <a:stretch/>
        </p:blipFill>
        <p:spPr bwMode="auto">
          <a:xfrm>
            <a:off x="904495" y="2389544"/>
            <a:ext cx="2600588" cy="22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FAF783-C039-41C9-B9C0-5A7E39024864}"/>
                  </a:ext>
                </a:extLst>
              </p:cNvPr>
              <p:cNvSpPr txBox="1"/>
              <p:nvPr/>
            </p:nvSpPr>
            <p:spPr>
              <a:xfrm>
                <a:off x="6009595" y="4391637"/>
                <a:ext cx="7788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ko-KR" b="1" dirty="0"/>
                  <a:t>=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FAF783-C039-41C9-B9C0-5A7E3902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95" y="4391637"/>
                <a:ext cx="778803" cy="573427"/>
              </a:xfrm>
              <a:prstGeom prst="rect">
                <a:avLst/>
              </a:prstGeom>
              <a:blipFill>
                <a:blip r:embed="rId5"/>
                <a:stretch>
                  <a:fillRect r="-4688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9395677A-13A7-4160-B25A-201EC6C8D73C}"/>
              </a:ext>
            </a:extLst>
          </p:cNvPr>
          <p:cNvSpPr/>
          <p:nvPr/>
        </p:nvSpPr>
        <p:spPr>
          <a:xfrm rot="16200000">
            <a:off x="8078597" y="2616535"/>
            <a:ext cx="77973" cy="733973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6E95E-ADE3-42F3-91FB-EAE2CF109EEF}"/>
              </a:ext>
            </a:extLst>
          </p:cNvPr>
          <p:cNvSpPr txBox="1"/>
          <p:nvPr/>
        </p:nvSpPr>
        <p:spPr>
          <a:xfrm>
            <a:off x="7407400" y="2497247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features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04A1EF-0742-48AF-8C80-9491209D427C}"/>
              </a:ext>
            </a:extLst>
          </p:cNvPr>
          <p:cNvGrpSpPr/>
          <p:nvPr/>
        </p:nvGrpSpPr>
        <p:grpSpPr>
          <a:xfrm>
            <a:off x="6855518" y="3205245"/>
            <a:ext cx="551882" cy="3054293"/>
            <a:chOff x="5227763" y="3485493"/>
            <a:chExt cx="551882" cy="3054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86C52AD-1C99-4FA8-862C-B4C10A6272AB}"/>
                    </a:ext>
                  </a:extLst>
                </p:cNvPr>
                <p:cNvSpPr/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solidFill>
                  <a:srgbClr val="CA8F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86C52AD-1C99-4FA8-862C-B4C10A627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C65207D7-C3D3-428C-A9AE-2BFF077E46A6}"/>
                    </a:ext>
                  </a:extLst>
                </p:cNvPr>
                <p:cNvSpPr/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C65207D7-C3D3-428C-A9AE-2BFF077E46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2BCB17F-302E-4492-BB64-85522A8AFEFF}"/>
                    </a:ext>
                  </a:extLst>
                </p:cNvPr>
                <p:cNvSpPr/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2BCB17F-302E-4492-BB64-85522A8AF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C7DBD6-C747-45AC-84E8-304F5CED6271}"/>
              </a:ext>
            </a:extLst>
          </p:cNvPr>
          <p:cNvGrpSpPr/>
          <p:nvPr/>
        </p:nvGrpSpPr>
        <p:grpSpPr>
          <a:xfrm>
            <a:off x="7654562" y="3180914"/>
            <a:ext cx="730625" cy="3054293"/>
            <a:chOff x="5227763" y="3485493"/>
            <a:chExt cx="730625" cy="30542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2D4057D-1EEC-4CFE-B170-DFD0D5DCA938}"/>
                    </a:ext>
                  </a:extLst>
                </p:cNvPr>
                <p:cNvSpPr/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3.50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2D4057D-1EEC-4CFE-B170-DFD0D5DCA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blipFill>
                  <a:blip r:embed="rId9"/>
                  <a:stretch>
                    <a:fillRect r="-6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2117F-1B7D-49F4-A156-0E0D8E58AD66}"/>
                    </a:ext>
                  </a:extLst>
                </p:cNvPr>
                <p:cNvSpPr/>
                <p:nvPr/>
              </p:nvSpPr>
              <p:spPr>
                <a:xfrm>
                  <a:off x="5259158" y="3485493"/>
                  <a:ext cx="69923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1.12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2117F-1B7D-49F4-A156-0E0D8E58A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58" y="3485493"/>
                  <a:ext cx="6992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BD15604-C1F0-4372-965A-3E35EF14330A}"/>
                    </a:ext>
                  </a:extLst>
                </p:cNvPr>
                <p:cNvSpPr/>
                <p:nvPr/>
              </p:nvSpPr>
              <p:spPr>
                <a:xfrm>
                  <a:off x="5227763" y="6170454"/>
                  <a:ext cx="69923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BD15604-C1F0-4372-965A-3E35EF143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63" y="6170454"/>
                  <a:ext cx="6992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8A52-6940-42CC-A9E7-BF77653FBB54}"/>
              </a:ext>
            </a:extLst>
          </p:cNvPr>
          <p:cNvSpPr/>
          <p:nvPr/>
        </p:nvSpPr>
        <p:spPr>
          <a:xfrm>
            <a:off x="7694346" y="3169284"/>
            <a:ext cx="790225" cy="309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683B9E-7619-4958-B9A3-C3C4BD5422FE}"/>
                  </a:ext>
                </a:extLst>
              </p:cNvPr>
              <p:cNvSpPr/>
              <p:nvPr/>
            </p:nvSpPr>
            <p:spPr>
              <a:xfrm>
                <a:off x="9033358" y="3053601"/>
                <a:ext cx="3094794" cy="672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decision boundary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 err="1"/>
                  <a:t>와의</a:t>
                </a:r>
                <a:r>
                  <a:rPr lang="ko-KR" altLang="en-US" dirty="0"/>
                  <a:t> 수직 거리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683B9E-7619-4958-B9A3-C3C4BD542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58" y="3053601"/>
                <a:ext cx="3094794" cy="672620"/>
              </a:xfrm>
              <a:prstGeom prst="rect">
                <a:avLst/>
              </a:prstGeom>
              <a:blipFill>
                <a:blip r:embed="rId12"/>
                <a:stretch>
                  <a:fillRect t="-545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15A4E2-C147-4D05-98E8-D8EF4A1FDA74}"/>
              </a:ext>
            </a:extLst>
          </p:cNvPr>
          <p:cNvCxnSpPr>
            <a:cxnSpLocks/>
          </p:cNvCxnSpPr>
          <p:nvPr/>
        </p:nvCxnSpPr>
        <p:spPr>
          <a:xfrm>
            <a:off x="8587153" y="3380261"/>
            <a:ext cx="36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ACA1A58-FCE2-40AF-A8C9-FB3753F4F4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495" y="4732391"/>
            <a:ext cx="3152775" cy="2476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1FBCC8C-BAF0-4BCF-B1F1-232CD99C9E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485" y="5065260"/>
            <a:ext cx="1171575" cy="228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52C8AA8-E9B0-4B73-B7D3-2EFBC0F27E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607" y="5499262"/>
            <a:ext cx="4891526" cy="8774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3F4C4D-49E1-45B3-A723-60344D30CAA4}"/>
              </a:ext>
            </a:extLst>
          </p:cNvPr>
          <p:cNvSpPr txBox="1"/>
          <p:nvPr/>
        </p:nvSpPr>
        <p:spPr>
          <a:xfrm>
            <a:off x="2204789" y="4994894"/>
            <a:ext cx="16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dot 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65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ABCBBE-E0EE-49F8-A830-40CC659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5B53C8-BC92-4F83-9AF4-863926CCFA89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5B53C8-BC92-4F83-9AF4-863926CCF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84A197EF-DECB-48A0-BC6E-3B3944281BF2}"/>
              </a:ext>
            </a:extLst>
          </p:cNvPr>
          <p:cNvSpPr/>
          <p:nvPr/>
        </p:nvSpPr>
        <p:spPr>
          <a:xfrm>
            <a:off x="8039450" y="998409"/>
            <a:ext cx="790225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A2568-CF17-4446-A68E-E862B8305648}"/>
              </a:ext>
            </a:extLst>
          </p:cNvPr>
          <p:cNvSpPr txBox="1"/>
          <p:nvPr/>
        </p:nvSpPr>
        <p:spPr>
          <a:xfrm>
            <a:off x="3362325" y="4188558"/>
            <a:ext cx="1556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Class</a:t>
            </a:r>
          </a:p>
          <a:p>
            <a:r>
              <a:rPr lang="en-US" altLang="ko-KR" sz="2000" b="1"/>
              <a:t>Attribute =</a:t>
            </a:r>
            <a:endParaRPr lang="ko-KR" altLang="en-US" sz="2000" b="1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36BDB83-E78A-471C-AC6B-43AF0FBE12FA}"/>
              </a:ext>
            </a:extLst>
          </p:cNvPr>
          <p:cNvSpPr/>
          <p:nvPr/>
        </p:nvSpPr>
        <p:spPr>
          <a:xfrm rot="16200000">
            <a:off x="5854122" y="2585759"/>
            <a:ext cx="77973" cy="733973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CFE45-5B93-4D94-9136-2846953FB088}"/>
              </a:ext>
            </a:extLst>
          </p:cNvPr>
          <p:cNvSpPr txBox="1"/>
          <p:nvPr/>
        </p:nvSpPr>
        <p:spPr>
          <a:xfrm>
            <a:off x="5182925" y="2466471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features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24C201-E2AC-431E-A1FB-7C5638E6BC0B}"/>
              </a:ext>
            </a:extLst>
          </p:cNvPr>
          <p:cNvGrpSpPr/>
          <p:nvPr/>
        </p:nvGrpSpPr>
        <p:grpSpPr>
          <a:xfrm>
            <a:off x="4873031" y="3174468"/>
            <a:ext cx="551882" cy="3054293"/>
            <a:chOff x="5227763" y="3485493"/>
            <a:chExt cx="551882" cy="3054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B0BE9A6-63A2-4AF7-90E7-11F7B52507AA}"/>
                    </a:ext>
                  </a:extLst>
                </p:cNvPr>
                <p:cNvSpPr/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solidFill>
                  <a:srgbClr val="CA8F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B0BE9A6-63A2-4AF7-90E7-11F7B5250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CCF5D73-7FB8-4A47-BAB8-23437D9998A4}"/>
                    </a:ext>
                  </a:extLst>
                </p:cNvPr>
                <p:cNvSpPr/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CCF5D73-7FB8-4A47-BAB8-23437D9998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4CC044E-8E7E-4B0E-9DD7-0D24995C3C26}"/>
                    </a:ext>
                  </a:extLst>
                </p:cNvPr>
                <p:cNvSpPr/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4CC044E-8E7E-4B0E-9DD7-0D24995C3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91CF-AFFB-4412-9A44-CF404A3D37E4}"/>
              </a:ext>
            </a:extLst>
          </p:cNvPr>
          <p:cNvGrpSpPr/>
          <p:nvPr/>
        </p:nvGrpSpPr>
        <p:grpSpPr>
          <a:xfrm>
            <a:off x="5651213" y="3138508"/>
            <a:ext cx="439913" cy="3072273"/>
            <a:chOff x="5448889" y="3473863"/>
            <a:chExt cx="439913" cy="307227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B064FDB-8F6C-4FC1-81FA-CF8BA3F3BF15}"/>
                    </a:ext>
                  </a:extLst>
                </p:cNvPr>
                <p:cNvSpPr/>
                <p:nvPr/>
              </p:nvSpPr>
              <p:spPr>
                <a:xfrm>
                  <a:off x="5489625" y="3473863"/>
                  <a:ext cx="399177" cy="3054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B064FDB-8F6C-4FC1-81FA-CF8BA3F3B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625" y="3473863"/>
                  <a:ext cx="399177" cy="30542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7844137-16C1-4008-8E2C-A10A8A7373E6}"/>
                    </a:ext>
                  </a:extLst>
                </p:cNvPr>
                <p:cNvSpPr/>
                <p:nvPr/>
              </p:nvSpPr>
              <p:spPr>
                <a:xfrm>
                  <a:off x="5454358" y="3495124"/>
                  <a:ext cx="39466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7844137-16C1-4008-8E2C-A10A8A737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358" y="3495124"/>
                  <a:ext cx="3946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1938B72-C979-44DA-91A3-AA252DE5743E}"/>
                    </a:ext>
                  </a:extLst>
                </p:cNvPr>
                <p:cNvSpPr/>
                <p:nvPr/>
              </p:nvSpPr>
              <p:spPr>
                <a:xfrm>
                  <a:off x="5448889" y="6176804"/>
                  <a:ext cx="39466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1938B72-C979-44DA-91A3-AA252DE57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889" y="6176804"/>
                  <a:ext cx="3946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2D94E3-251D-4C49-B58E-28B4CA940F7D}"/>
              </a:ext>
            </a:extLst>
          </p:cNvPr>
          <p:cNvSpPr/>
          <p:nvPr/>
        </p:nvSpPr>
        <p:spPr>
          <a:xfrm>
            <a:off x="5469871" y="3138508"/>
            <a:ext cx="790225" cy="309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F13156-55A5-499A-A852-DDC28D54F7D2}"/>
                  </a:ext>
                </a:extLst>
              </p:cNvPr>
              <p:cNvSpPr/>
              <p:nvPr/>
            </p:nvSpPr>
            <p:spPr>
              <a:xfrm>
                <a:off x="6985389" y="3174450"/>
                <a:ext cx="4227417" cy="40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맞게 </a:t>
                </a:r>
                <a:r>
                  <a:rPr lang="en-US" altLang="ko-KR" dirty="0"/>
                  <a:t>predict</a:t>
                </a:r>
                <a:r>
                  <a:rPr lang="ko-KR" altLang="en-US" dirty="0"/>
                  <a:t>했으면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F13156-55A5-499A-A852-DDC28D5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89" y="3174450"/>
                <a:ext cx="4227417" cy="407163"/>
              </a:xfrm>
              <a:prstGeom prst="rect">
                <a:avLst/>
              </a:prstGeom>
              <a:blipFill>
                <a:blip r:embed="rId10"/>
                <a:stretch>
                  <a:fillRect t="-7463"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30F7D-FD61-4BBE-8F97-401430864B1D}"/>
              </a:ext>
            </a:extLst>
          </p:cNvPr>
          <p:cNvCxnSpPr>
            <a:cxnSpLocks/>
          </p:cNvCxnSpPr>
          <p:nvPr/>
        </p:nvCxnSpPr>
        <p:spPr>
          <a:xfrm>
            <a:off x="6446907" y="3378032"/>
            <a:ext cx="36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A26FDE-FC28-48F1-8DB3-A3847B71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46120"/>
            <a:ext cx="5467350" cy="1304925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D7B4A62-0F89-4381-8861-E8AC6429C2B5}"/>
              </a:ext>
            </a:extLst>
          </p:cNvPr>
          <p:cNvGrpSpPr/>
          <p:nvPr/>
        </p:nvGrpSpPr>
        <p:grpSpPr>
          <a:xfrm>
            <a:off x="757138" y="1748521"/>
            <a:ext cx="10331843" cy="1743493"/>
            <a:chOff x="731971" y="2738422"/>
            <a:chExt cx="10331843" cy="17434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6D8F1C-9689-40E5-96E7-6177A4259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971" y="2877423"/>
              <a:ext cx="2087419" cy="160449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D5CDE59-94C0-48E3-87F2-23D049E4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4078" y="2792676"/>
              <a:ext cx="2333539" cy="168923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E029827-63E6-427C-80BA-59E247CA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6980" y="2905144"/>
              <a:ext cx="1207566" cy="154905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2293BE8-3E71-43ED-AB8E-80AB9BF2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5143" y="2738422"/>
              <a:ext cx="2216468" cy="170056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D5D8C83F-E74A-4159-A097-2660B5E7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1611" y="2865186"/>
              <a:ext cx="1077992" cy="1544218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82DDBB5B-6D99-4FD7-9E6A-C7F99700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9603" y="2865186"/>
              <a:ext cx="1254211" cy="1518638"/>
            </a:xfrm>
            <a:prstGeom prst="rect">
              <a:avLst/>
            </a:prstGeom>
          </p:spPr>
        </p:pic>
      </p:grp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7463095C-C8F2-412C-8858-066107C06A43}"/>
              </a:ext>
            </a:extLst>
          </p:cNvPr>
          <p:cNvSpPr/>
          <p:nvPr/>
        </p:nvSpPr>
        <p:spPr>
          <a:xfrm>
            <a:off x="5859262" y="1355796"/>
            <a:ext cx="525710" cy="489782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아래쪽 100">
            <a:extLst>
              <a:ext uri="{FF2B5EF4-FFF2-40B4-BE49-F238E27FC236}">
                <a16:creationId xmlns:a16="http://schemas.microsoft.com/office/drawing/2014/main" id="{D49099A2-59EA-4779-BCF0-5F10B692DF62}"/>
              </a:ext>
            </a:extLst>
          </p:cNvPr>
          <p:cNvSpPr/>
          <p:nvPr/>
        </p:nvSpPr>
        <p:spPr>
          <a:xfrm>
            <a:off x="5898705" y="3701810"/>
            <a:ext cx="446823" cy="833020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0956934-F7DD-442E-A65A-D31AB334F261}"/>
                  </a:ext>
                </a:extLst>
              </p:cNvPr>
              <p:cNvSpPr txBox="1"/>
              <p:nvPr/>
            </p:nvSpPr>
            <p:spPr>
              <a:xfrm>
                <a:off x="1615316" y="4652292"/>
                <a:ext cx="9498562" cy="1699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작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𝑐𝑜𝑛𝑠𝑒𝑛𝑠𝑢𝑠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sz="1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Meta Features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𝐴𝑡𝑡𝑟𝑖𝑏𝑢𝑡𝑒</m:t>
                    </m:r>
                  </m:oMath>
                </a14:m>
                <a:r>
                  <a:rPr lang="en-US" altLang="ko-KR" dirty="0"/>
                  <a:t>} </a:t>
                </a:r>
                <a:r>
                  <a:rPr lang="ko-KR" altLang="en-US" dirty="0"/>
                  <a:t>를 추출한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결과로 </a:t>
                </a:r>
                <a:r>
                  <a:rPr lang="en-US" altLang="ko-KR" dirty="0"/>
                  <a:t>aggregate</a:t>
                </a:r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dirty="0"/>
                  <a:t>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75% : 25%</a:t>
                </a:r>
                <a:r>
                  <a:rPr lang="ko-KR" altLang="en-US" dirty="0"/>
                  <a:t>로 나눈 후</a:t>
                </a:r>
                <a:r>
                  <a:rPr lang="en-US" altLang="ko-KR" dirty="0"/>
                  <a:t>, meta classifier (MLP) Training + Validation</a:t>
                </a:r>
              </a:p>
              <a:p>
                <a:r>
                  <a:rPr lang="en-US" altLang="ko-KR" dirty="0"/>
                  <a:t>→ </a:t>
                </a:r>
                <a:r>
                  <a:rPr lang="ko-KR" altLang="en-US" dirty="0"/>
                  <a:t>학습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튜닝된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MLP</a:t>
                </a:r>
                <a:r>
                  <a:rPr lang="ko-KR" altLang="en-US" dirty="0"/>
                  <a:t>를 </a:t>
                </a:r>
                <a:r>
                  <a:rPr lang="en-US" altLang="ko-KR" b="1" dirty="0"/>
                  <a:t>meta classifier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ko-KR" altLang="en-US" dirty="0"/>
                  <a:t>로 지정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0956934-F7DD-442E-A65A-D31AB334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16" y="4652292"/>
                <a:ext cx="9498562" cy="1699824"/>
              </a:xfrm>
              <a:prstGeom prst="rect">
                <a:avLst/>
              </a:prstGeom>
              <a:blipFill>
                <a:blip r:embed="rId9"/>
                <a:stretch>
                  <a:fillRect l="-578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2BC3BF2-D870-4E7F-A8E4-5CEA67DFA828}"/>
                  </a:ext>
                </a:extLst>
              </p:cNvPr>
              <p:cNvSpPr/>
              <p:nvPr/>
            </p:nvSpPr>
            <p:spPr>
              <a:xfrm>
                <a:off x="516852" y="1395566"/>
                <a:ext cx="3337260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sz="20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/>
                  <a:t>의 </a:t>
                </a:r>
                <a:r>
                  <a:rPr lang="en-US" altLang="ko-KR" sz="2000" b="1" dirty="0"/>
                  <a:t>Meta Features :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2BC3BF2-D870-4E7F-A8E4-5CEA67DFA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2" y="1395566"/>
                <a:ext cx="3337260" cy="429220"/>
              </a:xfrm>
              <a:prstGeom prst="rect">
                <a:avLst/>
              </a:prstGeom>
              <a:blipFill>
                <a:blip r:embed="rId10"/>
                <a:stretch>
                  <a:fillRect t="-10000" r="-91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1" grpId="0" animBg="1"/>
      <p:bldP spid="102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7789AF-13DB-41A0-B663-E5C0A24D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3" y="183960"/>
            <a:ext cx="5412747" cy="436251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0AF5DF7-A11A-46FC-B84D-75E4EDE7337E}"/>
              </a:ext>
            </a:extLst>
          </p:cNvPr>
          <p:cNvGrpSpPr/>
          <p:nvPr/>
        </p:nvGrpSpPr>
        <p:grpSpPr>
          <a:xfrm>
            <a:off x="6467650" y="283721"/>
            <a:ext cx="528508" cy="2268128"/>
            <a:chOff x="3850545" y="2142121"/>
            <a:chExt cx="528508" cy="2268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5BE46E2-437D-4AD9-8D35-D19C90B84DDF}"/>
                    </a:ext>
                  </a:extLst>
                </p:cNvPr>
                <p:cNvSpPr/>
                <p:nvPr/>
              </p:nvSpPr>
              <p:spPr>
                <a:xfrm>
                  <a:off x="3850546" y="2142121"/>
                  <a:ext cx="528507" cy="1708005"/>
                </a:xfrm>
                <a:prstGeom prst="rect">
                  <a:avLst/>
                </a:prstGeom>
                <a:solidFill>
                  <a:srgbClr val="FEC2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5BE46E2-437D-4AD9-8D35-D19C90B84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46" y="2142121"/>
                  <a:ext cx="528507" cy="17080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E448A8-C19E-475D-B9F9-8EB5C8014C5E}"/>
                </a:ext>
              </a:extLst>
            </p:cNvPr>
            <p:cNvSpPr/>
            <p:nvPr/>
          </p:nvSpPr>
          <p:spPr>
            <a:xfrm>
              <a:off x="3850545" y="3855027"/>
              <a:ext cx="528507" cy="555222"/>
            </a:xfrm>
            <a:prstGeom prst="rect">
              <a:avLst/>
            </a:prstGeom>
            <a:solidFill>
              <a:srgbClr val="80C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Test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8C1FAB-5AF7-4C70-99BE-12EE4C1CFD3F}"/>
                    </a:ext>
                  </a:extLst>
                </p:cNvPr>
                <p:cNvSpPr/>
                <p:nvPr/>
              </p:nvSpPr>
              <p:spPr>
                <a:xfrm>
                  <a:off x="3850545" y="3310007"/>
                  <a:ext cx="528507" cy="55522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𝒔𝒆𝒍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8C1FAB-5AF7-4C70-99BE-12EE4C1CF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45" y="3310007"/>
                  <a:ext cx="528507" cy="555222"/>
                </a:xfrm>
                <a:prstGeom prst="rect">
                  <a:avLst/>
                </a:prstGeom>
                <a:blipFill>
                  <a:blip r:embed="rId4"/>
                  <a:stretch>
                    <a:fillRect l="-11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8911-8C65-418F-918A-32F8D963E932}"/>
              </a:ext>
            </a:extLst>
          </p:cNvPr>
          <p:cNvSpPr/>
          <p:nvPr/>
        </p:nvSpPr>
        <p:spPr>
          <a:xfrm>
            <a:off x="8053171" y="2336711"/>
            <a:ext cx="2265027" cy="19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1  , 0, … ,     0,  0,  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E6721DF-36A0-475D-8BEC-ACF51B6A1973}"/>
                  </a:ext>
                </a:extLst>
              </p:cNvPr>
              <p:cNvSpPr/>
              <p:nvPr/>
            </p:nvSpPr>
            <p:spPr>
              <a:xfrm>
                <a:off x="6395209" y="2299889"/>
                <a:ext cx="710900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𝒕𝒆𝒔𝒕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E6721DF-36A0-475D-8BEC-ACF51B6A1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209" y="2299889"/>
                <a:ext cx="710900" cy="277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A2528F-60A5-4A2A-88D1-72E527B21381}"/>
              </a:ext>
            </a:extLst>
          </p:cNvPr>
          <p:cNvCxnSpPr>
            <a:cxnSpLocks/>
          </p:cNvCxnSpPr>
          <p:nvPr/>
        </p:nvCxnSpPr>
        <p:spPr>
          <a:xfrm flipV="1">
            <a:off x="7020625" y="2458340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4D47727-D0BB-445A-8ED1-C14D9961C830}"/>
                  </a:ext>
                </a:extLst>
              </p:cNvPr>
              <p:cNvSpPr/>
              <p:nvPr/>
            </p:nvSpPr>
            <p:spPr>
              <a:xfrm>
                <a:off x="10355949" y="2259183"/>
                <a:ext cx="1102097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𝒕𝒆𝒔𝒕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4D47727-D0BB-445A-8ED1-C14D9961C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49" y="2259183"/>
                <a:ext cx="1102097" cy="394852"/>
              </a:xfrm>
              <a:prstGeom prst="rect">
                <a:avLst/>
              </a:prstGeom>
              <a:blipFill>
                <a:blip r:embed="rId6"/>
                <a:stretch>
                  <a:fillRect l="-4972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7DE58C-B778-45AB-874C-33A34F34F6B8}"/>
              </a:ext>
            </a:extLst>
          </p:cNvPr>
          <p:cNvSpPr/>
          <p:nvPr/>
        </p:nvSpPr>
        <p:spPr>
          <a:xfrm>
            <a:off x="8028703" y="1792898"/>
            <a:ext cx="2265027" cy="19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0  , 0, … ,     0,  0,  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5D0EBAA-AC63-4A03-97F2-C0DD09772C5D}"/>
                  </a:ext>
                </a:extLst>
              </p:cNvPr>
              <p:cNvSpPr/>
              <p:nvPr/>
            </p:nvSpPr>
            <p:spPr>
              <a:xfrm>
                <a:off x="6412686" y="1756076"/>
                <a:ext cx="606705" cy="276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𝒔𝒆𝒍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5D0EBAA-AC63-4A03-97F2-C0DD09772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6" y="1756076"/>
                <a:ext cx="606705" cy="276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475BD6-561A-4BD9-B9E6-DF6D5D3B7E11}"/>
              </a:ext>
            </a:extLst>
          </p:cNvPr>
          <p:cNvCxnSpPr>
            <a:cxnSpLocks/>
          </p:cNvCxnSpPr>
          <p:nvPr/>
        </p:nvCxnSpPr>
        <p:spPr>
          <a:xfrm flipV="1">
            <a:off x="6996157" y="1914527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45098A-E62A-4607-BBE2-5B512A31469B}"/>
                  </a:ext>
                </a:extLst>
              </p:cNvPr>
              <p:cNvSpPr/>
              <p:nvPr/>
            </p:nvSpPr>
            <p:spPr>
              <a:xfrm>
                <a:off x="10331481" y="1715370"/>
                <a:ext cx="92576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𝒔𝒆𝒍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E45098A-E62A-4607-BBE2-5B512A314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81" y="1715370"/>
                <a:ext cx="925766" cy="394403"/>
              </a:xfrm>
              <a:prstGeom prst="rect">
                <a:avLst/>
              </a:prstGeom>
              <a:blipFill>
                <a:blip r:embed="rId8"/>
                <a:stretch>
                  <a:fillRect l="-5921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72492E90-1BB9-46B5-A721-12981F21A8BE}"/>
              </a:ext>
            </a:extLst>
          </p:cNvPr>
          <p:cNvSpPr/>
          <p:nvPr/>
        </p:nvSpPr>
        <p:spPr>
          <a:xfrm rot="16200000">
            <a:off x="2509715" y="1331834"/>
            <a:ext cx="3946134" cy="24831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E4EAF0-5FFC-4C84-BB5B-80AE3E56F063}"/>
                  </a:ext>
                </a:extLst>
              </p:cNvPr>
              <p:cNvSpPr/>
              <p:nvPr/>
            </p:nvSpPr>
            <p:spPr>
              <a:xfrm rot="16200000">
                <a:off x="8814471" y="-404982"/>
                <a:ext cx="399177" cy="3054293"/>
              </a:xfrm>
              <a:prstGeom prst="rect">
                <a:avLst/>
              </a:prstGeom>
              <a:solidFill>
                <a:srgbClr val="C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…, 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E4EAF0-5FFC-4C84-BB5B-80AE3E56F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14471" y="-404982"/>
                <a:ext cx="399177" cy="3054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C0F9B8D-563E-46E6-9BBD-8AEA3697E7D0}"/>
                  </a:ext>
                </a:extLst>
              </p:cNvPr>
              <p:cNvSpPr/>
              <p:nvPr/>
            </p:nvSpPr>
            <p:spPr>
              <a:xfrm>
                <a:off x="1506709" y="5001471"/>
                <a:ext cx="8603061" cy="14310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𝒕𝒆𝒔𝒕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𝟏𝟕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𝟓𝟒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𝟑𝟓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sz="1000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𝒕𝒆𝒔𝒕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대해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 </a:t>
                </a:r>
                <a:r>
                  <a:rPr lang="en-US" altLang="ko-KR" b="1" dirty="0"/>
                  <a:t>-&gt; meta classifier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b="1" dirty="0"/>
                  <a:t> predict </a:t>
                </a:r>
              </a:p>
              <a:p>
                <a:r>
                  <a:rPr lang="en-US" altLang="ko-KR" b="1" dirty="0"/>
                  <a:t>-&gt; </a:t>
                </a:r>
                <a:r>
                  <a:rPr lang="ko-KR" altLang="en-US" b="1" dirty="0"/>
                  <a:t>만약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b="1" dirty="0"/>
                  <a:t> 라벨이 </a:t>
                </a:r>
                <a:r>
                  <a:rPr lang="en-US" altLang="ko-KR" b="1" dirty="0"/>
                  <a:t>1</a:t>
                </a:r>
                <a:r>
                  <a:rPr lang="ko-KR" altLang="en-US" b="1" dirty="0"/>
                  <a:t>이라면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을 </a:t>
                </a:r>
                <a:r>
                  <a:rPr lang="en-US" altLang="ko-KR" b="1" dirty="0"/>
                  <a:t>ensemble</a:t>
                </a:r>
                <a:r>
                  <a:rPr lang="ko-KR" altLang="en-US" b="1" dirty="0"/>
                  <a:t>에 포함</a:t>
                </a:r>
                <a:endParaRPr lang="en-US" altLang="ko-KR" b="1" dirty="0"/>
              </a:p>
              <a:p>
                <a:r>
                  <a:rPr lang="en-US" altLang="ko-KR" b="1" dirty="0"/>
                  <a:t>-&gt; </a:t>
                </a:r>
                <a:r>
                  <a:rPr lang="ko-KR" altLang="en-US" b="1" dirty="0"/>
                  <a:t>라벨이 </a:t>
                </a:r>
                <a:r>
                  <a:rPr lang="en-US" altLang="ko-KR" b="1" dirty="0"/>
                  <a:t>1</a:t>
                </a:r>
                <a:r>
                  <a:rPr lang="ko-KR" altLang="en-US" b="1" dirty="0"/>
                  <a:t>인 </a:t>
                </a:r>
                <a:r>
                  <a:rPr lang="en-US" altLang="ko-KR" b="1" dirty="0"/>
                  <a:t>classifier</a:t>
                </a:r>
                <a:r>
                  <a:rPr lang="ko-KR" altLang="en-US" b="1" dirty="0"/>
                  <a:t>들만 모아서 </a:t>
                </a:r>
                <a:r>
                  <a:rPr lang="en-US" altLang="ko-KR" b="1" dirty="0"/>
                  <a:t>Majority Vote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C0F9B8D-563E-46E6-9BBD-8AEA3697E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09" y="5001471"/>
                <a:ext cx="8603061" cy="1431097"/>
              </a:xfrm>
              <a:prstGeom prst="rect">
                <a:avLst/>
              </a:prstGeom>
              <a:blipFill>
                <a:blip r:embed="rId10"/>
                <a:stretch>
                  <a:fillRect l="-424" t="-417" b="-41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18F744-0405-44C7-9FAB-84F25632A119}"/>
                  </a:ext>
                </a:extLst>
              </p:cNvPr>
              <p:cNvSpPr/>
              <p:nvPr/>
            </p:nvSpPr>
            <p:spPr>
              <a:xfrm>
                <a:off x="6603409" y="2801153"/>
                <a:ext cx="4190955" cy="1941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포인트에 대해</a:t>
                </a:r>
                <a:r>
                  <a:rPr lang="en-US" altLang="ko-KR" dirty="0"/>
                  <a:t>, </a:t>
                </a:r>
              </a:p>
              <a:p>
                <a:endParaRPr lang="en-US" altLang="ko-KR" sz="1000" dirty="0"/>
              </a:p>
              <a:p>
                <a:r>
                  <a:rPr lang="en-US" altLang="ko-KR" b="1" dirty="0"/>
                  <a:t>K</a:t>
                </a:r>
                <a:r>
                  <a:rPr lang="ko-KR" altLang="en-US" dirty="0"/>
                  <a:t>개의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𝑠𝑒𝑙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similar x point</a:t>
                </a:r>
                <a:r>
                  <a:rPr lang="ko-KR" altLang="en-US" dirty="0"/>
                  <a:t>들을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𝟏𝟕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𝟓𝟒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𝒔𝒆𝒍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</a:t>
                </a:r>
              </a:p>
              <a:p>
                <a:pPr lvl="1"/>
                <a:endParaRPr lang="en-US" altLang="ko-KR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𝑠𝑒𝑙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similar output profile</a:t>
                </a:r>
                <a:r>
                  <a:rPr lang="ko-KR" altLang="en-US" dirty="0"/>
                  <a:t>들을 </a:t>
                </a:r>
                <a:endParaRPr lang="en-US" altLang="ko-K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𝒔𝒆𝒍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𝒔𝒆𝒍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𝒔𝒆𝒍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18F744-0405-44C7-9FAB-84F25632A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09" y="2801153"/>
                <a:ext cx="4190955" cy="1941301"/>
              </a:xfrm>
              <a:prstGeom prst="rect">
                <a:avLst/>
              </a:prstGeom>
              <a:blipFill>
                <a:blip r:embed="rId11"/>
                <a:stretch>
                  <a:fillRect l="-1163" t="-2201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1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12" grpId="0"/>
      <p:bldP spid="14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7D9BF0A2-0134-44D5-9E4D-A906BE1AF11B}"/>
              </a:ext>
            </a:extLst>
          </p:cNvPr>
          <p:cNvSpPr/>
          <p:nvPr/>
        </p:nvSpPr>
        <p:spPr>
          <a:xfrm>
            <a:off x="6186893" y="4512134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7529802D-9291-4273-947B-E16FA34757DA}"/>
              </a:ext>
            </a:extLst>
          </p:cNvPr>
          <p:cNvSpPr/>
          <p:nvPr/>
        </p:nvSpPr>
        <p:spPr>
          <a:xfrm>
            <a:off x="6180693" y="2584195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B435F-49BF-473B-A64F-CD1D35BF8949}"/>
              </a:ext>
            </a:extLst>
          </p:cNvPr>
          <p:cNvSpPr txBox="1"/>
          <p:nvPr/>
        </p:nvSpPr>
        <p:spPr>
          <a:xfrm>
            <a:off x="209724" y="0"/>
            <a:ext cx="2168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Future Works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4AD7BE-2508-4F15-8B01-781767157172}"/>
              </a:ext>
            </a:extLst>
          </p:cNvPr>
          <p:cNvGrpSpPr/>
          <p:nvPr/>
        </p:nvGrpSpPr>
        <p:grpSpPr>
          <a:xfrm>
            <a:off x="1661343" y="2099654"/>
            <a:ext cx="889495" cy="3155765"/>
            <a:chOff x="1216142" y="1760184"/>
            <a:chExt cx="528508" cy="2268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1C14FF9-92DA-4739-A40F-08A33A74899E}"/>
                    </a:ext>
                  </a:extLst>
                </p:cNvPr>
                <p:cNvSpPr/>
                <p:nvPr/>
              </p:nvSpPr>
              <p:spPr>
                <a:xfrm>
                  <a:off x="1216143" y="1760184"/>
                  <a:ext cx="528507" cy="1108851"/>
                </a:xfrm>
                <a:prstGeom prst="rect">
                  <a:avLst/>
                </a:prstGeom>
                <a:solidFill>
                  <a:srgbClr val="FEC2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𝐓𝐫𝐚𝐢𝐧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1C14FF9-92DA-4739-A40F-08A33A748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143" y="1760184"/>
                  <a:ext cx="528507" cy="11088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CBDF95-1351-4039-8BBA-59F5BB8585F6}"/>
                </a:ext>
              </a:extLst>
            </p:cNvPr>
            <p:cNvSpPr/>
            <p:nvPr/>
          </p:nvSpPr>
          <p:spPr>
            <a:xfrm>
              <a:off x="1216142" y="3424258"/>
              <a:ext cx="528507" cy="604054"/>
            </a:xfrm>
            <a:prstGeom prst="rect">
              <a:avLst/>
            </a:prstGeom>
            <a:solidFill>
              <a:srgbClr val="80C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Test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A96919C-E7D0-4BC8-97D9-B77CEA7E8AC7}"/>
                    </a:ext>
                  </a:extLst>
                </p:cNvPr>
                <p:cNvSpPr/>
                <p:nvPr/>
              </p:nvSpPr>
              <p:spPr>
                <a:xfrm>
                  <a:off x="1216142" y="2869035"/>
                  <a:ext cx="528507" cy="55522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𝐕𝐚𝐥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A96919C-E7D0-4BC8-97D9-B77CEA7E8A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142" y="2869035"/>
                  <a:ext cx="528507" cy="5552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C63534-796B-4777-B9D9-F00213E501C7}"/>
                  </a:ext>
                </a:extLst>
              </p:cNvPr>
              <p:cNvSpPr/>
              <p:nvPr/>
            </p:nvSpPr>
            <p:spPr>
              <a:xfrm>
                <a:off x="1661341" y="4321377"/>
                <a:ext cx="86587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C63534-796B-4777-B9D9-F00213E50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41" y="4321377"/>
                <a:ext cx="86587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C564A8-C2CF-44F5-8E9E-83B169A9AC65}"/>
              </a:ext>
            </a:extLst>
          </p:cNvPr>
          <p:cNvGrpSpPr/>
          <p:nvPr/>
        </p:nvGrpSpPr>
        <p:grpSpPr>
          <a:xfrm>
            <a:off x="4021156" y="1954212"/>
            <a:ext cx="3372129" cy="3224796"/>
            <a:chOff x="1879134" y="2051881"/>
            <a:chExt cx="3372129" cy="3224796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AA0A2CB-AF4E-4EC4-A88E-769DDD972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134" y="2051881"/>
              <a:ext cx="0" cy="3224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DD267CC-631E-4B4F-9A2F-CBAD6F27C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134" y="5276676"/>
              <a:ext cx="33721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2A227C4-4C9B-432B-9B03-939662517BE6}"/>
                  </a:ext>
                </a:extLst>
              </p:cNvPr>
              <p:cNvSpPr/>
              <p:nvPr/>
            </p:nvSpPr>
            <p:spPr>
              <a:xfrm>
                <a:off x="7393285" y="4983184"/>
                <a:ext cx="5418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2A227C4-4C9B-432B-9B03-93966251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85" y="4983184"/>
                <a:ext cx="541880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798C2A-0E45-4BD8-8B74-2FA79BF602D7}"/>
                  </a:ext>
                </a:extLst>
              </p:cNvPr>
              <p:cNvSpPr/>
              <p:nvPr/>
            </p:nvSpPr>
            <p:spPr>
              <a:xfrm>
                <a:off x="3546388" y="1777956"/>
                <a:ext cx="5418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798C2A-0E45-4BD8-8B74-2FA79BF60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88" y="1777956"/>
                <a:ext cx="541880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14242F-E2FE-4990-BDE2-798B061D9505}"/>
                  </a:ext>
                </a:extLst>
              </p:cNvPr>
              <p:cNvSpPr/>
              <p:nvPr/>
            </p:nvSpPr>
            <p:spPr>
              <a:xfrm>
                <a:off x="8322538" y="2639636"/>
                <a:ext cx="2518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14242F-E2FE-4990-BDE2-798B061D9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538" y="2639636"/>
                <a:ext cx="2518510" cy="369332"/>
              </a:xfrm>
              <a:prstGeom prst="rect">
                <a:avLst/>
              </a:prstGeom>
              <a:blipFill>
                <a:blip r:embed="rId7"/>
                <a:stretch>
                  <a:fillRect l="-193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F402CD40-2908-4915-8B95-DAF93DD34E7E}"/>
              </a:ext>
            </a:extLst>
          </p:cNvPr>
          <p:cNvSpPr/>
          <p:nvPr/>
        </p:nvSpPr>
        <p:spPr>
          <a:xfrm>
            <a:off x="8088441" y="2723189"/>
            <a:ext cx="202227" cy="202227"/>
          </a:xfrm>
          <a:prstGeom prst="ellipse">
            <a:avLst/>
          </a:prstGeom>
          <a:solidFill>
            <a:srgbClr val="80D3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A6F92E8-FE4E-4AAC-A556-D8AA4E5AFF66}"/>
              </a:ext>
            </a:extLst>
          </p:cNvPr>
          <p:cNvSpPr/>
          <p:nvPr/>
        </p:nvSpPr>
        <p:spPr>
          <a:xfrm>
            <a:off x="8088441" y="3215949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505B96E-05DB-4E8C-A446-550D5B9F836C}"/>
                  </a:ext>
                </a:extLst>
              </p:cNvPr>
              <p:cNvSpPr/>
              <p:nvPr/>
            </p:nvSpPr>
            <p:spPr>
              <a:xfrm>
                <a:off x="8290668" y="3121239"/>
                <a:ext cx="2092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𝑉𝑎𝑙𝑖𝑑𝑎𝑡𝑖𝑜𝑛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505B96E-05DB-4E8C-A446-550D5B9F8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8" y="3121239"/>
                <a:ext cx="20922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C0D20B4A-ABE6-414F-B265-1C278CAFDFE0}"/>
              </a:ext>
            </a:extLst>
          </p:cNvPr>
          <p:cNvSpPr/>
          <p:nvPr/>
        </p:nvSpPr>
        <p:spPr>
          <a:xfrm>
            <a:off x="5523539" y="3511509"/>
            <a:ext cx="202227" cy="202227"/>
          </a:xfrm>
          <a:prstGeom prst="ellipse">
            <a:avLst/>
          </a:prstGeom>
          <a:solidFill>
            <a:srgbClr val="80D3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BF29A5-C609-45DE-95C4-409893B09B3A}"/>
              </a:ext>
            </a:extLst>
          </p:cNvPr>
          <p:cNvSpPr/>
          <p:nvPr/>
        </p:nvSpPr>
        <p:spPr>
          <a:xfrm>
            <a:off x="6120723" y="2497380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264F615-D9FA-468D-89D8-83C93E725D3F}"/>
              </a:ext>
            </a:extLst>
          </p:cNvPr>
          <p:cNvSpPr/>
          <p:nvPr/>
        </p:nvSpPr>
        <p:spPr>
          <a:xfrm>
            <a:off x="6424242" y="3238517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BFB89FEF-D36D-46E3-93FC-E9465DAB9C88}"/>
              </a:ext>
            </a:extLst>
          </p:cNvPr>
          <p:cNvSpPr/>
          <p:nvPr/>
        </p:nvSpPr>
        <p:spPr>
          <a:xfrm>
            <a:off x="5760107" y="2966465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E7F30CE-87D0-4686-A469-6216E3DF8857}"/>
                  </a:ext>
                </a:extLst>
              </p:cNvPr>
              <p:cNvSpPr/>
              <p:nvPr/>
            </p:nvSpPr>
            <p:spPr>
              <a:xfrm>
                <a:off x="5777247" y="2403502"/>
                <a:ext cx="65396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E7F30CE-87D0-4686-A469-6216E3DF8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47" y="2403502"/>
                <a:ext cx="653961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0E6D1C7-FC5C-409E-9AE2-29EA9449154C}"/>
                  </a:ext>
                </a:extLst>
              </p:cNvPr>
              <p:cNvSpPr/>
              <p:nvPr/>
            </p:nvSpPr>
            <p:spPr>
              <a:xfrm>
                <a:off x="5398793" y="3568685"/>
                <a:ext cx="86587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0E6D1C7-FC5C-409E-9AE2-29EA94491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93" y="3568685"/>
                <a:ext cx="865878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19177000-8061-4196-B72F-8889E1A2A2B7}"/>
              </a:ext>
            </a:extLst>
          </p:cNvPr>
          <p:cNvSpPr/>
          <p:nvPr/>
        </p:nvSpPr>
        <p:spPr>
          <a:xfrm>
            <a:off x="4805330" y="3337844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9603D3F-5460-4E63-B111-42822AC06BE1}"/>
              </a:ext>
            </a:extLst>
          </p:cNvPr>
          <p:cNvSpPr/>
          <p:nvPr/>
        </p:nvSpPr>
        <p:spPr>
          <a:xfrm>
            <a:off x="5215757" y="3838484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A884F027-FBC4-46D0-82FA-A16613A8C26B}"/>
              </a:ext>
            </a:extLst>
          </p:cNvPr>
          <p:cNvSpPr/>
          <p:nvPr/>
        </p:nvSpPr>
        <p:spPr>
          <a:xfrm>
            <a:off x="6113982" y="4428603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7F2AC0-2EEE-41D8-8564-EE9B1B412A8C}"/>
              </a:ext>
            </a:extLst>
          </p:cNvPr>
          <p:cNvSpPr/>
          <p:nvPr/>
        </p:nvSpPr>
        <p:spPr>
          <a:xfrm>
            <a:off x="4254457" y="2199206"/>
            <a:ext cx="2734805" cy="2734805"/>
          </a:xfrm>
          <a:prstGeom prst="ellipse">
            <a:avLst/>
          </a:prstGeom>
          <a:noFill/>
          <a:ln w="28575">
            <a:solidFill>
              <a:srgbClr val="80C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F65FB80C-7C67-4EEE-AF1D-46B2C9E83ED9}"/>
              </a:ext>
            </a:extLst>
          </p:cNvPr>
          <p:cNvSpPr/>
          <p:nvPr/>
        </p:nvSpPr>
        <p:spPr>
          <a:xfrm>
            <a:off x="4705976" y="2625410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99346C-02C2-496B-8F5B-2B81F9935227}"/>
                  </a:ext>
                </a:extLst>
              </p:cNvPr>
              <p:cNvSpPr/>
              <p:nvPr/>
            </p:nvSpPr>
            <p:spPr>
              <a:xfrm>
                <a:off x="4700881" y="2566712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99346C-02C2-496B-8F5B-2B81F9935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1" y="2566712"/>
                <a:ext cx="733471" cy="317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431DBEA-9D64-4684-B8CC-E6D2998AC255}"/>
                  </a:ext>
                </a:extLst>
              </p:cNvPr>
              <p:cNvSpPr/>
              <p:nvPr/>
            </p:nvSpPr>
            <p:spPr>
              <a:xfrm>
                <a:off x="5441240" y="2959218"/>
                <a:ext cx="729302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431DBEA-9D64-4684-B8CC-E6D2998AC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240" y="2959218"/>
                <a:ext cx="729302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01D2EF-0FB3-41F2-B635-375BAD8B511D}"/>
                  </a:ext>
                </a:extLst>
              </p:cNvPr>
              <p:cNvSpPr/>
              <p:nvPr/>
            </p:nvSpPr>
            <p:spPr>
              <a:xfrm>
                <a:off x="6470605" y="3235597"/>
                <a:ext cx="654923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01D2EF-0FB3-41F2-B635-375BAD8B5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05" y="3235597"/>
                <a:ext cx="654923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D1C5B4B-FBCB-45B8-A24F-AF7C0FC91F02}"/>
                  </a:ext>
                </a:extLst>
              </p:cNvPr>
              <p:cNvSpPr/>
              <p:nvPr/>
            </p:nvSpPr>
            <p:spPr>
              <a:xfrm>
                <a:off x="4445205" y="3366005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D1C5B4B-FBCB-45B8-A24F-AF7C0FC91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05" y="3366005"/>
                <a:ext cx="733471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64D7308-A7F7-4E6B-BF9F-AF61A0621FF2}"/>
                  </a:ext>
                </a:extLst>
              </p:cNvPr>
              <p:cNvSpPr/>
              <p:nvPr/>
            </p:nvSpPr>
            <p:spPr>
              <a:xfrm>
                <a:off x="4933616" y="3923755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35,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64D7308-A7F7-4E6B-BF9F-AF61A062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616" y="3923755"/>
                <a:ext cx="733471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AF1FFB4-805D-4D11-B151-4FD52236F32E}"/>
                  </a:ext>
                </a:extLst>
              </p:cNvPr>
              <p:cNvSpPr/>
              <p:nvPr/>
            </p:nvSpPr>
            <p:spPr>
              <a:xfrm>
                <a:off x="5673329" y="4394508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41,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AF1FFB4-805D-4D11-B151-4FD52236F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29" y="4394508"/>
                <a:ext cx="733471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947F33-CE11-4838-B274-4C913ECA2137}"/>
              </a:ext>
            </a:extLst>
          </p:cNvPr>
          <p:cNvCxnSpPr>
            <a:stCxn id="22" idx="6"/>
          </p:cNvCxnSpPr>
          <p:nvPr/>
        </p:nvCxnSpPr>
        <p:spPr>
          <a:xfrm>
            <a:off x="5725766" y="3612623"/>
            <a:ext cx="1263496" cy="229410"/>
          </a:xfrm>
          <a:prstGeom prst="straightConnector1">
            <a:avLst/>
          </a:prstGeom>
          <a:ln w="28575">
            <a:solidFill>
              <a:srgbClr val="80C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BB7BA7D-AEF3-4B7C-A10C-E11FE361CE68}"/>
              </a:ext>
            </a:extLst>
          </p:cNvPr>
          <p:cNvSpPr txBox="1"/>
          <p:nvPr/>
        </p:nvSpPr>
        <p:spPr>
          <a:xfrm rot="1018952">
            <a:off x="6146399" y="3456834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</a:t>
            </a:r>
            <a:endParaRPr lang="ko-KR" altLang="en-US" sz="1400" dirty="0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C5D44F1D-5428-489F-9CB5-AFA132983955}"/>
              </a:ext>
            </a:extLst>
          </p:cNvPr>
          <p:cNvSpPr/>
          <p:nvPr/>
        </p:nvSpPr>
        <p:spPr>
          <a:xfrm>
            <a:off x="4743360" y="2135853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ED032C88-6713-4E21-B3A1-133069F29B83}"/>
              </a:ext>
            </a:extLst>
          </p:cNvPr>
          <p:cNvSpPr/>
          <p:nvPr/>
        </p:nvSpPr>
        <p:spPr>
          <a:xfrm>
            <a:off x="5459898" y="1705561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1715F012-7C16-48E3-8C01-AC3A3F0942A6}"/>
              </a:ext>
            </a:extLst>
          </p:cNvPr>
          <p:cNvSpPr/>
          <p:nvPr/>
        </p:nvSpPr>
        <p:spPr>
          <a:xfrm>
            <a:off x="6238014" y="2152879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5A7A091-5149-4244-BA44-DE1DD4B10CB1}"/>
              </a:ext>
            </a:extLst>
          </p:cNvPr>
          <p:cNvSpPr/>
          <p:nvPr/>
        </p:nvSpPr>
        <p:spPr>
          <a:xfrm>
            <a:off x="6756077" y="1952384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59A13E85-357D-4D58-AE66-4EC200CF38DF}"/>
              </a:ext>
            </a:extLst>
          </p:cNvPr>
          <p:cNvSpPr/>
          <p:nvPr/>
        </p:nvSpPr>
        <p:spPr>
          <a:xfrm>
            <a:off x="7212027" y="3354816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47DCE611-C7AE-4264-93E6-E0620DCDED60}"/>
              </a:ext>
            </a:extLst>
          </p:cNvPr>
          <p:cNvSpPr/>
          <p:nvPr/>
        </p:nvSpPr>
        <p:spPr>
          <a:xfrm>
            <a:off x="4340053" y="4512135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CD8CD2B3-A7D5-4E57-8EBA-E577F93E43A2}"/>
              </a:ext>
            </a:extLst>
          </p:cNvPr>
          <p:cNvSpPr/>
          <p:nvPr/>
        </p:nvSpPr>
        <p:spPr>
          <a:xfrm>
            <a:off x="4645644" y="4702893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5AE242C8-867F-40F8-B7AC-68D45207B7FC}"/>
              </a:ext>
            </a:extLst>
          </p:cNvPr>
          <p:cNvSpPr/>
          <p:nvPr/>
        </p:nvSpPr>
        <p:spPr>
          <a:xfrm>
            <a:off x="6400740" y="4921713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DEA5E4B9-A750-41D8-A8EE-A04E13FBEC31}"/>
              </a:ext>
            </a:extLst>
          </p:cNvPr>
          <p:cNvSpPr/>
          <p:nvPr/>
        </p:nvSpPr>
        <p:spPr>
          <a:xfrm>
            <a:off x="7083539" y="4795735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3D42798C-9A36-43EF-8066-3D1BB5AA1C3F}"/>
              </a:ext>
            </a:extLst>
          </p:cNvPr>
          <p:cNvSpPr/>
          <p:nvPr/>
        </p:nvSpPr>
        <p:spPr>
          <a:xfrm>
            <a:off x="7045325" y="4240958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B1658089-9597-444C-AD5C-361DF0EF175F}"/>
              </a:ext>
            </a:extLst>
          </p:cNvPr>
          <p:cNvSpPr/>
          <p:nvPr/>
        </p:nvSpPr>
        <p:spPr>
          <a:xfrm>
            <a:off x="4756623" y="2725057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4C9ECFCB-0B13-4877-8DCD-3FE8645DE438}"/>
              </a:ext>
            </a:extLst>
          </p:cNvPr>
          <p:cNvSpPr/>
          <p:nvPr/>
        </p:nvSpPr>
        <p:spPr>
          <a:xfrm>
            <a:off x="5871338" y="3032637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E82C26EE-15EE-4B61-B645-40C4110ADDCE}"/>
              </a:ext>
            </a:extLst>
          </p:cNvPr>
          <p:cNvSpPr/>
          <p:nvPr/>
        </p:nvSpPr>
        <p:spPr>
          <a:xfrm>
            <a:off x="4946148" y="3436921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3051A68D-2EBF-4162-835C-A533088E0284}"/>
              </a:ext>
            </a:extLst>
          </p:cNvPr>
          <p:cNvSpPr/>
          <p:nvPr/>
        </p:nvSpPr>
        <p:spPr>
          <a:xfrm>
            <a:off x="6482411" y="3312355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C1E3D5C7-AFE4-4EE3-90F3-FB2A3F38E6E2}"/>
              </a:ext>
            </a:extLst>
          </p:cNvPr>
          <p:cNvSpPr/>
          <p:nvPr/>
        </p:nvSpPr>
        <p:spPr>
          <a:xfrm>
            <a:off x="5291059" y="3895653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B6E13B-D880-428A-9D72-AB876794AE2C}"/>
              </a:ext>
            </a:extLst>
          </p:cNvPr>
          <p:cNvSpPr txBox="1"/>
          <p:nvPr/>
        </p:nvSpPr>
        <p:spPr>
          <a:xfrm>
            <a:off x="2208777" y="5626260"/>
            <a:ext cx="749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값이 정해져 있는 </a:t>
            </a:r>
            <a:r>
              <a:rPr lang="en-US" altLang="ko-KR" dirty="0"/>
              <a:t>KNN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반경 안에 있는 </a:t>
            </a:r>
            <a:r>
              <a:rPr lang="en-US" altLang="ko-KR" dirty="0"/>
              <a:t>validation point</a:t>
            </a:r>
            <a:r>
              <a:rPr lang="ko-KR" altLang="en-US" dirty="0"/>
              <a:t>에 대해서 </a:t>
            </a:r>
            <a:r>
              <a:rPr lang="en-US" altLang="ko-KR" dirty="0"/>
              <a:t>dynamic ensemble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062287-863F-4775-BF46-AFA7A067A014}"/>
                  </a:ext>
                </a:extLst>
              </p:cNvPr>
              <p:cNvSpPr/>
              <p:nvPr/>
            </p:nvSpPr>
            <p:spPr>
              <a:xfrm>
                <a:off x="2593533" y="434370"/>
                <a:ext cx="7054379" cy="97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Problem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Low consensus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majority vote</a:t>
                </a:r>
                <a:r>
                  <a:rPr lang="ko-KR" altLang="en-US" dirty="0"/>
                  <a:t>의 효력이 없어짐 </a:t>
                </a:r>
                <a:r>
                  <a:rPr lang="en-US" altLang="ko-KR" dirty="0"/>
                  <a:t>(KNORA)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고정되어있는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실험을 통해 알아내야 함 </a:t>
                </a:r>
                <a:r>
                  <a:rPr lang="en-US" altLang="ko-KR" dirty="0"/>
                  <a:t>(META-DES)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062287-863F-4775-BF46-AFA7A067A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33" y="434370"/>
                <a:ext cx="7054379" cy="978794"/>
              </a:xfrm>
              <a:prstGeom prst="rect">
                <a:avLst/>
              </a:prstGeom>
              <a:blipFill>
                <a:blip r:embed="rId17"/>
                <a:stretch>
                  <a:fillRect l="-864" t="-3106" r="-604" b="-7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9" grpId="0" animBg="1"/>
      <p:bldP spid="10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7" grpId="0"/>
      <p:bldP spid="42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609F2AB-2E2B-4AE5-98CC-F117DEAFC6C3}"/>
              </a:ext>
            </a:extLst>
          </p:cNvPr>
          <p:cNvSpPr/>
          <p:nvPr/>
        </p:nvSpPr>
        <p:spPr>
          <a:xfrm>
            <a:off x="4752550" y="2424804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4DD03A-81A5-4839-9801-9BD89D3EF72D}"/>
              </a:ext>
            </a:extLst>
          </p:cNvPr>
          <p:cNvGrpSpPr/>
          <p:nvPr/>
        </p:nvGrpSpPr>
        <p:grpSpPr>
          <a:xfrm>
            <a:off x="2593013" y="1794821"/>
            <a:ext cx="3372129" cy="3224796"/>
            <a:chOff x="1879134" y="2051881"/>
            <a:chExt cx="3372129" cy="3224796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FB9AD66-D09F-4068-B0D3-9714D7F9D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134" y="2051881"/>
              <a:ext cx="0" cy="3224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C5CAF06-58B1-41BF-B3EA-DCD67F384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134" y="5276676"/>
              <a:ext cx="33721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71A4BC-DE64-4080-8072-CF19B1726FBC}"/>
                  </a:ext>
                </a:extLst>
              </p:cNvPr>
              <p:cNvSpPr/>
              <p:nvPr/>
            </p:nvSpPr>
            <p:spPr>
              <a:xfrm>
                <a:off x="5965142" y="4823793"/>
                <a:ext cx="5418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71A4BC-DE64-4080-8072-CF19B1726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42" y="4823793"/>
                <a:ext cx="541880" cy="391646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8242C4-D6DF-4183-A567-F6122D6C34F2}"/>
                  </a:ext>
                </a:extLst>
              </p:cNvPr>
              <p:cNvSpPr/>
              <p:nvPr/>
            </p:nvSpPr>
            <p:spPr>
              <a:xfrm>
                <a:off x="2118245" y="1618565"/>
                <a:ext cx="5418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8242C4-D6DF-4183-A567-F6122D6C3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45" y="1618565"/>
                <a:ext cx="541880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11659E2A-DEF6-475F-8792-222EA6667B05}"/>
              </a:ext>
            </a:extLst>
          </p:cNvPr>
          <p:cNvSpPr/>
          <p:nvPr/>
        </p:nvSpPr>
        <p:spPr>
          <a:xfrm>
            <a:off x="4132035" y="3335741"/>
            <a:ext cx="202227" cy="202227"/>
          </a:xfrm>
          <a:prstGeom prst="ellipse">
            <a:avLst/>
          </a:prstGeom>
          <a:solidFill>
            <a:srgbClr val="004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6636432-9825-4B0E-AA57-3AECB9361B73}"/>
              </a:ext>
            </a:extLst>
          </p:cNvPr>
          <p:cNvSpPr/>
          <p:nvPr/>
        </p:nvSpPr>
        <p:spPr>
          <a:xfrm>
            <a:off x="4996099" y="3079126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51DF0E-CBD2-447A-99AF-8FFADB986089}"/>
                  </a:ext>
                </a:extLst>
              </p:cNvPr>
              <p:cNvSpPr/>
              <p:nvPr/>
            </p:nvSpPr>
            <p:spPr>
              <a:xfrm>
                <a:off x="3926760" y="3445613"/>
                <a:ext cx="86587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51DF0E-CBD2-447A-99AF-8FFADB986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60" y="3445613"/>
                <a:ext cx="86587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39FB3C2-AB30-4A8B-92D1-2062B01F7329}"/>
              </a:ext>
            </a:extLst>
          </p:cNvPr>
          <p:cNvSpPr/>
          <p:nvPr/>
        </p:nvSpPr>
        <p:spPr>
          <a:xfrm>
            <a:off x="3377187" y="3178453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FDA66F9-C40D-450F-9176-48BF73AF753B}"/>
              </a:ext>
            </a:extLst>
          </p:cNvPr>
          <p:cNvSpPr/>
          <p:nvPr/>
        </p:nvSpPr>
        <p:spPr>
          <a:xfrm>
            <a:off x="3593855" y="3707671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1588F8-A03A-47E4-AD41-93F7BF48DBC8}"/>
              </a:ext>
            </a:extLst>
          </p:cNvPr>
          <p:cNvSpPr/>
          <p:nvPr/>
        </p:nvSpPr>
        <p:spPr>
          <a:xfrm>
            <a:off x="4608385" y="3955687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F99B389-95D3-406B-AF6F-B9A2299C88D2}"/>
              </a:ext>
            </a:extLst>
          </p:cNvPr>
          <p:cNvSpPr/>
          <p:nvPr/>
        </p:nvSpPr>
        <p:spPr>
          <a:xfrm>
            <a:off x="3353275" y="2608516"/>
            <a:ext cx="234583" cy="202227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99E54-FE11-4C74-8E08-BC0B6D015DBF}"/>
                  </a:ext>
                </a:extLst>
              </p:cNvPr>
              <p:cNvSpPr/>
              <p:nvPr/>
            </p:nvSpPr>
            <p:spPr>
              <a:xfrm>
                <a:off x="3482276" y="2506326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99E54-FE11-4C74-8E08-BC0B6D01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76" y="2506326"/>
                <a:ext cx="733471" cy="31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4DA31A0-9905-4709-9F16-028C24DA41C1}"/>
                  </a:ext>
                </a:extLst>
              </p:cNvPr>
              <p:cNvSpPr/>
              <p:nvPr/>
            </p:nvSpPr>
            <p:spPr>
              <a:xfrm>
                <a:off x="5042462" y="3076206"/>
                <a:ext cx="654923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4DA31A0-9905-4709-9F16-028C24DA4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62" y="3076206"/>
                <a:ext cx="654923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DF3CAF-59F1-4C8D-BF66-4E460CF562AD}"/>
                  </a:ext>
                </a:extLst>
              </p:cNvPr>
              <p:cNvSpPr/>
              <p:nvPr/>
            </p:nvSpPr>
            <p:spPr>
              <a:xfrm>
                <a:off x="3017062" y="3206614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DF3CAF-59F1-4C8D-BF66-4E460CF56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62" y="3206614"/>
                <a:ext cx="733471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3275BA0-0C63-4FD0-8B5F-2F1925DD45F9}"/>
                  </a:ext>
                </a:extLst>
              </p:cNvPr>
              <p:cNvSpPr/>
              <p:nvPr/>
            </p:nvSpPr>
            <p:spPr>
              <a:xfrm>
                <a:off x="3097861" y="3757506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35,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3275BA0-0C63-4FD0-8B5F-2F1925DD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61" y="3757506"/>
                <a:ext cx="733471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24A012-C0E7-4DD7-BEBC-7EAF48C9C2D5}"/>
                  </a:ext>
                </a:extLst>
              </p:cNvPr>
              <p:cNvSpPr/>
              <p:nvPr/>
            </p:nvSpPr>
            <p:spPr>
              <a:xfrm>
                <a:off x="4738707" y="3955687"/>
                <a:ext cx="73347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41,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24A012-C0E7-4DD7-BEBC-7EAF48C9C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07" y="3955687"/>
                <a:ext cx="733471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D89719-D84B-453A-A18D-5176A4CE1E1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334262" y="3436855"/>
            <a:ext cx="1229277" cy="328546"/>
          </a:xfrm>
          <a:prstGeom prst="straightConnector1">
            <a:avLst/>
          </a:prstGeom>
          <a:ln w="28575">
            <a:solidFill>
              <a:srgbClr val="80C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E9A46C-BC5A-44D9-BE22-4FF52609084F}"/>
                  </a:ext>
                </a:extLst>
              </p:cNvPr>
              <p:cNvSpPr txBox="1"/>
              <p:nvPr/>
            </p:nvSpPr>
            <p:spPr>
              <a:xfrm rot="774602">
                <a:off x="4526901" y="3239920"/>
                <a:ext cx="497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7ED0C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7ED0C9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7ED0C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E9A46C-BC5A-44D9-BE22-4FF52609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4602">
                <a:off x="4526901" y="3239920"/>
                <a:ext cx="49776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804C461-7BD5-4B06-8AFD-33A1F039DC8C}"/>
              </a:ext>
            </a:extLst>
          </p:cNvPr>
          <p:cNvSpPr/>
          <p:nvPr/>
        </p:nvSpPr>
        <p:spPr>
          <a:xfrm>
            <a:off x="2786261" y="2549559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9C43A22C-69DD-40A1-9D28-FECE9490455D}"/>
              </a:ext>
            </a:extLst>
          </p:cNvPr>
          <p:cNvSpPr/>
          <p:nvPr/>
        </p:nvSpPr>
        <p:spPr>
          <a:xfrm>
            <a:off x="3708544" y="2077708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42B91E8-17C3-4561-902D-F7494CE42D00}"/>
              </a:ext>
            </a:extLst>
          </p:cNvPr>
          <p:cNvSpPr/>
          <p:nvPr/>
        </p:nvSpPr>
        <p:spPr>
          <a:xfrm>
            <a:off x="5388200" y="2572318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A73F618-722A-416C-8389-157EDA100259}"/>
              </a:ext>
            </a:extLst>
          </p:cNvPr>
          <p:cNvSpPr/>
          <p:nvPr/>
        </p:nvSpPr>
        <p:spPr>
          <a:xfrm>
            <a:off x="6073023" y="3808657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A2D07D8E-F3A1-4A40-9234-9A33D0E00ED4}"/>
              </a:ext>
            </a:extLst>
          </p:cNvPr>
          <p:cNvSpPr/>
          <p:nvPr/>
        </p:nvSpPr>
        <p:spPr>
          <a:xfrm>
            <a:off x="5783884" y="3195425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DE87D517-C40F-47D8-B2C1-3C963DDCDEDE}"/>
              </a:ext>
            </a:extLst>
          </p:cNvPr>
          <p:cNvSpPr/>
          <p:nvPr/>
        </p:nvSpPr>
        <p:spPr>
          <a:xfrm>
            <a:off x="2750203" y="2877803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1D48ACC3-365D-4AAB-AA76-DB648B1926BB}"/>
              </a:ext>
            </a:extLst>
          </p:cNvPr>
          <p:cNvSpPr/>
          <p:nvPr/>
        </p:nvSpPr>
        <p:spPr>
          <a:xfrm>
            <a:off x="6319777" y="4344377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6C7D49AC-2781-48F1-800B-EEC79C66F185}"/>
              </a:ext>
            </a:extLst>
          </p:cNvPr>
          <p:cNvSpPr/>
          <p:nvPr/>
        </p:nvSpPr>
        <p:spPr>
          <a:xfrm>
            <a:off x="2637389" y="2168411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A603BB3-0EBA-4B2E-9D85-15B81B243092}"/>
              </a:ext>
            </a:extLst>
          </p:cNvPr>
          <p:cNvSpPr/>
          <p:nvPr/>
        </p:nvSpPr>
        <p:spPr>
          <a:xfrm>
            <a:off x="5975602" y="4179426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5CAF3991-2776-4FB2-A442-5B0B7EF85EC7}"/>
              </a:ext>
            </a:extLst>
          </p:cNvPr>
          <p:cNvSpPr/>
          <p:nvPr/>
        </p:nvSpPr>
        <p:spPr>
          <a:xfrm>
            <a:off x="5617182" y="4081567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E35A10F5-E1D3-454A-8D3F-667D106D07C0}"/>
              </a:ext>
            </a:extLst>
          </p:cNvPr>
          <p:cNvSpPr/>
          <p:nvPr/>
        </p:nvSpPr>
        <p:spPr>
          <a:xfrm>
            <a:off x="3406199" y="2664911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F5802BC6-FD7A-4643-B161-4639C3723413}"/>
              </a:ext>
            </a:extLst>
          </p:cNvPr>
          <p:cNvSpPr/>
          <p:nvPr/>
        </p:nvSpPr>
        <p:spPr>
          <a:xfrm>
            <a:off x="3518005" y="3277530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37786B8D-D786-4988-9CAD-4D4586DE82F7}"/>
              </a:ext>
            </a:extLst>
          </p:cNvPr>
          <p:cNvSpPr/>
          <p:nvPr/>
        </p:nvSpPr>
        <p:spPr>
          <a:xfrm>
            <a:off x="5054268" y="3152964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735EB2C-4D74-4585-B30F-C9C01A8A2E22}"/>
              </a:ext>
            </a:extLst>
          </p:cNvPr>
          <p:cNvSpPr/>
          <p:nvPr/>
        </p:nvSpPr>
        <p:spPr>
          <a:xfrm>
            <a:off x="3669157" y="3764840"/>
            <a:ext cx="83978" cy="72395"/>
          </a:xfrm>
          <a:prstGeom prst="triangle">
            <a:avLst/>
          </a:prstGeom>
          <a:solidFill>
            <a:srgbClr val="FED1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0E6005-F4BA-4246-9701-781099C0C11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233149" y="2492261"/>
            <a:ext cx="227343" cy="843480"/>
          </a:xfrm>
          <a:prstGeom prst="straightConnector1">
            <a:avLst/>
          </a:prstGeom>
          <a:ln w="28575">
            <a:solidFill>
              <a:srgbClr val="CF9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B5FD08-86B9-4163-88BB-8D19D4D7C54B}"/>
                  </a:ext>
                </a:extLst>
              </p:cNvPr>
              <p:cNvSpPr txBox="1"/>
              <p:nvPr/>
            </p:nvSpPr>
            <p:spPr>
              <a:xfrm rot="774602">
                <a:off x="3942047" y="2806427"/>
                <a:ext cx="497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CF90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CF90C4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CF90C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B5FD08-86B9-4163-88BB-8D19D4D7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4602">
                <a:off x="3942047" y="2806427"/>
                <a:ext cx="49776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639F08-3048-41CB-94D9-F3EDE7289EBD}"/>
              </a:ext>
            </a:extLst>
          </p:cNvPr>
          <p:cNvSpPr/>
          <p:nvPr/>
        </p:nvSpPr>
        <p:spPr>
          <a:xfrm rot="975494">
            <a:off x="2902407" y="2446805"/>
            <a:ext cx="2734275" cy="1860362"/>
          </a:xfrm>
          <a:prstGeom prst="rect">
            <a:avLst/>
          </a:prstGeom>
          <a:noFill/>
          <a:ln w="28575">
            <a:solidFill>
              <a:srgbClr val="7E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8FEB7C8-DC42-4A43-BE60-982834B073A3}"/>
              </a:ext>
            </a:extLst>
          </p:cNvPr>
          <p:cNvGrpSpPr/>
          <p:nvPr/>
        </p:nvGrpSpPr>
        <p:grpSpPr>
          <a:xfrm>
            <a:off x="6522958" y="2461001"/>
            <a:ext cx="4558971" cy="1496721"/>
            <a:chOff x="7826928" y="3040326"/>
            <a:chExt cx="4558971" cy="1496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3C97BDF-D8C7-401B-8A6D-733979496541}"/>
                    </a:ext>
                  </a:extLst>
                </p:cNvPr>
                <p:cNvSpPr/>
                <p:nvPr/>
              </p:nvSpPr>
              <p:spPr>
                <a:xfrm>
                  <a:off x="8259053" y="3139984"/>
                  <a:ext cx="3436133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3C97BDF-D8C7-401B-8A6D-733979496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053" y="3139984"/>
                  <a:ext cx="3436133" cy="381515"/>
                </a:xfrm>
                <a:prstGeom prst="rect">
                  <a:avLst/>
                </a:prstGeom>
                <a:blipFill>
                  <a:blip r:embed="rId12"/>
                  <a:stretch>
                    <a:fillRect l="-1596" t="-9524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402141-F08E-4DAD-AA9E-72F9489E27AF}"/>
                </a:ext>
              </a:extLst>
            </p:cNvPr>
            <p:cNvSpPr/>
            <p:nvPr/>
          </p:nvSpPr>
          <p:spPr>
            <a:xfrm>
              <a:off x="8024956" y="3223537"/>
              <a:ext cx="202227" cy="202227"/>
            </a:xfrm>
            <a:prstGeom prst="ellipse">
              <a:avLst/>
            </a:prstGeom>
            <a:solidFill>
              <a:srgbClr val="0049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F4F05A0-F80D-4F80-BF58-FBB2E8FA63EF}"/>
                </a:ext>
              </a:extLst>
            </p:cNvPr>
            <p:cNvSpPr/>
            <p:nvPr/>
          </p:nvSpPr>
          <p:spPr>
            <a:xfrm>
              <a:off x="8024956" y="3716297"/>
              <a:ext cx="234583" cy="202227"/>
            </a:xfrm>
            <a:prstGeom prst="triangle">
              <a:avLst/>
            </a:prstGeom>
            <a:solidFill>
              <a:srgbClr val="FED1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9195240-70D4-4BFC-8DDF-94FC5DE8ED41}"/>
                    </a:ext>
                  </a:extLst>
                </p:cNvPr>
                <p:cNvSpPr/>
                <p:nvPr/>
              </p:nvSpPr>
              <p:spPr>
                <a:xfrm>
                  <a:off x="8184236" y="3623069"/>
                  <a:ext cx="42016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𝑉𝑎𝑙𝑖𝑑𝑎𝑡𝑖𝑜𝑛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𝑃𝑜𝑖𝑛𝑡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𝑹𝒂𝒅𝒊𝒖𝒔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9195240-70D4-4BFC-8DDF-94FC5DE8E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6" y="3623069"/>
                  <a:ext cx="420166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FE318B93-FE89-4775-B6FD-94FF5B169B68}"/>
                </a:ext>
              </a:extLst>
            </p:cNvPr>
            <p:cNvSpPr/>
            <p:nvPr/>
          </p:nvSpPr>
          <p:spPr>
            <a:xfrm>
              <a:off x="8100258" y="4221538"/>
              <a:ext cx="83978" cy="72395"/>
            </a:xfrm>
            <a:prstGeom prst="triangle">
              <a:avLst/>
            </a:prstGeom>
            <a:solidFill>
              <a:srgbClr val="FED1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8B88AD6-5E8D-4A53-8312-10FFFB940DA2}"/>
                    </a:ext>
                  </a:extLst>
                </p:cNvPr>
                <p:cNvSpPr/>
                <p:nvPr/>
              </p:nvSpPr>
              <p:spPr>
                <a:xfrm>
                  <a:off x="8292543" y="4036853"/>
                  <a:ext cx="20954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0" dirty="0"/>
                    <a:t>: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𝑉𝑎𝑙𝑖𝑑𝑎𝑡𝑖𝑜𝑛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8B88AD6-5E8D-4A53-8312-10FFFB940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543" y="4036853"/>
                  <a:ext cx="209544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326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8ECC-8E3A-4302-AD80-241B1A605CA0}"/>
                </a:ext>
              </a:extLst>
            </p:cNvPr>
            <p:cNvSpPr/>
            <p:nvPr/>
          </p:nvSpPr>
          <p:spPr>
            <a:xfrm>
              <a:off x="7826928" y="3040326"/>
              <a:ext cx="4558971" cy="1496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62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CDFF9-D9CA-4AD3-9529-393569A11A0E}"/>
              </a:ext>
            </a:extLst>
          </p:cNvPr>
          <p:cNvSpPr txBox="1"/>
          <p:nvPr/>
        </p:nvSpPr>
        <p:spPr>
          <a:xfrm>
            <a:off x="209724" y="0"/>
            <a:ext cx="2168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Future Works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D3702-7DA9-4B06-873E-A5CF5DF4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33337"/>
            <a:ext cx="72866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A3CF58-D3CA-4C80-9B90-F6892A19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8" y="1227706"/>
            <a:ext cx="5369695" cy="4402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AB0F3-07D6-41B9-8D87-81558939B115}"/>
              </a:ext>
            </a:extLst>
          </p:cNvPr>
          <p:cNvSpPr txBox="1"/>
          <p:nvPr/>
        </p:nvSpPr>
        <p:spPr>
          <a:xfrm>
            <a:off x="5820682" y="1771173"/>
            <a:ext cx="6096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DES</a:t>
            </a:r>
            <a:r>
              <a:rPr lang="ko-KR" altLang="en-US" sz="2000" b="1" dirty="0"/>
              <a:t>에서의 문제</a:t>
            </a:r>
            <a:r>
              <a:rPr lang="en-US" altLang="ko-KR" sz="2000" b="1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KNORA</a:t>
            </a:r>
            <a:r>
              <a:rPr lang="ko-KR" altLang="en-US" dirty="0"/>
              <a:t>같은 경우</a:t>
            </a:r>
            <a:r>
              <a:rPr lang="en-US" altLang="ko-KR" dirty="0"/>
              <a:t>,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한 </a:t>
            </a:r>
            <a:r>
              <a:rPr lang="en-US" altLang="ko-KR" b="1" dirty="0">
                <a:solidFill>
                  <a:srgbClr val="FF0000"/>
                </a:solidFill>
              </a:rPr>
              <a:t>test point</a:t>
            </a:r>
            <a:r>
              <a:rPr lang="ko-KR" altLang="en-US" dirty="0"/>
              <a:t>에 대해서</a:t>
            </a:r>
            <a:r>
              <a:rPr lang="en-US" altLang="ko-KR" dirty="0"/>
              <a:t> </a:t>
            </a:r>
            <a:r>
              <a:rPr lang="en-US" altLang="ko-KR" b="1" dirty="0"/>
              <a:t>K</a:t>
            </a:r>
            <a:r>
              <a:rPr lang="ko-KR" altLang="en-US" dirty="0"/>
              <a:t>개 </a:t>
            </a:r>
            <a:r>
              <a:rPr lang="en-US" altLang="ko-KR" dirty="0"/>
              <a:t>validation point </a:t>
            </a:r>
            <a:r>
              <a:rPr lang="ko-KR" altLang="en-US" dirty="0"/>
              <a:t>뽑은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{</a:t>
            </a:r>
            <a:r>
              <a:rPr lang="ko-KR" altLang="en-US" dirty="0"/>
              <a:t>그 </a:t>
            </a:r>
            <a:r>
              <a:rPr lang="en-US" altLang="ko-KR" dirty="0"/>
              <a:t>valid point</a:t>
            </a:r>
            <a:r>
              <a:rPr lang="ko-KR" altLang="en-US" dirty="0"/>
              <a:t>를 </a:t>
            </a:r>
            <a:r>
              <a:rPr lang="ko-KR" altLang="en-US" b="1" dirty="0"/>
              <a:t>맞게 </a:t>
            </a:r>
            <a:r>
              <a:rPr lang="en-US" altLang="ko-KR" b="1" dirty="0"/>
              <a:t>predict</a:t>
            </a:r>
            <a:r>
              <a:rPr lang="ko-KR" altLang="en-US" b="1" dirty="0"/>
              <a:t>한 </a:t>
            </a:r>
            <a:r>
              <a:rPr lang="en-US" altLang="ko-KR" b="1" dirty="0"/>
              <a:t>classifier</a:t>
            </a:r>
            <a:r>
              <a:rPr lang="ko-KR" altLang="en-US" b="1" dirty="0"/>
              <a:t>들</a:t>
            </a:r>
            <a:r>
              <a:rPr lang="en-US" altLang="ko-KR" b="1" dirty="0"/>
              <a:t>}</a:t>
            </a:r>
            <a:r>
              <a:rPr lang="ko-KR" altLang="en-US" dirty="0"/>
              <a:t>을 모아보니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  <a:r>
              <a:rPr lang="ko-KR" altLang="en-US" dirty="0"/>
              <a:t>그 </a:t>
            </a:r>
            <a:r>
              <a:rPr lang="en-US" altLang="ko-KR" b="1" dirty="0"/>
              <a:t>classifier</a:t>
            </a:r>
            <a:r>
              <a:rPr lang="ko-KR" altLang="en-US" b="1" dirty="0"/>
              <a:t>들</a:t>
            </a:r>
            <a:r>
              <a:rPr lang="en-US" altLang="ko-KR" b="1" dirty="0"/>
              <a:t>}</a:t>
            </a:r>
            <a:r>
              <a:rPr lang="ko-KR" altLang="en-US" b="1" dirty="0"/>
              <a:t>은 </a:t>
            </a:r>
            <a:r>
              <a:rPr lang="ko-KR" altLang="en-US" b="1" dirty="0">
                <a:solidFill>
                  <a:srgbClr val="FF0000"/>
                </a:solidFill>
              </a:rPr>
              <a:t>그 </a:t>
            </a:r>
            <a:r>
              <a:rPr lang="en-US" altLang="ko-KR" b="1" dirty="0">
                <a:solidFill>
                  <a:srgbClr val="FF0000"/>
                </a:solidFill>
              </a:rPr>
              <a:t>test point</a:t>
            </a:r>
            <a:r>
              <a:rPr lang="ko-KR" altLang="en-US" b="1" dirty="0"/>
              <a:t>에 대해</a:t>
            </a:r>
            <a:endParaRPr lang="en-US" altLang="ko-KR" b="1" dirty="0"/>
          </a:p>
          <a:p>
            <a:r>
              <a:rPr lang="en-US" altLang="ko-KR" dirty="0"/>
              <a:t>[1, 1, 1, 0, 0, 0] </a:t>
            </a:r>
            <a:r>
              <a:rPr lang="ko-KR" altLang="en-US" dirty="0"/>
              <a:t>혹은 </a:t>
            </a:r>
            <a:r>
              <a:rPr lang="en-US" altLang="ko-KR" dirty="0"/>
              <a:t>[</a:t>
            </a:r>
            <a:r>
              <a:rPr lang="en-US" altLang="ko-KR"/>
              <a:t>1</a:t>
            </a:r>
            <a:r>
              <a:rPr lang="en-US" altLang="ko-KR" dirty="0"/>
              <a:t>, 1, 1, 1, 0</a:t>
            </a:r>
            <a:r>
              <a:rPr lang="en-US" altLang="ko-KR"/>
              <a:t>, 0]</a:t>
            </a:r>
            <a:r>
              <a:rPr lang="ko-KR" altLang="en-US"/>
              <a:t>과 </a:t>
            </a:r>
            <a:r>
              <a:rPr lang="ko-KR" altLang="en-US" dirty="0"/>
              <a:t>같이 </a:t>
            </a:r>
            <a:r>
              <a:rPr lang="en-US" altLang="ko-KR" dirty="0"/>
              <a:t>predict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b="1" dirty="0"/>
              <a:t>consensus</a:t>
            </a:r>
            <a:r>
              <a:rPr lang="ko-KR" altLang="en-US" b="1" dirty="0"/>
              <a:t>가 낮은 경우</a:t>
            </a:r>
            <a:r>
              <a:rPr lang="ko-KR" altLang="en-US" dirty="0"/>
              <a:t>가 문제이므로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META-DES </a:t>
            </a:r>
            <a:r>
              <a:rPr lang="ko-KR" altLang="en-US" dirty="0"/>
              <a:t>고안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9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1FFA0B-7ED0-4367-9830-6D30ACFE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71" y="465527"/>
            <a:ext cx="7346857" cy="59213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437C7D5-C415-42AE-A8F3-2583A07B3197}"/>
              </a:ext>
            </a:extLst>
          </p:cNvPr>
          <p:cNvSpPr/>
          <p:nvPr/>
        </p:nvSpPr>
        <p:spPr>
          <a:xfrm rot="18029392">
            <a:off x="1161797" y="1647114"/>
            <a:ext cx="6989323" cy="35581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F17F59A5-343F-40CE-905D-1F9961964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483954"/>
                  </p:ext>
                </p:extLst>
              </p:nvPr>
            </p:nvGraphicFramePr>
            <p:xfrm>
              <a:off x="796953" y="54174"/>
              <a:ext cx="9890621" cy="6701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040">
                      <a:extLst>
                        <a:ext uri="{9D8B030D-6E8A-4147-A177-3AD203B41FA5}">
                          <a16:colId xmlns:a16="http://schemas.microsoft.com/office/drawing/2014/main" val="4193575041"/>
                        </a:ext>
                      </a:extLst>
                    </a:gridCol>
                    <a:gridCol w="5839581">
                      <a:extLst>
                        <a:ext uri="{9D8B030D-6E8A-4147-A177-3AD203B41FA5}">
                          <a16:colId xmlns:a16="http://schemas.microsoft.com/office/drawing/2014/main" val="2386476244"/>
                        </a:ext>
                      </a:extLst>
                    </a:gridCol>
                  </a:tblGrid>
                  <a:tr h="362838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기호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의미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9642864"/>
                      </a:ext>
                    </a:extLst>
                  </a:tr>
                  <a:tr h="504121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Training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data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set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2247358"/>
                      </a:ext>
                    </a:extLst>
                  </a:tr>
                  <a:tr h="5041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Set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of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class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labels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2966"/>
                      </a:ext>
                    </a:extLst>
                  </a:tr>
                  <a:tr h="508894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Pool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of</m:t>
                                </m:r>
                                <m: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Classifiers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942063"/>
                      </a:ext>
                    </a:extLst>
                  </a:tr>
                  <a:tr h="574559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Training</m:t>
                              </m:r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data</m:t>
                              </m:r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set</m:t>
                              </m:r>
                              <m:r>
                                <a:rPr lang="ko-KR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의</m:t>
                              </m:r>
                            </m:oMath>
                          </a14:m>
                          <a:r>
                            <a:rPr lang="en-US" altLang="ko-KR" b="0" i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ko-KR" altLang="en-US" b="0" i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한 포인트</a:t>
                          </a:r>
                          <a:endParaRPr lang="ko-KR" altLang="en-US" i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6222197"/>
                      </a:ext>
                    </a:extLst>
                  </a:tr>
                  <a:tr h="53351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The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degree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consensus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among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ko-KR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463874"/>
                      </a:ext>
                    </a:extLst>
                  </a:tr>
                  <a:tr h="53351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The consensus threshold (0.7</a:t>
                          </a: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이 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best)</a:t>
                          </a:r>
                          <a:endParaRPr lang="ko-KR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2966761"/>
                      </a:ext>
                    </a:extLst>
                  </a:tr>
                  <a:tr h="682434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의 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에 대한 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output profiles</a:t>
                          </a:r>
                          <a:endParaRPr lang="ko-KR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1576596"/>
                      </a:ext>
                    </a:extLst>
                  </a:tr>
                  <a:tr h="95083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에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대해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KNN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시행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(K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개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, 7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개가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best)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</a:t>
                          </a:r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의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region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of competence</a:t>
                          </a:r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4135699"/>
                      </a:ext>
                    </a:extLst>
                  </a:tr>
                  <a:tr h="95083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𝑡𝑟𝑎𝑖𝑛</m:t>
                                        </m:r>
                                      </m:e>
                                      <m:sub>
                                        <m:r>
                                          <a:rPr lang="ko-KR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에 대해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KNN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시행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개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5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개가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best)</a:t>
                          </a:r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에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대해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the most similar output profiles</a:t>
                          </a:r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832909"/>
                      </a:ext>
                    </a:extLst>
                  </a:tr>
                  <a:tr h="551344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에서 추출해낸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meta features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의 하나의 벡터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4918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F17F59A5-343F-40CE-905D-1F9961964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483954"/>
                  </p:ext>
                </p:extLst>
              </p:nvPr>
            </p:nvGraphicFramePr>
            <p:xfrm>
              <a:off x="796953" y="54174"/>
              <a:ext cx="9890621" cy="6701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040">
                      <a:extLst>
                        <a:ext uri="{9D8B030D-6E8A-4147-A177-3AD203B41FA5}">
                          <a16:colId xmlns:a16="http://schemas.microsoft.com/office/drawing/2014/main" val="4193575041"/>
                        </a:ext>
                      </a:extLst>
                    </a:gridCol>
                    <a:gridCol w="5839581">
                      <a:extLst>
                        <a:ext uri="{9D8B030D-6E8A-4147-A177-3AD203B41FA5}">
                          <a16:colId xmlns:a16="http://schemas.microsoft.com/office/drawing/2014/main" val="23864762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기호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의미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9642864"/>
                      </a:ext>
                    </a:extLst>
                  </a:tr>
                  <a:tr h="5041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8313" r="-144361" b="-115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78313" r="-104" b="-1155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247358"/>
                      </a:ext>
                    </a:extLst>
                  </a:tr>
                  <a:tr h="5041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78313" r="-144361" b="-105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178313" r="-104" b="-1055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2966"/>
                      </a:ext>
                    </a:extLst>
                  </a:tr>
                  <a:tr h="5088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78313" r="-144361" b="-95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278313" r="-104" b="-955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6942063"/>
                      </a:ext>
                    </a:extLst>
                  </a:tr>
                  <a:tr h="5745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0526" r="-144361" b="-7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330526" r="-104" b="-7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222197"/>
                      </a:ext>
                    </a:extLst>
                  </a:tr>
                  <a:tr h="5335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0115" r="-144361" b="-7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470115" r="-104" b="-7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463874"/>
                      </a:ext>
                    </a:extLst>
                  </a:tr>
                  <a:tr h="5335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63636" r="-144361" b="-5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The consensus threshold (0.7</a:t>
                          </a: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이 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best)</a:t>
                          </a:r>
                          <a:endParaRPr lang="ko-KR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2966761"/>
                      </a:ext>
                    </a:extLst>
                  </a:tr>
                  <a:tr h="682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21429" r="-144361" b="-366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521429" r="-104" b="-366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576596"/>
                      </a:ext>
                    </a:extLst>
                  </a:tr>
                  <a:tr h="9718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35000" r="-144361" b="-15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435000" r="-104" b="-15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135699"/>
                      </a:ext>
                    </a:extLst>
                  </a:tr>
                  <a:tr h="9718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38365" r="-144361" b="-57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538365" r="-104" b="-57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32909"/>
                      </a:ext>
                    </a:extLst>
                  </a:tr>
                  <a:tr h="5513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15385" r="-14436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343" t="-1115385" r="-104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9186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47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94DCA20-8CD5-446E-9A6C-06FA88C82C7E}"/>
                  </a:ext>
                </a:extLst>
              </p:cNvPr>
              <p:cNvSpPr/>
              <p:nvPr/>
            </p:nvSpPr>
            <p:spPr>
              <a:xfrm>
                <a:off x="3850546" y="925121"/>
                <a:ext cx="528507" cy="2925006"/>
              </a:xfrm>
              <a:prstGeom prst="rect">
                <a:avLst/>
              </a:prstGeom>
              <a:solidFill>
                <a:srgbClr val="FEC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94DCA20-8CD5-446E-9A6C-06FA88C82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925121"/>
                <a:ext cx="528507" cy="2925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C867507-5D00-4C08-86B2-B127C4F46416}"/>
              </a:ext>
            </a:extLst>
          </p:cNvPr>
          <p:cNvSpPr/>
          <p:nvPr/>
        </p:nvSpPr>
        <p:spPr>
          <a:xfrm>
            <a:off x="3850545" y="3855027"/>
            <a:ext cx="528507" cy="555222"/>
          </a:xfrm>
          <a:prstGeom prst="rect">
            <a:avLst/>
          </a:prstGeom>
          <a:solidFill>
            <a:srgbClr val="80C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  <a:latin typeface="Cambria Math" panose="02040503050406030204" pitchFamily="18" charset="0"/>
              </a:rPr>
              <a:t>Test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6B6978-A7B7-4B48-B103-CF852D70B153}"/>
                  </a:ext>
                </a:extLst>
              </p:cNvPr>
              <p:cNvSpPr/>
              <p:nvPr/>
            </p:nvSpPr>
            <p:spPr>
              <a:xfrm rot="16200000">
                <a:off x="6267972" y="-979291"/>
                <a:ext cx="399177" cy="3054293"/>
              </a:xfrm>
              <a:prstGeom prst="rect">
                <a:avLst/>
              </a:prstGeom>
              <a:solidFill>
                <a:srgbClr val="C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…, 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6B6978-A7B7-4B48-B103-CF852D70B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7972" y="-979291"/>
                <a:ext cx="399177" cy="3054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4920C12-565A-4097-809F-32E76D5CB037}"/>
                  </a:ext>
                </a:extLst>
              </p:cNvPr>
              <p:cNvSpPr/>
              <p:nvPr/>
            </p:nvSpPr>
            <p:spPr>
              <a:xfrm>
                <a:off x="3850544" y="1979472"/>
                <a:ext cx="528508" cy="199937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4920C12-565A-4097-809F-32E76D5CB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4" y="1979472"/>
                <a:ext cx="528508" cy="199937"/>
              </a:xfrm>
              <a:prstGeom prst="rect">
                <a:avLst/>
              </a:prstGeom>
              <a:blipFill>
                <a:blip r:embed="rId4"/>
                <a:stretch>
                  <a:fillRect l="-5814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E54F7C83-CA7A-4DEC-96B5-6E14FBDAD43F}"/>
              </a:ext>
            </a:extLst>
          </p:cNvPr>
          <p:cNvSpPr/>
          <p:nvPr/>
        </p:nvSpPr>
        <p:spPr>
          <a:xfrm>
            <a:off x="5436065" y="1979471"/>
            <a:ext cx="2265027" cy="199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1  , 1, … ,     0,  0,  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D35A49-C659-42CC-A837-91B319D0C1CD}"/>
              </a:ext>
            </a:extLst>
          </p:cNvPr>
          <p:cNvCxnSpPr>
            <a:cxnSpLocks/>
          </p:cNvCxnSpPr>
          <p:nvPr/>
        </p:nvCxnSpPr>
        <p:spPr>
          <a:xfrm flipV="1">
            <a:off x="4416802" y="2078739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7D9B4A0-6064-4816-B50C-7B57C3290EC9}"/>
                  </a:ext>
                </a:extLst>
              </p:cNvPr>
              <p:cNvSpPr/>
              <p:nvPr/>
            </p:nvSpPr>
            <p:spPr>
              <a:xfrm>
                <a:off x="7738843" y="1879582"/>
                <a:ext cx="1078693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7D9B4A0-6064-4816-B50C-7B57C3290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43" y="1879582"/>
                <a:ext cx="1078693" cy="398314"/>
              </a:xfrm>
              <a:prstGeom prst="rect">
                <a:avLst/>
              </a:prstGeom>
              <a:blipFill>
                <a:blip r:embed="rId5"/>
                <a:stretch>
                  <a:fillRect l="-4520" t="-9091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1EC53B-A89D-4D3F-978C-3C6567CF1677}"/>
                  </a:ext>
                </a:extLst>
              </p:cNvPr>
              <p:cNvSpPr txBox="1"/>
              <p:nvPr/>
            </p:nvSpPr>
            <p:spPr>
              <a:xfrm>
                <a:off x="1560503" y="4558253"/>
                <a:ext cx="8706803" cy="110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보다 작으면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대한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meta feature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추출 시작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just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ko-KR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consensus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가 작은 애들을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더 잘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predict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하기 위한 것이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META-DES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이므로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 algn="just"/>
                <a:r>
                  <a:rPr lang="ko-KR" altLang="en-US" dirty="0"/>
                  <a:t>이런 </a:t>
                </a:r>
                <a:r>
                  <a:rPr lang="en-US" altLang="ko-KR" dirty="0"/>
                  <a:t>point</a:t>
                </a:r>
                <a:r>
                  <a:rPr lang="ko-KR" altLang="en-US" dirty="0"/>
                  <a:t>들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로부터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meta feature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추출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1EC53B-A89D-4D3F-978C-3C6567CF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03" y="4558253"/>
                <a:ext cx="8706803" cy="1106200"/>
              </a:xfrm>
              <a:prstGeom prst="rect">
                <a:avLst/>
              </a:prstGeom>
              <a:blipFill>
                <a:blip r:embed="rId6"/>
                <a:stretch>
                  <a:fillRect l="-630" t="-3867" b="-8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5A93139-8E15-4111-BFF0-A057592FF755}"/>
                  </a:ext>
                </a:extLst>
              </p:cNvPr>
              <p:cNvSpPr/>
              <p:nvPr/>
            </p:nvSpPr>
            <p:spPr>
              <a:xfrm>
                <a:off x="3850545" y="988628"/>
                <a:ext cx="528508" cy="199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5A93139-8E15-4111-BFF0-A057592FF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5" y="988628"/>
                <a:ext cx="528508" cy="199937"/>
              </a:xfrm>
              <a:prstGeom prst="rect">
                <a:avLst/>
              </a:prstGeom>
              <a:blipFill>
                <a:blip r:embed="rId7"/>
                <a:stretch>
                  <a:fillRect l="-8140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7C666E5-B1C4-444E-890A-E54F9A730B00}"/>
                  </a:ext>
                </a:extLst>
              </p:cNvPr>
              <p:cNvSpPr/>
              <p:nvPr/>
            </p:nvSpPr>
            <p:spPr>
              <a:xfrm>
                <a:off x="3850544" y="1762097"/>
                <a:ext cx="528508" cy="199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ko-KR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0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7C666E5-B1C4-444E-890A-E54F9A730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4" y="1762097"/>
                <a:ext cx="528508" cy="199937"/>
              </a:xfrm>
              <a:prstGeom prst="rect">
                <a:avLst/>
              </a:prstGeom>
              <a:blipFill>
                <a:blip r:embed="rId8"/>
                <a:stretch>
                  <a:fillRect l="-11628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A44CA3-8584-4746-88DF-C9E3B4FF8B83}"/>
                  </a:ext>
                </a:extLst>
              </p:cNvPr>
              <p:cNvSpPr/>
              <p:nvPr/>
            </p:nvSpPr>
            <p:spPr>
              <a:xfrm>
                <a:off x="3850544" y="3016323"/>
                <a:ext cx="528508" cy="199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𝟕𝟎</m:t>
                          </m:r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A44CA3-8584-4746-88DF-C9E3B4FF8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4" y="3016323"/>
                <a:ext cx="528508" cy="199937"/>
              </a:xfrm>
              <a:prstGeom prst="rect">
                <a:avLst/>
              </a:prstGeom>
              <a:blipFill>
                <a:blip r:embed="rId9"/>
                <a:stretch>
                  <a:fillRect l="-13953" r="-2326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C34E8F2-274A-4A32-AFF3-2EEBD8990D28}"/>
              </a:ext>
            </a:extLst>
          </p:cNvPr>
          <p:cNvSpPr/>
          <p:nvPr/>
        </p:nvSpPr>
        <p:spPr>
          <a:xfrm flipH="1">
            <a:off x="3472979" y="988706"/>
            <a:ext cx="295424" cy="2227554"/>
          </a:xfrm>
          <a:prstGeom prst="rightBrace">
            <a:avLst>
              <a:gd name="adj1" fmla="val 36614"/>
              <a:gd name="adj2" fmla="val 58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51443B-06EE-4E06-8186-812CCA72AB3C}"/>
                  </a:ext>
                </a:extLst>
              </p:cNvPr>
              <p:cNvSpPr/>
              <p:nvPr/>
            </p:nvSpPr>
            <p:spPr>
              <a:xfrm>
                <a:off x="283026" y="2246501"/>
                <a:ext cx="3369078" cy="981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𝟕𝟎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b="1" dirty="0"/>
                  <a:t> </a:t>
                </a:r>
                <a:endParaRPr lang="en-US" altLang="ko-KR" b="1" dirty="0"/>
              </a:p>
              <a:p>
                <a:r>
                  <a:rPr lang="en-US" altLang="ko-KR" dirty="0"/>
                  <a:t>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similar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: the region of competence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51443B-06EE-4E06-8186-812CCA72A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6" y="2246501"/>
                <a:ext cx="3369078" cy="981294"/>
              </a:xfrm>
              <a:prstGeom prst="rect">
                <a:avLst/>
              </a:prstGeom>
              <a:blipFill>
                <a:blip r:embed="rId10"/>
                <a:stretch>
                  <a:fillRect l="-1447" b="-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EB840-E357-47F4-BFA5-C574D85AA997}"/>
              </a:ext>
            </a:extLst>
          </p:cNvPr>
          <p:cNvSpPr/>
          <p:nvPr/>
        </p:nvSpPr>
        <p:spPr>
          <a:xfrm>
            <a:off x="5436065" y="1252900"/>
            <a:ext cx="2265027" cy="19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1  , 0, … ,     0,  0,  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B804344-58C4-4830-A77C-3DBE0EAB6C5A}"/>
                  </a:ext>
                </a:extLst>
              </p:cNvPr>
              <p:cNvSpPr/>
              <p:nvPr/>
            </p:nvSpPr>
            <p:spPr>
              <a:xfrm>
                <a:off x="3752936" y="1216078"/>
                <a:ext cx="723723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B804344-58C4-4830-A77C-3DBE0EAB6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36" y="1216078"/>
                <a:ext cx="723723" cy="2771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99D703-B35C-4907-AE0C-836B7BCC4C0D}"/>
              </a:ext>
            </a:extLst>
          </p:cNvPr>
          <p:cNvCxnSpPr>
            <a:cxnSpLocks/>
          </p:cNvCxnSpPr>
          <p:nvPr/>
        </p:nvCxnSpPr>
        <p:spPr>
          <a:xfrm flipV="1">
            <a:off x="4403519" y="1374529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17D30A5-C3BB-4103-9BBE-CD009CEB2844}"/>
                  </a:ext>
                </a:extLst>
              </p:cNvPr>
              <p:cNvSpPr/>
              <p:nvPr/>
            </p:nvSpPr>
            <p:spPr>
              <a:xfrm>
                <a:off x="7738843" y="1175372"/>
                <a:ext cx="1112677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17D30A5-C3BB-4103-9BBE-CD009CEB2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43" y="1175372"/>
                <a:ext cx="1112677" cy="398314"/>
              </a:xfrm>
              <a:prstGeom prst="rect">
                <a:avLst/>
              </a:prstGeom>
              <a:blipFill>
                <a:blip r:embed="rId12"/>
                <a:stretch>
                  <a:fillRect l="-4372" t="-10769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7E3358-E85D-4B38-8DB1-4BE0A9951FAA}"/>
              </a:ext>
            </a:extLst>
          </p:cNvPr>
          <p:cNvSpPr/>
          <p:nvPr/>
        </p:nvSpPr>
        <p:spPr>
          <a:xfrm>
            <a:off x="5436065" y="1523161"/>
            <a:ext cx="2265027" cy="19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1  , 1, … ,     0,  0,  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D5F2286-FF19-4368-9214-DCD9E9A7F443}"/>
                  </a:ext>
                </a:extLst>
              </p:cNvPr>
              <p:cNvSpPr/>
              <p:nvPr/>
            </p:nvSpPr>
            <p:spPr>
              <a:xfrm>
                <a:off x="3752936" y="1486339"/>
                <a:ext cx="723724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D5F2286-FF19-4368-9214-DCD9E9A7F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36" y="1486339"/>
                <a:ext cx="723724" cy="2771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8BA076-B155-467F-A59E-0C9E941349C3}"/>
              </a:ext>
            </a:extLst>
          </p:cNvPr>
          <p:cNvCxnSpPr>
            <a:cxnSpLocks/>
          </p:cNvCxnSpPr>
          <p:nvPr/>
        </p:nvCxnSpPr>
        <p:spPr>
          <a:xfrm flipV="1">
            <a:off x="4403519" y="1644790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862C88A-114A-4AC7-B4A8-D458162BB4A9}"/>
                  </a:ext>
                </a:extLst>
              </p:cNvPr>
              <p:cNvSpPr/>
              <p:nvPr/>
            </p:nvSpPr>
            <p:spPr>
              <a:xfrm>
                <a:off x="7738843" y="1445633"/>
                <a:ext cx="1112677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862C88A-114A-4AC7-B4A8-D458162B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43" y="1445633"/>
                <a:ext cx="1112677" cy="398314"/>
              </a:xfrm>
              <a:prstGeom prst="rect">
                <a:avLst/>
              </a:prstGeom>
              <a:blipFill>
                <a:blip r:embed="rId14"/>
                <a:stretch>
                  <a:fillRect l="-4372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C2488-6463-4E20-AE9B-CB5D48571DF0}"/>
              </a:ext>
            </a:extLst>
          </p:cNvPr>
          <p:cNvSpPr/>
          <p:nvPr/>
        </p:nvSpPr>
        <p:spPr>
          <a:xfrm>
            <a:off x="5432840" y="2708530"/>
            <a:ext cx="2265027" cy="199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1,  1  , 1, … ,     0,  0,  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6CE8364-7A7F-48FC-8714-004B77F0791A}"/>
                  </a:ext>
                </a:extLst>
              </p:cNvPr>
              <p:cNvSpPr/>
              <p:nvPr/>
            </p:nvSpPr>
            <p:spPr>
              <a:xfrm>
                <a:off x="3749711" y="2671708"/>
                <a:ext cx="784638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𝟓𝟗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6CE8364-7A7F-48FC-8714-004B77F0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11" y="2671708"/>
                <a:ext cx="784638" cy="277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216B6EA-5016-45D2-AE9F-086D9E4776DB}"/>
              </a:ext>
            </a:extLst>
          </p:cNvPr>
          <p:cNvCxnSpPr>
            <a:cxnSpLocks/>
          </p:cNvCxnSpPr>
          <p:nvPr/>
        </p:nvCxnSpPr>
        <p:spPr>
          <a:xfrm flipV="1">
            <a:off x="4400294" y="2830159"/>
            <a:ext cx="981512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1FB64F3-F29A-4607-8226-8443B6C8C38B}"/>
                  </a:ext>
                </a:extLst>
              </p:cNvPr>
              <p:cNvSpPr/>
              <p:nvPr/>
            </p:nvSpPr>
            <p:spPr>
              <a:xfrm>
                <a:off x="7735618" y="2631002"/>
                <a:ext cx="1219116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𝟓𝟗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1FB64F3-F29A-4607-8226-8443B6C8C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618" y="2631002"/>
                <a:ext cx="1219116" cy="394852"/>
              </a:xfrm>
              <a:prstGeom prst="rect">
                <a:avLst/>
              </a:prstGeom>
              <a:blipFill>
                <a:blip r:embed="rId16"/>
                <a:stretch>
                  <a:fillRect l="-4500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8C52B0AC-CA76-4B8A-B11E-862BA71EE226}"/>
              </a:ext>
            </a:extLst>
          </p:cNvPr>
          <p:cNvSpPr/>
          <p:nvPr/>
        </p:nvSpPr>
        <p:spPr>
          <a:xfrm>
            <a:off x="8809523" y="1382963"/>
            <a:ext cx="327799" cy="1727076"/>
          </a:xfrm>
          <a:prstGeom prst="rightBrace">
            <a:avLst>
              <a:gd name="adj1" fmla="val 36614"/>
              <a:gd name="adj2" fmla="val 58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D8CD505-0C86-4A39-96A7-B3EA0CACA349}"/>
                  </a:ext>
                </a:extLst>
              </p:cNvPr>
              <p:cNvSpPr/>
              <p:nvPr/>
            </p:nvSpPr>
            <p:spPr>
              <a:xfrm>
                <a:off x="9296285" y="1777722"/>
                <a:ext cx="2783434" cy="121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𝟓𝟗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similar output profiles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D8CD505-0C86-4A39-96A7-B3EA0CACA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285" y="1777722"/>
                <a:ext cx="2783434" cy="1217769"/>
              </a:xfrm>
              <a:prstGeom prst="rect">
                <a:avLst/>
              </a:prstGeom>
              <a:blipFill>
                <a:blip r:embed="rId17"/>
                <a:stretch>
                  <a:fillRect l="-1969" b="-7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D9EEF00-728B-4883-9FAB-0A2308C5C98C}"/>
                  </a:ext>
                </a:extLst>
              </p:cNvPr>
              <p:cNvSpPr/>
              <p:nvPr/>
            </p:nvSpPr>
            <p:spPr>
              <a:xfrm>
                <a:off x="1232874" y="580527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 시작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D9EEF00-728B-4883-9FAB-0A2308C5C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5805272"/>
                <a:ext cx="9726252" cy="714042"/>
              </a:xfrm>
              <a:prstGeom prst="rect">
                <a:avLst/>
              </a:prstGeom>
              <a:blipFill>
                <a:blip r:embed="rId18"/>
                <a:stretch>
                  <a:fillRect l="-375" t="-820" b="-57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EB22BF5-E833-40B8-9C2B-C022D3C0B84E}"/>
                  </a:ext>
                </a:extLst>
              </p:cNvPr>
              <p:cNvSpPr/>
              <p:nvPr/>
            </p:nvSpPr>
            <p:spPr>
              <a:xfrm>
                <a:off x="3850545" y="3310007"/>
                <a:ext cx="528507" cy="55522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𝒔𝒆𝒍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EB22BF5-E833-40B8-9C2B-C022D3C0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5" y="3310007"/>
                <a:ext cx="528507" cy="555222"/>
              </a:xfrm>
              <a:prstGeom prst="rect">
                <a:avLst/>
              </a:prstGeom>
              <a:blipFill>
                <a:blip r:embed="rId19"/>
                <a:stretch>
                  <a:fillRect l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61BB235-5A1A-4FE2-9524-D1125C0E0578}"/>
                  </a:ext>
                </a:extLst>
              </p:cNvPr>
              <p:cNvSpPr/>
              <p:nvPr/>
            </p:nvSpPr>
            <p:spPr>
              <a:xfrm>
                <a:off x="620159" y="439042"/>
                <a:ext cx="25441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𝑠𝑒𝑙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 :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 Test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    </a:t>
                </a:r>
                <a:r>
                  <a:rPr lang="en-US" altLang="ko-KR" sz="2000" dirty="0"/>
                  <a:t>= </a:t>
                </a:r>
              </a:p>
              <a:p>
                <a:r>
                  <a:rPr lang="en-US" altLang="ko-KR" sz="2000" dirty="0"/>
                  <a:t>50% : 25% : 25%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61BB235-5A1A-4FE2-9524-D1125C0E0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9" y="439042"/>
                <a:ext cx="2544158" cy="707886"/>
              </a:xfrm>
              <a:prstGeom prst="rect">
                <a:avLst/>
              </a:prstGeom>
              <a:blipFill>
                <a:blip r:embed="rId20"/>
                <a:stretch>
                  <a:fillRect l="-2638" t="-4310" r="-1439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42ABB92-E3F0-4A72-AFB1-10A1BBAB0774}"/>
                  </a:ext>
                </a:extLst>
              </p:cNvPr>
              <p:cNvSpPr/>
              <p:nvPr/>
            </p:nvSpPr>
            <p:spPr>
              <a:xfrm>
                <a:off x="5476538" y="2160963"/>
                <a:ext cx="1942519" cy="296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200" dirty="0"/>
                  <a:t>의</a:t>
                </a:r>
                <a:r>
                  <a:rPr lang="en-US" altLang="ko-KR" sz="1200" dirty="0"/>
                  <a:t> output profile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42ABB92-E3F0-4A72-AFB1-10A1BBAB0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38" y="2160963"/>
                <a:ext cx="1942519" cy="296300"/>
              </a:xfrm>
              <a:prstGeom prst="rect">
                <a:avLst/>
              </a:prstGeom>
              <a:blipFill>
                <a:blip r:embed="rId21"/>
                <a:stretch>
                  <a:fillRect t="-2041"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4" grpId="0"/>
      <p:bldP spid="17" grpId="0" animBg="1"/>
      <p:bldP spid="18" grpId="0" animBg="1"/>
      <p:bldP spid="19" grpId="0" animBg="1"/>
      <p:bldP spid="20" grpId="0" animBg="1"/>
      <p:bldP spid="21" grpId="0"/>
      <p:bldP spid="25" grpId="0" animBg="1"/>
      <p:bldP spid="26" grpId="0"/>
      <p:bldP spid="28" grpId="0"/>
      <p:bldP spid="29" grpId="0" animBg="1"/>
      <p:bldP spid="30" grpId="0"/>
      <p:bldP spid="32" grpId="0"/>
      <p:bldP spid="33" grpId="0" animBg="1"/>
      <p:bldP spid="34" grpId="0"/>
      <p:bldP spid="36" grpId="0"/>
      <p:bldP spid="37" grpId="0" animBg="1"/>
      <p:bldP spid="38" grpId="0"/>
      <p:bldP spid="39" grpId="0" animBg="1"/>
      <p:bldP spid="41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8345F6-4BC9-413B-885D-75E19EFD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AB63C8-8464-472C-81BF-A3A063970BF5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AB63C8-8464-472C-81BF-A3A063970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3D02D7-E242-4282-96F2-C6CEDD383291}"/>
                  </a:ext>
                </a:extLst>
              </p:cNvPr>
              <p:cNvSpPr txBox="1"/>
              <p:nvPr/>
            </p:nvSpPr>
            <p:spPr>
              <a:xfrm>
                <a:off x="2465692" y="4577723"/>
                <a:ext cx="7788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=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3D02D7-E242-4282-96F2-C6CEDD383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92" y="4577723"/>
                <a:ext cx="778803" cy="573427"/>
              </a:xfrm>
              <a:prstGeom prst="rect">
                <a:avLst/>
              </a:prstGeom>
              <a:blipFill>
                <a:blip r:embed="rId4"/>
                <a:stretch>
                  <a:fillRect r="-5469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1ABF34-CE6E-4CF7-BF80-F0ADA84CB2CE}"/>
                  </a:ext>
                </a:extLst>
              </p:cNvPr>
              <p:cNvSpPr/>
              <p:nvPr/>
            </p:nvSpPr>
            <p:spPr>
              <a:xfrm>
                <a:off x="3562088" y="3456785"/>
                <a:ext cx="399177" cy="3054293"/>
              </a:xfrm>
              <a:prstGeom prst="rect">
                <a:avLst/>
              </a:prstGeom>
              <a:solidFill>
                <a:srgbClr val="C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1ABF34-CE6E-4CF7-BF80-F0ADA84CB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88" y="3456785"/>
                <a:ext cx="399177" cy="3054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D1BFED-9C58-44AE-98F7-64EFDA8124C6}"/>
                  </a:ext>
                </a:extLst>
              </p:cNvPr>
              <p:cNvSpPr/>
              <p:nvPr/>
            </p:nvSpPr>
            <p:spPr>
              <a:xfrm>
                <a:off x="3961265" y="2924054"/>
                <a:ext cx="4138056" cy="450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𝟕𝟎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D1BFED-9C58-44AE-98F7-64EFDA812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5" y="2924054"/>
                <a:ext cx="4138056" cy="450573"/>
              </a:xfrm>
              <a:prstGeom prst="rect">
                <a:avLst/>
              </a:prstGeom>
              <a:blipFill>
                <a:blip r:embed="rId6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199A14-1475-4449-A5F5-49CFC253D9BC}"/>
                  </a:ext>
                </a:extLst>
              </p:cNvPr>
              <p:cNvSpPr/>
              <p:nvPr/>
            </p:nvSpPr>
            <p:spPr>
              <a:xfrm>
                <a:off x="3517130" y="3456785"/>
                <a:ext cx="492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199A14-1475-4449-A5F5-49CFC253D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30" y="3456785"/>
                <a:ext cx="49276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34989F-1C30-465E-B7B4-74EDA61856B1}"/>
                  </a:ext>
                </a:extLst>
              </p:cNvPr>
              <p:cNvSpPr/>
              <p:nvPr/>
            </p:nvSpPr>
            <p:spPr>
              <a:xfrm>
                <a:off x="3485735" y="6141746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34989F-1C30-465E-B7B4-74EDA6185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35" y="6141746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1B9E33-C48C-4CBA-99F2-563FFD3C68EF}"/>
              </a:ext>
            </a:extLst>
          </p:cNvPr>
          <p:cNvSpPr txBox="1"/>
          <p:nvPr/>
        </p:nvSpPr>
        <p:spPr>
          <a:xfrm>
            <a:off x="4929406" y="345632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1            1            0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7E192-EE57-4CF9-9277-11E223FE01C8}"/>
              </a:ext>
            </a:extLst>
          </p:cNvPr>
          <p:cNvSpPr txBox="1"/>
          <p:nvPr/>
        </p:nvSpPr>
        <p:spPr>
          <a:xfrm>
            <a:off x="4929406" y="478181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1            0            0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3DE5A-543D-49C3-8E68-195531971501}"/>
              </a:ext>
            </a:extLst>
          </p:cNvPr>
          <p:cNvSpPr txBox="1"/>
          <p:nvPr/>
        </p:nvSpPr>
        <p:spPr>
          <a:xfrm>
            <a:off x="4929406" y="614174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0            1            0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D1286B-B1A0-4805-8145-37B0F36218C0}"/>
              </a:ext>
            </a:extLst>
          </p:cNvPr>
          <p:cNvCxnSpPr>
            <a:cxnSpLocks/>
          </p:cNvCxnSpPr>
          <p:nvPr/>
        </p:nvCxnSpPr>
        <p:spPr>
          <a:xfrm flipV="1">
            <a:off x="3961265" y="3640992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521CE4-9AFE-42D5-9B1E-21A39D1F69D7}"/>
              </a:ext>
            </a:extLst>
          </p:cNvPr>
          <p:cNvCxnSpPr>
            <a:cxnSpLocks/>
          </p:cNvCxnSpPr>
          <p:nvPr/>
        </p:nvCxnSpPr>
        <p:spPr>
          <a:xfrm flipV="1">
            <a:off x="3955367" y="4966484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CF4433-5624-49A6-BB81-ACA918449B8B}"/>
              </a:ext>
            </a:extLst>
          </p:cNvPr>
          <p:cNvCxnSpPr>
            <a:cxnSpLocks/>
          </p:cNvCxnSpPr>
          <p:nvPr/>
        </p:nvCxnSpPr>
        <p:spPr>
          <a:xfrm flipV="1">
            <a:off x="3955366" y="6342735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54402C-B9D6-4B4E-8B58-7536B2614117}"/>
              </a:ext>
            </a:extLst>
          </p:cNvPr>
          <p:cNvSpPr txBox="1"/>
          <p:nvPr/>
        </p:nvSpPr>
        <p:spPr>
          <a:xfrm>
            <a:off x="4929406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3ACE1-81D3-4B38-96CA-7B83EA2BADBB}"/>
              </a:ext>
            </a:extLst>
          </p:cNvPr>
          <p:cNvSpPr txBox="1"/>
          <p:nvPr/>
        </p:nvSpPr>
        <p:spPr>
          <a:xfrm>
            <a:off x="6030293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60EFF-F242-4038-A8CA-E3371006A725}"/>
              </a:ext>
            </a:extLst>
          </p:cNvPr>
          <p:cNvSpPr txBox="1"/>
          <p:nvPr/>
        </p:nvSpPr>
        <p:spPr>
          <a:xfrm>
            <a:off x="7131180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FD676-62F0-49CA-A32F-927283F16EF5}"/>
              </a:ext>
            </a:extLst>
          </p:cNvPr>
          <p:cNvSpPr txBox="1"/>
          <p:nvPr/>
        </p:nvSpPr>
        <p:spPr>
          <a:xfrm>
            <a:off x="4893739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EC95B6-FB7C-4B68-BB25-5909795DA14C}"/>
              </a:ext>
            </a:extLst>
          </p:cNvPr>
          <p:cNvSpPr txBox="1"/>
          <p:nvPr/>
        </p:nvSpPr>
        <p:spPr>
          <a:xfrm>
            <a:off x="5994626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7682C-1B7A-470B-8B57-2ACB16D13C7A}"/>
              </a:ext>
            </a:extLst>
          </p:cNvPr>
          <p:cNvSpPr txBox="1"/>
          <p:nvPr/>
        </p:nvSpPr>
        <p:spPr>
          <a:xfrm>
            <a:off x="7095513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48B4DC-3772-404B-AEB4-E36305009C89}"/>
              </a:ext>
            </a:extLst>
          </p:cNvPr>
          <p:cNvSpPr/>
          <p:nvPr/>
        </p:nvSpPr>
        <p:spPr>
          <a:xfrm>
            <a:off x="3362325" y="1010575"/>
            <a:ext cx="1025117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43C49D-1E76-4FD2-B6FA-E25EECF6EC78}"/>
              </a:ext>
            </a:extLst>
          </p:cNvPr>
          <p:cNvSpPr/>
          <p:nvPr/>
        </p:nvSpPr>
        <p:spPr>
          <a:xfrm>
            <a:off x="4880778" y="3438281"/>
            <a:ext cx="2618458" cy="3156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AE1011EF-95C1-49A5-A934-057E55D07858}"/>
              </a:ext>
            </a:extLst>
          </p:cNvPr>
          <p:cNvSpPr/>
          <p:nvPr/>
        </p:nvSpPr>
        <p:spPr>
          <a:xfrm rot="16200000">
            <a:off x="6193707" y="1326542"/>
            <a:ext cx="227171" cy="2994536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D354C-FE7A-4B73-A196-FAE0EC3951E8}"/>
              </a:ext>
            </a:extLst>
          </p:cNvPr>
          <p:cNvSpPr txBox="1"/>
          <p:nvPr/>
        </p:nvSpPr>
        <p:spPr>
          <a:xfrm>
            <a:off x="5654340" y="2315500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9" grpId="0"/>
      <p:bldP spid="21" grpId="0"/>
      <p:bldP spid="22" grpId="0"/>
      <p:bldP spid="23" grpId="0"/>
      <p:bldP spid="24" grpId="0"/>
      <p:bldP spid="25" grpId="0"/>
      <p:bldP spid="27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A96BBB-F6CD-4AEC-8923-D987F281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41503C4-A249-4E26-8984-BCBE8D88DF64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41503C4-A249-4E26-8984-BCBE8D88D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937D8A96-A502-4BC7-9AE8-6E8FB121D846}"/>
              </a:ext>
            </a:extLst>
          </p:cNvPr>
          <p:cNvSpPr/>
          <p:nvPr/>
        </p:nvSpPr>
        <p:spPr>
          <a:xfrm>
            <a:off x="4402560" y="1010575"/>
            <a:ext cx="1025117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71B34-9795-4903-9D52-875F26C5B95E}"/>
                  </a:ext>
                </a:extLst>
              </p:cNvPr>
              <p:cNvSpPr txBox="1"/>
              <p:nvPr/>
            </p:nvSpPr>
            <p:spPr>
              <a:xfrm>
                <a:off x="5858343" y="4323414"/>
                <a:ext cx="7788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/>
                  <a:t>=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71B34-9795-4903-9D52-875F26C5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43" y="4323414"/>
                <a:ext cx="778803" cy="573427"/>
              </a:xfrm>
              <a:prstGeom prst="rect">
                <a:avLst/>
              </a:prstGeom>
              <a:blipFill>
                <a:blip r:embed="rId4"/>
                <a:stretch>
                  <a:fillRect r="-5469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498D574-07E2-41FE-BB78-F26ED97622E9}"/>
                  </a:ext>
                </a:extLst>
              </p:cNvPr>
              <p:cNvSpPr/>
              <p:nvPr/>
            </p:nvSpPr>
            <p:spPr>
              <a:xfrm>
                <a:off x="6759899" y="3290737"/>
                <a:ext cx="399177" cy="3054293"/>
              </a:xfrm>
              <a:prstGeom prst="rect">
                <a:avLst/>
              </a:prstGeom>
              <a:solidFill>
                <a:srgbClr val="C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498D574-07E2-41FE-BB78-F26ED9762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899" y="3290737"/>
                <a:ext cx="399177" cy="3054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2B43BE8-5DCC-44BE-9416-A1E738A1C0AF}"/>
                  </a:ext>
                </a:extLst>
              </p:cNvPr>
              <p:cNvSpPr/>
              <p:nvPr/>
            </p:nvSpPr>
            <p:spPr>
              <a:xfrm>
                <a:off x="7159076" y="2758006"/>
                <a:ext cx="4768476" cy="450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𝟕𝟎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2B43BE8-5DCC-44BE-9416-A1E738A1C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76" y="2758006"/>
                <a:ext cx="4768476" cy="450573"/>
              </a:xfrm>
              <a:prstGeom prst="rect">
                <a:avLst/>
              </a:prstGeom>
              <a:blipFill>
                <a:blip r:embed="rId6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BACAE13-CA98-4A9A-8F88-1B3177B26D2E}"/>
                  </a:ext>
                </a:extLst>
              </p:cNvPr>
              <p:cNvSpPr/>
              <p:nvPr/>
            </p:nvSpPr>
            <p:spPr>
              <a:xfrm>
                <a:off x="6714941" y="3290737"/>
                <a:ext cx="492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BACAE13-CA98-4A9A-8F88-1B3177B26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41" y="3290737"/>
                <a:ext cx="49276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C22CFBB-C449-4BA5-B7FD-438EEFB8078A}"/>
                  </a:ext>
                </a:extLst>
              </p:cNvPr>
              <p:cNvSpPr/>
              <p:nvPr/>
            </p:nvSpPr>
            <p:spPr>
              <a:xfrm>
                <a:off x="6683546" y="5975698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C22CFBB-C449-4BA5-B7FD-438EEFB80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46" y="5975698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69AA1E-A7B6-470E-9A30-787763D02D4F}"/>
                  </a:ext>
                </a:extLst>
              </p:cNvPr>
              <p:cNvSpPr txBox="1"/>
              <p:nvPr/>
            </p:nvSpPr>
            <p:spPr>
              <a:xfrm>
                <a:off x="7992236" y="3290278"/>
                <a:ext cx="3857979" cy="3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69AA1E-A7B6-470E-9A30-787763D0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36" y="3290278"/>
                <a:ext cx="3857979" cy="328551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1F0018-1C7F-4401-8DB7-D72885AC4BE4}"/>
              </a:ext>
            </a:extLst>
          </p:cNvPr>
          <p:cNvCxnSpPr>
            <a:cxnSpLocks/>
          </p:cNvCxnSpPr>
          <p:nvPr/>
        </p:nvCxnSpPr>
        <p:spPr>
          <a:xfrm flipV="1">
            <a:off x="7159076" y="3474944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41FA3-EB3A-46E7-8635-711D54F6D4BC}"/>
              </a:ext>
            </a:extLst>
          </p:cNvPr>
          <p:cNvCxnSpPr>
            <a:cxnSpLocks/>
          </p:cNvCxnSpPr>
          <p:nvPr/>
        </p:nvCxnSpPr>
        <p:spPr>
          <a:xfrm flipV="1">
            <a:off x="7153178" y="4800436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17CBA4-3720-40A8-9182-B16396FCDF71}"/>
              </a:ext>
            </a:extLst>
          </p:cNvPr>
          <p:cNvCxnSpPr>
            <a:cxnSpLocks/>
          </p:cNvCxnSpPr>
          <p:nvPr/>
        </p:nvCxnSpPr>
        <p:spPr>
          <a:xfrm flipV="1">
            <a:off x="7153177" y="6176687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D37758-FBE9-4A77-9C6A-40A617F8FD06}"/>
              </a:ext>
            </a:extLst>
          </p:cNvPr>
          <p:cNvSpPr txBox="1"/>
          <p:nvPr/>
        </p:nvSpPr>
        <p:spPr>
          <a:xfrm>
            <a:off x="8319245" y="4003455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90A43A-79C3-442B-A636-E62C485C5309}"/>
              </a:ext>
            </a:extLst>
          </p:cNvPr>
          <p:cNvSpPr txBox="1"/>
          <p:nvPr/>
        </p:nvSpPr>
        <p:spPr>
          <a:xfrm>
            <a:off x="9639267" y="4019867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E6A11-DBA0-43DB-84C2-8EB242146A2C}"/>
              </a:ext>
            </a:extLst>
          </p:cNvPr>
          <p:cNvSpPr txBox="1"/>
          <p:nvPr/>
        </p:nvSpPr>
        <p:spPr>
          <a:xfrm>
            <a:off x="10905889" y="3994162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DAF2F1-61D1-4728-98F3-3AE9DDCAD799}"/>
              </a:ext>
            </a:extLst>
          </p:cNvPr>
          <p:cNvSpPr/>
          <p:nvPr/>
        </p:nvSpPr>
        <p:spPr>
          <a:xfrm>
            <a:off x="7945150" y="3272233"/>
            <a:ext cx="3791735" cy="3156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중괄호 44">
            <a:extLst>
              <a:ext uri="{FF2B5EF4-FFF2-40B4-BE49-F238E27FC236}">
                <a16:creationId xmlns:a16="http://schemas.microsoft.com/office/drawing/2014/main" id="{A65AC6B7-12DF-4088-8194-AEA3F04648BD}"/>
              </a:ext>
            </a:extLst>
          </p:cNvPr>
          <p:cNvSpPr/>
          <p:nvPr/>
        </p:nvSpPr>
        <p:spPr>
          <a:xfrm rot="16200000">
            <a:off x="9715839" y="836173"/>
            <a:ext cx="227171" cy="3643178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D57CF1-6088-442C-A7C6-D02571C79991}"/>
              </a:ext>
            </a:extLst>
          </p:cNvPr>
          <p:cNvSpPr txBox="1"/>
          <p:nvPr/>
        </p:nvSpPr>
        <p:spPr>
          <a:xfrm>
            <a:off x="9129150" y="2082625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features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7F9282B-4D0F-4C3E-B2A4-91E3AB056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793" y="2479414"/>
            <a:ext cx="3491373" cy="2683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9B1F8D-65FE-4189-95ED-888234B8B60D}"/>
                  </a:ext>
                </a:extLst>
              </p:cNvPr>
              <p:cNvSpPr txBox="1"/>
              <p:nvPr/>
            </p:nvSpPr>
            <p:spPr>
              <a:xfrm>
                <a:off x="7945149" y="4636681"/>
                <a:ext cx="3857979" cy="3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9B1F8D-65FE-4189-95ED-888234B8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9" y="4636681"/>
                <a:ext cx="3857979" cy="328551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1CD011-18A7-4270-A9DE-A69AD301F1E6}"/>
                  </a:ext>
                </a:extLst>
              </p:cNvPr>
              <p:cNvSpPr txBox="1"/>
              <p:nvPr/>
            </p:nvSpPr>
            <p:spPr>
              <a:xfrm>
                <a:off x="7992236" y="6041417"/>
                <a:ext cx="3857979" cy="3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1CD011-18A7-4270-A9DE-A69AD301F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36" y="6041417"/>
                <a:ext cx="3857979" cy="328551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7637F50C-DBC0-4927-80DB-674ABAB541B0}"/>
              </a:ext>
            </a:extLst>
          </p:cNvPr>
          <p:cNvSpPr txBox="1"/>
          <p:nvPr/>
        </p:nvSpPr>
        <p:spPr>
          <a:xfrm>
            <a:off x="8319245" y="535767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00328-AA11-4852-B953-7CF40D4879EB}"/>
              </a:ext>
            </a:extLst>
          </p:cNvPr>
          <p:cNvSpPr txBox="1"/>
          <p:nvPr/>
        </p:nvSpPr>
        <p:spPr>
          <a:xfrm>
            <a:off x="9639267" y="5374090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C0CF0-3C9D-43DA-83BE-6037DBDD2374}"/>
              </a:ext>
            </a:extLst>
          </p:cNvPr>
          <p:cNvSpPr txBox="1"/>
          <p:nvPr/>
        </p:nvSpPr>
        <p:spPr>
          <a:xfrm>
            <a:off x="10905889" y="5348385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689D3CD-038C-451D-B68D-7F7A096ADE02}"/>
                  </a:ext>
                </a:extLst>
              </p:cNvPr>
              <p:cNvSpPr/>
              <p:nvPr/>
            </p:nvSpPr>
            <p:spPr>
              <a:xfrm>
                <a:off x="732113" y="5326968"/>
                <a:ext cx="3643177" cy="682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labels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※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class label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689D3CD-038C-451D-B68D-7F7A096AD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3" y="5326968"/>
                <a:ext cx="3643177" cy="682751"/>
              </a:xfrm>
              <a:prstGeom prst="rect">
                <a:avLst/>
              </a:prstGeom>
              <a:blipFill>
                <a:blip r:embed="rId12"/>
                <a:stretch>
                  <a:fillRect t="-5357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E3B8A38-11D5-4721-B30E-CA1E92EF8304}"/>
                  </a:ext>
                </a:extLst>
              </p:cNvPr>
              <p:cNvSpPr/>
              <p:nvPr/>
            </p:nvSpPr>
            <p:spPr>
              <a:xfrm>
                <a:off x="455115" y="6086098"/>
                <a:ext cx="5510611" cy="48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E3B8A38-11D5-4721-B30E-CA1E92E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5" y="6086098"/>
                <a:ext cx="5510611" cy="485454"/>
              </a:xfrm>
              <a:prstGeom prst="rect">
                <a:avLst/>
              </a:prstGeom>
              <a:blipFill>
                <a:blip r:embed="rId1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/>
      <p:bldP spid="31" grpId="0"/>
      <p:bldP spid="32" grpId="0"/>
      <p:bldP spid="38" grpId="0"/>
      <p:bldP spid="39" grpId="0"/>
      <p:bldP spid="40" grpId="0"/>
      <p:bldP spid="44" grpId="0" animBg="1"/>
      <p:bldP spid="45" grpId="0" animBg="1"/>
      <p:bldP spid="46" grpId="0"/>
      <p:bldP spid="68" grpId="0"/>
      <p:bldP spid="70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22CA93-E0F7-4DFF-B26D-932E1EB1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417925-BE77-478C-990D-CE8582B5EC4B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417925-BE77-478C-990D-CE8582B5E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63F97070-6D33-4CC7-BD0E-F8317595ABAA}"/>
              </a:ext>
            </a:extLst>
          </p:cNvPr>
          <p:cNvSpPr/>
          <p:nvPr/>
        </p:nvSpPr>
        <p:spPr>
          <a:xfrm>
            <a:off x="5392461" y="1010575"/>
            <a:ext cx="790225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03A18-D409-4C12-B0AA-E2DFF717D2D5}"/>
                  </a:ext>
                </a:extLst>
              </p:cNvPr>
              <p:cNvSpPr txBox="1"/>
              <p:nvPr/>
            </p:nvSpPr>
            <p:spPr>
              <a:xfrm>
                <a:off x="3393408" y="4361009"/>
                <a:ext cx="7788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b="1" dirty="0"/>
                  <a:t>=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03A18-D409-4C12-B0AA-E2DFF717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408" y="4361009"/>
                <a:ext cx="778803" cy="573427"/>
              </a:xfrm>
              <a:prstGeom prst="rect">
                <a:avLst/>
              </a:prstGeom>
              <a:blipFill>
                <a:blip r:embed="rId4"/>
                <a:stretch>
                  <a:fillRect r="-5512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0230F3B-D248-4536-B215-D4A9686750BF}"/>
              </a:ext>
            </a:extLst>
          </p:cNvPr>
          <p:cNvSpPr/>
          <p:nvPr/>
        </p:nvSpPr>
        <p:spPr>
          <a:xfrm rot="16200000">
            <a:off x="5708366" y="2735217"/>
            <a:ext cx="83890" cy="603196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E4F2B-3996-4C1A-8AF9-AAA89032C108}"/>
              </a:ext>
            </a:extLst>
          </p:cNvPr>
          <p:cNvSpPr txBox="1"/>
          <p:nvPr/>
        </p:nvSpPr>
        <p:spPr>
          <a:xfrm>
            <a:off x="5105515" y="255349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features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0A14EE-2925-459A-BF1F-F8416F44EC93}"/>
              </a:ext>
            </a:extLst>
          </p:cNvPr>
          <p:cNvGrpSpPr/>
          <p:nvPr/>
        </p:nvGrpSpPr>
        <p:grpSpPr>
          <a:xfrm>
            <a:off x="4553633" y="3261496"/>
            <a:ext cx="551882" cy="3054293"/>
            <a:chOff x="5227763" y="3485493"/>
            <a:chExt cx="551882" cy="3054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537EC31-0BBD-429C-A67E-BC47F4890146}"/>
                    </a:ext>
                  </a:extLst>
                </p:cNvPr>
                <p:cNvSpPr/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solidFill>
                  <a:srgbClr val="CA8F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537EC31-0BBD-429C-A67E-BC47F4890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F2F7CD0-1B6D-46A3-9EB6-8B7DFDE353E1}"/>
                    </a:ext>
                  </a:extLst>
                </p:cNvPr>
                <p:cNvSpPr/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F2F7CD0-1B6D-46A3-9EB6-8B7DFDE35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58" y="3485493"/>
                  <a:ext cx="4927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BCA1F1E-C9EB-4FA3-9908-365AB948D883}"/>
                    </a:ext>
                  </a:extLst>
                </p:cNvPr>
                <p:cNvSpPr/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BCA1F1E-C9EB-4FA3-9908-365AB948D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63" y="6170454"/>
                  <a:ext cx="55188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870A2E-B1CF-4E76-92AF-2C284D64A20B}"/>
              </a:ext>
            </a:extLst>
          </p:cNvPr>
          <p:cNvGrpSpPr/>
          <p:nvPr/>
        </p:nvGrpSpPr>
        <p:grpSpPr>
          <a:xfrm>
            <a:off x="5352677" y="3237165"/>
            <a:ext cx="730625" cy="3054293"/>
            <a:chOff x="5227763" y="3485493"/>
            <a:chExt cx="730625" cy="30542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B47C010-00CD-4BC8-A384-C13C9262895F}"/>
                    </a:ext>
                  </a:extLst>
                </p:cNvPr>
                <p:cNvSpPr/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0.80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B47C010-00CD-4BC8-A384-C13C92628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16" y="3485493"/>
                  <a:ext cx="399177" cy="3054293"/>
                </a:xfrm>
                <a:prstGeom prst="rect">
                  <a:avLst/>
                </a:prstGeom>
                <a:blipFill>
                  <a:blip r:embed="rId8"/>
                  <a:stretch>
                    <a:fillRect r="-6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D6056C-73A0-47B8-8607-90F3CCA4EAEC}"/>
                    </a:ext>
                  </a:extLst>
                </p:cNvPr>
                <p:cNvSpPr/>
                <p:nvPr/>
              </p:nvSpPr>
              <p:spPr>
                <a:xfrm>
                  <a:off x="5259158" y="3485493"/>
                  <a:ext cx="69923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D6056C-73A0-47B8-8607-90F3CCA4E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58" y="3485493"/>
                  <a:ext cx="6992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74F35C5-158E-44E9-A873-6BF373153D3F}"/>
                    </a:ext>
                  </a:extLst>
                </p:cNvPr>
                <p:cNvSpPr/>
                <p:nvPr/>
              </p:nvSpPr>
              <p:spPr>
                <a:xfrm>
                  <a:off x="5227763" y="6170454"/>
                  <a:ext cx="699230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0.79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74F35C5-158E-44E9-A873-6BF373153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63" y="6170454"/>
                  <a:ext cx="6992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42F88-70C9-4785-874D-59945C3D589E}"/>
              </a:ext>
            </a:extLst>
          </p:cNvPr>
          <p:cNvSpPr/>
          <p:nvPr/>
        </p:nvSpPr>
        <p:spPr>
          <a:xfrm>
            <a:off x="5392461" y="3225535"/>
            <a:ext cx="790225" cy="309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5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EA2731-7098-452E-8F72-64CE767E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010575"/>
            <a:ext cx="546735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A9FCAE2-A7A4-4B3F-AC26-BD5717AF20B5}"/>
                  </a:ext>
                </a:extLst>
              </p:cNvPr>
              <p:cNvSpPr/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𝟕𝟎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𝟓𝟗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𝒕𝒓𝒂𝒊𝒏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-&gt;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meta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b="1" dirty="0"/>
                  <a:t> 추출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A9FCAE2-A7A4-4B3F-AC26-BD5717AF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74" y="167082"/>
                <a:ext cx="9726252" cy="714042"/>
              </a:xfrm>
              <a:prstGeom prst="rect">
                <a:avLst/>
              </a:prstGeom>
              <a:blipFill>
                <a:blip r:embed="rId3"/>
                <a:stretch>
                  <a:fillRect l="-375" t="-813" b="-487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C225D2BE-F014-42A7-868B-21D759AD6F6C}"/>
              </a:ext>
            </a:extLst>
          </p:cNvPr>
          <p:cNvSpPr/>
          <p:nvPr/>
        </p:nvSpPr>
        <p:spPr>
          <a:xfrm>
            <a:off x="6206193" y="1010575"/>
            <a:ext cx="1025117" cy="132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3A0F0C-9501-4CFE-9EDA-BAC2A8A58024}"/>
                  </a:ext>
                </a:extLst>
              </p:cNvPr>
              <p:cNvSpPr txBox="1"/>
              <p:nvPr/>
            </p:nvSpPr>
            <p:spPr>
              <a:xfrm>
                <a:off x="2465692" y="4577723"/>
                <a:ext cx="7788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b="1" dirty="0"/>
                  <a:t>=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3A0F0C-9501-4CFE-9EDA-BAC2A8A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92" y="4577723"/>
                <a:ext cx="778803" cy="573427"/>
              </a:xfrm>
              <a:prstGeom prst="rect">
                <a:avLst/>
              </a:prstGeom>
              <a:blipFill>
                <a:blip r:embed="rId4"/>
                <a:stretch>
                  <a:fillRect r="-5469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0146003-EEA5-496D-BA2D-27339C39B5B8}"/>
                  </a:ext>
                </a:extLst>
              </p:cNvPr>
              <p:cNvSpPr/>
              <p:nvPr/>
            </p:nvSpPr>
            <p:spPr>
              <a:xfrm>
                <a:off x="3562088" y="3456785"/>
                <a:ext cx="399177" cy="3054293"/>
              </a:xfrm>
              <a:prstGeom prst="rect">
                <a:avLst/>
              </a:prstGeom>
              <a:solidFill>
                <a:srgbClr val="C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0146003-EEA5-496D-BA2D-27339C39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88" y="3456785"/>
                <a:ext cx="399177" cy="3054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5107F44-6492-4DC8-9FEB-723B9F65A86B}"/>
                  </a:ext>
                </a:extLst>
              </p:cNvPr>
              <p:cNvSpPr/>
              <p:nvPr/>
            </p:nvSpPr>
            <p:spPr>
              <a:xfrm>
                <a:off x="3961265" y="2924054"/>
                <a:ext cx="4156779" cy="450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𝟓𝟗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𝒕𝒓𝒂𝒊𝒏</m:t>
                                  </m:r>
                                </m:e>
                                <m:sub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5107F44-6492-4DC8-9FEB-723B9F65A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5" y="2924054"/>
                <a:ext cx="4156779" cy="450573"/>
              </a:xfrm>
              <a:prstGeom prst="rect">
                <a:avLst/>
              </a:prstGeom>
              <a:blipFill>
                <a:blip r:embed="rId6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E1E5222-C2E9-4059-9FF8-0255B4CB5C7A}"/>
                  </a:ext>
                </a:extLst>
              </p:cNvPr>
              <p:cNvSpPr/>
              <p:nvPr/>
            </p:nvSpPr>
            <p:spPr>
              <a:xfrm>
                <a:off x="3517130" y="3456785"/>
                <a:ext cx="492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E1E5222-C2E9-4059-9FF8-0255B4CB5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30" y="3456785"/>
                <a:ext cx="49276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EC6CF1-0A9C-4EAC-97DD-79E693DBB15C}"/>
                  </a:ext>
                </a:extLst>
              </p:cNvPr>
              <p:cNvSpPr/>
              <p:nvPr/>
            </p:nvSpPr>
            <p:spPr>
              <a:xfrm>
                <a:off x="3485735" y="6141746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EC6CF1-0A9C-4EAC-97DD-79E693DBB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35" y="6141746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B92AF9-1039-4DDC-A626-519E099C7D2B}"/>
                  </a:ext>
                </a:extLst>
              </p:cNvPr>
              <p:cNvSpPr txBox="1"/>
              <p:nvPr/>
            </p:nvSpPr>
            <p:spPr>
              <a:xfrm>
                <a:off x="4929406" y="3456326"/>
                <a:ext cx="275831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1,5</m:t>
                        </m:r>
                      </m:sub>
                    </m:sSub>
                  </m:oMath>
                </a14:m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1,7</m:t>
                        </m:r>
                      </m:sub>
                    </m:sSub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1,59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B92AF9-1039-4DDC-A626-519E099C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06" y="3456326"/>
                <a:ext cx="275831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E47483-C3DA-419F-860C-9586C9B2259F}"/>
              </a:ext>
            </a:extLst>
          </p:cNvPr>
          <p:cNvCxnSpPr>
            <a:cxnSpLocks/>
          </p:cNvCxnSpPr>
          <p:nvPr/>
        </p:nvCxnSpPr>
        <p:spPr>
          <a:xfrm flipV="1">
            <a:off x="3961265" y="3640992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771A08-BE38-47E9-8A1E-EFA26B1F7848}"/>
              </a:ext>
            </a:extLst>
          </p:cNvPr>
          <p:cNvCxnSpPr>
            <a:cxnSpLocks/>
          </p:cNvCxnSpPr>
          <p:nvPr/>
        </p:nvCxnSpPr>
        <p:spPr>
          <a:xfrm flipV="1">
            <a:off x="3955367" y="4966484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B8BEE6-61A7-4B65-80FA-689E0823AA8C}"/>
              </a:ext>
            </a:extLst>
          </p:cNvPr>
          <p:cNvCxnSpPr>
            <a:cxnSpLocks/>
          </p:cNvCxnSpPr>
          <p:nvPr/>
        </p:nvCxnSpPr>
        <p:spPr>
          <a:xfrm flipV="1">
            <a:off x="3955366" y="6342735"/>
            <a:ext cx="791973" cy="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98AC2F-D7E0-4A4E-B9B9-4386B3F047A9}"/>
              </a:ext>
            </a:extLst>
          </p:cNvPr>
          <p:cNvSpPr txBox="1"/>
          <p:nvPr/>
        </p:nvSpPr>
        <p:spPr>
          <a:xfrm>
            <a:off x="4929406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55060-21A6-4DC1-9A96-1C2A673284E9}"/>
              </a:ext>
            </a:extLst>
          </p:cNvPr>
          <p:cNvSpPr txBox="1"/>
          <p:nvPr/>
        </p:nvSpPr>
        <p:spPr>
          <a:xfrm>
            <a:off x="6030293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7599E-29A2-4937-8108-B118F7BFF64D}"/>
              </a:ext>
            </a:extLst>
          </p:cNvPr>
          <p:cNvSpPr txBox="1"/>
          <p:nvPr/>
        </p:nvSpPr>
        <p:spPr>
          <a:xfrm>
            <a:off x="7131180" y="4169503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FE470-B508-4F9B-9577-0C98F774D303}"/>
              </a:ext>
            </a:extLst>
          </p:cNvPr>
          <p:cNvSpPr txBox="1"/>
          <p:nvPr/>
        </p:nvSpPr>
        <p:spPr>
          <a:xfrm>
            <a:off x="4893739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9BBE2-4F96-456B-92B0-60A67FED3C2D}"/>
              </a:ext>
            </a:extLst>
          </p:cNvPr>
          <p:cNvSpPr txBox="1"/>
          <p:nvPr/>
        </p:nvSpPr>
        <p:spPr>
          <a:xfrm>
            <a:off x="5994626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A324D-D490-4154-8BFE-A6C41752B8A0}"/>
              </a:ext>
            </a:extLst>
          </p:cNvPr>
          <p:cNvSpPr txBox="1"/>
          <p:nvPr/>
        </p:nvSpPr>
        <p:spPr>
          <a:xfrm>
            <a:off x="7095513" y="5486468"/>
            <a:ext cx="553998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8BB056-E6D9-4D99-887F-367F7A7FABD3}"/>
              </a:ext>
            </a:extLst>
          </p:cNvPr>
          <p:cNvSpPr/>
          <p:nvPr/>
        </p:nvSpPr>
        <p:spPr>
          <a:xfrm>
            <a:off x="4880777" y="3438281"/>
            <a:ext cx="2923783" cy="3156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629965B5-34BB-4DD5-A418-33A5791E312E}"/>
              </a:ext>
            </a:extLst>
          </p:cNvPr>
          <p:cNvSpPr/>
          <p:nvPr/>
        </p:nvSpPr>
        <p:spPr>
          <a:xfrm rot="16200000">
            <a:off x="6193707" y="1326542"/>
            <a:ext cx="227171" cy="2994536"/>
          </a:xfrm>
          <a:prstGeom prst="rightBrace">
            <a:avLst>
              <a:gd name="adj1" fmla="val 39406"/>
              <a:gd name="adj2" fmla="val 486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537128-62B1-448A-8B10-42C2FFDEE8D0}"/>
                  </a:ext>
                </a:extLst>
              </p:cNvPr>
              <p:cNvSpPr txBox="1"/>
              <p:nvPr/>
            </p:nvSpPr>
            <p:spPr>
              <a:xfrm>
                <a:off x="5654340" y="2315500"/>
                <a:ext cx="135915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features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537128-62B1-448A-8B10-42C2FFDE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40" y="2315500"/>
                <a:ext cx="1359155" cy="390748"/>
              </a:xfrm>
              <a:prstGeom prst="rect">
                <a:avLst/>
              </a:prstGeom>
              <a:blipFill>
                <a:blip r:embed="rId10"/>
                <a:stretch>
                  <a:fillRect t="-10938" r="-2242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805772-712C-41A3-996F-2BC2AE2C26DD}"/>
                  </a:ext>
                </a:extLst>
              </p:cNvPr>
              <p:cNvSpPr txBox="1"/>
              <p:nvPr/>
            </p:nvSpPr>
            <p:spPr>
              <a:xfrm>
                <a:off x="4929406" y="4769634"/>
                <a:ext cx="267233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</m:oMath>
                </a14:m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,59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805772-712C-41A3-996F-2BC2AE2C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06" y="4769634"/>
                <a:ext cx="2672335" cy="391646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7CFFF4-BB5B-435A-B8E9-F02FA5A73992}"/>
                  </a:ext>
                </a:extLst>
              </p:cNvPr>
              <p:cNvSpPr txBox="1"/>
              <p:nvPr/>
            </p:nvSpPr>
            <p:spPr>
              <a:xfrm>
                <a:off x="4891192" y="6129563"/>
                <a:ext cx="29356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,5</m:t>
                        </m:r>
                      </m:sub>
                    </m:sSub>
                  </m:oMath>
                </a14:m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,59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7CFFF4-BB5B-435A-B8E9-F02FA5A7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92" y="6129563"/>
                <a:ext cx="2935675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6FA4C6-075A-468F-8AA4-DAA27801A23F}"/>
                  </a:ext>
                </a:extLst>
              </p:cNvPr>
              <p:cNvSpPr/>
              <p:nvPr/>
            </p:nvSpPr>
            <p:spPr>
              <a:xfrm>
                <a:off x="8517221" y="3374627"/>
                <a:ext cx="3022536" cy="683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𝟓𝟗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predict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class label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6FA4C6-075A-468F-8AA4-DAA27801A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221" y="3374627"/>
                <a:ext cx="3022536" cy="683392"/>
              </a:xfrm>
              <a:prstGeom prst="rect">
                <a:avLst/>
              </a:prstGeom>
              <a:blipFill>
                <a:blip r:embed="rId13"/>
                <a:stretch>
                  <a:fillRect l="-1613" t="-4464" b="-13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8DFC5C-AE26-469B-A70C-B11E497EA064}"/>
              </a:ext>
            </a:extLst>
          </p:cNvPr>
          <p:cNvCxnSpPr>
            <a:cxnSpLocks/>
          </p:cNvCxnSpPr>
          <p:nvPr/>
        </p:nvCxnSpPr>
        <p:spPr>
          <a:xfrm flipV="1">
            <a:off x="7671839" y="3671805"/>
            <a:ext cx="675207" cy="1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rgbClr val="000429"/>
            </a:solidFill>
            <a:effectLst/>
            <a:latin typeface="Arial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rgbClr val="000429"/>
            </a:solidFill>
            <a:effectLst/>
            <a:latin typeface="Arial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1007</Words>
  <Application>Microsoft Office PowerPoint</Application>
  <PresentationFormat>와이드스크린</PresentationFormat>
  <Paragraphs>227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DX영화자막 M</vt:lpstr>
      <vt:lpstr>HY헤드라인M</vt:lpstr>
      <vt:lpstr>굴림</vt:lpstr>
      <vt:lpstr>맑은 고딕</vt:lpstr>
      <vt:lpstr>Arial</vt:lpstr>
      <vt:lpstr>Cambria Math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YeRim</dc:creator>
  <cp:lastModifiedBy>최예림</cp:lastModifiedBy>
  <cp:revision>302</cp:revision>
  <dcterms:created xsi:type="dcterms:W3CDTF">2020-04-23T03:03:21Z</dcterms:created>
  <dcterms:modified xsi:type="dcterms:W3CDTF">2020-12-14T13:58:57Z</dcterms:modified>
</cp:coreProperties>
</file>