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72" r:id="rId4"/>
    <p:sldId id="271" r:id="rId5"/>
    <p:sldId id="276" r:id="rId6"/>
    <p:sldId id="27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499E0-F60B-4EA5-8A11-3FC15FAE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50A7EF-30A7-4224-8E8C-3ADABC84D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E583C-C8FD-4BD8-B242-A0AFA37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F0A54-0D1A-45C4-AC80-C69DEA4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7F63F-E6C0-43C1-9A54-45AD471D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89608-3E8C-4B3C-9276-0E5C48A8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CB9F7-51D0-484F-B9DD-5261A099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38B74-5CB2-4956-BBD1-62E8DFAF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CBF02-1ADC-4895-B105-5A13D7B3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C3E3A-1CF9-4537-BDEA-1BE585FD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F5193F-D3DF-4826-87A1-2FF5DAC59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88285-D451-4AA0-9EBF-40D6F689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CBAD2-7928-43CD-B5CE-26CCDF74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8F4D6-E439-46BC-8EAF-6A8AEC0F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D3A37-3731-4E0B-9560-F5BB5551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7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bg>
      <p:bgPr>
        <a:solidFill>
          <a:srgbClr val="004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2D3B67-6F82-4AAF-98A4-D9F2EA578EF5}"/>
              </a:ext>
            </a:extLst>
          </p:cNvPr>
          <p:cNvSpPr/>
          <p:nvPr userDrawn="1"/>
        </p:nvSpPr>
        <p:spPr>
          <a:xfrm>
            <a:off x="86809" y="0"/>
            <a:ext cx="12018382" cy="6858000"/>
          </a:xfrm>
          <a:prstGeom prst="roundRect">
            <a:avLst>
              <a:gd name="adj" fmla="val 0"/>
            </a:avLst>
          </a:prstGeom>
          <a:solidFill>
            <a:srgbClr val="80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319B28-7B54-439E-95CB-66C00A68B822}"/>
              </a:ext>
            </a:extLst>
          </p:cNvPr>
          <p:cNvSpPr/>
          <p:nvPr userDrawn="1"/>
        </p:nvSpPr>
        <p:spPr>
          <a:xfrm>
            <a:off x="181336" y="0"/>
            <a:ext cx="11829327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2CD8E83F-2098-4378-B043-25D79F84273B}"/>
              </a:ext>
            </a:extLst>
          </p:cNvPr>
          <p:cNvSpPr txBox="1">
            <a:spLocks/>
          </p:cNvSpPr>
          <p:nvPr userDrawn="1"/>
        </p:nvSpPr>
        <p:spPr>
          <a:xfrm>
            <a:off x="5795366" y="6526066"/>
            <a:ext cx="601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28E8D-27C0-4F15-9D23-457E8C3193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5F0E2-903A-434E-9A8C-94C1697DE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78" b="63981" l="63571" r="79152">
                        <a14:foregroundMark x1="63795" y1="48889" x2="63795" y2="49352"/>
                        <a14:foregroundMark x1="65290" y1="50926" x2="65290" y2="50926"/>
                        <a14:foregroundMark x1="65134" y1="49537" x2="65223" y2="52315"/>
                        <a14:foregroundMark x1="63571" y1="47315" x2="63951" y2="47315"/>
                        <a14:foregroundMark x1="66071" y1="49537" x2="65848" y2="53981"/>
                        <a14:foregroundMark x1="66897" y1="48333" x2="66897" y2="52870"/>
                        <a14:foregroundMark x1="68482" y1="49722" x2="68594" y2="53981"/>
                        <a14:foregroundMark x1="70000" y1="50093" x2="69955" y2="55000"/>
                        <a14:foregroundMark x1="73504" y1="50463" x2="73616" y2="55185"/>
                        <a14:foregroundMark x1="74933" y1="49074" x2="74978" y2="53056"/>
                        <a14:foregroundMark x1="75938" y1="50463" x2="76004" y2="54074"/>
                        <a14:foregroundMark x1="76830" y1="49537" x2="76853" y2="53426"/>
                        <a14:foregroundMark x1="76786" y1="47593" x2="77009" y2="47685"/>
                        <a14:foregroundMark x1="77612" y1="50648" x2="77545" y2="54074"/>
                        <a14:foregroundMark x1="78728" y1="50278" x2="78772" y2="52315"/>
                        <a14:foregroundMark x1="71272" y1="48333" x2="71272" y2="55648"/>
                        <a14:foregroundMark x1="72098" y1="50833" x2="72121" y2="55185"/>
                        <a14:foregroundMark x1="72841" y1="48691" x2="72946" y2="55185"/>
                        <a14:foregroundMark x1="72054" y1="51574" x2="71974" y2="56258"/>
                        <a14:foregroundMark x1="72143" y1="52870" x2="72031" y2="52500"/>
                        <a14:foregroundMark x1="72203" y1="52329" x2="72142" y2="55795"/>
                        <a14:foregroundMark x1="72813" y1="47407" x2="72143" y2="50463"/>
                        <a14:foregroundMark x1="71362" y1="48796" x2="72054" y2="50278"/>
                        <a14:backgroundMark x1="71629" y1="57593" x2="71629" y2="54444"/>
                        <a14:backgroundMark x1="72656" y1="56852" x2="72567" y2="53796"/>
                        <a14:backgroundMark x1="71719" y1="56759" x2="72277" y2="57500"/>
                        <a14:backgroundMark x1="71853" y1="56204" x2="72188" y2="56759"/>
                        <a14:backgroundMark x1="71853" y1="56204" x2="72121" y2="57500"/>
                        <a14:backgroundMark x1="72188" y1="56852" x2="71808" y2="55463"/>
                        <a14:backgroundMark x1="72277" y1="58241" x2="71607" y2="58241"/>
                        <a14:backgroundMark x1="71942" y1="57222" x2="71875" y2="57963"/>
                        <a14:backgroundMark x1="72009" y1="57407" x2="72098" y2="57963"/>
                        <a14:backgroundMark x1="72121" y1="56481" x2="71853" y2="59352"/>
                        <a14:backgroundMark x1="73192" y1="47685" x2="73192" y2="48333"/>
                      </a14:backgroundRemoval>
                    </a14:imgEffect>
                  </a14:imgLayer>
                </a14:imgProps>
              </a:ext>
            </a:extLst>
          </a:blip>
          <a:srcRect l="62091" t="43120" r="18942" b="42010"/>
          <a:stretch/>
        </p:blipFill>
        <p:spPr>
          <a:xfrm>
            <a:off x="10485697" y="6555580"/>
            <a:ext cx="1619493" cy="3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2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87AF5-967B-4C2A-B382-E665B2B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50BA-B783-4FD9-8462-3650B1C2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1EEBB-6539-4A28-84F9-6ABA7DD1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33E66-8FBD-4E3C-9817-882E25D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093C6-678C-41D5-82B8-2A37D27C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ED0A-6F36-417C-B62B-BE9D8EDD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C2970-A194-43FF-8DF7-98CC4BB3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9A776-B90E-450A-8985-0309BE6C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39345-33C6-4743-9E3E-CA562EC5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732F8-9FBB-4D96-9F76-638E87DF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2C06E-EDC2-4152-A252-39B77AB8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61880-73E6-4684-A7FE-DBDB92235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8C4458-84BF-4F03-9EE1-9D7B3A53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99D08-9D8C-4776-9484-6143AB7D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54556-6D5C-4E5F-9296-66CA65C9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43816-CAFB-4396-A1C5-BBC80D59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69BE4-6AEA-46CF-AA49-4FE67E93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10A07-D3CF-4DFF-95DB-E5A4A13D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9B5EB-AAE4-42AD-AF0A-05217B64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7C66B2-2F3F-4375-B553-2C15594C8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38865E-7B68-40BE-AFA4-59B4E6681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A53877-5AE4-436B-82AB-C87D0FC8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E2507C-86DE-4AD1-941D-A4B12669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D0035C-E5BA-4CEE-A9F2-39FBB14D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2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9C1B0-FC7A-4088-852C-92E986A3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1841B-8668-477C-9C67-88581587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99AC73-96DA-4C32-9B09-8F3A7C8E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BED0BD-A22B-4984-B20C-D8B19A6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6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C9031C-1E6A-4BDC-82CE-89BFEC1A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411D9-A7B7-4139-BAE0-0981B46F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11ED7-BCE4-4D28-A49A-7B869C07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4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2CB98-DBC8-4A73-8494-96A8837D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EC5AC-3FD5-466A-8901-13039446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66741-AF0E-4AA4-8227-AFE60545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09F84-16E5-43F5-B08D-13824107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8F52B-1954-4F98-AC69-7ADA1C8E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1A150-CF91-405B-A876-501A3FE5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F4A70-C098-457F-AA4D-C8359746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37EBFE-0DDD-4A5E-9193-F7EE8D84D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04EE5-7504-42EB-B94C-AD94CB042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966B3-B51D-4DDD-8393-8BB0BD2B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5A607-EF64-475B-BC00-E4C69F6A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90BC2-C5DF-4A3D-830C-296444DA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0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3BC3FE-DEA7-4E38-A0CB-6B20CB0B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1DC89-EE04-47AA-957D-1394CCC5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D18B-01D2-493D-871B-CA588D791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3E82-E792-4504-A890-3AB0560C5D4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9FA7A-FDE4-4F7A-B5D8-898D4CC4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97D63-D066-42DD-AD7F-E4DC9605A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CD5B-7A46-4111-A7C8-3ECE67171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EC48F8A7-C705-4D83-A2A9-40A037F182FE}"/>
              </a:ext>
            </a:extLst>
          </p:cNvPr>
          <p:cNvSpPr/>
          <p:nvPr/>
        </p:nvSpPr>
        <p:spPr>
          <a:xfrm>
            <a:off x="489332" y="3281083"/>
            <a:ext cx="3989299" cy="240226"/>
          </a:xfrm>
          <a:prstGeom prst="parallelogram">
            <a:avLst/>
          </a:prstGeom>
          <a:solidFill>
            <a:srgbClr val="FFC8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A7DD7-7BA2-4ABC-986F-AF1B342F4C27}"/>
              </a:ext>
            </a:extLst>
          </p:cNvPr>
          <p:cNvSpPr txBox="1"/>
          <p:nvPr/>
        </p:nvSpPr>
        <p:spPr>
          <a:xfrm>
            <a:off x="583460" y="2732758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rial" panose="020B0604020202020204" pitchFamily="34" charset="0"/>
                <a:cs typeface="Arial" panose="020B0604020202020204" pitchFamily="34" charset="0"/>
              </a:rPr>
              <a:t>FIRE - DES</a:t>
            </a:r>
          </a:p>
        </p:txBody>
      </p:sp>
    </p:spTree>
    <p:extLst>
      <p:ext uri="{BB962C8B-B14F-4D97-AF65-F5344CB8AC3E}">
        <p14:creationId xmlns:p14="http://schemas.microsoft.com/office/powerpoint/2010/main" val="13356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3351A6-46BD-418B-8FBD-4B0EA9D4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34" y="334553"/>
            <a:ext cx="7367731" cy="61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E505AC-9157-4D4F-AEF3-9D660889E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13"/>
          <a:stretch/>
        </p:blipFill>
        <p:spPr>
          <a:xfrm>
            <a:off x="1748127" y="1925995"/>
            <a:ext cx="4599110" cy="3426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DB58C1-C4EC-4AC2-9B12-4B163E1CA3E1}"/>
              </a:ext>
            </a:extLst>
          </p:cNvPr>
          <p:cNvSpPr txBox="1"/>
          <p:nvPr/>
        </p:nvSpPr>
        <p:spPr>
          <a:xfrm>
            <a:off x="226502" y="75501"/>
            <a:ext cx="319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Lit Review: FIRE-DES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DC53FA-B885-49F7-9A94-2C3AA121DA66}"/>
              </a:ext>
            </a:extLst>
          </p:cNvPr>
          <p:cNvSpPr/>
          <p:nvPr/>
        </p:nvSpPr>
        <p:spPr>
          <a:xfrm>
            <a:off x="1590820" y="758102"/>
            <a:ext cx="8923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(</a:t>
            </a:r>
            <a:r>
              <a:rPr lang="en-US" altLang="ko-KR" sz="2800" b="1" dirty="0" err="1">
                <a:solidFill>
                  <a:srgbClr val="7ED0C9"/>
                </a:solidFill>
              </a:rPr>
              <a:t>F</a:t>
            </a:r>
            <a:r>
              <a:rPr lang="en-US" altLang="ko-KR" sz="2400" b="1" dirty="0" err="1"/>
              <a:t>rienemy</a:t>
            </a:r>
            <a:r>
              <a:rPr lang="en-US" altLang="ko-KR" sz="2400" b="1" dirty="0"/>
              <a:t> </a:t>
            </a:r>
            <a:r>
              <a:rPr lang="en-US" altLang="ko-KR" sz="2800" b="1" dirty="0">
                <a:solidFill>
                  <a:srgbClr val="7ED0C9"/>
                </a:solidFill>
              </a:rPr>
              <a:t>I</a:t>
            </a:r>
            <a:r>
              <a:rPr lang="en-US" altLang="ko-KR" sz="2400" b="1" dirty="0"/>
              <a:t>ndecision </a:t>
            </a:r>
            <a:r>
              <a:rPr lang="en-US" altLang="ko-KR" sz="2800" b="1" dirty="0" err="1">
                <a:solidFill>
                  <a:srgbClr val="7ED0C9"/>
                </a:solidFill>
              </a:rPr>
              <a:t>RE</a:t>
            </a:r>
            <a:r>
              <a:rPr lang="en-US" altLang="ko-KR" sz="2400" b="1" dirty="0" err="1"/>
              <a:t>gion</a:t>
            </a:r>
            <a:r>
              <a:rPr lang="en-US" altLang="ko-KR" sz="2400" b="1" dirty="0"/>
              <a:t> </a:t>
            </a:r>
            <a:r>
              <a:rPr lang="en-US" altLang="ko-KR" sz="2800" b="1" dirty="0">
                <a:solidFill>
                  <a:srgbClr val="CF90C4"/>
                </a:solidFill>
              </a:rPr>
              <a:t>D</a:t>
            </a:r>
            <a:r>
              <a:rPr lang="en-US" altLang="ko-KR" sz="2400" b="1" dirty="0"/>
              <a:t>ynamic </a:t>
            </a:r>
            <a:r>
              <a:rPr lang="en-US" altLang="ko-KR" sz="2800" b="1" dirty="0">
                <a:solidFill>
                  <a:srgbClr val="CF90C4"/>
                </a:solidFill>
              </a:rPr>
              <a:t>E</a:t>
            </a:r>
            <a:r>
              <a:rPr lang="en-US" altLang="ko-KR" sz="2400" b="1" dirty="0"/>
              <a:t>nsemble </a:t>
            </a:r>
            <a:r>
              <a:rPr lang="en-US" altLang="ko-KR" sz="2800" b="1" dirty="0">
                <a:solidFill>
                  <a:srgbClr val="CF90C4"/>
                </a:solidFill>
              </a:rPr>
              <a:t>S</a:t>
            </a:r>
            <a:r>
              <a:rPr lang="en-US" altLang="ko-KR" sz="2400" b="1" dirty="0"/>
              <a:t>election)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71990-38D4-4805-93EB-4167C3BFD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56" y="2084559"/>
            <a:ext cx="3095625" cy="363855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6B6D3A6-B94E-4E39-9DF6-B9CBA3263538}"/>
              </a:ext>
            </a:extLst>
          </p:cNvPr>
          <p:cNvSpPr/>
          <p:nvPr/>
        </p:nvSpPr>
        <p:spPr>
          <a:xfrm>
            <a:off x="4874003" y="3215080"/>
            <a:ext cx="2248250" cy="427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A1005CF-FADB-4723-B82D-6AF640DF33CB}"/>
              </a:ext>
            </a:extLst>
          </p:cNvPr>
          <p:cNvGrpSpPr/>
          <p:nvPr/>
        </p:nvGrpSpPr>
        <p:grpSpPr>
          <a:xfrm>
            <a:off x="7564006" y="5780225"/>
            <a:ext cx="3959929" cy="369332"/>
            <a:chOff x="7077444" y="5827115"/>
            <a:chExt cx="3959929" cy="369332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A993CD0-743B-49F5-B3E8-6F2BCDDF2D18}"/>
                </a:ext>
              </a:extLst>
            </p:cNvPr>
            <p:cNvSpPr/>
            <p:nvPr/>
          </p:nvSpPr>
          <p:spPr>
            <a:xfrm>
              <a:off x="7077444" y="5916009"/>
              <a:ext cx="232712" cy="20061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635E05-3A57-4340-89F7-FE5F72B8D090}"/>
                </a:ext>
              </a:extLst>
            </p:cNvPr>
            <p:cNvSpPr txBox="1"/>
            <p:nvPr/>
          </p:nvSpPr>
          <p:spPr>
            <a:xfrm>
              <a:off x="7212352" y="5827115"/>
              <a:ext cx="382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는      </a:t>
              </a:r>
              <a:r>
                <a:rPr lang="en-US" altLang="ko-KR" dirty="0"/>
                <a:t>class</a:t>
              </a:r>
              <a:r>
                <a:rPr lang="ko-KR" altLang="en-US" dirty="0"/>
                <a:t>인데</a:t>
              </a:r>
              <a:r>
                <a:rPr lang="en-US" altLang="ko-KR" dirty="0"/>
                <a:t>,     </a:t>
              </a:r>
              <a:r>
                <a:rPr lang="ko-KR" altLang="en-US" dirty="0"/>
                <a:t>로 </a:t>
              </a:r>
              <a:r>
                <a:rPr lang="en-US" altLang="ko-KR" dirty="0"/>
                <a:t>predict </a:t>
              </a:r>
              <a:r>
                <a:rPr lang="ko-KR" altLang="en-US" dirty="0"/>
                <a:t>됨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A6696C-E035-4B3D-B3A0-9F908DA58DEA}"/>
                </a:ext>
              </a:extLst>
            </p:cNvPr>
            <p:cNvSpPr/>
            <p:nvPr/>
          </p:nvSpPr>
          <p:spPr>
            <a:xfrm>
              <a:off x="7667618" y="5895425"/>
              <a:ext cx="232712" cy="232712"/>
            </a:xfrm>
            <a:prstGeom prst="ellipse">
              <a:avLst/>
            </a:prstGeom>
            <a:noFill/>
            <a:ln w="28575">
              <a:solidFill>
                <a:srgbClr val="32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154525-B4BB-4A7A-AEDE-03D801A42873}"/>
                </a:ext>
              </a:extLst>
            </p:cNvPr>
            <p:cNvSpPr/>
            <p:nvPr/>
          </p:nvSpPr>
          <p:spPr>
            <a:xfrm>
              <a:off x="9094756" y="5889072"/>
              <a:ext cx="232712" cy="232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A06DA8-E2CC-4563-9D6E-402AF066BDAB}"/>
              </a:ext>
            </a:extLst>
          </p:cNvPr>
          <p:cNvSpPr txBox="1"/>
          <p:nvPr/>
        </p:nvSpPr>
        <p:spPr>
          <a:xfrm>
            <a:off x="1071214" y="5373361"/>
            <a:ext cx="5173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Indecision Region</a:t>
            </a:r>
          </a:p>
          <a:p>
            <a:r>
              <a:rPr lang="en-US" altLang="ko-KR" sz="2000" b="1" dirty="0"/>
              <a:t>: point </a:t>
            </a:r>
            <a:r>
              <a:rPr lang="ko-KR" altLang="en-US" sz="2000" b="1" dirty="0"/>
              <a:t>주변에 하나 이상의 </a:t>
            </a:r>
            <a:r>
              <a:rPr lang="en-US" altLang="ko-KR" sz="2000" b="1" dirty="0"/>
              <a:t>class</a:t>
            </a:r>
            <a:r>
              <a:rPr lang="ko-KR" altLang="en-US" sz="2000" b="1" dirty="0"/>
              <a:t>가 있을 때</a:t>
            </a:r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AB4A0-505B-4A0C-AD6D-5423155DD0C3}"/>
              </a:ext>
            </a:extLst>
          </p:cNvPr>
          <p:cNvSpPr txBox="1"/>
          <p:nvPr/>
        </p:nvSpPr>
        <p:spPr>
          <a:xfrm>
            <a:off x="3347326" y="1313608"/>
            <a:ext cx="541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DES </a:t>
            </a:r>
            <a:r>
              <a:rPr lang="ko-KR" altLang="en-US" dirty="0"/>
              <a:t>방법 제안 </a:t>
            </a:r>
            <a:r>
              <a:rPr lang="en-US" altLang="ko-KR" dirty="0"/>
              <a:t>X, Dynamic</a:t>
            </a:r>
            <a:r>
              <a:rPr lang="ko-KR" altLang="en-US" dirty="0"/>
              <a:t> </a:t>
            </a:r>
            <a:r>
              <a:rPr lang="en-US" altLang="ko-KR" dirty="0"/>
              <a:t>Pruning</a:t>
            </a:r>
            <a:r>
              <a:rPr lang="ko-KR" altLang="en-US" dirty="0"/>
              <a:t> 제안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17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FAAEC-9072-4DCC-8747-1FC0A809A493}"/>
              </a:ext>
            </a:extLst>
          </p:cNvPr>
          <p:cNvSpPr txBox="1"/>
          <p:nvPr/>
        </p:nvSpPr>
        <p:spPr>
          <a:xfrm>
            <a:off x="226502" y="75501"/>
            <a:ext cx="319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Lit Review: FIRE-DES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FDC589-DB64-4D5C-914A-60E723881172}"/>
                  </a:ext>
                </a:extLst>
              </p:cNvPr>
              <p:cNvSpPr txBox="1"/>
              <p:nvPr/>
            </p:nvSpPr>
            <p:spPr>
              <a:xfrm>
                <a:off x="5121691" y="559435"/>
                <a:ext cx="502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err="1"/>
                  <a:t>Frienemy</a:t>
                </a:r>
                <a:r>
                  <a:rPr lang="en-US" altLang="ko-KR" sz="2400" b="1" dirty="0"/>
                  <a:t> = Friend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400" b="1" dirty="0"/>
                  <a:t> enemy </a:t>
                </a:r>
                <a:r>
                  <a:rPr lang="ko-KR" altLang="en-US" sz="2400" b="1" dirty="0"/>
                  <a:t>조합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FDC589-DB64-4D5C-914A-60E723881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691" y="559435"/>
                <a:ext cx="5027787" cy="461665"/>
              </a:xfrm>
              <a:prstGeom prst="rect">
                <a:avLst/>
              </a:prstGeom>
              <a:blipFill>
                <a:blip r:embed="rId2"/>
                <a:stretch>
                  <a:fillRect l="-1818" t="-10526" r="-970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9CE636A-452A-49AF-9E10-9CE0AD4B7CE2}"/>
              </a:ext>
            </a:extLst>
          </p:cNvPr>
          <p:cNvSpPr/>
          <p:nvPr/>
        </p:nvSpPr>
        <p:spPr>
          <a:xfrm>
            <a:off x="1569510" y="1404874"/>
            <a:ext cx="232712" cy="200614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E1078-35E1-4CDF-920E-03624AA418D9}"/>
              </a:ext>
            </a:extLst>
          </p:cNvPr>
          <p:cNvSpPr txBox="1"/>
          <p:nvPr/>
        </p:nvSpPr>
        <p:spPr>
          <a:xfrm>
            <a:off x="1704418" y="1315980"/>
            <a:ext cx="285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는      </a:t>
            </a:r>
            <a:r>
              <a:rPr lang="en-US" altLang="ko-KR" dirty="0"/>
              <a:t>class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predict</a:t>
            </a:r>
            <a:r>
              <a:rPr lang="ko-KR" altLang="en-US" dirty="0"/>
              <a:t>되는 것을 방지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B84E76-8CAC-43E2-8C0B-EFB532B1B8AD}"/>
              </a:ext>
            </a:extLst>
          </p:cNvPr>
          <p:cNvSpPr/>
          <p:nvPr/>
        </p:nvSpPr>
        <p:spPr>
          <a:xfrm>
            <a:off x="2159684" y="1384290"/>
            <a:ext cx="232712" cy="232712"/>
          </a:xfrm>
          <a:prstGeom prst="ellipse">
            <a:avLst/>
          </a:prstGeom>
          <a:noFill/>
          <a:ln w="28575">
            <a:solidFill>
              <a:srgbClr val="32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579D7D-F786-4005-A12F-FF09B5957D35}"/>
              </a:ext>
            </a:extLst>
          </p:cNvPr>
          <p:cNvSpPr/>
          <p:nvPr/>
        </p:nvSpPr>
        <p:spPr>
          <a:xfrm>
            <a:off x="1588062" y="1694382"/>
            <a:ext cx="232712" cy="232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26CC113-504B-44B3-86D4-317E0F20CBB3}"/>
              </a:ext>
            </a:extLst>
          </p:cNvPr>
          <p:cNvSpPr/>
          <p:nvPr/>
        </p:nvSpPr>
        <p:spPr>
          <a:xfrm>
            <a:off x="7157751" y="1138165"/>
            <a:ext cx="232712" cy="232712"/>
          </a:xfrm>
          <a:prstGeom prst="ellipse">
            <a:avLst/>
          </a:prstGeom>
          <a:noFill/>
          <a:ln w="28575">
            <a:solidFill>
              <a:srgbClr val="32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04FEA-AA4F-40C2-8A1A-B89495C2C8FD}"/>
              </a:ext>
            </a:extLst>
          </p:cNvPr>
          <p:cNvSpPr txBox="1"/>
          <p:nvPr/>
        </p:nvSpPr>
        <p:spPr>
          <a:xfrm>
            <a:off x="7390463" y="106985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0B6B68-687C-4CEB-88CC-033A944D166A}"/>
              </a:ext>
            </a:extLst>
          </p:cNvPr>
          <p:cNvSpPr/>
          <p:nvPr/>
        </p:nvSpPr>
        <p:spPr>
          <a:xfrm>
            <a:off x="8493466" y="1130155"/>
            <a:ext cx="232712" cy="232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4C754-B33E-4D6B-B1E7-59556AE6BB97}"/>
              </a:ext>
            </a:extLst>
          </p:cNvPr>
          <p:cNvSpPr txBox="1"/>
          <p:nvPr/>
        </p:nvSpPr>
        <p:spPr>
          <a:xfrm>
            <a:off x="8726774" y="106184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714F8B-0CAF-4CEC-A9C1-95FAB23CE2B9}"/>
                  </a:ext>
                </a:extLst>
              </p:cNvPr>
              <p:cNvSpPr txBox="1"/>
              <p:nvPr/>
            </p:nvSpPr>
            <p:spPr>
              <a:xfrm>
                <a:off x="4721564" y="2076024"/>
                <a:ext cx="7272119" cy="3936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b="1" dirty="0" err="1"/>
                  <a:t>Frienemy</a:t>
                </a:r>
                <a:r>
                  <a:rPr lang="en-US" altLang="ko-KR" sz="2000" b="1" dirty="0"/>
                  <a:t> samples (</a:t>
                </a:r>
                <a:r>
                  <a:rPr lang="ko-KR" altLang="en-US" sz="2000" b="1" dirty="0"/>
                  <a:t>총</a:t>
                </a:r>
                <a:r>
                  <a:rPr lang="en-US" altLang="ko-KR" sz="2000" b="1" dirty="0"/>
                  <a:t> 6</a:t>
                </a:r>
                <a:r>
                  <a:rPr lang="ko-KR" altLang="en-US" sz="2000" b="1" dirty="0"/>
                  <a:t>개</a:t>
                </a:r>
                <a:r>
                  <a:rPr lang="en-US" altLang="ko-KR" sz="2000" b="1" dirty="0"/>
                  <a:t>)</a:t>
                </a:r>
              </a:p>
              <a:p>
                <a:r>
                  <a:rPr lang="en-US" altLang="ko-KR" sz="2000" b="1" dirty="0"/>
                  <a:t>   = [ (A,C), (A,D), (A,E),   (B,C), (B,D), (B,E) ]</a:t>
                </a:r>
              </a:p>
              <a:p>
                <a:endParaRPr lang="en-US" altLang="ko-KR" sz="2000" b="1" dirty="0"/>
              </a:p>
              <a:p>
                <a:endParaRPr lang="en-US" altLang="ko-KR" sz="2000" b="1" dirty="0"/>
              </a:p>
              <a:p>
                <a:r>
                  <a:rPr lang="ko-KR" altLang="en-US" sz="2000" b="1" dirty="0"/>
                  <a:t>이 조합 중에서</a:t>
                </a:r>
                <a:r>
                  <a:rPr lang="en-US" altLang="ko-KR" sz="2000" b="1" dirty="0"/>
                  <a:t> </a:t>
                </a:r>
                <a:r>
                  <a:rPr lang="ko-KR" altLang="en-US" sz="2000" b="1" dirty="0">
                    <a:highlight>
                      <a:srgbClr val="FFCE29"/>
                    </a:highlight>
                  </a:rPr>
                  <a:t>하나의 조합이라도 </a:t>
                </a:r>
                <a:endParaRPr lang="en-US" altLang="ko-KR" sz="2000" b="1" dirty="0">
                  <a:highlight>
                    <a:srgbClr val="FFCE29"/>
                  </a:highlight>
                </a:endParaRPr>
              </a:p>
              <a:p>
                <a:r>
                  <a:rPr lang="ko-KR" altLang="en-US" sz="2000" b="1" dirty="0"/>
                  <a:t>정확히 </a:t>
                </a:r>
                <a:r>
                  <a:rPr lang="en-US" altLang="ko-KR" sz="2000" b="1" dirty="0"/>
                  <a:t>predict</a:t>
                </a:r>
                <a:r>
                  <a:rPr lang="ko-KR" altLang="en-US" sz="2000" b="1" dirty="0"/>
                  <a:t>한 </a:t>
                </a:r>
                <a:r>
                  <a:rPr lang="en-US" altLang="ko-KR" sz="2000" b="1" dirty="0"/>
                  <a:t>classifier</a:t>
                </a:r>
                <a:r>
                  <a:rPr lang="ko-KR" altLang="en-US" sz="2000" b="1" dirty="0"/>
                  <a:t>들 채택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𝒑𝒓𝒖𝒏𝒆𝒅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1" dirty="0"/>
              </a:p>
              <a:p>
                <a:endParaRPr lang="en-US" altLang="ko-KR" sz="2000" b="1" dirty="0"/>
              </a:p>
              <a:p>
                <a:r>
                  <a:rPr lang="en-US" altLang="ko-KR" sz="2000" b="1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𝒒𝒖𝒆𝒓𝒚</m:t>
                        </m:r>
                      </m:sub>
                    </m:sSub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predict</a:t>
                </a:r>
                <a:r>
                  <a:rPr lang="ko-KR" altLang="en-US" sz="2000" b="1" dirty="0"/>
                  <a:t>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𝒑𝒓𝒖𝒏𝒆𝒅</m:t>
                        </m:r>
                      </m:sub>
                    </m:sSub>
                  </m:oMath>
                </a14:m>
                <a:r>
                  <a:rPr lang="ko-KR" altLang="en-US" sz="2000" b="1" dirty="0"/>
                  <a:t>사용 </a:t>
                </a:r>
                <a:r>
                  <a:rPr lang="en-US" altLang="ko-KR" sz="2000" b="1" dirty="0"/>
                  <a:t>+ Majority Voting</a:t>
                </a:r>
              </a:p>
              <a:p>
                <a:endParaRPr lang="en-US" altLang="ko-KR" sz="2000" b="1" dirty="0"/>
              </a:p>
              <a:p>
                <a:endParaRPr lang="en-US" altLang="ko-KR" sz="2000" b="1" dirty="0"/>
              </a:p>
              <a:p>
                <a:r>
                  <a: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※ </a:t>
                </a:r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𝒑𝒓𝒖𝒏𝒆𝒅</m:t>
                        </m:r>
                      </m:sub>
                    </m:sSub>
                  </m:oMath>
                </a14:m>
                <a:r>
                  <a:rPr lang="ko-KR" altLang="en-US" sz="2000" b="1" dirty="0"/>
                  <a:t>가 도출되지 않았다면</a:t>
                </a:r>
                <a:r>
                  <a:rPr lang="en-US" altLang="ko-KR" sz="2000" b="1" dirty="0"/>
                  <a:t>, </a:t>
                </a:r>
              </a:p>
              <a:p>
                <a:r>
                  <a:rPr lang="ko-KR" altLang="en-US" sz="2000" b="1" dirty="0"/>
                  <a:t>모든 </a:t>
                </a:r>
                <a:r>
                  <a:rPr lang="en-US" altLang="ko-KR" sz="2000" b="1" dirty="0"/>
                  <a:t>base classifier</a:t>
                </a:r>
                <a:r>
                  <a:rPr lang="ko-KR" altLang="en-US" sz="2000" b="1" dirty="0"/>
                  <a:t>들로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𝒒𝒖𝒆𝒓𝒚</m:t>
                        </m:r>
                      </m:sub>
                    </m:sSub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predict + Majority Voting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714F8B-0CAF-4CEC-A9C1-95FAB23C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564" y="2076024"/>
                <a:ext cx="7272119" cy="3936783"/>
              </a:xfrm>
              <a:prstGeom prst="rect">
                <a:avLst/>
              </a:prstGeom>
              <a:blipFill>
                <a:blip r:embed="rId3"/>
                <a:stretch>
                  <a:fillRect l="-923" t="-930" r="-84" b="-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5DF63B09-8A1F-4FE9-B1A8-EF01EE212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21" y="2268743"/>
            <a:ext cx="2902399" cy="31500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A5E6D8-028B-421C-B643-D1C2EB98675E}"/>
              </a:ext>
            </a:extLst>
          </p:cNvPr>
          <p:cNvSpPr txBox="1"/>
          <p:nvPr/>
        </p:nvSpPr>
        <p:spPr>
          <a:xfrm>
            <a:off x="560210" y="14391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목적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FF5B0F-6F1C-4A33-BCEE-936F2E4E68D3}"/>
              </a:ext>
            </a:extLst>
          </p:cNvPr>
          <p:cNvSpPr/>
          <p:nvPr/>
        </p:nvSpPr>
        <p:spPr>
          <a:xfrm>
            <a:off x="4721564" y="5184396"/>
            <a:ext cx="7190803" cy="828411"/>
          </a:xfrm>
          <a:prstGeom prst="rect">
            <a:avLst/>
          </a:prstGeom>
          <a:noFill/>
          <a:ln w="28575">
            <a:solidFill>
              <a:srgbClr val="7E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4" grpId="0" animBg="1"/>
      <p:bldP spid="15" grpId="0"/>
      <p:bldP spid="1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930B97-0208-46DC-94DE-A094156B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439" y="1538332"/>
            <a:ext cx="5524795" cy="2865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A8B7B6-55F4-4083-9DD0-4139FBB5AAE6}"/>
              </a:ext>
            </a:extLst>
          </p:cNvPr>
          <p:cNvSpPr txBox="1"/>
          <p:nvPr/>
        </p:nvSpPr>
        <p:spPr>
          <a:xfrm>
            <a:off x="226502" y="75501"/>
            <a:ext cx="319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Lit Review: FIRE-DES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B45C1-7027-4278-9753-056593AB919D}"/>
              </a:ext>
            </a:extLst>
          </p:cNvPr>
          <p:cNvSpPr txBox="1"/>
          <p:nvPr/>
        </p:nvSpPr>
        <p:spPr>
          <a:xfrm>
            <a:off x="3365491" y="4673337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DES </a:t>
            </a:r>
            <a:r>
              <a:rPr lang="ko-KR" altLang="en-US" dirty="0"/>
              <a:t>방법론이 아니므로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DCS, DES</a:t>
            </a:r>
            <a:r>
              <a:rPr lang="ko-KR" altLang="en-US" dirty="0"/>
              <a:t>에 </a:t>
            </a:r>
            <a:r>
              <a:rPr lang="en-US" altLang="ko-KR" dirty="0"/>
              <a:t>FIRE(Dynamic Pruning)</a:t>
            </a:r>
            <a:r>
              <a:rPr lang="ko-KR" altLang="en-US" dirty="0"/>
              <a:t> 적용 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35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DEE9C8-68C8-4AB0-89D4-1836E53BADCF}"/>
              </a:ext>
            </a:extLst>
          </p:cNvPr>
          <p:cNvSpPr txBox="1"/>
          <p:nvPr/>
        </p:nvSpPr>
        <p:spPr>
          <a:xfrm>
            <a:off x="226502" y="75501"/>
            <a:ext cx="319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Lit Review: FIRE-DES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1FEB7-CEAF-4498-A69E-AD726B91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37" y="654612"/>
            <a:ext cx="9931653" cy="585916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396CA9-FD1A-4CD7-A1DB-7AD5727A6A21}"/>
              </a:ext>
            </a:extLst>
          </p:cNvPr>
          <p:cNvCxnSpPr>
            <a:cxnSpLocks/>
          </p:cNvCxnSpPr>
          <p:nvPr/>
        </p:nvCxnSpPr>
        <p:spPr>
          <a:xfrm>
            <a:off x="2860646" y="654612"/>
            <a:ext cx="0" cy="5859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6516EA-8622-407E-A73A-674F2C91B6F9}"/>
              </a:ext>
            </a:extLst>
          </p:cNvPr>
          <p:cNvCxnSpPr>
            <a:cxnSpLocks/>
          </p:cNvCxnSpPr>
          <p:nvPr/>
        </p:nvCxnSpPr>
        <p:spPr>
          <a:xfrm>
            <a:off x="4791512" y="654612"/>
            <a:ext cx="0" cy="5859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B06089-9328-481B-95D2-D700BAD38024}"/>
              </a:ext>
            </a:extLst>
          </p:cNvPr>
          <p:cNvCxnSpPr>
            <a:cxnSpLocks/>
          </p:cNvCxnSpPr>
          <p:nvPr/>
        </p:nvCxnSpPr>
        <p:spPr>
          <a:xfrm>
            <a:off x="3818389" y="654612"/>
            <a:ext cx="0" cy="5859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A25FA2-CC6B-4E42-A297-803C79227962}"/>
              </a:ext>
            </a:extLst>
          </p:cNvPr>
          <p:cNvCxnSpPr>
            <a:cxnSpLocks/>
          </p:cNvCxnSpPr>
          <p:nvPr/>
        </p:nvCxnSpPr>
        <p:spPr>
          <a:xfrm>
            <a:off x="5698921" y="654612"/>
            <a:ext cx="0" cy="5859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183263-6A7C-478F-8F4D-5E895CD5B662}"/>
              </a:ext>
            </a:extLst>
          </p:cNvPr>
          <p:cNvCxnSpPr>
            <a:cxnSpLocks/>
          </p:cNvCxnSpPr>
          <p:nvPr/>
        </p:nvCxnSpPr>
        <p:spPr>
          <a:xfrm>
            <a:off x="8577743" y="654612"/>
            <a:ext cx="0" cy="5859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D6B765-63FE-420F-B4D4-189F11D52657}"/>
              </a:ext>
            </a:extLst>
          </p:cNvPr>
          <p:cNvCxnSpPr>
            <a:cxnSpLocks/>
          </p:cNvCxnSpPr>
          <p:nvPr/>
        </p:nvCxnSpPr>
        <p:spPr>
          <a:xfrm>
            <a:off x="6665053" y="654612"/>
            <a:ext cx="0" cy="5859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0EC8D5F-28BE-4C56-92A9-C1D06263423E}"/>
              </a:ext>
            </a:extLst>
          </p:cNvPr>
          <p:cNvCxnSpPr>
            <a:cxnSpLocks/>
          </p:cNvCxnSpPr>
          <p:nvPr/>
        </p:nvCxnSpPr>
        <p:spPr>
          <a:xfrm>
            <a:off x="7614407" y="654612"/>
            <a:ext cx="0" cy="5859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C6DFCF-AD61-4DE1-8D35-A8F03EA5D5FE}"/>
              </a:ext>
            </a:extLst>
          </p:cNvPr>
          <p:cNvCxnSpPr>
            <a:cxnSpLocks/>
          </p:cNvCxnSpPr>
          <p:nvPr/>
        </p:nvCxnSpPr>
        <p:spPr>
          <a:xfrm>
            <a:off x="10449887" y="654612"/>
            <a:ext cx="0" cy="5859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2163B8-0F9E-4D66-B1F8-178353DA275B}"/>
              </a:ext>
            </a:extLst>
          </p:cNvPr>
          <p:cNvCxnSpPr>
            <a:cxnSpLocks/>
          </p:cNvCxnSpPr>
          <p:nvPr/>
        </p:nvCxnSpPr>
        <p:spPr>
          <a:xfrm>
            <a:off x="9510320" y="654612"/>
            <a:ext cx="0" cy="5859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8DE82-5813-4B8E-8B3F-13513707C62D}"/>
              </a:ext>
            </a:extLst>
          </p:cNvPr>
          <p:cNvSpPr/>
          <p:nvPr/>
        </p:nvSpPr>
        <p:spPr>
          <a:xfrm>
            <a:off x="1383337" y="6157519"/>
            <a:ext cx="9066547" cy="293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DF1E5D-8389-44E8-95B5-899E0C7A64F7}"/>
              </a:ext>
            </a:extLst>
          </p:cNvPr>
          <p:cNvSpPr/>
          <p:nvPr/>
        </p:nvSpPr>
        <p:spPr>
          <a:xfrm>
            <a:off x="1391725" y="671390"/>
            <a:ext cx="9066547" cy="217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3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DX영화자막 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최예림</dc:creator>
  <cp:lastModifiedBy>최예림</cp:lastModifiedBy>
  <cp:revision>1</cp:revision>
  <dcterms:created xsi:type="dcterms:W3CDTF">2020-12-14T13:59:52Z</dcterms:created>
  <dcterms:modified xsi:type="dcterms:W3CDTF">2020-12-14T14:00:31Z</dcterms:modified>
</cp:coreProperties>
</file>