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예림" initials="최" lastIdx="1" clrIdx="0">
    <p:extLst>
      <p:ext uri="{19B8F6BF-5375-455C-9EA6-DF929625EA0E}">
        <p15:presenceInfo xmlns:p15="http://schemas.microsoft.com/office/powerpoint/2012/main" userId="최예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53C0-F59F-46E6-89CA-9ABF33AB17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C4C59-CE2C-43FD-BE75-40DAC0372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5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4B137-C137-4886-ACFC-B65FED0F8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FC1A4-3D23-436F-BF4E-F68F8D4A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5D393-2BF2-470F-8596-2F9AE91C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EFA37-6A2B-4CDE-AFBB-8C049F4B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5CF63-B784-4706-895F-09C64300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8DA0B-8B78-4CAF-9A23-CB72BD30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89187-75F4-4827-A34F-E18303419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FA9F-61AC-4564-8375-734CC05D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82E21-8D46-4678-8240-C78B5213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6793-71C1-4E35-BF59-BF0A15B1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304101-8BD3-40A8-B1CA-DE92E0ADA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38DF0-59ED-45EC-9A88-E675EFB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AC22B-2467-4251-8EE3-3B900BC7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A479-9765-4FED-9CD7-431F6F4E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1CEB-00A2-4298-B5D4-3137D09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E6A8694-20C6-4F74-B0DE-9F981C91E599}"/>
              </a:ext>
            </a:extLst>
          </p:cNvPr>
          <p:cNvGrpSpPr/>
          <p:nvPr userDrawn="1"/>
        </p:nvGrpSpPr>
        <p:grpSpPr>
          <a:xfrm>
            <a:off x="0" y="959610"/>
            <a:ext cx="12192000" cy="0"/>
            <a:chOff x="0" y="890729"/>
            <a:chExt cx="12192000" cy="0"/>
          </a:xfrm>
        </p:grpSpPr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D8F152FE-0D95-4C1F-8111-8030CC78312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">
              <a:extLst>
                <a:ext uri="{FF2B5EF4-FFF2-40B4-BE49-F238E27FC236}">
                  <a16:creationId xmlns:a16="http://schemas.microsoft.com/office/drawing/2014/main" id="{BBFE9E61-505F-4CBA-91DA-845B6525ED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">
              <a:extLst>
                <a:ext uri="{FF2B5EF4-FFF2-40B4-BE49-F238E27FC236}">
                  <a16:creationId xmlns:a16="http://schemas.microsoft.com/office/drawing/2014/main" id="{EC7E7F3D-BE96-4EF0-AC41-5EB6C1983549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F95FAECA-3363-419C-A420-5152CCC88A93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32D691-41BE-4D7B-BAF8-6A90B38509DE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32">
            <a:extLst>
              <a:ext uri="{FF2B5EF4-FFF2-40B4-BE49-F238E27FC236}">
                <a16:creationId xmlns:a16="http://schemas.microsoft.com/office/drawing/2014/main" id="{24082B47-E424-4E01-8C82-E5FCFA478B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0028" y="6542751"/>
            <a:ext cx="1585223" cy="34082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E5E2135E-D2A7-466A-BBD1-306C6C6E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7" y="203695"/>
            <a:ext cx="11642294" cy="751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57896-ACCA-49CC-AE74-9E7DC32F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57" y="1178106"/>
            <a:ext cx="11642293" cy="50445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6BC28DF1-141D-4FC8-AF7B-06957C56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313" y="6607664"/>
            <a:ext cx="821575" cy="250336"/>
          </a:xfrm>
          <a:prstGeom prst="rect">
            <a:avLst/>
          </a:prstGeom>
        </p:spPr>
        <p:txBody>
          <a:bodyPr/>
          <a:lstStyle/>
          <a:p>
            <a:fld id="{62567B81-F2F2-4B2B-ADCF-E47A2BE57D57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90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1D03-69D0-4473-9342-EB94CFD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6E999-5F1C-48B0-A4FA-DA5CD02D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A0D36-2F0E-4816-AE72-2B534FCA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3EB91-B6FB-4D8E-BC17-E644B487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94F25-B87E-4FA9-815E-FD354F67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7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C730D-3BD7-4956-A3CD-F0E2937A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8B27-9376-47DC-A65A-CB0D7647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B684F-5F77-4D95-90C9-11F3AC4B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4E55E-4878-4B8C-A0DB-8DF37AEA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A3B76-EE80-4649-9BB0-5F94005D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230C2-2D62-4979-9B1D-CF656A8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6CA7-C4B9-426E-8AD9-E8BC1167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9B721-B801-431C-A0A1-73C3DA30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ED747-2A75-41BA-96F7-0E390AA6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89AD8-E622-4367-81F3-6D7E872E5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E06E6-6582-4EB8-A89F-E7754FCFE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E623C3-5BC1-4697-9528-32875E75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DC19C-41FB-4E4F-AFD1-C2C7C38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BA118A-8751-4B42-91BA-E2C4AE1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8C552-F806-47D3-8A21-93357DB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2B011-6892-4DF2-8E72-F8BC10C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78E6A-4777-4E0C-8B38-B6B183C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3BA06-73E9-419C-926C-652C720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0DB14-2F15-4368-B372-119F6E2F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BF375-F1C4-47AD-9518-E188C7F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5BA55-B19F-4B4E-BD16-1136233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2B13-4262-47AF-B866-AE7B439F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BBE1B-4F1E-4E6E-8F1F-781C42A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D4226-11E7-4BA5-98F5-A3F70045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6E8AC-FDE5-4FB0-9D18-171AE399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A0117-1015-4306-BE70-C05CB6DD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842EF-A085-4F5F-AE48-FB50158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ED489-1B75-4A50-BC5A-AB426DB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A8DA6-9FC5-4EC7-9044-4E7719FB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8CE2D-47C6-42EF-8E6C-4CEF5C39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60C2-047D-4C05-9D15-AC71C83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69AAE-5A97-45C9-BA6F-F8D6C4B4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DBA10-6D73-4182-8463-3251FC2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C1467-E6AC-4F98-A516-F8E3935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43F8B-6316-4631-A3A8-1A01825D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1FF8C-687B-4D88-A142-22ABB5F4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2AC47-01C2-44FC-B8D0-EABD360D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FCB37-6A80-457B-9F6E-DC7B6240D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2B9C9-9772-45EB-8AB9-CAE57025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8850"/>
            <a:ext cx="9144000" cy="13724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/>
              <a:t>Tree-based Ensemble models</a:t>
            </a:r>
            <a:br>
              <a:rPr lang="en-US" altLang="ko-KR" sz="3600" b="1" dirty="0"/>
            </a:br>
            <a:r>
              <a:rPr lang="en-US" altLang="ko-KR" sz="3600" dirty="0"/>
              <a:t>: </a:t>
            </a:r>
            <a:r>
              <a:rPr lang="en-US" altLang="ko-KR" sz="3600" dirty="0" err="1"/>
              <a:t>LightGBM</a:t>
            </a:r>
            <a:endParaRPr lang="ko-KR" altLang="en-US" sz="3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9B96C-E8C9-4241-93EB-E13448C992DD}"/>
              </a:ext>
            </a:extLst>
          </p:cNvPr>
          <p:cNvSpPr/>
          <p:nvPr/>
        </p:nvSpPr>
        <p:spPr>
          <a:xfrm>
            <a:off x="10668000" y="6263428"/>
            <a:ext cx="1524000" cy="594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118BB1-6278-46EF-A70C-9F505D55E868}"/>
              </a:ext>
            </a:extLst>
          </p:cNvPr>
          <p:cNvGrpSpPr/>
          <p:nvPr/>
        </p:nvGrpSpPr>
        <p:grpSpPr>
          <a:xfrm flipV="1">
            <a:off x="1844634" y="3238931"/>
            <a:ext cx="8502732" cy="700644"/>
            <a:chOff x="0" y="890729"/>
            <a:chExt cx="12192000" cy="0"/>
          </a:xfrm>
        </p:grpSpPr>
        <p:cxnSp>
          <p:nvCxnSpPr>
            <p:cNvPr id="17" name="Straight Connector 13">
              <a:extLst>
                <a:ext uri="{FF2B5EF4-FFF2-40B4-BE49-F238E27FC236}">
                  <a16:creationId xmlns:a16="http://schemas.microsoft.com/office/drawing/2014/main" id="{241D6CB5-81DE-4514-9E64-BD43E316D577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">
              <a:extLst>
                <a:ext uri="{FF2B5EF4-FFF2-40B4-BE49-F238E27FC236}">
                  <a16:creationId xmlns:a16="http://schemas.microsoft.com/office/drawing/2014/main" id="{9AA07466-050E-4E99-8D5E-E72D7E4246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">
              <a:extLst>
                <a:ext uri="{FF2B5EF4-FFF2-40B4-BE49-F238E27FC236}">
                  <a16:creationId xmlns:a16="http://schemas.microsoft.com/office/drawing/2014/main" id="{A41A8F50-3B65-4C54-8C0F-FF9797CB1D5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9">
              <a:extLst>
                <a:ext uri="{FF2B5EF4-FFF2-40B4-BE49-F238E27FC236}">
                  <a16:creationId xmlns:a16="http://schemas.microsoft.com/office/drawing/2014/main" id="{6DE5D4BB-8DF8-415E-A045-E5C545E90927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0AFDCDD3-DE7A-4AB8-8A79-F8FAA4344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37C495-E3CE-4F8E-A095-D61E5B249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7" b="36881"/>
          <a:stretch/>
        </p:blipFill>
        <p:spPr>
          <a:xfrm>
            <a:off x="3247057" y="4705956"/>
            <a:ext cx="2587958" cy="6654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198335-F9B3-4A34-B5E4-A4431FDF5611}"/>
              </a:ext>
            </a:extLst>
          </p:cNvPr>
          <p:cNvSpPr txBox="1"/>
          <p:nvPr/>
        </p:nvSpPr>
        <p:spPr>
          <a:xfrm>
            <a:off x="5113999" y="424429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2020. 11. 13.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824A75-5E04-435A-82FA-B66E3180E067}"/>
              </a:ext>
            </a:extLst>
          </p:cNvPr>
          <p:cNvGrpSpPr/>
          <p:nvPr/>
        </p:nvGrpSpPr>
        <p:grpSpPr>
          <a:xfrm flipV="1">
            <a:off x="1844634" y="882147"/>
            <a:ext cx="8502732" cy="700644"/>
            <a:chOff x="0" y="890729"/>
            <a:chExt cx="12192000" cy="0"/>
          </a:xfrm>
        </p:grpSpPr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2345676D-7648-4604-91F9-4FCC32C78BE2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">
              <a:extLst>
                <a:ext uri="{FF2B5EF4-FFF2-40B4-BE49-F238E27FC236}">
                  <a16:creationId xmlns:a16="http://schemas.microsoft.com/office/drawing/2014/main" id="{DA7684B1-5D5F-45EA-96BB-90CC127C73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">
              <a:extLst>
                <a:ext uri="{FF2B5EF4-FFF2-40B4-BE49-F238E27FC236}">
                  <a16:creationId xmlns:a16="http://schemas.microsoft.com/office/drawing/2014/main" id="{DBC9B4F5-E691-4010-BA76-D4A16E8B014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9">
              <a:extLst>
                <a:ext uri="{FF2B5EF4-FFF2-40B4-BE49-F238E27FC236}">
                  <a16:creationId xmlns:a16="http://schemas.microsoft.com/office/drawing/2014/main" id="{B6D78448-FBBE-41B0-B6BA-5EF7571C3751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9111585D-D862-43B1-A935-091659D5E2C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2">
            <a:extLst>
              <a:ext uri="{FF2B5EF4-FFF2-40B4-BE49-F238E27FC236}">
                <a16:creationId xmlns:a16="http://schemas.microsoft.com/office/drawing/2014/main" id="{FDD70149-D87D-43B2-AEFF-ED45F4FE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75" y="4766552"/>
            <a:ext cx="2647688" cy="5692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77787-D987-4D02-99ED-B58FDD9C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4DF-8587-4596-86EE-A210B94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(a = 0.1, b = 0.1)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2CE35-DAF6-4929-9CD0-05556E31DBA2}"/>
              </a:ext>
            </a:extLst>
          </p:cNvPr>
          <p:cNvSpPr txBox="1"/>
          <p:nvPr/>
        </p:nvSpPr>
        <p:spPr>
          <a:xfrm>
            <a:off x="359795" y="1287226"/>
            <a:ext cx="107914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GOSS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21D453-614D-4F49-96BB-0DC07BEF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67" y="1295587"/>
            <a:ext cx="6961518" cy="1314294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FD967776-5FDD-43D6-932C-D65E28ABD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24886"/>
              </p:ext>
            </p:extLst>
          </p:nvPr>
        </p:nvGraphicFramePr>
        <p:xfrm>
          <a:off x="638262" y="3215336"/>
          <a:ext cx="5204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7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7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22192"/>
                  </a:ext>
                </a:extLst>
              </a:tr>
            </a:tbl>
          </a:graphicData>
        </a:graphic>
      </p:graphicFrame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52B3409-5866-4522-9519-62237F7649EE}"/>
              </a:ext>
            </a:extLst>
          </p:cNvPr>
          <p:cNvSpPr/>
          <p:nvPr/>
        </p:nvSpPr>
        <p:spPr>
          <a:xfrm rot="10800000">
            <a:off x="359795" y="3657598"/>
            <a:ext cx="201336" cy="2071374"/>
          </a:xfrm>
          <a:prstGeom prst="rightBrace">
            <a:avLst>
              <a:gd name="adj1" fmla="val 45833"/>
              <a:gd name="adj2" fmla="val 49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69E94-C0E0-4954-87D0-2DEC57256962}"/>
              </a:ext>
            </a:extLst>
          </p:cNvPr>
          <p:cNvSpPr txBox="1"/>
          <p:nvPr/>
        </p:nvSpPr>
        <p:spPr>
          <a:xfrm>
            <a:off x="-33262" y="458051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90</a:t>
            </a:r>
            <a:endParaRPr lang="ko-KR" altLang="en-US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039283E-C980-417B-9CC0-0ACEE3CDBF6D}"/>
              </a:ext>
            </a:extLst>
          </p:cNvPr>
          <p:cNvSpPr/>
          <p:nvPr/>
        </p:nvSpPr>
        <p:spPr>
          <a:xfrm>
            <a:off x="5933578" y="4377405"/>
            <a:ext cx="429940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1838CDAC-7A5E-454B-9753-67F0467B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82994"/>
              </p:ext>
            </p:extLst>
          </p:nvPr>
        </p:nvGraphicFramePr>
        <p:xfrm>
          <a:off x="6426668" y="3579293"/>
          <a:ext cx="52042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7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7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22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574D420-E928-4FEF-B258-776CF75544FA}"/>
              </a:ext>
            </a:extLst>
          </p:cNvPr>
          <p:cNvSpPr txBox="1"/>
          <p:nvPr/>
        </p:nvSpPr>
        <p:spPr>
          <a:xfrm>
            <a:off x="6446332" y="3209961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randomly sample 9 </a:t>
            </a:r>
            <a:r>
              <a:rPr lang="en-US" altLang="ko-KR" dirty="0" err="1"/>
              <a:t>intances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subset </a:t>
            </a:r>
            <a:r>
              <a:rPr lang="en-US" altLang="ko-KR" b="1" i="1" dirty="0">
                <a:sym typeface="Wingdings" panose="05000000000000000000" pitchFamily="2" charset="2"/>
              </a:rPr>
              <a:t>B</a:t>
            </a:r>
            <a:endParaRPr lang="ko-KR" altLang="en-US" b="1" i="1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B80D85D-FC9F-45C8-858E-2E54367AE989}"/>
              </a:ext>
            </a:extLst>
          </p:cNvPr>
          <p:cNvSpPr/>
          <p:nvPr/>
        </p:nvSpPr>
        <p:spPr>
          <a:xfrm>
            <a:off x="11654545" y="4017618"/>
            <a:ext cx="201336" cy="1711354"/>
          </a:xfrm>
          <a:prstGeom prst="rightBrace">
            <a:avLst>
              <a:gd name="adj1" fmla="val 45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9F7AF5-D907-4695-978A-50C4177FCDD8}"/>
              </a:ext>
            </a:extLst>
          </p:cNvPr>
          <p:cNvSpPr txBox="1"/>
          <p:nvPr/>
        </p:nvSpPr>
        <p:spPr>
          <a:xfrm>
            <a:off x="11855881" y="471940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9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7CB8B-18BA-4389-A3E0-9C5710A9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8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4DF-8587-4596-86EE-A210B94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(a = 0.1, b = 0.1)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2CE35-DAF6-4929-9CD0-05556E31DBA2}"/>
              </a:ext>
            </a:extLst>
          </p:cNvPr>
          <p:cNvSpPr txBox="1"/>
          <p:nvPr/>
        </p:nvSpPr>
        <p:spPr>
          <a:xfrm>
            <a:off x="359795" y="1287226"/>
            <a:ext cx="107914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GOSS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74D420-E928-4FEF-B258-776CF75544FA}"/>
                  </a:ext>
                </a:extLst>
              </p:cNvPr>
              <p:cNvSpPr txBox="1"/>
              <p:nvPr/>
            </p:nvSpPr>
            <p:spPr>
              <a:xfrm>
                <a:off x="716554" y="2910265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subset </a:t>
                </a:r>
                <a:r>
                  <a:rPr lang="en-US" altLang="ko-KR" b="1" i="1" dirty="0"/>
                  <a:t>A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 </m:t>
                    </m:r>
                  </m:oMath>
                </a14:m>
                <a:r>
                  <a:rPr lang="en-US" altLang="ko-KR" b="1" i="1" dirty="0"/>
                  <a:t>B</a:t>
                </a:r>
                <a:endParaRPr lang="ko-KR" altLang="en-US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74D420-E928-4FEF-B258-776CF755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4" y="2910265"/>
                <a:ext cx="1550424" cy="369332"/>
              </a:xfrm>
              <a:prstGeom prst="rect">
                <a:avLst/>
              </a:prstGeom>
              <a:blipFill>
                <a:blip r:embed="rId2"/>
                <a:stretch>
                  <a:fillRect l="-3543" t="-8197" r="-23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989B36F-5C10-4439-B758-2FA4D66F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67" y="1295587"/>
            <a:ext cx="6961523" cy="1314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38B8E-42D6-4280-AB3D-00CF9FE9D9DC}"/>
                  </a:ext>
                </a:extLst>
              </p:cNvPr>
              <p:cNvSpPr txBox="1"/>
              <p:nvPr/>
            </p:nvSpPr>
            <p:spPr>
              <a:xfrm>
                <a:off x="3428063" y="2783429"/>
                <a:ext cx="46452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split the instances according to the gain</a:t>
                </a:r>
              </a:p>
              <a:p>
                <a:r>
                  <a:rPr lang="en-US" altLang="ko-KR" b="1" dirty="0"/>
                  <a:t>(ex) </a:t>
                </a:r>
                <a:r>
                  <a:rPr lang="en-US" altLang="ko-KR" b="1" i="1" dirty="0"/>
                  <a:t>split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ko-KR" altLang="en-US" b="1" i="1" dirty="0"/>
                  <a:t> </a:t>
                </a:r>
                <a:r>
                  <a:rPr lang="en-US" altLang="ko-KR" b="1" i="1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ko-KR" altLang="en-US" b="1" i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338B8E-42D6-4280-AB3D-00CF9FE9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3" y="2783429"/>
                <a:ext cx="4645246" cy="646331"/>
              </a:xfrm>
              <a:prstGeom prst="rect">
                <a:avLst/>
              </a:prstGeom>
              <a:blipFill>
                <a:blip r:embed="rId4"/>
                <a:stretch>
                  <a:fillRect l="-1050" t="-5660" r="-39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B42D1C2-C588-430D-BA7E-EE18D787F477}"/>
              </a:ext>
            </a:extLst>
          </p:cNvPr>
          <p:cNvSpPr txBox="1"/>
          <p:nvPr/>
        </p:nvSpPr>
        <p:spPr>
          <a:xfrm>
            <a:off x="700812" y="3777329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Subset </a:t>
            </a:r>
          </a:p>
          <a:p>
            <a:pPr algn="ctr"/>
            <a:r>
              <a:rPr lang="en-US" altLang="ko-KR" b="1" i="1" dirty="0"/>
              <a:t>A</a:t>
            </a:r>
            <a:endParaRPr lang="ko-KR" alt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D947E-E163-4DE9-BCFF-8BFBABA3F82A}"/>
              </a:ext>
            </a:extLst>
          </p:cNvPr>
          <p:cNvSpPr txBox="1"/>
          <p:nvPr/>
        </p:nvSpPr>
        <p:spPr>
          <a:xfrm>
            <a:off x="710723" y="5429166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Subset</a:t>
            </a:r>
          </a:p>
          <a:p>
            <a:pPr algn="ctr"/>
            <a:r>
              <a:rPr lang="en-US" altLang="ko-KR" b="1" i="1" dirty="0"/>
              <a:t>B</a:t>
            </a:r>
            <a:endParaRPr lang="ko-KR" altLang="en-US" b="1" i="1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23034E1-2E24-405F-829E-AFAD10B78E5C}"/>
              </a:ext>
            </a:extLst>
          </p:cNvPr>
          <p:cNvSpPr/>
          <p:nvPr/>
        </p:nvSpPr>
        <p:spPr>
          <a:xfrm>
            <a:off x="2472572" y="2938192"/>
            <a:ext cx="848470" cy="3693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15A63E-60BC-444F-95E3-57C1D0D49FA8}"/>
                  </a:ext>
                </a:extLst>
              </p:cNvPr>
              <p:cNvSpPr txBox="1"/>
              <p:nvPr/>
            </p:nvSpPr>
            <p:spPr>
              <a:xfrm>
                <a:off x="5453125" y="4360321"/>
                <a:ext cx="6038063" cy="1906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1−0.1</m:t>
                              </m:r>
                            </m:num>
                            <m:den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4+2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1−0.1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den>
                          </m:f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(−4)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6+7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0.0024 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i="1" dirty="0"/>
                  <a:t>      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i="1" dirty="0"/>
                  <a:t>if this value is the highest, let’s split! 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15A63E-60BC-444F-95E3-57C1D0D49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5" y="4360321"/>
                <a:ext cx="6038063" cy="1906484"/>
              </a:xfrm>
              <a:prstGeom prst="rect">
                <a:avLst/>
              </a:prstGeom>
              <a:blipFill>
                <a:blip r:embed="rId5"/>
                <a:stretch>
                  <a:fillRect b="-4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B5222B-81D9-470F-ACC3-FD07CD768027}"/>
              </a:ext>
            </a:extLst>
          </p:cNvPr>
          <p:cNvCxnSpPr>
            <a:cxnSpLocks/>
          </p:cNvCxnSpPr>
          <p:nvPr/>
        </p:nvCxnSpPr>
        <p:spPr>
          <a:xfrm flipV="1">
            <a:off x="1676600" y="3894893"/>
            <a:ext cx="84847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FC7F-2E19-4A0B-AF54-E63E92AEDF2E}"/>
                  </a:ext>
                </a:extLst>
              </p:cNvPr>
              <p:cNvSpPr txBox="1"/>
              <p:nvPr/>
            </p:nvSpPr>
            <p:spPr>
              <a:xfrm rot="20965082">
                <a:off x="1653868" y="3673945"/>
                <a:ext cx="8179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FC7F-2E19-4A0B-AF54-E63E92AED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5082">
                <a:off x="1653868" y="3673945"/>
                <a:ext cx="817927" cy="307777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F7F0BF-EB7C-4D5C-8E0E-CDD954814E76}"/>
              </a:ext>
            </a:extLst>
          </p:cNvPr>
          <p:cNvCxnSpPr>
            <a:cxnSpLocks/>
          </p:cNvCxnSpPr>
          <p:nvPr/>
        </p:nvCxnSpPr>
        <p:spPr>
          <a:xfrm>
            <a:off x="1676600" y="4079559"/>
            <a:ext cx="816501" cy="36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3CAFB5-305F-4271-9E79-78DE64FE7100}"/>
                  </a:ext>
                </a:extLst>
              </p:cNvPr>
              <p:cNvSpPr txBox="1"/>
              <p:nvPr/>
            </p:nvSpPr>
            <p:spPr>
              <a:xfrm rot="1400041">
                <a:off x="1653868" y="4228959"/>
                <a:ext cx="8179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3CAFB5-305F-4271-9E79-78DE64FE7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041">
                <a:off x="1653868" y="4228959"/>
                <a:ext cx="81792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EC9D51-5D77-4CB8-8105-0E012CB7E260}"/>
                  </a:ext>
                </a:extLst>
              </p:cNvPr>
              <p:cNvSpPr txBox="1"/>
              <p:nvPr/>
            </p:nvSpPr>
            <p:spPr>
              <a:xfrm>
                <a:off x="2615051" y="3724325"/>
                <a:ext cx="2450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 instances,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e>
                    </m:nary>
                  </m:oMath>
                </a14:m>
                <a:r>
                  <a:rPr lang="en-US" altLang="ko-KR" dirty="0"/>
                  <a:t>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EC9D51-5D77-4CB8-8105-0E012CB7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51" y="3724325"/>
                <a:ext cx="2450543" cy="369332"/>
              </a:xfrm>
              <a:prstGeom prst="rect">
                <a:avLst/>
              </a:prstGeom>
              <a:blipFill>
                <a:blip r:embed="rId8"/>
                <a:stretch>
                  <a:fillRect l="-2239" t="-116393" r="-1244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4AE2D0-D21E-43FA-A24B-DCD5164AF7C3}"/>
                  </a:ext>
                </a:extLst>
              </p:cNvPr>
              <p:cNvSpPr txBox="1"/>
              <p:nvPr/>
            </p:nvSpPr>
            <p:spPr>
              <a:xfrm>
                <a:off x="2615051" y="4240636"/>
                <a:ext cx="2545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6 instances,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e>
                    </m:nary>
                  </m:oMath>
                </a14:m>
                <a:r>
                  <a:rPr lang="en-US" altLang="ko-KR" dirty="0"/>
                  <a:t>=-2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4AE2D0-D21E-43FA-A24B-DCD5164A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51" y="4240636"/>
                <a:ext cx="2545120" cy="369332"/>
              </a:xfrm>
              <a:prstGeom prst="rect">
                <a:avLst/>
              </a:prstGeom>
              <a:blipFill>
                <a:blip r:embed="rId9"/>
                <a:stretch>
                  <a:fillRect l="-2158" t="-118333" r="-1439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2404F8F-B2F1-4319-A039-39D44326355D}"/>
              </a:ext>
            </a:extLst>
          </p:cNvPr>
          <p:cNvCxnSpPr/>
          <p:nvPr/>
        </p:nvCxnSpPr>
        <p:spPr>
          <a:xfrm flipV="1">
            <a:off x="1676599" y="5545088"/>
            <a:ext cx="84847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96CE6C-5B7C-453E-9CC4-FE8482143BA7}"/>
                  </a:ext>
                </a:extLst>
              </p:cNvPr>
              <p:cNvSpPr txBox="1"/>
              <p:nvPr/>
            </p:nvSpPr>
            <p:spPr>
              <a:xfrm rot="20965082">
                <a:off x="1653867" y="5324140"/>
                <a:ext cx="8179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96CE6C-5B7C-453E-9CC4-FE848214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5082">
                <a:off x="1653867" y="5324140"/>
                <a:ext cx="817927" cy="307777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0569B8D-D5C7-46FD-8E3B-5D7D5C7E88D8}"/>
              </a:ext>
            </a:extLst>
          </p:cNvPr>
          <p:cNvCxnSpPr>
            <a:cxnSpLocks/>
          </p:cNvCxnSpPr>
          <p:nvPr/>
        </p:nvCxnSpPr>
        <p:spPr>
          <a:xfrm>
            <a:off x="1676599" y="5729754"/>
            <a:ext cx="816501" cy="36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AD36A9-7A58-44AB-8E58-E1B75BAA0DCA}"/>
                  </a:ext>
                </a:extLst>
              </p:cNvPr>
              <p:cNvSpPr txBox="1"/>
              <p:nvPr/>
            </p:nvSpPr>
            <p:spPr>
              <a:xfrm rot="1400041">
                <a:off x="1653867" y="5879154"/>
                <a:ext cx="8179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AD36A9-7A58-44AB-8E58-E1B75BAA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041">
                <a:off x="1653867" y="5879154"/>
                <a:ext cx="81792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81202E-691E-4A56-A982-7A61057955B3}"/>
                  </a:ext>
                </a:extLst>
              </p:cNvPr>
              <p:cNvSpPr txBox="1"/>
              <p:nvPr/>
            </p:nvSpPr>
            <p:spPr>
              <a:xfrm>
                <a:off x="2615050" y="5374520"/>
                <a:ext cx="2450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 instances,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e>
                    </m:nary>
                  </m:oMath>
                </a14:m>
                <a:r>
                  <a:rPr lang="en-US" altLang="ko-KR" dirty="0"/>
                  <a:t>=3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81202E-691E-4A56-A982-7A610579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50" y="5374520"/>
                <a:ext cx="2450543" cy="369332"/>
              </a:xfrm>
              <a:prstGeom prst="rect">
                <a:avLst/>
              </a:prstGeom>
              <a:blipFill>
                <a:blip r:embed="rId12"/>
                <a:stretch>
                  <a:fillRect l="-2239" t="-118333" r="-1244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A3733-6102-48B4-9FC4-DC4425289502}"/>
                  </a:ext>
                </a:extLst>
              </p:cNvPr>
              <p:cNvSpPr txBox="1"/>
              <p:nvPr/>
            </p:nvSpPr>
            <p:spPr>
              <a:xfrm>
                <a:off x="2615050" y="5890831"/>
                <a:ext cx="2545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7 instances,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e>
                    </m:nary>
                  </m:oMath>
                </a14:m>
                <a:r>
                  <a:rPr lang="en-US" altLang="ko-KR" dirty="0"/>
                  <a:t>=-4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A3733-6102-48B4-9FC4-DC442528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50" y="5890831"/>
                <a:ext cx="2545120" cy="369332"/>
              </a:xfrm>
              <a:prstGeom prst="rect">
                <a:avLst/>
              </a:prstGeom>
              <a:blipFill>
                <a:blip r:embed="rId13"/>
                <a:stretch>
                  <a:fillRect l="-2158" t="-116393" r="-1439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CE91C8C-1BCE-466F-B62E-A733045E8C8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81" r="11091" b="50193"/>
          <a:stretch/>
        </p:blipFill>
        <p:spPr>
          <a:xfrm>
            <a:off x="5685212" y="3601459"/>
            <a:ext cx="6038064" cy="6325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5C76-9465-47B1-AC6C-0805A8AA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6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3C1A-CC73-444B-95F1-731CBCBA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Exclusive Feature Bundling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93D7A-6CA8-45BF-9EC7-8893EC04D1DB}"/>
                  </a:ext>
                </a:extLst>
              </p:cNvPr>
              <p:cNvSpPr txBox="1"/>
              <p:nvPr/>
            </p:nvSpPr>
            <p:spPr>
              <a:xfrm>
                <a:off x="546971" y="1228988"/>
                <a:ext cx="10685888" cy="5486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E</a:t>
                </a:r>
                <a:r>
                  <a:rPr lang="en-US" altLang="ko-KR" dirty="0"/>
                  <a:t>xclusive </a:t>
                </a:r>
                <a:r>
                  <a:rPr lang="en-US" altLang="ko-KR" b="1" dirty="0"/>
                  <a:t>F</a:t>
                </a:r>
                <a:r>
                  <a:rPr lang="en-US" altLang="ko-KR" dirty="0"/>
                  <a:t>eature </a:t>
                </a:r>
                <a:r>
                  <a:rPr lang="en-US" altLang="ko-KR" b="1" dirty="0"/>
                  <a:t>B</a:t>
                </a:r>
                <a:r>
                  <a:rPr lang="en-US" altLang="ko-KR" dirty="0"/>
                  <a:t>undling (EFB)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: 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handle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sparse,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high-dimensional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: let’s bundle exclusive features into a single feature (bundle)!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0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i="1" dirty="0"/>
                  <a:t>Issue #1. </a:t>
                </a:r>
                <a:r>
                  <a:rPr lang="en-US" altLang="ko-KR" i="1" dirty="0"/>
                  <a:t>which features should be bundled together?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NP-hard problem with complexity of O(#data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#feature)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is impossible to find an exact solution within polynomial time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reduce the problem to the graph coloring problem and use greedy algorithm!</a:t>
                </a:r>
              </a:p>
              <a:p>
                <a:pPr marL="2114550" lvl="4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b="1" dirty="0">
                    <a:sym typeface="Wingdings" panose="05000000000000000000" pitchFamily="2" charset="2"/>
                  </a:rPr>
                  <a:t>Greedy Bundling</a:t>
                </a:r>
              </a:p>
              <a:p>
                <a:pPr marL="2114550" lvl="4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sz="1000" b="1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b="1" i="1" dirty="0"/>
                  <a:t>Issue #2. </a:t>
                </a:r>
                <a:r>
                  <a:rPr lang="en-US" altLang="ko-KR" i="1" dirty="0"/>
                  <a:t>how to construct the bundle?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merge the features in a bundle into one feature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Merge Exclusive Features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93D7A-6CA8-45BF-9EC7-8893EC04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1" y="1228988"/>
                <a:ext cx="10685888" cy="5486438"/>
              </a:xfrm>
              <a:prstGeom prst="rect">
                <a:avLst/>
              </a:prstGeom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FE342-E4A0-4E61-9752-D184EC2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68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4165B-F140-4219-9FBF-74ECE757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Exclusive Feature Bundling </a:t>
            </a:r>
            <a:r>
              <a:rPr lang="en-US" altLang="ko-KR" sz="2800" dirty="0"/>
              <a:t>(1) Greedy Bundling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2FFB2D-2416-4C9D-A54C-D5910693496D}"/>
                  </a:ext>
                </a:extLst>
              </p:cNvPr>
              <p:cNvSpPr txBox="1"/>
              <p:nvPr/>
            </p:nvSpPr>
            <p:spPr>
              <a:xfrm>
                <a:off x="4913685" y="2015694"/>
                <a:ext cx="71425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take features as vertices and add edges for every two features if they never take nonzero values simultaneously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construct a graph with weighted edges, whose weights correspond to the total conflicts between features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sort the features by their degrees in the graph in the descending order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check each feature in the ordered list, and assign it to an existing bundle with a small conflict, or create a new bundle if they have smaller value of total conflict than the maximal conflict rate </a:t>
                </a:r>
                <a:r>
                  <a:rPr lang="en-US" altLang="ko-KR" i="1" dirty="0"/>
                  <a:t>K (so called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i="1" dirty="0"/>
                  <a:t>, which is set to 0 in the paper)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2FFB2D-2416-4C9D-A54C-D59106934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85" y="2015694"/>
                <a:ext cx="7142518" cy="3693319"/>
              </a:xfrm>
              <a:prstGeom prst="rect">
                <a:avLst/>
              </a:prstGeom>
              <a:blipFill>
                <a:blip r:embed="rId2"/>
                <a:stretch>
                  <a:fillRect l="-853" t="-1650" r="-597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>
            <a:extLst>
              <a:ext uri="{FF2B5EF4-FFF2-40B4-BE49-F238E27FC236}">
                <a16:creationId xmlns:a16="http://schemas.microsoft.com/office/drawing/2014/main" id="{9F616D62-625F-428D-8E3B-9DAB48CD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3" y="1921253"/>
            <a:ext cx="4440238" cy="37877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B1BEB6-5337-42F0-8EDC-AF592BB4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09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65847-15AF-4007-A58E-4C6C7F97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Exclusive Feature Bundling </a:t>
            </a:r>
            <a:r>
              <a:rPr lang="en-US" altLang="ko-KR" sz="2800" dirty="0"/>
              <a:t>(1) Greedy Bundling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4C0C08E-B85B-4F99-8587-D39FDEBAC7ED}"/>
              </a:ext>
            </a:extLst>
          </p:cNvPr>
          <p:cNvSpPr/>
          <p:nvPr/>
        </p:nvSpPr>
        <p:spPr>
          <a:xfrm>
            <a:off x="2776757" y="1926784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2D846-BC01-4901-A93F-28F4CBAACAFA}"/>
              </a:ext>
            </a:extLst>
          </p:cNvPr>
          <p:cNvSpPr txBox="1"/>
          <p:nvPr/>
        </p:nvSpPr>
        <p:spPr>
          <a:xfrm>
            <a:off x="1963524" y="1572009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8E314A-5E30-4C55-9BCE-92F731031AFF}"/>
              </a:ext>
            </a:extLst>
          </p:cNvPr>
          <p:cNvSpPr/>
          <p:nvPr/>
        </p:nvSpPr>
        <p:spPr>
          <a:xfrm>
            <a:off x="2112587" y="3029505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32D59-8A52-455B-9C4D-8C7800172987}"/>
              </a:ext>
            </a:extLst>
          </p:cNvPr>
          <p:cNvSpPr txBox="1"/>
          <p:nvPr/>
        </p:nvSpPr>
        <p:spPr>
          <a:xfrm>
            <a:off x="1065136" y="2934128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4C4025-1F87-4BDB-9329-3DF91B60F2CF}"/>
              </a:ext>
            </a:extLst>
          </p:cNvPr>
          <p:cNvSpPr/>
          <p:nvPr/>
        </p:nvSpPr>
        <p:spPr>
          <a:xfrm>
            <a:off x="3506600" y="3029505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7FED4-9377-48EB-82AA-7071CAE3E58B}"/>
              </a:ext>
            </a:extLst>
          </p:cNvPr>
          <p:cNvSpPr txBox="1"/>
          <p:nvPr/>
        </p:nvSpPr>
        <p:spPr>
          <a:xfrm>
            <a:off x="3680920" y="2900023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C149D5-B839-4770-844E-7258161054F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183894" y="2069397"/>
            <a:ext cx="664170" cy="960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B12B9B-305D-408C-947F-FAF7E60FCDC0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2848064" y="2069397"/>
            <a:ext cx="679421" cy="980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96139-68C1-45EE-8DC9-1B367CA0921C}"/>
              </a:ext>
            </a:extLst>
          </p:cNvPr>
          <p:cNvSpPr txBox="1"/>
          <p:nvPr/>
        </p:nvSpPr>
        <p:spPr>
          <a:xfrm>
            <a:off x="816022" y="153460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Step 1.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B6ED8-3FBF-4B8E-816C-8D5F45428718}"/>
              </a:ext>
            </a:extLst>
          </p:cNvPr>
          <p:cNvSpPr txBox="1"/>
          <p:nvPr/>
        </p:nvSpPr>
        <p:spPr>
          <a:xfrm>
            <a:off x="6278805" y="153460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Step 2.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AA9731-B25E-47B3-A188-FF3A40B74A52}"/>
              </a:ext>
            </a:extLst>
          </p:cNvPr>
          <p:cNvSpPr/>
          <p:nvPr/>
        </p:nvSpPr>
        <p:spPr>
          <a:xfrm>
            <a:off x="8461357" y="1922256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031-565D-44AF-B762-FA94EAA073D9}"/>
              </a:ext>
            </a:extLst>
          </p:cNvPr>
          <p:cNvSpPr txBox="1"/>
          <p:nvPr/>
        </p:nvSpPr>
        <p:spPr>
          <a:xfrm>
            <a:off x="7685362" y="1551124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35812B-8D67-4C0D-B722-DF56C7D28B0F}"/>
              </a:ext>
            </a:extLst>
          </p:cNvPr>
          <p:cNvSpPr/>
          <p:nvPr/>
        </p:nvSpPr>
        <p:spPr>
          <a:xfrm>
            <a:off x="7797187" y="3024977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FE630-C3E8-4902-AF51-C166244FF8C3}"/>
              </a:ext>
            </a:extLst>
          </p:cNvPr>
          <p:cNvSpPr txBox="1"/>
          <p:nvPr/>
        </p:nvSpPr>
        <p:spPr>
          <a:xfrm>
            <a:off x="6749736" y="2929600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CDB56C-4398-4E7D-971C-C1E10E1A8377}"/>
              </a:ext>
            </a:extLst>
          </p:cNvPr>
          <p:cNvSpPr/>
          <p:nvPr/>
        </p:nvSpPr>
        <p:spPr>
          <a:xfrm>
            <a:off x="9191200" y="3024977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F76AE-AD29-4E84-8FCA-A48D0177125E}"/>
              </a:ext>
            </a:extLst>
          </p:cNvPr>
          <p:cNvSpPr txBox="1"/>
          <p:nvPr/>
        </p:nvSpPr>
        <p:spPr>
          <a:xfrm>
            <a:off x="9365520" y="2895495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6826FD-0C92-48C9-A566-AFC0CCD93F30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7868494" y="2064869"/>
            <a:ext cx="664170" cy="960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D975703-A9BF-4A3F-B9D3-FE83E497AD20}"/>
              </a:ext>
            </a:extLst>
          </p:cNvPr>
          <p:cNvCxnSpPr>
            <a:cxnSpLocks/>
            <a:stCxn id="18" idx="4"/>
            <a:endCxn id="22" idx="1"/>
          </p:cNvCxnSpPr>
          <p:nvPr/>
        </p:nvCxnSpPr>
        <p:spPr>
          <a:xfrm>
            <a:off x="8532664" y="2064869"/>
            <a:ext cx="679421" cy="980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E4DB31-D0E9-4BD2-BDB8-6C919F7A5F4E}"/>
              </a:ext>
            </a:extLst>
          </p:cNvPr>
          <p:cNvSpPr txBox="1"/>
          <p:nvPr/>
        </p:nvSpPr>
        <p:spPr>
          <a:xfrm>
            <a:off x="7444266" y="2211879"/>
            <a:ext cx="87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conflict </a:t>
            </a:r>
          </a:p>
          <a:p>
            <a:pPr algn="ctr"/>
            <a:r>
              <a:rPr lang="en-US" altLang="ko-KR" sz="1400" b="1" dirty="0"/>
              <a:t>= 0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581AE7-42BB-4AB4-85A7-1F904E560E50}"/>
              </a:ext>
            </a:extLst>
          </p:cNvPr>
          <p:cNvSpPr txBox="1"/>
          <p:nvPr/>
        </p:nvSpPr>
        <p:spPr>
          <a:xfrm>
            <a:off x="8869986" y="2380444"/>
            <a:ext cx="87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conflict </a:t>
            </a:r>
          </a:p>
          <a:p>
            <a:pPr algn="ctr"/>
            <a:r>
              <a:rPr lang="en-US" altLang="ko-KR" sz="1400" b="1" dirty="0"/>
              <a:t>= 0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154A9-725D-41FE-BAD9-C0E0EAAFAB2A}"/>
              </a:ext>
            </a:extLst>
          </p:cNvPr>
          <p:cNvSpPr txBox="1"/>
          <p:nvPr/>
        </p:nvSpPr>
        <p:spPr>
          <a:xfrm>
            <a:off x="816022" y="3985014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Step 3. </a:t>
            </a:r>
            <a:r>
              <a:rPr lang="en-US" altLang="ko-KR" dirty="0"/>
              <a:t>order those by descending order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EE9A92-DCA1-4DB4-AF94-D7AF8C4F111C}"/>
              </a:ext>
            </a:extLst>
          </p:cNvPr>
          <p:cNvSpPr/>
          <p:nvPr/>
        </p:nvSpPr>
        <p:spPr>
          <a:xfrm>
            <a:off x="3995877" y="1922256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FF7D8A-612B-47BD-BF4E-59DB21A58183}"/>
              </a:ext>
            </a:extLst>
          </p:cNvPr>
          <p:cNvSpPr txBox="1"/>
          <p:nvPr/>
        </p:nvSpPr>
        <p:spPr>
          <a:xfrm>
            <a:off x="4148368" y="1752979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581DE7-DD50-45BC-BBE8-388623668D3C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2919370" y="1993563"/>
            <a:ext cx="1076507" cy="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BC94997-74D1-4FA6-9753-2B0A850F536B}"/>
              </a:ext>
            </a:extLst>
          </p:cNvPr>
          <p:cNvSpPr/>
          <p:nvPr/>
        </p:nvSpPr>
        <p:spPr>
          <a:xfrm>
            <a:off x="9663780" y="1922256"/>
            <a:ext cx="142613" cy="1426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3ABFAB-4B7D-487A-BED3-531D1E547FAC}"/>
              </a:ext>
            </a:extLst>
          </p:cNvPr>
          <p:cNvSpPr txBox="1"/>
          <p:nvPr/>
        </p:nvSpPr>
        <p:spPr>
          <a:xfrm>
            <a:off x="9877198" y="1809241"/>
            <a:ext cx="102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feature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3F6DFC-FEC9-43C3-84CC-E6B9E8D93A3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87273" y="1993563"/>
            <a:ext cx="1076507" cy="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AB83E1-099C-4938-8586-EA3C56CDB731}"/>
              </a:ext>
            </a:extLst>
          </p:cNvPr>
          <p:cNvSpPr txBox="1"/>
          <p:nvPr/>
        </p:nvSpPr>
        <p:spPr>
          <a:xfrm>
            <a:off x="9041276" y="1513653"/>
            <a:ext cx="87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conflict </a:t>
            </a:r>
          </a:p>
          <a:p>
            <a:pPr algn="ctr"/>
            <a:r>
              <a:rPr lang="en-US" altLang="ko-KR" sz="1400" b="1" dirty="0"/>
              <a:t>= 0</a:t>
            </a:r>
            <a:endParaRPr lang="ko-KR" altLang="en-US" sz="1400" b="1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060DABD8-8C34-4311-AF80-E9AAEAAC9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03752"/>
              </p:ext>
            </p:extLst>
          </p:nvPr>
        </p:nvGraphicFramePr>
        <p:xfrm>
          <a:off x="986913" y="4575655"/>
          <a:ext cx="41539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401">
                  <a:extLst>
                    <a:ext uri="{9D8B030D-6E8A-4147-A177-3AD203B41FA5}">
                      <a16:colId xmlns:a16="http://schemas.microsoft.com/office/drawing/2014/main" val="426745173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236700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conflict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8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 1, feature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1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 3, feature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 1, feature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20686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1194FE3-14AC-4D10-A82A-DB94E7714C85}"/>
              </a:ext>
            </a:extLst>
          </p:cNvPr>
          <p:cNvSpPr/>
          <p:nvPr/>
        </p:nvSpPr>
        <p:spPr>
          <a:xfrm>
            <a:off x="679718" y="1467991"/>
            <a:ext cx="4924687" cy="21711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C50528A-4E17-406F-9B67-F99EEFF49804}"/>
              </a:ext>
            </a:extLst>
          </p:cNvPr>
          <p:cNvSpPr/>
          <p:nvPr/>
        </p:nvSpPr>
        <p:spPr>
          <a:xfrm>
            <a:off x="6125478" y="1422668"/>
            <a:ext cx="5249994" cy="21711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664C297-F2DA-4CBB-A4E7-C3C39CB95736}"/>
              </a:ext>
            </a:extLst>
          </p:cNvPr>
          <p:cNvSpPr/>
          <p:nvPr/>
        </p:nvSpPr>
        <p:spPr>
          <a:xfrm>
            <a:off x="679718" y="3900463"/>
            <a:ext cx="4924687" cy="25813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D858DA-BC66-48BA-97B9-733EDB91D685}"/>
                  </a:ext>
                </a:extLst>
              </p:cNvPr>
              <p:cNvSpPr txBox="1"/>
              <p:nvPr/>
            </p:nvSpPr>
            <p:spPr>
              <a:xfrm>
                <a:off x="6281199" y="3946709"/>
                <a:ext cx="48078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Step 4. </a:t>
                </a:r>
                <a:r>
                  <a:rPr lang="en-US" altLang="ko-KR" dirty="0"/>
                  <a:t>add features to a bundle </a:t>
                </a:r>
              </a:p>
              <a:p>
                <a:r>
                  <a:rPr lang="en-US" altLang="ko-KR" dirty="0"/>
                  <a:t>until the sum of conflicts is less than K (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D858DA-BC66-48BA-97B9-733EDB91D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99" y="3946709"/>
                <a:ext cx="4807855" cy="646331"/>
              </a:xfrm>
              <a:prstGeom prst="rect">
                <a:avLst/>
              </a:prstGeom>
              <a:blipFill>
                <a:blip r:embed="rId2"/>
                <a:stretch>
                  <a:fillRect l="-101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65D022C-7919-403F-9428-6EDC0E2624BC}"/>
              </a:ext>
            </a:extLst>
          </p:cNvPr>
          <p:cNvSpPr/>
          <p:nvPr/>
        </p:nvSpPr>
        <p:spPr>
          <a:xfrm>
            <a:off x="6144895" y="3862158"/>
            <a:ext cx="5230577" cy="25813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456C24C-F4A9-4639-A8E3-6BF92C70B2C8}"/>
              </a:ext>
            </a:extLst>
          </p:cNvPr>
          <p:cNvSpPr/>
          <p:nvPr/>
        </p:nvSpPr>
        <p:spPr>
          <a:xfrm>
            <a:off x="6232518" y="4868581"/>
            <a:ext cx="1359016" cy="960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FA3C20-3939-43DA-B804-DCAFB866BCFA}"/>
              </a:ext>
            </a:extLst>
          </p:cNvPr>
          <p:cNvCxnSpPr>
            <a:cxnSpLocks/>
          </p:cNvCxnSpPr>
          <p:nvPr/>
        </p:nvCxnSpPr>
        <p:spPr>
          <a:xfrm flipV="1">
            <a:off x="7662840" y="5348609"/>
            <a:ext cx="3523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76B4946-61EB-4550-8C98-5647FE2FCB8C}"/>
              </a:ext>
            </a:extLst>
          </p:cNvPr>
          <p:cNvSpPr/>
          <p:nvPr/>
        </p:nvSpPr>
        <p:spPr>
          <a:xfrm>
            <a:off x="8067430" y="4858582"/>
            <a:ext cx="1359016" cy="960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995E-FB9D-47DC-8BD5-D85BF6A9D8C0}"/>
              </a:ext>
            </a:extLst>
          </p:cNvPr>
          <p:cNvSpPr txBox="1"/>
          <p:nvPr/>
        </p:nvSpPr>
        <p:spPr>
          <a:xfrm>
            <a:off x="2020680" y="184784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0}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8BA2E-BCD6-4EC3-A276-6C5AB7641718}"/>
              </a:ext>
            </a:extLst>
          </p:cNvPr>
          <p:cNvSpPr txBox="1"/>
          <p:nvPr/>
        </p:nvSpPr>
        <p:spPr>
          <a:xfrm>
            <a:off x="4229855" y="199356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1}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458AB-48D6-46F2-95B4-8A23E9F33A12}"/>
              </a:ext>
            </a:extLst>
          </p:cNvPr>
          <p:cNvSpPr txBox="1"/>
          <p:nvPr/>
        </p:nvSpPr>
        <p:spPr>
          <a:xfrm>
            <a:off x="1153510" y="318621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2}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B7DE4-47CE-48D5-9712-FF1055BBE955}"/>
              </a:ext>
            </a:extLst>
          </p:cNvPr>
          <p:cNvSpPr txBox="1"/>
          <p:nvPr/>
        </p:nvSpPr>
        <p:spPr>
          <a:xfrm>
            <a:off x="3771779" y="317450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-1}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E0E5-2542-4235-A42B-1DCEEB387534}"/>
              </a:ext>
            </a:extLst>
          </p:cNvPr>
          <p:cNvSpPr txBox="1"/>
          <p:nvPr/>
        </p:nvSpPr>
        <p:spPr>
          <a:xfrm>
            <a:off x="7735650" y="177114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0}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8DB9D-4F77-4A9C-A84A-54C362366DBE}"/>
              </a:ext>
            </a:extLst>
          </p:cNvPr>
          <p:cNvSpPr txBox="1"/>
          <p:nvPr/>
        </p:nvSpPr>
        <p:spPr>
          <a:xfrm>
            <a:off x="9966106" y="201127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1}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F87165-4FAA-4B4C-A20E-9332C1B68356}"/>
              </a:ext>
            </a:extLst>
          </p:cNvPr>
          <p:cNvSpPr txBox="1"/>
          <p:nvPr/>
        </p:nvSpPr>
        <p:spPr>
          <a:xfrm>
            <a:off x="6800853" y="316693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2}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36498-8396-4589-83B4-560B698A986E}"/>
              </a:ext>
            </a:extLst>
          </p:cNvPr>
          <p:cNvSpPr txBox="1"/>
          <p:nvPr/>
        </p:nvSpPr>
        <p:spPr>
          <a:xfrm>
            <a:off x="9419122" y="315522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{0, 0, -1}</a:t>
            </a:r>
            <a:endParaRPr lang="ko-KR" altLang="en-US" sz="1400" dirty="0"/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6EDC0D0E-D333-487F-84A5-5B133BB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2837E5B-F53C-49E3-8844-FC083F8C0A14}"/>
              </a:ext>
            </a:extLst>
          </p:cNvPr>
          <p:cNvCxnSpPr>
            <a:cxnSpLocks/>
          </p:cNvCxnSpPr>
          <p:nvPr/>
        </p:nvCxnSpPr>
        <p:spPr>
          <a:xfrm flipV="1">
            <a:off x="9467688" y="5306465"/>
            <a:ext cx="3523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0AF000C-75ED-4EFB-AF03-6FBCE248B1BF}"/>
              </a:ext>
            </a:extLst>
          </p:cNvPr>
          <p:cNvSpPr/>
          <p:nvPr/>
        </p:nvSpPr>
        <p:spPr>
          <a:xfrm>
            <a:off x="9872278" y="4816438"/>
            <a:ext cx="1359016" cy="1292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AC944-8D6D-4811-A697-F87213D663D2}"/>
              </a:ext>
            </a:extLst>
          </p:cNvPr>
          <p:cNvSpPr txBox="1"/>
          <p:nvPr/>
        </p:nvSpPr>
        <p:spPr>
          <a:xfrm>
            <a:off x="9947293" y="605436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bundle!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4165B-F140-4219-9FBF-74ECE757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Exclusive Feature Bundling </a:t>
            </a:r>
            <a:r>
              <a:rPr lang="en-US" altLang="ko-KR" sz="2800" dirty="0"/>
              <a:t>(2) Merge Exclusive Features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12927F2-65E5-4C8B-8964-C7415D923F0C}"/>
              </a:ext>
            </a:extLst>
          </p:cNvPr>
          <p:cNvSpPr/>
          <p:nvPr/>
        </p:nvSpPr>
        <p:spPr>
          <a:xfrm>
            <a:off x="513014" y="2133898"/>
            <a:ext cx="2869035" cy="3699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179E-BCB3-4D24-8AF4-695F8BCB3C5A}"/>
              </a:ext>
            </a:extLst>
          </p:cNvPr>
          <p:cNvSpPr txBox="1"/>
          <p:nvPr/>
        </p:nvSpPr>
        <p:spPr>
          <a:xfrm>
            <a:off x="1376701" y="176456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bundle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7491-E676-413E-A30D-8920EE74690D}"/>
                  </a:ext>
                </a:extLst>
              </p:cNvPr>
              <p:cNvSpPr txBox="1"/>
              <p:nvPr/>
            </p:nvSpPr>
            <p:spPr>
              <a:xfrm>
                <a:off x="546346" y="2368790"/>
                <a:ext cx="13361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feature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7491-E676-413E-A30D-8920EE74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46" y="2368790"/>
                <a:ext cx="1336199" cy="646331"/>
              </a:xfrm>
              <a:prstGeom prst="rect">
                <a:avLst/>
              </a:prstGeom>
              <a:blipFill>
                <a:blip r:embed="rId2"/>
                <a:stretch>
                  <a:fillRect t="-5660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FBCE5CE-AAB7-4B81-87C7-C47D9FB95959}"/>
              </a:ext>
            </a:extLst>
          </p:cNvPr>
          <p:cNvGraphicFramePr>
            <a:graphicFrameLocks noGrp="1"/>
          </p:cNvGraphicFramePr>
          <p:nvPr/>
        </p:nvGraphicFramePr>
        <p:xfrm>
          <a:off x="900600" y="3105234"/>
          <a:ext cx="5695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69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DD993C-18BD-43BC-8D5E-05FA56810255}"/>
                  </a:ext>
                </a:extLst>
              </p:cNvPr>
              <p:cNvSpPr txBox="1"/>
              <p:nvPr/>
            </p:nvSpPr>
            <p:spPr>
              <a:xfrm>
                <a:off x="1919338" y="2368790"/>
                <a:ext cx="1278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feature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∈[0,20)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DD993C-18BD-43BC-8D5E-05FA5681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8" y="2368790"/>
                <a:ext cx="1278492" cy="646331"/>
              </a:xfrm>
              <a:prstGeom prst="rect">
                <a:avLst/>
              </a:prstGeom>
              <a:blipFill>
                <a:blip r:embed="rId3"/>
                <a:stretch>
                  <a:fillRect l="-476" t="-5660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FEADD65E-0FEA-4FFB-855C-75AFA3D0E15E}"/>
              </a:ext>
            </a:extLst>
          </p:cNvPr>
          <p:cNvGraphicFramePr>
            <a:graphicFrameLocks noGrp="1"/>
          </p:cNvGraphicFramePr>
          <p:nvPr/>
        </p:nvGraphicFramePr>
        <p:xfrm>
          <a:off x="2244740" y="3105234"/>
          <a:ext cx="6276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8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5C839CE-95FF-4FBB-8F31-1A2B8EBC45F4}"/>
              </a:ext>
            </a:extLst>
          </p:cNvPr>
          <p:cNvSpPr/>
          <p:nvPr/>
        </p:nvSpPr>
        <p:spPr>
          <a:xfrm>
            <a:off x="3807494" y="3275740"/>
            <a:ext cx="429940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78DDB-40F4-4E00-B532-52ECEE0B0114}"/>
              </a:ext>
            </a:extLst>
          </p:cNvPr>
          <p:cNvSpPr txBox="1"/>
          <p:nvPr/>
        </p:nvSpPr>
        <p:spPr>
          <a:xfrm>
            <a:off x="4542133" y="1443851"/>
            <a:ext cx="285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Add an offset of </a:t>
            </a:r>
            <a:r>
              <a:rPr lang="en-US" altLang="ko-KR" b="1" dirty="0"/>
              <a:t>10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to the values of feature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F44734-FF86-4F99-A0E7-A7E48B7E2488}"/>
                  </a:ext>
                </a:extLst>
              </p:cNvPr>
              <p:cNvSpPr txBox="1"/>
              <p:nvPr/>
            </p:nvSpPr>
            <p:spPr>
              <a:xfrm>
                <a:off x="4542133" y="2368574"/>
                <a:ext cx="1278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feature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∈[0,20)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F44734-FF86-4F99-A0E7-A7E48B7E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33" y="2368574"/>
                <a:ext cx="1278492" cy="646331"/>
              </a:xfrm>
              <a:prstGeom prst="rect">
                <a:avLst/>
              </a:prstGeom>
              <a:blipFill>
                <a:blip r:embed="rId4"/>
                <a:stretch>
                  <a:fillRect t="-5660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5CA53436-7EC6-4B0B-A878-EA6B3845DB56}"/>
              </a:ext>
            </a:extLst>
          </p:cNvPr>
          <p:cNvGraphicFramePr>
            <a:graphicFrameLocks noGrp="1"/>
          </p:cNvGraphicFramePr>
          <p:nvPr/>
        </p:nvGraphicFramePr>
        <p:xfrm>
          <a:off x="4867535" y="3105018"/>
          <a:ext cx="6276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7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33CD5E-C3F3-4E11-8C70-805324D4B0C8}"/>
              </a:ext>
            </a:extLst>
          </p:cNvPr>
          <p:cNvCxnSpPr/>
          <p:nvPr/>
        </p:nvCxnSpPr>
        <p:spPr>
          <a:xfrm>
            <a:off x="5746760" y="4105095"/>
            <a:ext cx="418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7FE96A-8F3F-4E69-939D-F115900BD949}"/>
                  </a:ext>
                </a:extLst>
              </p:cNvPr>
              <p:cNvSpPr txBox="1"/>
              <p:nvPr/>
            </p:nvSpPr>
            <p:spPr>
              <a:xfrm>
                <a:off x="6013369" y="2368574"/>
                <a:ext cx="1483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feature 2’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7FE96A-8F3F-4E69-939D-F115900B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69" y="2368574"/>
                <a:ext cx="1483675" cy="646331"/>
              </a:xfrm>
              <a:prstGeom prst="rect">
                <a:avLst/>
              </a:prstGeom>
              <a:blipFill>
                <a:blip r:embed="rId5"/>
                <a:stretch>
                  <a:fillRect t="-5660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1EF2170C-D4F8-4258-8D1F-DEFA4ACDBE98}"/>
              </a:ext>
            </a:extLst>
          </p:cNvPr>
          <p:cNvGraphicFramePr>
            <a:graphicFrameLocks noGrp="1"/>
          </p:cNvGraphicFramePr>
          <p:nvPr/>
        </p:nvGraphicFramePr>
        <p:xfrm>
          <a:off x="6441362" y="3105018"/>
          <a:ext cx="6276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7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EB0E9C8-5178-4198-960C-E62C0E3C32E6}"/>
              </a:ext>
            </a:extLst>
          </p:cNvPr>
          <p:cNvSpPr/>
          <p:nvPr/>
        </p:nvSpPr>
        <p:spPr>
          <a:xfrm>
            <a:off x="7843619" y="3244773"/>
            <a:ext cx="429940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4B3F-6CE5-4C02-A221-B38D5AB635E4}"/>
              </a:ext>
            </a:extLst>
          </p:cNvPr>
          <p:cNvSpPr txBox="1"/>
          <p:nvPr/>
        </p:nvSpPr>
        <p:spPr>
          <a:xfrm>
            <a:off x="8581200" y="1515617"/>
            <a:ext cx="26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Merge into one feature</a:t>
            </a:r>
            <a:endParaRPr lang="ko-KR" altLang="en-US" dirty="0"/>
          </a:p>
        </p:txBody>
      </p: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id="{F48E9A56-E80D-499F-86B7-6BF2044A5F5C}"/>
              </a:ext>
            </a:extLst>
          </p:cNvPr>
          <p:cNvGraphicFramePr>
            <a:graphicFrameLocks noGrp="1"/>
          </p:cNvGraphicFramePr>
          <p:nvPr/>
        </p:nvGraphicFramePr>
        <p:xfrm>
          <a:off x="8584881" y="3090297"/>
          <a:ext cx="6276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7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86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5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5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5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323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0B29E7-29AD-4FEF-BFBF-9D4E8A561831}"/>
                  </a:ext>
                </a:extLst>
              </p:cNvPr>
              <p:cNvSpPr txBox="1"/>
              <p:nvPr/>
            </p:nvSpPr>
            <p:spPr>
              <a:xfrm>
                <a:off x="9028665" y="1925860"/>
                <a:ext cx="19055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Merged feature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0B29E7-29AD-4FEF-BFBF-9D4E8A56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665" y="1925860"/>
                <a:ext cx="1905586" cy="646331"/>
              </a:xfrm>
              <a:prstGeom prst="rect">
                <a:avLst/>
              </a:prstGeom>
              <a:blipFill>
                <a:blip r:embed="rId6"/>
                <a:stretch>
                  <a:fillRect l="-2556" t="-5660" r="-2556" b="-10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67F43C41-3864-4757-B3B6-DDD9435832E1}"/>
              </a:ext>
            </a:extLst>
          </p:cNvPr>
          <p:cNvGraphicFramePr>
            <a:graphicFrameLocks noGrp="1"/>
          </p:cNvGraphicFramePr>
          <p:nvPr/>
        </p:nvGraphicFramePr>
        <p:xfrm>
          <a:off x="9396918" y="3090297"/>
          <a:ext cx="6276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7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700CCE3-31AB-4F43-835A-B1793CBA3B9D}"/>
              </a:ext>
            </a:extLst>
          </p:cNvPr>
          <p:cNvSpPr/>
          <p:nvPr/>
        </p:nvSpPr>
        <p:spPr>
          <a:xfrm>
            <a:off x="8380516" y="2574888"/>
            <a:ext cx="3201884" cy="3258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BBBE90-BFA3-4174-916C-6D9C640BB96D}"/>
              </a:ext>
            </a:extLst>
          </p:cNvPr>
          <p:cNvCxnSpPr/>
          <p:nvPr/>
        </p:nvCxnSpPr>
        <p:spPr>
          <a:xfrm>
            <a:off x="10112572" y="4105095"/>
            <a:ext cx="418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EFCAB6CD-E364-4AAA-9DFF-7A0754DA7616}"/>
              </a:ext>
            </a:extLst>
          </p:cNvPr>
          <p:cNvGraphicFramePr>
            <a:graphicFrameLocks noGrp="1"/>
          </p:cNvGraphicFramePr>
          <p:nvPr/>
        </p:nvGraphicFramePr>
        <p:xfrm>
          <a:off x="10691612" y="3090297"/>
          <a:ext cx="6276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7">
                  <a:extLst>
                    <a:ext uri="{9D8B030D-6E8A-4147-A177-3AD203B41FA5}">
                      <a16:colId xmlns:a16="http://schemas.microsoft.com/office/drawing/2014/main" val="42672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0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9837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818A3-B00F-4575-8C8B-44F32D63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14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4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54BB5-12E9-4512-871E-7B3B45ED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Results </a:t>
            </a:r>
            <a:r>
              <a:rPr lang="en-US" altLang="ko-KR" sz="2800" dirty="0"/>
              <a:t>(1) Datasets &amp; Benchmarks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286EA-F144-4348-A176-B5A7AFC7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53" y="1170546"/>
            <a:ext cx="8572500" cy="185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EB969-19A8-4AC2-A87F-2435DBCC5E40}"/>
              </a:ext>
            </a:extLst>
          </p:cNvPr>
          <p:cNvSpPr txBox="1"/>
          <p:nvPr/>
        </p:nvSpPr>
        <p:spPr>
          <a:xfrm>
            <a:off x="2449824" y="3027921"/>
            <a:ext cx="727995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Extremely high-dimensional big data about web search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Sparse data with a lot of one-hot coding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CCB77-F983-4F47-BD8E-F748C6938054}"/>
              </a:ext>
            </a:extLst>
          </p:cNvPr>
          <p:cNvSpPr txBox="1"/>
          <p:nvPr/>
        </p:nvSpPr>
        <p:spPr>
          <a:xfrm>
            <a:off x="3256013" y="4266160"/>
            <a:ext cx="768262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xgb_exa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with pre-sorted algorithm)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xgb_his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with histogram-based algorithm)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lgb_baseline</a:t>
            </a:r>
            <a:r>
              <a:rPr lang="en-US" altLang="ko-KR" sz="1600" dirty="0"/>
              <a:t> (GBM with leaf-wise tree growth strategy)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EFB_only</a:t>
            </a:r>
            <a:r>
              <a:rPr lang="en-US" altLang="ko-KR" sz="1600" dirty="0"/>
              <a:t> (GBM with leaf-wise tree growth strategy &amp; EFB)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SGB (GBM with leaf-wise tree growth strategy &amp; stochastic gradient boosting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LightGBM</a:t>
            </a:r>
            <a:r>
              <a:rPr lang="en-US" altLang="ko-KR" sz="1600" dirty="0"/>
              <a:t> (GBM with leaf-wise tree growth strategy &amp; EFB &amp; GOSS)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BF67E-70E8-41A3-B3FA-0010714BE383}"/>
              </a:ext>
            </a:extLst>
          </p:cNvPr>
          <p:cNvSpPr/>
          <p:nvPr/>
        </p:nvSpPr>
        <p:spPr>
          <a:xfrm>
            <a:off x="1064798" y="4273834"/>
            <a:ext cx="10050011" cy="2253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55E9E-E564-4A5D-AE8F-F00897E1F0FD}"/>
              </a:ext>
            </a:extLst>
          </p:cNvPr>
          <p:cNvSpPr txBox="1"/>
          <p:nvPr/>
        </p:nvSpPr>
        <p:spPr>
          <a:xfrm>
            <a:off x="1415608" y="5197869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Benchmarks</a:t>
            </a:r>
            <a:endParaRPr lang="ko-KR" altLang="en-US" sz="2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ABF688-06E8-4F08-A9B9-86E2F742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41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316B-A796-495E-95E3-E2E9E8F0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Results </a:t>
            </a:r>
            <a:r>
              <a:rPr lang="en-US" altLang="ko-KR" sz="2800" dirty="0"/>
              <a:t>(2) Overall training time &amp; accuracy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5EE3B-5EE2-4172-AB73-5F19FCAC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15" y="1283647"/>
            <a:ext cx="10010775" cy="2476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46130C-FF6A-42FE-A35B-6F4A31C2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03" y="4088409"/>
            <a:ext cx="9906000" cy="24574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A57565-C869-47C0-954A-EC34A82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5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316B-A796-495E-95E3-E2E9E8F0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B88CB-3F27-4F26-80CA-BF5FE8EBFF7A}"/>
              </a:ext>
            </a:extLst>
          </p:cNvPr>
          <p:cNvSpPr txBox="1"/>
          <p:nvPr/>
        </p:nvSpPr>
        <p:spPr>
          <a:xfrm>
            <a:off x="855074" y="1699508"/>
            <a:ext cx="841476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Light GBM is the fastest with the best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Light GBM outperform </a:t>
            </a:r>
            <a:r>
              <a:rPr lang="en-US" altLang="ko-KR" dirty="0" err="1"/>
              <a:t>XGBosst</a:t>
            </a:r>
            <a:r>
              <a:rPr lang="en-US" altLang="ko-KR" dirty="0"/>
              <a:t> and SGB in terms of computational speed and memory consumption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GOSS can bring nearly 2x speed-up by its own with using 10%-20%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GOSS is always better than SGB when using the same sampling ratio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EFB can help achieve significant speed-up on those large-scale datasets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B7B859-53BD-472C-A897-FA3E352E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3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0CED9-BB62-4652-A8D4-36CEE910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Boosting Decision Tree (GBDT)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7C76E-18BC-46CE-9A28-0D545AA78FC7}"/>
              </a:ext>
            </a:extLst>
          </p:cNvPr>
          <p:cNvSpPr txBox="1"/>
          <p:nvPr/>
        </p:nvSpPr>
        <p:spPr>
          <a:xfrm>
            <a:off x="472778" y="1450814"/>
            <a:ext cx="6479851" cy="4569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Popular Algorithms : </a:t>
            </a:r>
            <a:r>
              <a:rPr lang="en-US" altLang="ko-KR" sz="2000" b="1" dirty="0" err="1"/>
              <a:t>XGBoost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Level-wise tree growth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Issue #1.</a:t>
            </a:r>
            <a:r>
              <a:rPr lang="en-US" altLang="ko-KR" sz="2000" dirty="0"/>
              <a:t> </a:t>
            </a:r>
            <a:r>
              <a:rPr lang="en-US" altLang="ko-KR" sz="2000" i="1" dirty="0"/>
              <a:t>How to split?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Diverge toward greater gain based on total similarity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Create branch points for all leaf nodes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Branching</a:t>
            </a:r>
            <a:r>
              <a:rPr lang="ko-KR" altLang="en-US" sz="1600" dirty="0"/>
              <a:t> </a:t>
            </a:r>
            <a:r>
              <a:rPr lang="en-US" altLang="ko-KR" sz="1600" dirty="0"/>
              <a:t>stops</a:t>
            </a:r>
            <a:r>
              <a:rPr lang="ko-KR" altLang="en-US" sz="1600" dirty="0"/>
              <a:t> </a:t>
            </a:r>
            <a:r>
              <a:rPr lang="en-US" altLang="ko-KR" sz="1600" dirty="0"/>
              <a:t>when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gain</a:t>
            </a:r>
            <a:r>
              <a:rPr lang="ko-KR" altLang="en-US" sz="1600" dirty="0"/>
              <a:t> </a:t>
            </a:r>
            <a:r>
              <a:rPr lang="en-US" altLang="ko-KR" sz="1600" dirty="0"/>
              <a:t>is</a:t>
            </a:r>
            <a:r>
              <a:rPr lang="ko-KR" altLang="en-US" sz="1600" dirty="0"/>
              <a:t> </a:t>
            </a:r>
            <a:r>
              <a:rPr lang="en-US" altLang="ko-KR" sz="1600" dirty="0"/>
              <a:t>negative</a:t>
            </a:r>
            <a:r>
              <a:rPr lang="ko-KR" altLang="en-US" sz="1600" dirty="0"/>
              <a:t> </a:t>
            </a:r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all</a:t>
            </a:r>
            <a:r>
              <a:rPr lang="ko-KR" altLang="en-US" sz="1600" dirty="0"/>
              <a:t> </a:t>
            </a:r>
            <a:r>
              <a:rPr lang="en-US" altLang="ko-KR" sz="1600" dirty="0"/>
              <a:t>conditions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Additive tree computes the mean of the residuals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Issue #2.</a:t>
            </a:r>
            <a:r>
              <a:rPr lang="en-US" altLang="ko-KR" sz="2000" dirty="0"/>
              <a:t> </a:t>
            </a:r>
            <a:r>
              <a:rPr lang="en-US" altLang="ko-KR" sz="2000" i="1" dirty="0"/>
              <a:t>How to handle the “sparse” data?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Sparsity-aware Split Finding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359645D-C70E-4B36-AE73-7F4A443C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39" y="838178"/>
            <a:ext cx="4933950" cy="22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C445A9-00E5-4C86-BF85-66974D87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272" y="3090537"/>
            <a:ext cx="493395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A18754-5BDA-43B2-B749-415DF03CF8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5272" y="4178132"/>
            <a:ext cx="4933950" cy="2258171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B32F4-F93F-493F-9E98-8A5B7FFD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84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7763E0-7496-4373-B0FD-E78FDFC2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GBM (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Light Gradient Boosting Machine)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19EC93-81A8-4469-A2F0-AC58EF44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2" y="1286855"/>
            <a:ext cx="4619924" cy="5146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FFDDAD-2182-43EC-ADB1-5273AFB9916D}"/>
              </a:ext>
            </a:extLst>
          </p:cNvPr>
          <p:cNvSpPr txBox="1"/>
          <p:nvPr/>
        </p:nvSpPr>
        <p:spPr>
          <a:xfrm>
            <a:off x="5629805" y="1679894"/>
            <a:ext cx="6115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Guolin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highly efficient gradient boosting decision tree."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91837-7D0B-44AA-86B8-34B4181B3CBE}"/>
              </a:ext>
            </a:extLst>
          </p:cNvPr>
          <p:cNvSpPr txBox="1"/>
          <p:nvPr/>
        </p:nvSpPr>
        <p:spPr>
          <a:xfrm>
            <a:off x="4995326" y="3492500"/>
            <a:ext cx="675005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Powerful algorithm with excellent performance in data analysis competitions such as Kaggle and </a:t>
            </a:r>
            <a:r>
              <a:rPr lang="en-US" altLang="ko-KR" sz="2000" dirty="0" err="1"/>
              <a:t>Dacon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Tree-based ensemble of gradient boosting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Quickly learn from large data, take up less memory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DF87F-AE9D-4E16-A62F-8693F94F39CD}"/>
              </a:ext>
            </a:extLst>
          </p:cNvPr>
          <p:cNvSpPr txBox="1"/>
          <p:nvPr/>
        </p:nvSpPr>
        <p:spPr>
          <a:xfrm>
            <a:off x="5629805" y="2730129"/>
            <a:ext cx="452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/>
              <a:t>https://github.com/Microsoft/LightGBM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98CC4-BCB2-4427-AFA1-0581460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65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C632-CAFF-4EEA-B31D-7E2BD937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2DBC88-E661-4CB3-AD67-C00C6CE6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39" y="3675311"/>
            <a:ext cx="5335276" cy="2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6BFC061-B833-452D-A350-F0350B32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39" y="1477060"/>
            <a:ext cx="4408065" cy="20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06630-765D-4772-BE70-62032FECF63E}"/>
              </a:ext>
            </a:extLst>
          </p:cNvPr>
          <p:cNvSpPr txBox="1"/>
          <p:nvPr/>
        </p:nvSpPr>
        <p:spPr>
          <a:xfrm>
            <a:off x="379072" y="2289873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XGBoost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B9A47-EA2D-4310-A86D-12B55F18F611}"/>
              </a:ext>
            </a:extLst>
          </p:cNvPr>
          <p:cNvSpPr txBox="1"/>
          <p:nvPr/>
        </p:nvSpPr>
        <p:spPr>
          <a:xfrm>
            <a:off x="268657" y="432389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Light GBM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DD530-B6B5-4138-84FD-3872B3F3D086}"/>
              </a:ext>
            </a:extLst>
          </p:cNvPr>
          <p:cNvSpPr txBox="1"/>
          <p:nvPr/>
        </p:nvSpPr>
        <p:spPr>
          <a:xfrm>
            <a:off x="7017013" y="3137859"/>
            <a:ext cx="488233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To reduce the existing level-wise excessive operation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The tree is not balanced and the leaf nodes with max delta loss are split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Create asymmetric deep trees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When generating the same leaf, leaf-wise can reduce loss than level-wise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77DED-0E14-4341-B968-ED2CCE73AFDB}"/>
              </a:ext>
            </a:extLst>
          </p:cNvPr>
          <p:cNvSpPr txBox="1"/>
          <p:nvPr/>
        </p:nvSpPr>
        <p:spPr>
          <a:xfrm>
            <a:off x="7136153" y="1477060"/>
            <a:ext cx="1549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Leaf-wise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787FC-0520-45F5-8847-1DEA44A530B7}"/>
              </a:ext>
            </a:extLst>
          </p:cNvPr>
          <p:cNvSpPr txBox="1"/>
          <p:nvPr/>
        </p:nvSpPr>
        <p:spPr>
          <a:xfrm>
            <a:off x="7348393" y="2061238"/>
            <a:ext cx="421957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1" dirty="0"/>
              <a:t>The original concept paper:</a:t>
            </a:r>
          </a:p>
          <a:p>
            <a:endParaRPr lang="en-US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Haijian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Best-first decision tree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The University of Waikato, 2007.</a:t>
            </a:r>
            <a:endParaRPr lang="ko-KR" altLang="en-US" sz="1400" dirty="0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D5126FD6-6883-4085-A45D-FB7E91000761}"/>
              </a:ext>
            </a:extLst>
          </p:cNvPr>
          <p:cNvSpPr/>
          <p:nvPr/>
        </p:nvSpPr>
        <p:spPr>
          <a:xfrm>
            <a:off x="7136153" y="2061238"/>
            <a:ext cx="4676775" cy="107662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89F626-0E17-43A6-8816-CF76379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5A30-CDFD-4A56-A24F-3332616A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novel data sampling techniques for Light GBM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E8EFA-8CFB-488F-AE82-96979A53188F}"/>
              </a:ext>
            </a:extLst>
          </p:cNvPr>
          <p:cNvSpPr txBox="1"/>
          <p:nvPr/>
        </p:nvSpPr>
        <p:spPr>
          <a:xfrm>
            <a:off x="605694" y="1287711"/>
            <a:ext cx="1068588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G</a:t>
            </a:r>
            <a:r>
              <a:rPr lang="en-US" altLang="ko-KR" dirty="0"/>
              <a:t>radient-based </a:t>
            </a:r>
            <a:r>
              <a:rPr lang="en-US" altLang="ko-KR" b="1" dirty="0"/>
              <a:t>O</a:t>
            </a:r>
            <a:r>
              <a:rPr lang="en-US" altLang="ko-KR" dirty="0"/>
              <a:t>ne-</a:t>
            </a:r>
            <a:r>
              <a:rPr lang="en-US" altLang="ko-KR" b="1" dirty="0"/>
              <a:t>S</a:t>
            </a:r>
            <a:r>
              <a:rPr lang="en-US" altLang="ko-KR" dirty="0"/>
              <a:t>ide </a:t>
            </a:r>
            <a:r>
              <a:rPr lang="en-US" altLang="ko-KR" b="1" dirty="0"/>
              <a:t>S</a:t>
            </a:r>
            <a:r>
              <a:rPr lang="en-US" altLang="ko-KR" dirty="0"/>
              <a:t>ampling (GOSS)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en-US" altLang="ko-KR" b="1" dirty="0"/>
              <a:t>down sampling</a:t>
            </a:r>
            <a:r>
              <a:rPr lang="en-US" altLang="ko-KR" dirty="0"/>
              <a:t> the data instances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keep instances with large gradients (larger than a pre-defined threshold)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en-US" altLang="ko-KR" b="1" dirty="0"/>
              <a:t>randomly drop the instances with small gradients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i="1" dirty="0">
                <a:sym typeface="Wingdings" panose="05000000000000000000" pitchFamily="2" charset="2"/>
              </a:rPr>
              <a:t>more accurate gain estimation than uniformly random sampling</a:t>
            </a:r>
            <a:endParaRPr lang="en-US" altLang="ko-KR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E</a:t>
            </a:r>
            <a:r>
              <a:rPr lang="en-US" altLang="ko-KR" dirty="0"/>
              <a:t>xclusive </a:t>
            </a:r>
            <a:r>
              <a:rPr lang="en-US" altLang="ko-KR" b="1" dirty="0"/>
              <a:t>F</a:t>
            </a:r>
            <a:r>
              <a:rPr lang="en-US" altLang="ko-KR" dirty="0"/>
              <a:t>eature </a:t>
            </a:r>
            <a:r>
              <a:rPr lang="en-US" altLang="ko-KR" b="1" dirty="0"/>
              <a:t>B</a:t>
            </a:r>
            <a:r>
              <a:rPr lang="en-US" altLang="ko-KR" dirty="0"/>
              <a:t>undling (EFB)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In real applications, the feature spaces is </a:t>
            </a:r>
            <a:r>
              <a:rPr lang="en-US" altLang="ko-KR" b="1" dirty="0"/>
              <a:t>sparse</a:t>
            </a:r>
            <a:r>
              <a:rPr lang="en-US" altLang="ko-KR" dirty="0"/>
              <a:t> &amp; many features are </a:t>
            </a:r>
            <a:r>
              <a:rPr lang="en-US" altLang="ko-KR" b="1" dirty="0"/>
              <a:t>exclusive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i.e., they rarely take nonzero values simultaneously (ex) one-hot features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bundle such exclusive features by graph coloring and greedy algorithm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i="1" dirty="0">
                <a:sym typeface="Wingdings" panose="05000000000000000000" pitchFamily="2" charset="2"/>
              </a:rPr>
              <a:t>by taking features as vertices and adding edges for every two features if they are not mutually exclusive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93BD6-1734-4301-9C9C-AB6B359E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30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3C1A-CC73-444B-95F1-731CBCBA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Gradient-based One-Side 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93D7A-6CA8-45BF-9EC7-8893EC04D1DB}"/>
                  </a:ext>
                </a:extLst>
              </p:cNvPr>
              <p:cNvSpPr txBox="1"/>
              <p:nvPr/>
            </p:nvSpPr>
            <p:spPr>
              <a:xfrm>
                <a:off x="605694" y="1287711"/>
                <a:ext cx="10685888" cy="335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G</a:t>
                </a:r>
                <a:r>
                  <a:rPr lang="en-US" altLang="ko-KR" dirty="0"/>
                  <a:t>radient-based </a:t>
                </a:r>
                <a:r>
                  <a:rPr lang="en-US" altLang="ko-KR" b="1" dirty="0"/>
                  <a:t>O</a:t>
                </a:r>
                <a:r>
                  <a:rPr lang="en-US" altLang="ko-KR" dirty="0"/>
                  <a:t>ne-</a:t>
                </a:r>
                <a:r>
                  <a:rPr lang="en-US" altLang="ko-KR" b="1" dirty="0"/>
                  <a:t>S</a:t>
                </a:r>
                <a:r>
                  <a:rPr lang="en-US" altLang="ko-KR" dirty="0"/>
                  <a:t>ide </a:t>
                </a:r>
                <a:r>
                  <a:rPr lang="en-US" altLang="ko-KR" b="1" dirty="0"/>
                  <a:t>S</a:t>
                </a:r>
                <a:r>
                  <a:rPr lang="en-US" altLang="ko-KR" dirty="0"/>
                  <a:t>ampling (GOSS)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: if an instance has a small gradient, the training error is small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: Let’s discard those instances! But, do not hurt the data distribution... how?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	1. sort the data instances by the absolute value of their gradients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	2. selects the top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100% instances (with high gradient)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	3. randomly samples b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100%  instances from the rest (with small gradient)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	4. when calculating the information gain, amplify the sampled instances by a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93D7A-6CA8-45BF-9EC7-8893EC04D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94" y="1287711"/>
                <a:ext cx="10685888" cy="3356047"/>
              </a:xfrm>
              <a:prstGeom prst="rect">
                <a:avLst/>
              </a:prstGeo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4727D59-0B18-4C14-9149-2065462F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44534"/>
            <a:ext cx="9076888" cy="150688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C11DB-4F95-4A22-BBAD-936155C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1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4DF-8587-4596-86EE-A210B94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(a = 0.1, b = 0.1)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EF6317-73E3-475D-9103-6C4CA38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417"/>
              </p:ext>
            </p:extLst>
          </p:nvPr>
        </p:nvGraphicFramePr>
        <p:xfrm>
          <a:off x="6191074" y="2317341"/>
          <a:ext cx="52042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2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1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207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52CC7-F924-4438-B93C-7B5E6DFF941D}"/>
                  </a:ext>
                </a:extLst>
              </p:cNvPr>
              <p:cNvSpPr txBox="1"/>
              <p:nvPr/>
            </p:nvSpPr>
            <p:spPr>
              <a:xfrm>
                <a:off x="427838" y="1482848"/>
                <a:ext cx="5271764" cy="2566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/>
                  <a:t>Initial Step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b="1" dirty="0"/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: minimize the loss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: negative gradient = 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52CC7-F924-4438-B93C-7B5E6DFF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" y="1482848"/>
                <a:ext cx="5271764" cy="2566793"/>
              </a:xfrm>
              <a:prstGeom prst="rect">
                <a:avLst/>
              </a:prstGeom>
              <a:blipFill>
                <a:blip r:embed="rId2"/>
                <a:stretch>
                  <a:fillRect l="-694" b="-2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7BD93-472B-4203-A2B2-E9C5A53D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0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4DF-8587-4596-86EE-A210B94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(a = 0.1, b = 0.1)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EF6317-73E3-475D-9103-6C4CA38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42159"/>
              </p:ext>
            </p:extLst>
          </p:nvPr>
        </p:nvGraphicFramePr>
        <p:xfrm>
          <a:off x="6442141" y="2981944"/>
          <a:ext cx="52042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9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8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6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252CC7-F924-4438-B93C-7B5E6DFF941D}"/>
              </a:ext>
            </a:extLst>
          </p:cNvPr>
          <p:cNvSpPr txBox="1"/>
          <p:nvPr/>
        </p:nvSpPr>
        <p:spPr>
          <a:xfrm>
            <a:off x="359795" y="1287226"/>
            <a:ext cx="107914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GOSS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90DDCB-2F0C-4B36-AD6C-264CF848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97" y="1289706"/>
            <a:ext cx="6960488" cy="1314100"/>
          </a:xfrm>
          <a:prstGeom prst="rect">
            <a:avLst/>
          </a:prstGeom>
        </p:spPr>
      </p:pic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CD5F09B8-358E-4F1B-BDC3-C5FBD313B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46608"/>
              </p:ext>
            </p:extLst>
          </p:nvPr>
        </p:nvGraphicFramePr>
        <p:xfrm>
          <a:off x="359795" y="2981944"/>
          <a:ext cx="52042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2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1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0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20707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0D0E3D-BD6A-40D1-A0BB-FEEBFD01DF2B}"/>
              </a:ext>
            </a:extLst>
          </p:cNvPr>
          <p:cNvSpPr/>
          <p:nvPr/>
        </p:nvSpPr>
        <p:spPr>
          <a:xfrm>
            <a:off x="5723739" y="4150896"/>
            <a:ext cx="620181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B8310-72DF-4AD0-A12D-47DA23E0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92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4DF-8587-4596-86EE-A210B94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(a = 0.1, b = 0.1)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EF6317-73E3-475D-9103-6C4CA386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56647"/>
              </p:ext>
            </p:extLst>
          </p:nvPr>
        </p:nvGraphicFramePr>
        <p:xfrm>
          <a:off x="6402992" y="3429000"/>
          <a:ext cx="52042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7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2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Instance71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83407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0D0E3D-BD6A-40D1-A0BB-FEEBFD01DF2B}"/>
              </a:ext>
            </a:extLst>
          </p:cNvPr>
          <p:cNvSpPr/>
          <p:nvPr/>
        </p:nvSpPr>
        <p:spPr>
          <a:xfrm>
            <a:off x="5723739" y="4150896"/>
            <a:ext cx="620181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7EB0A5-ACB3-4B2A-A5C6-64FAE2CF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97" y="1289706"/>
            <a:ext cx="6960488" cy="131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D2CE35-DAF6-4929-9CD0-05556E31DBA2}"/>
              </a:ext>
            </a:extLst>
          </p:cNvPr>
          <p:cNvSpPr txBox="1"/>
          <p:nvPr/>
        </p:nvSpPr>
        <p:spPr>
          <a:xfrm>
            <a:off x="359795" y="1287226"/>
            <a:ext cx="107914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GOSS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9C0B7-37D1-4C9E-AA22-B4C7DCBB7E24}"/>
              </a:ext>
            </a:extLst>
          </p:cNvPr>
          <p:cNvSpPr txBox="1"/>
          <p:nvPr/>
        </p:nvSpPr>
        <p:spPr>
          <a:xfrm>
            <a:off x="6422656" y="3059668"/>
            <a:ext cx="383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top 10 </a:t>
            </a:r>
            <a:r>
              <a:rPr lang="en-US" altLang="ko-KR" dirty="0" err="1"/>
              <a:t>intances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subset </a:t>
            </a:r>
            <a:r>
              <a:rPr lang="en-US" altLang="ko-KR" b="1" i="1" dirty="0">
                <a:sym typeface="Wingdings" panose="05000000000000000000" pitchFamily="2" charset="2"/>
              </a:rPr>
              <a:t>A</a:t>
            </a:r>
            <a:endParaRPr lang="ko-KR" altLang="en-US" b="1" i="1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88DAAEB-EB56-4C01-9800-14CDEB216998}"/>
              </a:ext>
            </a:extLst>
          </p:cNvPr>
          <p:cNvSpPr/>
          <p:nvPr/>
        </p:nvSpPr>
        <p:spPr>
          <a:xfrm>
            <a:off x="11630869" y="3867325"/>
            <a:ext cx="201336" cy="1711354"/>
          </a:xfrm>
          <a:prstGeom prst="rightBrace">
            <a:avLst>
              <a:gd name="adj1" fmla="val 45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7E96B5-25CE-4675-BDC8-6D4AEBC72EF2}"/>
              </a:ext>
            </a:extLst>
          </p:cNvPr>
          <p:cNvSpPr txBox="1"/>
          <p:nvPr/>
        </p:nvSpPr>
        <p:spPr>
          <a:xfrm>
            <a:off x="11832205" y="45691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3F765-5BC3-43B4-9281-720F4662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40866"/>
              </p:ext>
            </p:extLst>
          </p:nvPr>
        </p:nvGraphicFramePr>
        <p:xfrm>
          <a:off x="359795" y="2981944"/>
          <a:ext cx="52042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4183682215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054180562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017042376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57313491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3455260493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21793252"/>
                    </a:ext>
                  </a:extLst>
                </a:gridCol>
                <a:gridCol w="917429">
                  <a:extLst>
                    <a:ext uri="{9D8B030D-6E8A-4147-A177-3AD203B41FA5}">
                      <a16:colId xmlns:a16="http://schemas.microsoft.com/office/drawing/2014/main" val="20031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y-F0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9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8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6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Instance1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3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Instance99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0902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11FF-2233-4DFB-AAB0-5ED6749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0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1698</Words>
  <Application>Microsoft Office PowerPoint</Application>
  <PresentationFormat>와이드스크린</PresentationFormat>
  <Paragraphs>610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맑은 고딕</vt:lpstr>
      <vt:lpstr>Arial</vt:lpstr>
      <vt:lpstr>Cambria Math</vt:lpstr>
      <vt:lpstr>Wingdings</vt:lpstr>
      <vt:lpstr>Office 테마</vt:lpstr>
      <vt:lpstr>Tree-based Ensemble models : LightGBM</vt:lpstr>
      <vt:lpstr>Gradient Boosting Decision Tree (GBDT)</vt:lpstr>
      <vt:lpstr>Light GBM (Light Gradient Boosting Machine)</vt:lpstr>
      <vt:lpstr>Light GBM</vt:lpstr>
      <vt:lpstr>Two novel data sampling techniques for Light GBM </vt:lpstr>
      <vt:lpstr>Gradient-based One-Side Sampling</vt:lpstr>
      <vt:lpstr>Example (a = 0.1, b = 0.1)</vt:lpstr>
      <vt:lpstr>Example (a = 0.1, b = 0.1)</vt:lpstr>
      <vt:lpstr>Example (a = 0.1, b = 0.1)</vt:lpstr>
      <vt:lpstr>Example (a = 0.1, b = 0.1)</vt:lpstr>
      <vt:lpstr>Example (a = 0.1, b = 0.1)</vt:lpstr>
      <vt:lpstr>Exclusive Feature Bundling</vt:lpstr>
      <vt:lpstr>Exclusive Feature Bundling (1) Greedy Bundling</vt:lpstr>
      <vt:lpstr>Exclusive Feature Bundling (1) Greedy Bundling</vt:lpstr>
      <vt:lpstr>Exclusive Feature Bundling (2) Merge Exclusive Features</vt:lpstr>
      <vt:lpstr>Experiment Results (1) Datasets &amp; Benchmarks </vt:lpstr>
      <vt:lpstr>Experiment Results (2) Overall training time &amp; accuracy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사고 보험금 패턴 분석을 통한 자동심사 지급 확대</dc:title>
  <dc:creator>최예림</dc:creator>
  <cp:lastModifiedBy>최예림</cp:lastModifiedBy>
  <cp:revision>269</cp:revision>
  <dcterms:created xsi:type="dcterms:W3CDTF">2020-11-03T08:25:15Z</dcterms:created>
  <dcterms:modified xsi:type="dcterms:W3CDTF">2020-12-14T13:52:28Z</dcterms:modified>
</cp:coreProperties>
</file>