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9" r:id="rId2"/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18EB-DC80-4F7D-B99E-5C520F156FD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156DC-52DE-499A-B0A1-90D752820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5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https://www.kdnuggets.com/2018/03/catboost-vs-light-gbm-vs-xgboost.html</a:t>
            </a:r>
            <a:br>
              <a:rPr lang="en-US" altLang="ko-KR" dirty="0"/>
            </a:br>
            <a:r>
              <a:rPr lang="ko-KR" altLang="en-US" dirty="0"/>
              <a:t>코드 돌려보기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156DC-52DE-499A-B0A1-90D752820A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4B137-C137-4886-ACFC-B65FED0F8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FC1A4-3D23-436F-BF4E-F68F8D4A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5D393-2BF2-470F-8596-2F9AE91C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EFA37-6A2B-4CDE-AFBB-8C049F4B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5CF63-B784-4706-895F-09C64300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8DA0B-8B78-4CAF-9A23-CB72BD30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89187-75F4-4827-A34F-E18303419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FA9F-61AC-4564-8375-734CC05D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82E21-8D46-4678-8240-C78B5213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76793-71C1-4E35-BF59-BF0A15B1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304101-8BD3-40A8-B1CA-DE92E0ADA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38DF0-59ED-45EC-9A88-E675EFB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AC22B-2467-4251-8EE3-3B900BC7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A479-9765-4FED-9CD7-431F6F4E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11CEB-00A2-4298-B5D4-3137D09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4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E6A8694-20C6-4F74-B0DE-9F981C91E599}"/>
              </a:ext>
            </a:extLst>
          </p:cNvPr>
          <p:cNvGrpSpPr/>
          <p:nvPr userDrawn="1"/>
        </p:nvGrpSpPr>
        <p:grpSpPr>
          <a:xfrm>
            <a:off x="0" y="959610"/>
            <a:ext cx="12192000" cy="0"/>
            <a:chOff x="0" y="890729"/>
            <a:chExt cx="12192000" cy="0"/>
          </a:xfrm>
        </p:grpSpPr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D8F152FE-0D95-4C1F-8111-8030CC78312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">
              <a:extLst>
                <a:ext uri="{FF2B5EF4-FFF2-40B4-BE49-F238E27FC236}">
                  <a16:creationId xmlns:a16="http://schemas.microsoft.com/office/drawing/2014/main" id="{BBFE9E61-505F-4CBA-91DA-845B6525ED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">
              <a:extLst>
                <a:ext uri="{FF2B5EF4-FFF2-40B4-BE49-F238E27FC236}">
                  <a16:creationId xmlns:a16="http://schemas.microsoft.com/office/drawing/2014/main" id="{EC7E7F3D-BE96-4EF0-AC41-5EB6C1983549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F95FAECA-3363-419C-A420-5152CCC88A93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32D691-41BE-4D7B-BAF8-6A90B38509DE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32">
            <a:extLst>
              <a:ext uri="{FF2B5EF4-FFF2-40B4-BE49-F238E27FC236}">
                <a16:creationId xmlns:a16="http://schemas.microsoft.com/office/drawing/2014/main" id="{24082B47-E424-4E01-8C82-E5FCFA478B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0028" y="6542751"/>
            <a:ext cx="1585223" cy="34082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E5E2135E-D2A7-466A-BBD1-306C6C6E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7" y="203695"/>
            <a:ext cx="11642294" cy="751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57896-ACCA-49CC-AE74-9E7DC32F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57" y="1178106"/>
            <a:ext cx="11642293" cy="50445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6BC28DF1-141D-4FC8-AF7B-06957C56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313" y="6607664"/>
            <a:ext cx="821575" cy="250336"/>
          </a:xfrm>
          <a:prstGeom prst="rect">
            <a:avLst/>
          </a:prstGeom>
        </p:spPr>
        <p:txBody>
          <a:bodyPr/>
          <a:lstStyle/>
          <a:p>
            <a:fld id="{62567B81-F2F2-4B2B-ADCF-E47A2BE57D57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12</a:t>
            </a:r>
          </a:p>
        </p:txBody>
      </p:sp>
    </p:spTree>
    <p:extLst>
      <p:ext uri="{BB962C8B-B14F-4D97-AF65-F5344CB8AC3E}">
        <p14:creationId xmlns:p14="http://schemas.microsoft.com/office/powerpoint/2010/main" val="338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1D03-69D0-4473-9342-EB94CFD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6E999-5F1C-48B0-A4FA-DA5CD02D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A0D36-2F0E-4816-AE72-2B534FCA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3EB91-B6FB-4D8E-BC17-E644B487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94F25-B87E-4FA9-815E-FD354F67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C730D-3BD7-4956-A3CD-F0E2937A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8B27-9376-47DC-A65A-CB0D7647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B684F-5F77-4D95-90C9-11F3AC4B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4E55E-4878-4B8C-A0DB-8DF37AEA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A3B76-EE80-4649-9BB0-5F94005D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230C2-2D62-4979-9B1D-CF656A8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6CA7-C4B9-426E-8AD9-E8BC1167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9B721-B801-431C-A0A1-73C3DA30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ED747-2A75-41BA-96F7-0E390AA6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89AD8-E622-4367-81F3-6D7E872E5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E06E6-6582-4EB8-A89F-E7754FCFE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E623C3-5BC1-4697-9528-32875E75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DC19C-41FB-4E4F-AFD1-C2C7C38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BA118A-8751-4B42-91BA-E2C4AE1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8C552-F806-47D3-8A21-93357DB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2B011-6892-4DF2-8E72-F8BC10C4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78E6A-4777-4E0C-8B38-B6B183C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3BA06-73E9-419C-926C-652C720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7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0DB14-2F15-4368-B372-119F6E2F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BF375-F1C4-47AD-9518-E188C7F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5BA55-B19F-4B4E-BD16-1136233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2B13-4262-47AF-B866-AE7B439F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BBE1B-4F1E-4E6E-8F1F-781C42A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D4226-11E7-4BA5-98F5-A3F70045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6E8AC-FDE5-4FB0-9D18-171AE399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A0117-1015-4306-BE70-C05CB6DD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842EF-A085-4F5F-AE48-FB50158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ED489-1B75-4A50-BC5A-AB426DB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A8DA6-9FC5-4EC7-9044-4E7719FB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8CE2D-47C6-42EF-8E6C-4CEF5C39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60C2-047D-4C05-9D15-AC71C83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69AAE-5A97-45C9-BA6F-F8D6C4B4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DBA10-6D73-4182-8463-3251FC2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C1467-E6AC-4F98-A516-F8E3935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43F8B-6316-4631-A3A8-1A01825D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1FF8C-687B-4D88-A142-22ABB5F4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2AC47-01C2-44FC-B8D0-EABD360D3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FCB37-6A80-457B-9F6E-DC7B6240D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857E-C5E7-44FC-A04D-D2BBE9D4D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2B9C9-9772-45EB-8AB9-CAE57025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936"/>
            <a:ext cx="9144000" cy="13724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err="1"/>
              <a:t>CatBoost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9B96C-E8C9-4241-93EB-E13448C992DD}"/>
              </a:ext>
            </a:extLst>
          </p:cNvPr>
          <p:cNvSpPr/>
          <p:nvPr/>
        </p:nvSpPr>
        <p:spPr>
          <a:xfrm>
            <a:off x="10668000" y="6263428"/>
            <a:ext cx="1524000" cy="594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118BB1-6278-46EF-A70C-9F505D55E868}"/>
              </a:ext>
            </a:extLst>
          </p:cNvPr>
          <p:cNvGrpSpPr/>
          <p:nvPr/>
        </p:nvGrpSpPr>
        <p:grpSpPr>
          <a:xfrm flipV="1">
            <a:off x="1844634" y="3238931"/>
            <a:ext cx="8502732" cy="700644"/>
            <a:chOff x="0" y="890729"/>
            <a:chExt cx="12192000" cy="0"/>
          </a:xfrm>
        </p:grpSpPr>
        <p:cxnSp>
          <p:nvCxnSpPr>
            <p:cNvPr id="17" name="Straight Connector 13">
              <a:extLst>
                <a:ext uri="{FF2B5EF4-FFF2-40B4-BE49-F238E27FC236}">
                  <a16:creationId xmlns:a16="http://schemas.microsoft.com/office/drawing/2014/main" id="{241D6CB5-81DE-4514-9E64-BD43E316D577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">
              <a:extLst>
                <a:ext uri="{FF2B5EF4-FFF2-40B4-BE49-F238E27FC236}">
                  <a16:creationId xmlns:a16="http://schemas.microsoft.com/office/drawing/2014/main" id="{9AA07466-050E-4E99-8D5E-E72D7E4246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">
              <a:extLst>
                <a:ext uri="{FF2B5EF4-FFF2-40B4-BE49-F238E27FC236}">
                  <a16:creationId xmlns:a16="http://schemas.microsoft.com/office/drawing/2014/main" id="{A41A8F50-3B65-4C54-8C0F-FF9797CB1D5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9">
              <a:extLst>
                <a:ext uri="{FF2B5EF4-FFF2-40B4-BE49-F238E27FC236}">
                  <a16:creationId xmlns:a16="http://schemas.microsoft.com/office/drawing/2014/main" id="{6DE5D4BB-8DF8-415E-A045-E5C545E90927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0AFDCDD3-DE7A-4AB8-8A79-F8FAA4344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824A75-5E04-435A-82FA-B66E3180E067}"/>
              </a:ext>
            </a:extLst>
          </p:cNvPr>
          <p:cNvGrpSpPr/>
          <p:nvPr/>
        </p:nvGrpSpPr>
        <p:grpSpPr>
          <a:xfrm flipV="1">
            <a:off x="1844634" y="882147"/>
            <a:ext cx="8502732" cy="700644"/>
            <a:chOff x="0" y="890729"/>
            <a:chExt cx="12192000" cy="0"/>
          </a:xfrm>
        </p:grpSpPr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2345676D-7648-4604-91F9-4FCC32C78BE2}"/>
                </a:ext>
              </a:extLst>
            </p:cNvPr>
            <p:cNvCxnSpPr>
              <a:cxnSpLocks/>
            </p:cNvCxnSpPr>
            <p:nvPr/>
          </p:nvCxnSpPr>
          <p:spPr>
            <a:xfrm>
              <a:off x="9956800" y="890729"/>
              <a:ext cx="2235200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">
              <a:extLst>
                <a:ext uri="{FF2B5EF4-FFF2-40B4-BE49-F238E27FC236}">
                  <a16:creationId xmlns:a16="http://schemas.microsoft.com/office/drawing/2014/main" id="{DA7684B1-5D5F-45EA-96BB-90CC127C73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90729"/>
              <a:ext cx="8830733" cy="0"/>
            </a:xfrm>
            <a:prstGeom prst="line">
              <a:avLst/>
            </a:prstGeom>
            <a:ln w="57150">
              <a:solidFill>
                <a:srgbClr val="0048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">
              <a:extLst>
                <a:ext uri="{FF2B5EF4-FFF2-40B4-BE49-F238E27FC236}">
                  <a16:creationId xmlns:a16="http://schemas.microsoft.com/office/drawing/2014/main" id="{DBC9B4F5-E691-4010-BA76-D4A16E8B014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61" y="890729"/>
              <a:ext cx="713831" cy="0"/>
            </a:xfrm>
            <a:prstGeom prst="line">
              <a:avLst/>
            </a:prstGeom>
            <a:ln w="57150">
              <a:solidFill>
                <a:srgbClr val="81D5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9">
              <a:extLst>
                <a:ext uri="{FF2B5EF4-FFF2-40B4-BE49-F238E27FC236}">
                  <a16:creationId xmlns:a16="http://schemas.microsoft.com/office/drawing/2014/main" id="{B6D78448-FBBE-41B0-B6BA-5EF7571C3751}"/>
                </a:ext>
              </a:extLst>
            </p:cNvPr>
            <p:cNvCxnSpPr>
              <a:cxnSpLocks/>
            </p:cNvCxnSpPr>
            <p:nvPr/>
          </p:nvCxnSpPr>
          <p:spPr>
            <a:xfrm>
              <a:off x="9362792" y="890729"/>
              <a:ext cx="491490" cy="0"/>
            </a:xfrm>
            <a:prstGeom prst="line">
              <a:avLst/>
            </a:prstGeom>
            <a:ln w="57150">
              <a:solidFill>
                <a:srgbClr val="FFC7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9111585D-D862-43B1-A935-091659D5E2C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82" y="890729"/>
              <a:ext cx="711988" cy="0"/>
            </a:xfrm>
            <a:prstGeom prst="line">
              <a:avLst/>
            </a:prstGeom>
            <a:ln w="57150">
              <a:solidFill>
                <a:srgbClr val="CC8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753130E-D1CD-42A9-AF2F-DD06AAD0B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7" b="36881"/>
          <a:stretch/>
        </p:blipFill>
        <p:spPr>
          <a:xfrm>
            <a:off x="3247057" y="4705956"/>
            <a:ext cx="2587958" cy="665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5C47F-69AA-4D4D-9DEA-4506A85CD99C}"/>
              </a:ext>
            </a:extLst>
          </p:cNvPr>
          <p:cNvSpPr txBox="1"/>
          <p:nvPr/>
        </p:nvSpPr>
        <p:spPr>
          <a:xfrm>
            <a:off x="5113999" y="424429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2020. 12. 04.</a:t>
            </a:r>
          </a:p>
        </p:txBody>
      </p:sp>
      <p:pic>
        <p:nvPicPr>
          <p:cNvPr id="6" name="Picture 32">
            <a:extLst>
              <a:ext uri="{FF2B5EF4-FFF2-40B4-BE49-F238E27FC236}">
                <a16:creationId xmlns:a16="http://schemas.microsoft.com/office/drawing/2014/main" id="{145F44DD-9D29-4612-8852-7D0DD7B0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75" y="4766552"/>
            <a:ext cx="2647688" cy="5692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CA2615-6B5D-4260-B259-79F4A0C0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57E-C5E7-44FC-A04D-D2BBE9D4D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05CE-2BFF-4E14-9C7C-E2508819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Ordered Boosting – </a:t>
            </a:r>
            <a:r>
              <a:rPr lang="en-US" altLang="ko-KR" i="1" dirty="0"/>
              <a:t>Plain</a:t>
            </a:r>
            <a:r>
              <a:rPr lang="en-US" altLang="ko-KR" dirty="0"/>
              <a:t> or </a:t>
            </a:r>
            <a:r>
              <a:rPr lang="en-US" altLang="ko-KR" i="1" dirty="0"/>
              <a:t>Ordered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30195E-7841-4F34-AD31-5470BDB3900B}"/>
                  </a:ext>
                </a:extLst>
              </p:cNvPr>
              <p:cNvSpPr txBox="1"/>
              <p:nvPr/>
            </p:nvSpPr>
            <p:spPr>
              <a:xfrm>
                <a:off x="415636" y="1252990"/>
                <a:ext cx="5186420" cy="419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Plain mode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Standard GBDT algorithm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Ordered mode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Calculate residual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(y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Update the gradients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r>
                  <a:rPr lang="en-US" altLang="ko-KR" dirty="0"/>
                  <a:t>...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30195E-7841-4F34-AD31-5470BDB3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1252990"/>
                <a:ext cx="5186420" cy="4193777"/>
              </a:xfrm>
              <a:prstGeom prst="rect">
                <a:avLst/>
              </a:prstGeom>
              <a:blipFill>
                <a:blip r:embed="rId2"/>
                <a:stretch>
                  <a:fillRect l="-1175" r="-3878" b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C4C2B0-ED31-40A5-9328-266D62A5E629}"/>
              </a:ext>
            </a:extLst>
          </p:cNvPr>
          <p:cNvCxnSpPr>
            <a:cxnSpLocks/>
          </p:cNvCxnSpPr>
          <p:nvPr/>
        </p:nvCxnSpPr>
        <p:spPr>
          <a:xfrm flipH="1">
            <a:off x="4787153" y="2355883"/>
            <a:ext cx="2581835" cy="880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4058E0-1A0D-45E5-A496-FB763C215D11}"/>
              </a:ext>
            </a:extLst>
          </p:cNvPr>
          <p:cNvCxnSpPr>
            <a:cxnSpLocks/>
          </p:cNvCxnSpPr>
          <p:nvPr/>
        </p:nvCxnSpPr>
        <p:spPr>
          <a:xfrm flipH="1">
            <a:off x="4858871" y="2348753"/>
            <a:ext cx="2510117" cy="2573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EAEBB8-903D-45EF-8399-49478B3BEC09}"/>
                  </a:ext>
                </a:extLst>
              </p:cNvPr>
              <p:cNvSpPr txBox="1"/>
              <p:nvPr/>
            </p:nvSpPr>
            <p:spPr>
              <a:xfrm>
                <a:off x="7440706" y="1398018"/>
                <a:ext cx="4201188" cy="211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Have to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...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b="1" dirty="0">
                    <a:sym typeface="Wingdings" panose="05000000000000000000" pitchFamily="2" charset="2"/>
                  </a:rPr>
                  <a:t>Utilize “oblivious tree”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b="1" dirty="0"/>
                  <a:t>A method of storing rules from root node to leaf node as a binary vector.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EAEBB8-903D-45EF-8399-49478B3B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06" y="1398018"/>
                <a:ext cx="4201188" cy="2116285"/>
              </a:xfrm>
              <a:prstGeom prst="rect">
                <a:avLst/>
              </a:prstGeom>
              <a:blipFill>
                <a:blip r:embed="rId3"/>
                <a:stretch>
                  <a:fillRect l="-1306" b="-3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atboost">
            <a:extLst>
              <a:ext uri="{FF2B5EF4-FFF2-40B4-BE49-F238E27FC236}">
                <a16:creationId xmlns:a16="http://schemas.microsoft.com/office/drawing/2014/main" id="{A52E8D48-93E0-4B9A-AE03-B8C15AE4D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" b="946"/>
          <a:stretch/>
        </p:blipFill>
        <p:spPr bwMode="auto">
          <a:xfrm>
            <a:off x="6426888" y="3711557"/>
            <a:ext cx="5673421" cy="269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B88AB5-9CEC-4EA4-86EC-64C6A61C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3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E2D4B-E74E-42C1-9876-B5AF66F9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090CD-5BF7-4162-B368-94AB35B4DD1B}"/>
              </a:ext>
            </a:extLst>
          </p:cNvPr>
          <p:cNvSpPr txBox="1"/>
          <p:nvPr/>
        </p:nvSpPr>
        <p:spPr>
          <a:xfrm>
            <a:off x="2193038" y="5067457"/>
            <a:ext cx="801526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(Table 2) Result of </a:t>
            </a:r>
            <a:r>
              <a:rPr lang="en-US" altLang="ko-KR" i="1" dirty="0"/>
              <a:t>Ordered mode</a:t>
            </a:r>
            <a:r>
              <a:rPr lang="en-US" altLang="ko-KR" dirty="0"/>
              <a:t>, comparison with classic GBDT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(Figure 2) Relative error of </a:t>
            </a:r>
            <a:r>
              <a:rPr lang="en-US" altLang="ko-KR" i="1" dirty="0"/>
              <a:t>Plain mode </a:t>
            </a:r>
            <a:r>
              <a:rPr lang="en-US" altLang="ko-KR" dirty="0"/>
              <a:t>compared to </a:t>
            </a:r>
            <a:r>
              <a:rPr lang="en-US" altLang="ko-KR" i="1" dirty="0"/>
              <a:t>Ordered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1" dirty="0"/>
              <a:t>Ordered mode </a:t>
            </a:r>
            <a:r>
              <a:rPr lang="en-US" altLang="ko-KR" dirty="0"/>
              <a:t>is particularly useful on small datasets</a:t>
            </a:r>
            <a:endParaRPr lang="en-US" altLang="ko-KR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1392A0-1CBF-4C0B-B4AD-F00F01FB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96" y="1210304"/>
            <a:ext cx="4791075" cy="3600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74CBB-9865-4DE4-A05C-A4C5DFC9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0" y="1297838"/>
            <a:ext cx="5324475" cy="33623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B8D7-885D-4258-BCCE-399E10F2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765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C1641-DE45-4AC5-A93A-3D871909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Trend...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FB422-08F8-41FF-85F0-F14D54FDF8DE}"/>
              </a:ext>
            </a:extLst>
          </p:cNvPr>
          <p:cNvSpPr txBox="1"/>
          <p:nvPr/>
        </p:nvSpPr>
        <p:spPr>
          <a:xfrm>
            <a:off x="699247" y="1676400"/>
            <a:ext cx="718017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모델 자체 </a:t>
            </a:r>
            <a:r>
              <a:rPr lang="ko-KR" altLang="en-US" dirty="0" err="1"/>
              <a:t>개발이라기보다</a:t>
            </a:r>
            <a:r>
              <a:rPr lang="en-US" altLang="ko-KR" dirty="0"/>
              <a:t>, </a:t>
            </a:r>
            <a:r>
              <a:rPr lang="ko-KR" altLang="en-US" dirty="0"/>
              <a:t>모델에 맞는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방법 고안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특히 범주형 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집중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Sparse feature combination, Encoding, 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5C081B-A80B-43F6-A7CD-D5B86CD8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59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CA1D4-C714-4D9C-BC7B-E84F9D2C2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9852"/>
              </p:ext>
            </p:extLst>
          </p:nvPr>
        </p:nvGraphicFramePr>
        <p:xfrm>
          <a:off x="0" y="1386571"/>
          <a:ext cx="12192000" cy="496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89118002"/>
                    </a:ext>
                  </a:extLst>
                </a:gridCol>
                <a:gridCol w="6331819">
                  <a:extLst>
                    <a:ext uri="{9D8B030D-6E8A-4147-A177-3AD203B41FA5}">
                      <a16:colId xmlns:a16="http://schemas.microsoft.com/office/drawing/2014/main" val="3472181041"/>
                    </a:ext>
                  </a:extLst>
                </a:gridCol>
                <a:gridCol w="1781240">
                  <a:extLst>
                    <a:ext uri="{9D8B030D-6E8A-4147-A177-3AD203B41FA5}">
                      <a16:colId xmlns:a16="http://schemas.microsoft.com/office/drawing/2014/main" val="1185129843"/>
                    </a:ext>
                  </a:extLst>
                </a:gridCol>
                <a:gridCol w="3316941">
                  <a:extLst>
                    <a:ext uri="{9D8B030D-6E8A-4147-A177-3AD203B41FA5}">
                      <a16:colId xmlns:a16="http://schemas.microsoft.com/office/drawing/2014/main" val="580880079"/>
                    </a:ext>
                  </a:extLst>
                </a:gridCol>
              </a:tblGrid>
              <a:tr h="383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대회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Winning Algorithm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670557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479700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 Data Science Bowl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49994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Kaggle Days Meetup Porto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88401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LANL Earthquake Research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3888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IEEE-CIS Fraud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LGBM, </a:t>
                      </a:r>
                      <a:r>
                        <a:rPr lang="en-US" altLang="ko-KR" dirty="0" err="1"/>
                        <a:t>CatBoost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830454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PLAsTiCC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Astronomical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47620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Credit Default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 with 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751274"/>
                  </a:ext>
                </a:extLst>
              </a:tr>
              <a:tr h="505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Porto Seguro’s Safe Driver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 with 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14470"/>
                  </a:ext>
                </a:extLst>
              </a:tr>
              <a:tr h="505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Instacart Market Basket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884906"/>
                  </a:ext>
                </a:extLst>
              </a:tr>
              <a:tr h="505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Toxic Comment Classification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Stacking with 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238599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WSDM - 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KKBox's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Music Recommendation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NN, Light GBM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17578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251682B-D927-475F-917A-47D8B0CD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7" y="213788"/>
            <a:ext cx="11642294" cy="75169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Kaggle 1st place Solutions </a:t>
            </a:r>
            <a:r>
              <a:rPr lang="en-US" altLang="ko-KR" sz="3600" b="1" i="1" dirty="0"/>
              <a:t>with Light GBM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6D6263-43BE-415B-913F-6F1E0CE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92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035AA-F401-4BEB-B0BF-07B7EAC3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3028" y="1282967"/>
            <a:ext cx="8513551" cy="25920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6DA6CB-2F32-41DA-960E-612B08EC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CE88D-F13C-46B9-BD1A-1E8587BFE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180518" y="4151539"/>
            <a:ext cx="6536558" cy="25027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4BFB06-37CF-4594-89D9-70F8F31372EA}"/>
              </a:ext>
            </a:extLst>
          </p:cNvPr>
          <p:cNvSpPr/>
          <p:nvPr/>
        </p:nvSpPr>
        <p:spPr>
          <a:xfrm>
            <a:off x="1923803" y="2600696"/>
            <a:ext cx="795646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7E6D0-28EA-48A9-BC79-3D2FE55E1013}"/>
              </a:ext>
            </a:extLst>
          </p:cNvPr>
          <p:cNvSpPr/>
          <p:nvPr/>
        </p:nvSpPr>
        <p:spPr>
          <a:xfrm>
            <a:off x="6636327" y="3063834"/>
            <a:ext cx="904503" cy="245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80C2CB-DB35-4257-A1D6-65919431A940}"/>
              </a:ext>
            </a:extLst>
          </p:cNvPr>
          <p:cNvSpPr/>
          <p:nvPr/>
        </p:nvSpPr>
        <p:spPr>
          <a:xfrm>
            <a:off x="9270670" y="3063833"/>
            <a:ext cx="740229" cy="245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E7F1D-C222-453E-8BC4-83FA6E07A78F}"/>
              </a:ext>
            </a:extLst>
          </p:cNvPr>
          <p:cNvSpPr txBox="1"/>
          <p:nvPr/>
        </p:nvSpPr>
        <p:spPr>
          <a:xfrm>
            <a:off x="8175812" y="4526474"/>
            <a:ext cx="611392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Level-wise (same with 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Target categorical data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1781DE-F581-4CCB-A459-67A74A61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82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07D2-1AD3-459D-A681-AB4EFB1F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en-US" altLang="ko-KR" sz="3200" dirty="0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en-US" altLang="ko-KR" sz="3200" dirty="0"/>
              <a:t>vs</a:t>
            </a:r>
            <a:r>
              <a:rPr lang="en-US" altLang="ko-KR" dirty="0"/>
              <a:t> </a:t>
            </a:r>
            <a:r>
              <a:rPr lang="en-US" altLang="ko-KR" dirty="0" err="1"/>
              <a:t>CatBoost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1AE0C-396D-42A1-BC8C-7598EC24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3" y="1055932"/>
            <a:ext cx="4429125" cy="56769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F04C57-308E-4853-9DEA-A38D8A47E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1" t="7730" r="12354" b="8554"/>
          <a:stretch/>
        </p:blipFill>
        <p:spPr bwMode="auto">
          <a:xfrm>
            <a:off x="6523163" y="1828799"/>
            <a:ext cx="5079265" cy="30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7B5DB-C485-4A23-A900-9851AF1B5712}"/>
              </a:ext>
            </a:extLst>
          </p:cNvPr>
          <p:cNvSpPr txBox="1"/>
          <p:nvPr/>
        </p:nvSpPr>
        <p:spPr>
          <a:xfrm>
            <a:off x="6523163" y="5163671"/>
            <a:ext cx="538778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범주형 데이터에서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보다 더 빠르고 우수한 결과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수치형 데이터에서는 </a:t>
            </a:r>
            <a:r>
              <a:rPr lang="en-US" altLang="ko-KR" dirty="0" err="1"/>
              <a:t>LightGBM</a:t>
            </a:r>
            <a:r>
              <a:rPr lang="ko-KR" altLang="en-US" dirty="0"/>
              <a:t>보다 느림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91CC2-F91D-4185-BEB2-3C11275C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7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921B-AF46-4C0A-AD66-B94AD943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811F2-4B1E-4A28-BDED-CDCF26AAB5BF}"/>
              </a:ext>
            </a:extLst>
          </p:cNvPr>
          <p:cNvSpPr txBox="1"/>
          <p:nvPr/>
        </p:nvSpPr>
        <p:spPr>
          <a:xfrm>
            <a:off x="785752" y="1271823"/>
            <a:ext cx="8181792" cy="4840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Encoding Categorical Features 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/>
              <a:t>1) Ordered Target Encoding </a:t>
            </a:r>
            <a:r>
              <a:rPr lang="en-US" altLang="ko-KR" dirty="0"/>
              <a:t>(different from 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Solve categorical data problem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Reduce data handling time</a:t>
            </a:r>
          </a:p>
          <a:p>
            <a:pPr lvl="1">
              <a:lnSpc>
                <a:spcPct val="150000"/>
              </a:lnSpc>
            </a:pPr>
            <a:r>
              <a:rPr lang="en-US" altLang="ko-KR" i="1" dirty="0"/>
              <a:t>2) Feature Combination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What if there is a correlation between categorical variables?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Simply Encoding </a:t>
            </a:r>
            <a:r>
              <a:rPr lang="en-US" altLang="ko-KR" dirty="0">
                <a:sym typeface="Wingdings" panose="05000000000000000000" pitchFamily="2" charset="2"/>
              </a:rPr>
              <a:t> correlation ignored, loss of data information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Greedy tree learning using combination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Boosting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/>
              <a:t>Plain Boosting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/>
              <a:t>Ordered Boosting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5B805E-31C3-4F91-AEC7-8E146DE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67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6BE-9875-4BF1-A656-B4212462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Encoding Categorical Features </a:t>
            </a:r>
            <a:r>
              <a:rPr lang="en-US" altLang="ko-KR" sz="2700" dirty="0"/>
              <a:t>(1) Ordered Target Encoding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4C5176D-2ED5-48C8-9671-49357523F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87867"/>
              </p:ext>
            </p:extLst>
          </p:nvPr>
        </p:nvGraphicFramePr>
        <p:xfrm>
          <a:off x="874815" y="2417490"/>
          <a:ext cx="3252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923">
                  <a:extLst>
                    <a:ext uri="{9D8B030D-6E8A-4147-A177-3AD203B41FA5}">
                      <a16:colId xmlns:a16="http://schemas.microsoft.com/office/drawing/2014/main" val="2096009116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7945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Mostly_cloudy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408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212C7-E5FF-4D76-A8E8-0D33579E90A3}"/>
                  </a:ext>
                </a:extLst>
              </p:cNvPr>
              <p:cNvSpPr txBox="1"/>
              <p:nvPr/>
            </p:nvSpPr>
            <p:spPr>
              <a:xfrm>
                <a:off x="4417621" y="2592110"/>
                <a:ext cx="7659585" cy="2246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Conventional Encoding Method</a:t>
                </a:r>
                <a:r>
                  <a:rPr lang="en-US" altLang="ko-KR" dirty="0"/>
                  <a:t> </a:t>
                </a:r>
                <a:r>
                  <a:rPr lang="en-US" altLang="ko-KR" sz="2400" b="1" dirty="0"/>
                  <a:t>: Mean Encoding</a:t>
                </a: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Cloudy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15+14+20+25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/>
                  <a:t> = 18.5</a:t>
                </a:r>
              </a:p>
              <a:p>
                <a:endParaRPr lang="en-US" altLang="ko-KR" dirty="0"/>
              </a:p>
              <a:p>
                <a:r>
                  <a:rPr lang="en-US" altLang="ko-KR" sz="2000" dirty="0"/>
                  <a:t>But, data leakage problem; </a:t>
                </a:r>
              </a:p>
              <a:p>
                <a:r>
                  <a:rPr lang="en-US" altLang="ko-KR" sz="2000" dirty="0"/>
                  <a:t>Problem of using target value as x value; overfitting!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212C7-E5FF-4D76-A8E8-0D33579E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21" y="2592110"/>
                <a:ext cx="7659585" cy="2246641"/>
              </a:xfrm>
              <a:prstGeom prst="rect">
                <a:avLst/>
              </a:prstGeom>
              <a:blipFill>
                <a:blip r:embed="rId2"/>
                <a:stretch>
                  <a:fillRect l="-1274" t="-2168"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4407BA-7633-43BF-9016-7C8C2E24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52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3DCA-D32B-45D0-BC95-EDC47D7D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Encoding Categorical Features </a:t>
            </a:r>
            <a:r>
              <a:rPr lang="en-US" altLang="ko-KR" sz="2700" dirty="0"/>
              <a:t>(1) Ordered Target Encoding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CC4898F-D048-4D15-8811-5B73444F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28617"/>
              </p:ext>
            </p:extLst>
          </p:nvPr>
        </p:nvGraphicFramePr>
        <p:xfrm>
          <a:off x="1302867" y="3251382"/>
          <a:ext cx="3252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923">
                  <a:extLst>
                    <a:ext uri="{9D8B030D-6E8A-4147-A177-3AD203B41FA5}">
                      <a16:colId xmlns:a16="http://schemas.microsoft.com/office/drawing/2014/main" val="2096009116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7945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Mostly_cloudy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4082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C7BEFE-65DF-46DE-8483-C2D3A6095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24537"/>
              </p:ext>
            </p:extLst>
          </p:nvPr>
        </p:nvGraphicFramePr>
        <p:xfrm>
          <a:off x="6264337" y="3251382"/>
          <a:ext cx="48794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80">
                  <a:extLst>
                    <a:ext uri="{9D8B030D-6E8A-4147-A177-3AD203B41FA5}">
                      <a16:colId xmlns:a16="http://schemas.microsoft.com/office/drawing/2014/main" val="696352611"/>
                    </a:ext>
                  </a:extLst>
                </a:gridCol>
                <a:gridCol w="1922923">
                  <a:extLst>
                    <a:ext uri="{9D8B030D-6E8A-4147-A177-3AD203B41FA5}">
                      <a16:colId xmlns:a16="http://schemas.microsoft.com/office/drawing/2014/main" val="2096009116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127945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2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Mostly_cloudy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Thu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Fri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Cloudy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40826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AF24F7-AE71-4F0B-A8A0-F57905A5282C}"/>
              </a:ext>
            </a:extLst>
          </p:cNvPr>
          <p:cNvSpPr/>
          <p:nvPr/>
        </p:nvSpPr>
        <p:spPr>
          <a:xfrm>
            <a:off x="4913893" y="4234914"/>
            <a:ext cx="909976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CE267-9EBB-4316-84CA-0117E9E130F8}"/>
              </a:ext>
            </a:extLst>
          </p:cNvPr>
          <p:cNvSpPr txBox="1"/>
          <p:nvPr/>
        </p:nvSpPr>
        <p:spPr>
          <a:xfrm>
            <a:off x="415636" y="1252990"/>
            <a:ext cx="635680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Make ordered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order</a:t>
            </a:r>
            <a:r>
              <a:rPr lang="ko-KR" altLang="en-US" dirty="0"/>
              <a:t>, </a:t>
            </a:r>
            <a:r>
              <a:rPr lang="ko-KR" altLang="en-US" dirty="0" err="1"/>
              <a:t>artificially</a:t>
            </a:r>
            <a:r>
              <a:rPr lang="ko-KR" altLang="en-US" dirty="0"/>
              <a:t> </a:t>
            </a:r>
            <a:r>
              <a:rPr lang="ko-KR" altLang="en-US" dirty="0" err="1"/>
              <a:t>assign</a:t>
            </a:r>
            <a:r>
              <a:rPr lang="ko-KR" altLang="en-US" dirty="0"/>
              <a:t> </a:t>
            </a:r>
            <a:r>
              <a:rPr lang="en-US" altLang="ko-KR" dirty="0"/>
              <a:t>the order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Using random permutation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... or just use the order of existing 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12B0EC-72E3-452E-99DB-D836C6A8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F865-25CB-4EEB-B6AF-621C21AA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Encoding Categorical Features </a:t>
            </a:r>
            <a:r>
              <a:rPr lang="en-US" altLang="ko-KR" sz="2700" dirty="0"/>
              <a:t>(1) Ordered Target Encoding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E137646-F34C-4241-9F2D-9DA23E881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43501"/>
                  </p:ext>
                </p:extLst>
              </p:nvPr>
            </p:nvGraphicFramePr>
            <p:xfrm>
              <a:off x="1962505" y="2428359"/>
              <a:ext cx="8107190" cy="3176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007">
                      <a:extLst>
                        <a:ext uri="{9D8B030D-6E8A-4147-A177-3AD203B41FA5}">
                          <a16:colId xmlns:a16="http://schemas.microsoft.com/office/drawing/2014/main" val="4081093417"/>
                        </a:ext>
                      </a:extLst>
                    </a:gridCol>
                    <a:gridCol w="1413163">
                      <a:extLst>
                        <a:ext uri="{9D8B030D-6E8A-4147-A177-3AD203B41FA5}">
                          <a16:colId xmlns:a16="http://schemas.microsoft.com/office/drawing/2014/main" val="2055187428"/>
                        </a:ext>
                      </a:extLst>
                    </a:gridCol>
                    <a:gridCol w="676894">
                      <a:extLst>
                        <a:ext uri="{9D8B030D-6E8A-4147-A177-3AD203B41FA5}">
                          <a16:colId xmlns:a16="http://schemas.microsoft.com/office/drawing/2014/main" val="1095347546"/>
                        </a:ext>
                      </a:extLst>
                    </a:gridCol>
                    <a:gridCol w="4655126">
                      <a:extLst>
                        <a:ext uri="{9D8B030D-6E8A-4147-A177-3AD203B41FA5}">
                          <a16:colId xmlns:a16="http://schemas.microsoft.com/office/drawing/2014/main" val="3329839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Time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Feature 1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Y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Encoded Feature 1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44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Mon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15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15+14+20+25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800" dirty="0"/>
                            <a:t> = 18.5 (Global mean) </a:t>
                          </a:r>
                          <a:endParaRPr lang="ko-KR" altLang="en-US" sz="1800" b="1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289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Tue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14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800" dirty="0"/>
                            <a:t> </a:t>
                          </a:r>
                          <a:r>
                            <a:rPr lang="en-US" altLang="ko-KR" sz="1800" dirty="0"/>
                            <a:t>= 15</a:t>
                          </a:r>
                          <a:endParaRPr lang="ko-KR" altLang="en-US" sz="1800" b="1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65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Thu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20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15+14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800" dirty="0"/>
                            <a:t> </a:t>
                          </a:r>
                          <a:r>
                            <a:rPr lang="en-US" altLang="ko-KR" sz="1800" dirty="0"/>
                            <a:t>= 15.5</a:t>
                          </a:r>
                          <a:endParaRPr lang="ko-KR" altLang="en-US" sz="1800" b="1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04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Fri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25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15+14+20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2800" dirty="0"/>
                            <a:t> </a:t>
                          </a:r>
                          <a:r>
                            <a:rPr lang="en-US" altLang="ko-KR" sz="1800" dirty="0"/>
                            <a:t>= 16.3</a:t>
                          </a:r>
                          <a:endParaRPr lang="ko-KR" altLang="en-US" sz="1800" b="1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146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E137646-F34C-4241-9F2D-9DA23E881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143501"/>
                  </p:ext>
                </p:extLst>
              </p:nvPr>
            </p:nvGraphicFramePr>
            <p:xfrm>
              <a:off x="1962505" y="2428359"/>
              <a:ext cx="8107190" cy="3176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007">
                      <a:extLst>
                        <a:ext uri="{9D8B030D-6E8A-4147-A177-3AD203B41FA5}">
                          <a16:colId xmlns:a16="http://schemas.microsoft.com/office/drawing/2014/main" val="4081093417"/>
                        </a:ext>
                      </a:extLst>
                    </a:gridCol>
                    <a:gridCol w="1413163">
                      <a:extLst>
                        <a:ext uri="{9D8B030D-6E8A-4147-A177-3AD203B41FA5}">
                          <a16:colId xmlns:a16="http://schemas.microsoft.com/office/drawing/2014/main" val="2055187428"/>
                        </a:ext>
                      </a:extLst>
                    </a:gridCol>
                    <a:gridCol w="676894">
                      <a:extLst>
                        <a:ext uri="{9D8B030D-6E8A-4147-A177-3AD203B41FA5}">
                          <a16:colId xmlns:a16="http://schemas.microsoft.com/office/drawing/2014/main" val="1095347546"/>
                        </a:ext>
                      </a:extLst>
                    </a:gridCol>
                    <a:gridCol w="4655126">
                      <a:extLst>
                        <a:ext uri="{9D8B030D-6E8A-4147-A177-3AD203B41FA5}">
                          <a16:colId xmlns:a16="http://schemas.microsoft.com/office/drawing/2014/main" val="3329839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Time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Feature 1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Y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Encoded Feature 1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844378"/>
                      </a:ext>
                    </a:extLst>
                  </a:tr>
                  <a:tr h="70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Mon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15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346" t="-57391" r="-654" b="-3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289437"/>
                      </a:ext>
                    </a:extLst>
                  </a:tr>
                  <a:tr h="70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Tue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14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346" t="-157391" r="-654" b="-2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565406"/>
                      </a:ext>
                    </a:extLst>
                  </a:tr>
                  <a:tr h="70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Thu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20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346" t="-257391" r="-654" b="-1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04234"/>
                      </a:ext>
                    </a:extLst>
                  </a:tr>
                  <a:tr h="7030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Fri</a:t>
                          </a:r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0" dirty="0"/>
                            <a:t>Cloudy</a:t>
                          </a:r>
                          <a:endParaRPr lang="ko-KR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25</a:t>
                          </a:r>
                          <a:endParaRPr lang="ko-KR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346" t="-354310" r="-65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1468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8EF1C7-B29C-462F-9B30-F915D5D09072}"/>
              </a:ext>
            </a:extLst>
          </p:cNvPr>
          <p:cNvSpPr txBox="1"/>
          <p:nvPr/>
        </p:nvSpPr>
        <p:spPr>
          <a:xfrm>
            <a:off x="415636" y="1252990"/>
            <a:ext cx="63273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Encode each categorical value, only using previous 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9766C3-25A4-449F-A8BF-E6D34AF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9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2C17-BB4B-4CCB-9EFF-1F9731F8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Encoding Categorical Features </a:t>
            </a:r>
            <a:r>
              <a:rPr lang="en-US" altLang="ko-KR" sz="2700" dirty="0"/>
              <a:t>(2) Feature Combination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1C8FE-C3F0-439A-80F2-CE004E0EDB11}"/>
              </a:ext>
            </a:extLst>
          </p:cNvPr>
          <p:cNvSpPr txBox="1"/>
          <p:nvPr/>
        </p:nvSpPr>
        <p:spPr>
          <a:xfrm>
            <a:off x="535536" y="1234474"/>
            <a:ext cx="995746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What if there is a correlation between categorical variables?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(ex) User ID  - Ad topic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Combines all categorical features already used for previous splits in the current tree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C6BF1A-A0EB-4A2D-93EF-E6B7C04CDB1A}"/>
              </a:ext>
            </a:extLst>
          </p:cNvPr>
          <p:cNvSpPr/>
          <p:nvPr/>
        </p:nvSpPr>
        <p:spPr>
          <a:xfrm>
            <a:off x="953330" y="2827863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971534-E06A-4388-8035-B05A9E84D393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832075" y="3149273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6DEC3F-F318-43EF-BAC3-A2393A0CEB7A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1147034" y="3149273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305ED74-6124-4FF1-A868-C6498ACEC298}"/>
              </a:ext>
            </a:extLst>
          </p:cNvPr>
          <p:cNvSpPr/>
          <p:nvPr/>
        </p:nvSpPr>
        <p:spPr>
          <a:xfrm>
            <a:off x="638371" y="3566793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6797DF-822E-4645-92DE-DE5B20872021}"/>
              </a:ext>
            </a:extLst>
          </p:cNvPr>
          <p:cNvSpPr/>
          <p:nvPr/>
        </p:nvSpPr>
        <p:spPr>
          <a:xfrm>
            <a:off x="1252048" y="3561811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A177D-52CE-4AF1-B0EB-737B101D75F0}"/>
              </a:ext>
            </a:extLst>
          </p:cNvPr>
          <p:cNvSpPr txBox="1"/>
          <p:nvPr/>
        </p:nvSpPr>
        <p:spPr>
          <a:xfrm>
            <a:off x="1340737" y="308403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feature1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34D3B-114F-4840-A820-18FB8A8AA0C5}"/>
              </a:ext>
            </a:extLst>
          </p:cNvPr>
          <p:cNvSpPr txBox="1"/>
          <p:nvPr/>
        </p:nvSpPr>
        <p:spPr>
          <a:xfrm>
            <a:off x="4241257" y="3108961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feature1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841D4E-2AA0-4BA9-AF33-EAD673255B78}"/>
              </a:ext>
            </a:extLst>
          </p:cNvPr>
          <p:cNvSpPr txBox="1"/>
          <p:nvPr/>
        </p:nvSpPr>
        <p:spPr>
          <a:xfrm>
            <a:off x="4564521" y="3860102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feature2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C9187B4-B270-48D6-BDC3-91D167354D02}"/>
              </a:ext>
            </a:extLst>
          </p:cNvPr>
          <p:cNvSpPr/>
          <p:nvPr/>
        </p:nvSpPr>
        <p:spPr>
          <a:xfrm>
            <a:off x="2760614" y="3370778"/>
            <a:ext cx="554171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61B645E-44D8-4D3A-83C8-53469642BA27}"/>
              </a:ext>
            </a:extLst>
          </p:cNvPr>
          <p:cNvSpPr/>
          <p:nvPr/>
        </p:nvSpPr>
        <p:spPr>
          <a:xfrm>
            <a:off x="6212626" y="3355542"/>
            <a:ext cx="554171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63622-D53C-4DF2-907C-869207F2E7D1}"/>
              </a:ext>
            </a:extLst>
          </p:cNvPr>
          <p:cNvSpPr txBox="1"/>
          <p:nvPr/>
        </p:nvSpPr>
        <p:spPr>
          <a:xfrm>
            <a:off x="3148193" y="4751899"/>
            <a:ext cx="327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Combine cat feature 1 &amp;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ym typeface="Wingdings" panose="05000000000000000000" pitchFamily="2" charset="2"/>
              </a:rPr>
              <a:t>New cat feature </a:t>
            </a:r>
            <a:r>
              <a:rPr lang="en-US" altLang="ko-KR" b="1" i="1" dirty="0">
                <a:sym typeface="Wingdings" panose="05000000000000000000" pitchFamily="2" charset="2"/>
              </a:rPr>
              <a:t>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i="1" dirty="0">
                <a:sym typeface="Wingdings" panose="05000000000000000000" pitchFamily="2" charset="2"/>
              </a:rPr>
              <a:t>ordered target encoding</a:t>
            </a:r>
            <a:endParaRPr lang="ko-KR" altLang="en-US" b="1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A1E1A-0B81-4E29-BAA4-D9F84CEF1CDD}"/>
              </a:ext>
            </a:extLst>
          </p:cNvPr>
          <p:cNvSpPr txBox="1"/>
          <p:nvPr/>
        </p:nvSpPr>
        <p:spPr>
          <a:xfrm>
            <a:off x="7832602" y="309276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feature1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3D4167-8914-4F44-81F7-1040C1E9ECE3}"/>
              </a:ext>
            </a:extLst>
          </p:cNvPr>
          <p:cNvSpPr txBox="1"/>
          <p:nvPr/>
        </p:nvSpPr>
        <p:spPr>
          <a:xfrm>
            <a:off x="8151887" y="382180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 feature2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140FEA-1B3A-4528-A7BF-DB02B006405F}"/>
              </a:ext>
            </a:extLst>
          </p:cNvPr>
          <p:cNvSpPr txBox="1"/>
          <p:nvPr/>
        </p:nvSpPr>
        <p:spPr>
          <a:xfrm>
            <a:off x="8507634" y="4556735"/>
            <a:ext cx="179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cat feature3</a:t>
            </a:r>
            <a:endParaRPr lang="ko-KR" altLang="en-US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C8D22DE1-9FF6-4ED4-8D30-DE69627210A5}"/>
              </a:ext>
            </a:extLst>
          </p:cNvPr>
          <p:cNvSpPr/>
          <p:nvPr/>
        </p:nvSpPr>
        <p:spPr>
          <a:xfrm>
            <a:off x="10215912" y="3499693"/>
            <a:ext cx="554171" cy="6288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D5D850-CE84-48BD-AE74-15377AE86F43}"/>
              </a:ext>
            </a:extLst>
          </p:cNvPr>
          <p:cNvSpPr txBox="1"/>
          <p:nvPr/>
        </p:nvSpPr>
        <p:spPr>
          <a:xfrm>
            <a:off x="11126142" y="35493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1111CC-BE48-4776-9798-C86FAF26F621}"/>
              </a:ext>
            </a:extLst>
          </p:cNvPr>
          <p:cNvSpPr txBox="1"/>
          <p:nvPr/>
        </p:nvSpPr>
        <p:spPr>
          <a:xfrm>
            <a:off x="7091508" y="5542815"/>
            <a:ext cx="327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Combine cat feature </a:t>
            </a:r>
            <a:r>
              <a:rPr lang="en-US" altLang="ko-KR" b="1" i="1" dirty="0"/>
              <a:t>A</a:t>
            </a:r>
            <a:r>
              <a:rPr lang="en-US" altLang="ko-KR" b="1" dirty="0"/>
              <a:t> &amp; 3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ym typeface="Wingdings" panose="05000000000000000000" pitchFamily="2" charset="2"/>
              </a:rPr>
              <a:t>New cat feature </a:t>
            </a:r>
            <a:r>
              <a:rPr lang="en-US" altLang="ko-KR" b="1" i="1" dirty="0">
                <a:sym typeface="Wingdings" panose="05000000000000000000" pitchFamily="2" charset="2"/>
              </a:rPr>
              <a:t>B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i="1" dirty="0">
                <a:sym typeface="Wingdings" panose="05000000000000000000" pitchFamily="2" charset="2"/>
              </a:rPr>
              <a:t>ordered target encoding</a:t>
            </a:r>
            <a:endParaRPr lang="ko-KR" altLang="en-US" b="1" i="1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5D2A354-0D49-4BE8-A2E6-36C0011C44BD}"/>
              </a:ext>
            </a:extLst>
          </p:cNvPr>
          <p:cNvSpPr/>
          <p:nvPr/>
        </p:nvSpPr>
        <p:spPr>
          <a:xfrm>
            <a:off x="3828285" y="2814861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E4BD052-1556-414A-9F84-4CA083BEC645}"/>
              </a:ext>
            </a:extLst>
          </p:cNvPr>
          <p:cNvCxnSpPr>
            <a:cxnSpLocks/>
            <a:stCxn id="97" idx="4"/>
            <a:endCxn id="100" idx="0"/>
          </p:cNvCxnSpPr>
          <p:nvPr/>
        </p:nvCxnSpPr>
        <p:spPr>
          <a:xfrm flipH="1">
            <a:off x="3707030" y="3136271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6588640-C07C-4D3B-9937-35906C6C0811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4021989" y="3136271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95E53170-4CE8-4A23-BED1-828DC3B4912D}"/>
              </a:ext>
            </a:extLst>
          </p:cNvPr>
          <p:cNvSpPr/>
          <p:nvPr/>
        </p:nvSpPr>
        <p:spPr>
          <a:xfrm>
            <a:off x="3513326" y="3553791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EBACD75-DA1F-4AE4-AD6B-8309BB537B36}"/>
              </a:ext>
            </a:extLst>
          </p:cNvPr>
          <p:cNvSpPr/>
          <p:nvPr/>
        </p:nvSpPr>
        <p:spPr>
          <a:xfrm>
            <a:off x="4127003" y="3548809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F3D2B87-A009-4551-8CB3-18DE75C9F189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4017802" y="3870219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2124C8D-7B0C-41EB-A40A-6E495A9C02E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32761" y="3870219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80554AE6-1F5A-42D7-9A3F-B85F3A923CFD}"/>
              </a:ext>
            </a:extLst>
          </p:cNvPr>
          <p:cNvSpPr/>
          <p:nvPr/>
        </p:nvSpPr>
        <p:spPr>
          <a:xfrm>
            <a:off x="3824098" y="4287739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A79518F-B24E-4D82-813D-EA9576119778}"/>
              </a:ext>
            </a:extLst>
          </p:cNvPr>
          <p:cNvSpPr/>
          <p:nvPr/>
        </p:nvSpPr>
        <p:spPr>
          <a:xfrm>
            <a:off x="4437775" y="4282757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83E5A1-13D9-422D-9579-30594ECACA69}"/>
              </a:ext>
            </a:extLst>
          </p:cNvPr>
          <p:cNvSpPr/>
          <p:nvPr/>
        </p:nvSpPr>
        <p:spPr>
          <a:xfrm>
            <a:off x="7442297" y="2798851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E7FA063-E305-4599-BB82-AB38C408842C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 flipH="1">
            <a:off x="7321042" y="3120261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95EF1E1-6E46-4B7C-AE10-8E07F7B2E9F0}"/>
              </a:ext>
            </a:extLst>
          </p:cNvPr>
          <p:cNvCxnSpPr>
            <a:cxnSpLocks/>
            <a:stCxn id="111" idx="4"/>
            <a:endCxn id="115" idx="0"/>
          </p:cNvCxnSpPr>
          <p:nvPr/>
        </p:nvCxnSpPr>
        <p:spPr>
          <a:xfrm>
            <a:off x="7636001" y="3120261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E6A5EB1D-4249-41E2-A3B0-D126798405F0}"/>
              </a:ext>
            </a:extLst>
          </p:cNvPr>
          <p:cNvSpPr/>
          <p:nvPr/>
        </p:nvSpPr>
        <p:spPr>
          <a:xfrm>
            <a:off x="7127338" y="3537781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73FADBEA-E293-473E-8239-416495483A51}"/>
              </a:ext>
            </a:extLst>
          </p:cNvPr>
          <p:cNvSpPr/>
          <p:nvPr/>
        </p:nvSpPr>
        <p:spPr>
          <a:xfrm>
            <a:off x="7741015" y="3532799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8B128DF-A796-4621-A34A-4A572155EE15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7631814" y="3854209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4653496-ADDB-454C-9BCB-560D9D2406D6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7946773" y="3854209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136130E-5D07-44CD-A2FB-7FF89B12E010}"/>
              </a:ext>
            </a:extLst>
          </p:cNvPr>
          <p:cNvSpPr/>
          <p:nvPr/>
        </p:nvSpPr>
        <p:spPr>
          <a:xfrm>
            <a:off x="7438110" y="4271729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E411C6F-E02F-4F59-ABE9-D14650757722}"/>
              </a:ext>
            </a:extLst>
          </p:cNvPr>
          <p:cNvSpPr/>
          <p:nvPr/>
        </p:nvSpPr>
        <p:spPr>
          <a:xfrm>
            <a:off x="8051787" y="4266747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88C18AB-02E4-4038-9EFA-A0AA6552FCB1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7946773" y="4593139"/>
            <a:ext cx="314959" cy="41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36A8466-56E3-44A9-8234-363905CDEF6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8261732" y="4593139"/>
            <a:ext cx="298718" cy="4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45BBED2D-F281-4336-84D6-91DFD81F3AC9}"/>
              </a:ext>
            </a:extLst>
          </p:cNvPr>
          <p:cNvSpPr/>
          <p:nvPr/>
        </p:nvSpPr>
        <p:spPr>
          <a:xfrm>
            <a:off x="7753069" y="5010659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898BD56-30F2-4B43-8619-5718747ED587}"/>
              </a:ext>
            </a:extLst>
          </p:cNvPr>
          <p:cNvSpPr/>
          <p:nvPr/>
        </p:nvSpPr>
        <p:spPr>
          <a:xfrm>
            <a:off x="8366746" y="5005677"/>
            <a:ext cx="387407" cy="3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9CD426-A1B4-49B1-B133-58447335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B81-F2F2-4B2B-ADCF-E47A2BE57D57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2341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661</Words>
  <Application>Microsoft Office PowerPoint</Application>
  <PresentationFormat>와이드스크린</PresentationFormat>
  <Paragraphs>206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1_Office 테마</vt:lpstr>
      <vt:lpstr>CatBoost</vt:lpstr>
      <vt:lpstr>Kaggle 1st place Solutions with Light GBM</vt:lpstr>
      <vt:lpstr>CatBoost?</vt:lpstr>
      <vt:lpstr>XgBoost vs LightGBM vs CatBoost</vt:lpstr>
      <vt:lpstr>CatBoost</vt:lpstr>
      <vt:lpstr>1. Encoding Categorical Features (1) Ordered Target Encoding</vt:lpstr>
      <vt:lpstr>1. Encoding Categorical Features (1) Ordered Target Encoding</vt:lpstr>
      <vt:lpstr>1. Encoding Categorical Features (1) Ordered Target Encoding</vt:lpstr>
      <vt:lpstr>1. Encoding Categorical Features (2) Feature Combination</vt:lpstr>
      <vt:lpstr>2. Ordered Boosting – Plain or Ordered</vt:lpstr>
      <vt:lpstr>CatBoost Result</vt:lpstr>
      <vt:lpstr>Current Trend...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ChoiYeRim</dc:creator>
  <cp:lastModifiedBy>최예림</cp:lastModifiedBy>
  <cp:revision>123</cp:revision>
  <dcterms:created xsi:type="dcterms:W3CDTF">2020-12-03T16:15:18Z</dcterms:created>
  <dcterms:modified xsi:type="dcterms:W3CDTF">2020-12-14T13:51:13Z</dcterms:modified>
</cp:coreProperties>
</file>