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72" r:id="rId5"/>
    <p:sldId id="262" r:id="rId6"/>
    <p:sldId id="260" r:id="rId7"/>
    <p:sldId id="267" r:id="rId8"/>
    <p:sldId id="268" r:id="rId9"/>
    <p:sldId id="269" r:id="rId10"/>
    <p:sldId id="271" r:id="rId11"/>
    <p:sldId id="270" r:id="rId12"/>
    <p:sldId id="263" r:id="rId13"/>
    <p:sldId id="264" r:id="rId14"/>
    <p:sldId id="274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vaid\skku\&#45824;&#54617;&#50896;\&#54617;&#48512;&#51064;&#53556;\Google%20Schola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Google Scholar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SFLA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Sheet1!$B$2:$B$16</c:f>
              <c:numCache>
                <c:formatCode>General</c:formatCode>
                <c:ptCount val="15"/>
                <c:pt idx="0">
                  <c:v>65</c:v>
                </c:pt>
                <c:pt idx="1">
                  <c:v>92</c:v>
                </c:pt>
                <c:pt idx="2">
                  <c:v>107</c:v>
                </c:pt>
                <c:pt idx="3">
                  <c:v>138</c:v>
                </c:pt>
                <c:pt idx="4">
                  <c:v>184</c:v>
                </c:pt>
                <c:pt idx="5">
                  <c:v>249</c:v>
                </c:pt>
                <c:pt idx="6">
                  <c:v>333</c:v>
                </c:pt>
                <c:pt idx="7">
                  <c:v>523</c:v>
                </c:pt>
                <c:pt idx="8">
                  <c:v>812</c:v>
                </c:pt>
                <c:pt idx="9">
                  <c:v>972</c:v>
                </c:pt>
                <c:pt idx="10">
                  <c:v>1080</c:v>
                </c:pt>
                <c:pt idx="11">
                  <c:v>1250</c:v>
                </c:pt>
                <c:pt idx="12">
                  <c:v>1340</c:v>
                </c:pt>
                <c:pt idx="13">
                  <c:v>1480</c:v>
                </c:pt>
                <c:pt idx="14">
                  <c:v>1720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56-4429-845B-BCF8D1E218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Sheet1!$C$2:$C$16</c:f>
              <c:numCache>
                <c:formatCode>General</c:formatCode>
                <c:ptCount val="15"/>
                <c:pt idx="5">
                  <c:v>92</c:v>
                </c:pt>
                <c:pt idx="6">
                  <c:v>147</c:v>
                </c:pt>
                <c:pt idx="7">
                  <c:v>281</c:v>
                </c:pt>
                <c:pt idx="8">
                  <c:v>615</c:v>
                </c:pt>
                <c:pt idx="9">
                  <c:v>1300</c:v>
                </c:pt>
                <c:pt idx="10">
                  <c:v>2260</c:v>
                </c:pt>
                <c:pt idx="11">
                  <c:v>3060</c:v>
                </c:pt>
                <c:pt idx="12">
                  <c:v>4680</c:v>
                </c:pt>
                <c:pt idx="13">
                  <c:v>6170</c:v>
                </c:pt>
                <c:pt idx="14">
                  <c:v>7140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56-4429-845B-BCF8D1E218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Sheet1!$D$2:$D$16</c:f>
              <c:numCache>
                <c:formatCode>General</c:formatCode>
                <c:ptCount val="15"/>
                <c:pt idx="7">
                  <c:v>239</c:v>
                </c:pt>
                <c:pt idx="8">
                  <c:v>337</c:v>
                </c:pt>
                <c:pt idx="9">
                  <c:v>591</c:v>
                </c:pt>
                <c:pt idx="10">
                  <c:v>1090</c:v>
                </c:pt>
                <c:pt idx="11">
                  <c:v>1830</c:v>
                </c:pt>
                <c:pt idx="12">
                  <c:v>2710</c:v>
                </c:pt>
                <c:pt idx="13">
                  <c:v>3280</c:v>
                </c:pt>
                <c:pt idx="14">
                  <c:v>4660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56-4429-845B-BCF8D1E218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2575352"/>
        <c:axId val="432572400"/>
      </c:lineChart>
      <c:catAx>
        <c:axId val="432575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2572400"/>
        <c:crosses val="autoZero"/>
        <c:auto val="1"/>
        <c:lblAlgn val="ctr"/>
        <c:lblOffset val="100"/>
        <c:noMultiLvlLbl val="0"/>
      </c:catAx>
      <c:valAx>
        <c:axId val="43257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2575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A7840-BE9A-479A-92E2-0BAF45AB3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88C852-1CC8-406B-8C3D-D3ABE19E6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847BC-2D28-46C6-B74D-E6315999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B673-7110-4CF5-B6AC-674B2A0687F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A0BEC-E79C-4078-868D-15DC6FE0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09342-ACA4-4078-85E9-FCFBD219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6E72C-CB13-44F3-9623-C8C7D578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10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B3867-21CE-4F5E-AD5B-59834B58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2EF82B-2EBC-4CF7-8415-A6923E51F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44736-39BF-4C37-9CB0-DEBDF504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B673-7110-4CF5-B6AC-674B2A0687F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F87A2-15A0-4F1E-A447-2C29E8C6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94C9D-B5EB-4ED3-94BB-C51E58A0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6E72C-CB13-44F3-9623-C8C7D578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7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C81EE5-B364-4A7B-B933-005CFE6A9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B3FED0-DFA1-41F1-9DF7-E6BD161B6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7B2D7-4F64-4874-8757-9EB9B12D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B673-7110-4CF5-B6AC-674B2A0687F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A7E5DB-41A0-4649-862E-C46CE99D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BF089-6BD1-4028-8918-D885873D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6E72C-CB13-44F3-9623-C8C7D578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3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D5A0E-3C21-41FC-AF4C-A3DC79A7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DB68-AC7E-4EAB-B665-C13D68830B95}" type="datetime1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5821F5-780E-4C82-92A8-3377F414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056C4-1254-4871-8C02-62772DB4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BAD236-760A-42ED-A3A2-7BBA967C6BF3}"/>
              </a:ext>
            </a:extLst>
          </p:cNvPr>
          <p:cNvSpPr/>
          <p:nvPr userDrawn="1"/>
        </p:nvSpPr>
        <p:spPr>
          <a:xfrm>
            <a:off x="104776" y="165101"/>
            <a:ext cx="11858624" cy="6607175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AAFE25-33B5-4F12-B5AD-A36751BD83FD}"/>
              </a:ext>
            </a:extLst>
          </p:cNvPr>
          <p:cNvSpPr/>
          <p:nvPr userDrawn="1"/>
        </p:nvSpPr>
        <p:spPr>
          <a:xfrm>
            <a:off x="228601" y="66674"/>
            <a:ext cx="11858624" cy="660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22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99058-55B4-478D-AD65-8F1DFA8B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48F02-AB46-488D-A7B3-F3629091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9987C-FA91-4588-885C-E74786F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B673-7110-4CF5-B6AC-674B2A0687F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45EEA-7AE4-49EE-9E76-6D65ECE1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2FD9B-11A6-40F8-83B7-4D89F9D8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6E72C-CB13-44F3-9623-C8C7D578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71FE5-F198-483A-ABE4-0BFFA7B9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24A83-A0DF-40FA-A7EC-BED3E89F2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926A2-2BE7-4B3D-9470-B6512A53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B673-7110-4CF5-B6AC-674B2A0687F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23F2C-BCA5-409C-BE7D-88983E67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6EF0D-C809-4F00-9B6F-6BB0226C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6E72C-CB13-44F3-9623-C8C7D578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61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0A003-552C-4A79-8EB9-BC48C8AA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9A4D4-0BE4-4EE9-9949-C48C49BE7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F00821-FB6C-47C5-AF8C-806A6A0AC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FF0BCA-6DC8-4CFC-939A-63F1DA4E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B673-7110-4CF5-B6AC-674B2A0687F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078C62-8386-4B40-B9D1-2202A174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88663-44A0-437A-A998-80B6C934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6E72C-CB13-44F3-9623-C8C7D578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31D86-90B7-403C-8108-55B0F809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C34DF-762C-4213-8770-09D95402F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97F740-F560-4F48-A317-E099CE8D5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8726CE-3A6B-4A60-A38A-059BE726E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AF6EAF-598E-4355-97CE-94370F36B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06BB0C-3995-4F05-B0B8-15FFF798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B673-7110-4CF5-B6AC-674B2A0687F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EDDE0A-35A5-4BBD-9110-DFDFF07C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183423-38D0-48EF-8F1E-40FD7F06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6E72C-CB13-44F3-9623-C8C7D578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30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3001C-EE67-4801-9597-B89EA14F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3E568D-ADA3-4221-840D-953A151F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B673-7110-4CF5-B6AC-674B2A0687F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699534-8DD3-4D97-ADD7-4C127BFF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594493-6AF8-4A18-AC72-3819DFDA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6E72C-CB13-44F3-9623-C8C7D578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04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FACEA4-DFAC-43E9-A627-D105078E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B673-7110-4CF5-B6AC-674B2A0687F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1AECD4-6A0F-4DFB-86C3-40AE6BC2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189EC0-5896-4A99-9935-01004748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6E72C-CB13-44F3-9623-C8C7D578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5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58882-AF5F-43C8-AED6-F6620D9F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91F8B-ADAC-44CC-B72A-11B35FF9B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5D7FD-7757-474B-8E48-C2587080A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4D9B47-29E5-4A6B-B9CC-CD1C7DD9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B673-7110-4CF5-B6AC-674B2A0687F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27B9FF-5607-481F-8D74-9B631395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E0D602-552A-4C98-A649-0CD5A1A3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6E72C-CB13-44F3-9623-C8C7D578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47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836EF-EAC1-4BFB-9CF0-F29FB929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539199-E075-4912-A4DF-0DFF1B06C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A709B-40B6-41BB-B388-2433EC30C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3CABAE-B037-4009-AD2A-75222034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B673-7110-4CF5-B6AC-674B2A0687F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5993E-24BB-407C-B238-CC8F604E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66C10-0120-403C-8DA5-C12D4138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6E72C-CB13-44F3-9623-C8C7D578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7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98EEA7-69E0-4C6C-B6D1-558A04B4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BDC6F-C3FE-4283-8E60-F084EAAE9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3BA1A-9C3B-4E5F-A28E-8F9066530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6B673-7110-4CF5-B6AC-674B2A0687F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50810-26AE-4CA0-849E-A20905BA8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FE3C7-B598-4A06-BB4C-D0A720357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6E72C-CB13-44F3-9623-C8C7D578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7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EA636-CC4F-4AA4-A308-723570B17428}"/>
              </a:ext>
            </a:extLst>
          </p:cNvPr>
          <p:cNvSpPr txBox="1"/>
          <p:nvPr/>
        </p:nvSpPr>
        <p:spPr>
          <a:xfrm>
            <a:off x="4223539" y="2140773"/>
            <a:ext cx="37449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latin typeface="+mn-ea"/>
              </a:rPr>
              <a:t>Ch. 18</a:t>
            </a:r>
          </a:p>
          <a:p>
            <a:pPr algn="ctr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4400" dirty="0">
                <a:latin typeface="+mn-ea"/>
              </a:rPr>
              <a:t>Bat Algorithm</a:t>
            </a:r>
            <a:endParaRPr lang="ko-KR" altLang="en-US" dirty="0">
              <a:latin typeface="+mn-ea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3EF1E0AB-3E93-486E-B38F-FC3E0A53ED01}"/>
              </a:ext>
            </a:extLst>
          </p:cNvPr>
          <p:cNvSpPr/>
          <p:nvPr/>
        </p:nvSpPr>
        <p:spPr>
          <a:xfrm>
            <a:off x="1423678" y="2140773"/>
            <a:ext cx="9344644" cy="2286000"/>
          </a:xfrm>
          <a:prstGeom prst="bracketPair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2B145-6422-4C3D-954C-7988E34B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6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at algorithmì ëí ì´ë¯¸ì§ ê²ìê²°ê³¼">
            <a:extLst>
              <a:ext uri="{FF2B5EF4-FFF2-40B4-BE49-F238E27FC236}">
                <a16:creationId xmlns:a16="http://schemas.microsoft.com/office/drawing/2014/main" id="{FB752AB0-D13C-4174-B8C9-2FD80E0C8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38" y="184119"/>
            <a:ext cx="4906260" cy="648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E91DC9-1D29-4FFE-8225-E66A1DD47213}"/>
              </a:ext>
            </a:extLst>
          </p:cNvPr>
          <p:cNvSpPr txBox="1"/>
          <p:nvPr/>
        </p:nvSpPr>
        <p:spPr>
          <a:xfrm>
            <a:off x="5157698" y="2715994"/>
            <a:ext cx="6312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X1,</a:t>
            </a:r>
            <a:r>
              <a:rPr lang="ko-KR" altLang="en-US" dirty="0"/>
              <a:t> </a:t>
            </a:r>
            <a:r>
              <a:rPr lang="en-US" altLang="ko-KR" dirty="0"/>
              <a:t>X2,</a:t>
            </a:r>
            <a:r>
              <a:rPr lang="ko-KR" altLang="en-US" dirty="0"/>
              <a:t> </a:t>
            </a:r>
            <a:r>
              <a:rPr lang="en-US" altLang="ko-KR" dirty="0"/>
              <a:t>…,</a:t>
            </a:r>
            <a:r>
              <a:rPr lang="ko-KR" altLang="en-US" dirty="0"/>
              <a:t> </a:t>
            </a:r>
            <a:r>
              <a:rPr lang="en-US" altLang="ko-KR" dirty="0" err="1"/>
              <a:t>Xj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….,</a:t>
            </a:r>
            <a:r>
              <a:rPr lang="ko-KR" altLang="en-US" dirty="0"/>
              <a:t> </a:t>
            </a:r>
            <a:r>
              <a:rPr lang="en-US" altLang="ko-KR" dirty="0" err="1"/>
              <a:t>Xr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r>
              <a:rPr lang="en-US" altLang="ko-KR" dirty="0" err="1"/>
              <a:t>Xm</a:t>
            </a:r>
            <a:r>
              <a:rPr lang="ko-KR" altLang="en-US" dirty="0"/>
              <a:t> 중에 </a:t>
            </a:r>
            <a:r>
              <a:rPr lang="en-US" altLang="ko-KR" dirty="0"/>
              <a:t>best solution(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을 뽑는다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중에서 </a:t>
            </a:r>
            <a:r>
              <a:rPr lang="en-US" altLang="ko-KR" dirty="0" err="1"/>
              <a:t>Xr</a:t>
            </a:r>
            <a:r>
              <a:rPr lang="ko-KR" altLang="en-US" dirty="0"/>
              <a:t>이 </a:t>
            </a:r>
            <a:r>
              <a:rPr lang="en-US" altLang="ko-KR" dirty="0"/>
              <a:t>best solution</a:t>
            </a:r>
            <a:r>
              <a:rPr lang="ko-KR" altLang="en-US" dirty="0"/>
              <a:t>이라고 할 때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1D0DEA-BDE4-4D16-BDE4-80A0D75AA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78" t="39584" r="44844" b="48888"/>
          <a:stretch/>
        </p:blipFill>
        <p:spPr>
          <a:xfrm>
            <a:off x="5176336" y="3429000"/>
            <a:ext cx="4755748" cy="11182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5F45784-372A-47A0-A22D-BC5008CB6D6A}"/>
              </a:ext>
            </a:extLst>
          </p:cNvPr>
          <p:cNvSpPr/>
          <p:nvPr/>
        </p:nvSpPr>
        <p:spPr>
          <a:xfrm>
            <a:off x="1685925" y="3905250"/>
            <a:ext cx="962025" cy="323850"/>
          </a:xfrm>
          <a:prstGeom prst="rect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3D503-FCFE-4855-A2BD-4E706CE0604C}"/>
              </a:ext>
            </a:extLst>
          </p:cNvPr>
          <p:cNvSpPr txBox="1"/>
          <p:nvPr/>
        </p:nvSpPr>
        <p:spPr>
          <a:xfrm>
            <a:off x="5157698" y="4720553"/>
            <a:ext cx="6939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때의 </a:t>
            </a:r>
            <a:r>
              <a:rPr lang="en-US" altLang="ko-KR" dirty="0"/>
              <a:t>A(t): </a:t>
            </a:r>
            <a:r>
              <a:rPr lang="ko-KR" altLang="en-US" dirty="0"/>
              <a:t>전체 박쥐의 평균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평균</a:t>
            </a:r>
            <a:r>
              <a:rPr lang="en-US" altLang="ko-KR" dirty="0"/>
              <a:t>? : </a:t>
            </a:r>
            <a:r>
              <a:rPr lang="ko-KR" altLang="en-US" dirty="0"/>
              <a:t>각 </a:t>
            </a:r>
            <a:r>
              <a:rPr lang="en-US" altLang="ko-KR" dirty="0"/>
              <a:t>X</a:t>
            </a:r>
            <a:r>
              <a:rPr lang="ko-KR" altLang="en-US" dirty="0"/>
              <a:t>들은 처음에 다른 </a:t>
            </a:r>
            <a:r>
              <a:rPr lang="en-US" altLang="ko-KR" dirty="0"/>
              <a:t>initial value</a:t>
            </a:r>
            <a:r>
              <a:rPr lang="ko-KR" altLang="en-US" dirty="0"/>
              <a:t>로 시작하기 때문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그리고 새로운 </a:t>
            </a:r>
            <a:r>
              <a:rPr lang="en-US" altLang="ko-KR" dirty="0" err="1"/>
              <a:t>Xr</a:t>
            </a:r>
            <a:r>
              <a:rPr lang="ko-KR" altLang="en-US" dirty="0"/>
              <a:t>의 </a:t>
            </a:r>
            <a:r>
              <a:rPr lang="en-US" altLang="ko-KR" dirty="0"/>
              <a:t>fitness</a:t>
            </a:r>
            <a:r>
              <a:rPr lang="ko-KR" altLang="en-US" dirty="0"/>
              <a:t>를 </a:t>
            </a:r>
            <a:r>
              <a:rPr lang="en-US" altLang="ko-KR" dirty="0"/>
              <a:t>evaluate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b="1" dirty="0"/>
              <a:t>Random Fly: Best solution </a:t>
            </a:r>
            <a:r>
              <a:rPr lang="en-US" altLang="ko-KR" b="1" dirty="0" err="1"/>
              <a:t>Xr</a:t>
            </a:r>
            <a:r>
              <a:rPr lang="en-US" altLang="ko-KR" b="1" dirty="0"/>
              <a:t>(</a:t>
            </a:r>
            <a:r>
              <a:rPr lang="ko-KR" altLang="en-US" b="1" dirty="0"/>
              <a:t>들</a:t>
            </a:r>
            <a:r>
              <a:rPr lang="en-US" altLang="ko-KR" b="1" dirty="0"/>
              <a:t>)</a:t>
            </a:r>
            <a:r>
              <a:rPr lang="ko-KR" altLang="en-US" b="1" dirty="0"/>
              <a:t>을 </a:t>
            </a:r>
            <a:r>
              <a:rPr lang="en-US" altLang="ko-KR" b="1" dirty="0"/>
              <a:t>random</a:t>
            </a:r>
            <a:r>
              <a:rPr lang="ko-KR" altLang="en-US" b="1" dirty="0"/>
              <a:t>하게 움직인다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DC8BAF4C-BC91-403D-B9A6-CD8E74FBA7CA}"/>
              </a:ext>
            </a:extLst>
          </p:cNvPr>
          <p:cNvSpPr/>
          <p:nvPr/>
        </p:nvSpPr>
        <p:spPr>
          <a:xfrm>
            <a:off x="4552950" y="3495675"/>
            <a:ext cx="623386" cy="1118208"/>
          </a:xfrm>
          <a:prstGeom prst="leftBrace">
            <a:avLst>
              <a:gd name="adj1" fmla="val 21307"/>
              <a:gd name="adj2" fmla="val 45790"/>
            </a:avLst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6FB3F2-9393-429E-9158-570A302D7E2B}"/>
              </a:ext>
            </a:extLst>
          </p:cNvPr>
          <p:cNvSpPr/>
          <p:nvPr/>
        </p:nvSpPr>
        <p:spPr>
          <a:xfrm>
            <a:off x="2704567" y="4229099"/>
            <a:ext cx="1172107" cy="384783"/>
          </a:xfrm>
          <a:prstGeom prst="rect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59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bat algorithmì ëí ì´ë¯¸ì§ ê²ìê²°ê³¼">
            <a:extLst>
              <a:ext uri="{FF2B5EF4-FFF2-40B4-BE49-F238E27FC236}">
                <a16:creationId xmlns:a16="http://schemas.microsoft.com/office/drawing/2014/main" id="{5225BD7D-2E92-4020-9385-36F80F449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38" y="184119"/>
            <a:ext cx="4906260" cy="648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다이아몬드 7">
            <a:extLst>
              <a:ext uri="{FF2B5EF4-FFF2-40B4-BE49-F238E27FC236}">
                <a16:creationId xmlns:a16="http://schemas.microsoft.com/office/drawing/2014/main" id="{545D2FA2-CB33-4565-A3FA-F3F4E5AA7CB1}"/>
              </a:ext>
            </a:extLst>
          </p:cNvPr>
          <p:cNvSpPr/>
          <p:nvPr/>
        </p:nvSpPr>
        <p:spPr>
          <a:xfrm>
            <a:off x="2447925" y="4829175"/>
            <a:ext cx="1676400" cy="628651"/>
          </a:xfrm>
          <a:prstGeom prst="diamond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FA17E00-F60A-4472-9BCB-78462D90EE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36035" y="2857499"/>
            <a:ext cx="2038350" cy="1971675"/>
          </a:xfrm>
          <a:prstGeom prst="bentConnector3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63B310-8C28-4DB7-A095-FF72A57502E3}"/>
              </a:ext>
            </a:extLst>
          </p:cNvPr>
          <p:cNvSpPr txBox="1"/>
          <p:nvPr/>
        </p:nvSpPr>
        <p:spPr>
          <a:xfrm>
            <a:off x="5674385" y="2658070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&lt;Loudness Criterion&gt;: rand &lt; </a:t>
            </a:r>
            <a:r>
              <a:rPr lang="en-US" altLang="ko-KR" b="1" dirty="0" err="1"/>
              <a:t>Aj</a:t>
            </a:r>
            <a:r>
              <a:rPr lang="ko-KR" altLang="en-US" b="1" dirty="0"/>
              <a:t>을 만족하고</a:t>
            </a:r>
            <a:r>
              <a:rPr lang="en-US" altLang="ko-KR" b="1" dirty="0"/>
              <a:t>, </a:t>
            </a:r>
          </a:p>
          <a:p>
            <a:r>
              <a:rPr lang="ko-KR" altLang="en-US" b="1" dirty="0"/>
              <a:t>새로운 </a:t>
            </a:r>
            <a:r>
              <a:rPr lang="en-US" altLang="ko-KR" b="1" dirty="0" err="1"/>
              <a:t>Xr</a:t>
            </a:r>
            <a:r>
              <a:rPr lang="ko-KR" altLang="en-US" b="1" dirty="0"/>
              <a:t>이 기존 </a:t>
            </a:r>
            <a:r>
              <a:rPr lang="en-US" altLang="ko-KR" b="1" dirty="0" err="1"/>
              <a:t>Xr</a:t>
            </a:r>
            <a:r>
              <a:rPr lang="ko-KR" altLang="en-US" b="1" dirty="0"/>
              <a:t>보다 </a:t>
            </a:r>
            <a:r>
              <a:rPr lang="en-US" altLang="ko-KR" b="1" dirty="0"/>
              <a:t>fitness</a:t>
            </a:r>
            <a:r>
              <a:rPr lang="ko-KR" altLang="en-US" b="1" dirty="0"/>
              <a:t>가 좋을 때</a:t>
            </a:r>
            <a:r>
              <a:rPr lang="en-US" altLang="ko-KR" b="1" dirty="0"/>
              <a:t>,</a:t>
            </a:r>
          </a:p>
          <a:p>
            <a:endParaRPr lang="en-US" altLang="ko-KR" b="1" dirty="0"/>
          </a:p>
          <a:p>
            <a:r>
              <a:rPr lang="ko-KR" altLang="en-US" dirty="0"/>
              <a:t>새로운 </a:t>
            </a:r>
            <a:r>
              <a:rPr lang="en-US" altLang="ko-KR" dirty="0" err="1"/>
              <a:t>Xr</a:t>
            </a:r>
            <a:r>
              <a:rPr lang="ko-KR" altLang="en-US" dirty="0"/>
              <a:t>이 기존 </a:t>
            </a:r>
            <a:r>
              <a:rPr lang="en-US" altLang="ko-KR" dirty="0" err="1"/>
              <a:t>Xr</a:t>
            </a:r>
            <a:r>
              <a:rPr lang="ko-KR" altLang="en-US" dirty="0"/>
              <a:t>을 대체한다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l-GR" altLang="ko-KR" dirty="0"/>
              <a:t>δ</a:t>
            </a:r>
            <a:r>
              <a:rPr lang="en-US" altLang="ko-KR" dirty="0"/>
              <a:t>j</a:t>
            </a:r>
            <a:r>
              <a:rPr lang="ko-KR" altLang="en-US" dirty="0"/>
              <a:t>는 증가시키고</a:t>
            </a:r>
            <a:r>
              <a:rPr lang="en-US" altLang="ko-KR" dirty="0"/>
              <a:t>, A(t)</a:t>
            </a:r>
            <a:r>
              <a:rPr lang="ko-KR" altLang="en-US" dirty="0"/>
              <a:t>는 감소시킨다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9FEC5C-C4CC-4ADD-A2C9-6BE2F74906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80" t="49794" r="51038" b="29714"/>
          <a:stretch/>
        </p:blipFill>
        <p:spPr>
          <a:xfrm>
            <a:off x="5868284" y="4429722"/>
            <a:ext cx="4706469" cy="205620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0D190DA-568A-4BFC-8403-B5B44B652086}"/>
              </a:ext>
            </a:extLst>
          </p:cNvPr>
          <p:cNvSpPr/>
          <p:nvPr/>
        </p:nvSpPr>
        <p:spPr>
          <a:xfrm>
            <a:off x="2381250" y="5676900"/>
            <a:ext cx="1819275" cy="352425"/>
          </a:xfrm>
          <a:prstGeom prst="rect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EDEA24-A715-4D55-AFD0-0FA57519F15B}"/>
              </a:ext>
            </a:extLst>
          </p:cNvPr>
          <p:cNvCxnSpPr/>
          <p:nvPr/>
        </p:nvCxnSpPr>
        <p:spPr>
          <a:xfrm flipV="1">
            <a:off x="8763000" y="5600700"/>
            <a:ext cx="0" cy="68580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20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AC504F6-48B5-455D-B22E-355EC04799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03" t="75694" r="29297" b="20417"/>
          <a:stretch/>
        </p:blipFill>
        <p:spPr>
          <a:xfrm>
            <a:off x="771525" y="1562099"/>
            <a:ext cx="10847606" cy="4314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C75BEE-FD58-4731-B02B-C04C014C3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13" t="33888" r="42500" b="38930"/>
          <a:stretch/>
        </p:blipFill>
        <p:spPr>
          <a:xfrm>
            <a:off x="771525" y="2710615"/>
            <a:ext cx="6615289" cy="239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8C7DDE-AD44-4346-8A61-859B6E6BFAE0}"/>
              </a:ext>
            </a:extLst>
          </p:cNvPr>
          <p:cNvSpPr txBox="1"/>
          <p:nvPr/>
        </p:nvSpPr>
        <p:spPr>
          <a:xfrm>
            <a:off x="771525" y="845023"/>
            <a:ext cx="191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 Package!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C4E5A3-A756-4DEC-929D-D38DFBB27061}"/>
              </a:ext>
            </a:extLst>
          </p:cNvPr>
          <p:cNvSpPr/>
          <p:nvPr/>
        </p:nvSpPr>
        <p:spPr>
          <a:xfrm>
            <a:off x="7779912" y="2071521"/>
            <a:ext cx="359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Average Total time = 1.135057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60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C0D6ED-BAE0-4A98-BE62-503132A78A3E}"/>
              </a:ext>
            </a:extLst>
          </p:cNvPr>
          <p:cNvSpPr/>
          <p:nvPr/>
        </p:nvSpPr>
        <p:spPr>
          <a:xfrm>
            <a:off x="1868085" y="489418"/>
            <a:ext cx="46044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Global optimum = 0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축이 </a:t>
            </a:r>
            <a:r>
              <a:rPr lang="el-GR" altLang="ko-KR" dirty="0"/>
              <a:t>δ</a:t>
            </a:r>
            <a:r>
              <a:rPr lang="en-US" altLang="ko-KR" dirty="0"/>
              <a:t>j(Final) &lt;- default </a:t>
            </a:r>
            <a:r>
              <a:rPr lang="ko-KR" altLang="en-US" dirty="0"/>
              <a:t>값이 </a:t>
            </a:r>
            <a:r>
              <a:rPr lang="en-US" altLang="ko-KR" dirty="0"/>
              <a:t>0.9</a:t>
            </a:r>
          </a:p>
          <a:p>
            <a:r>
              <a:rPr lang="en-US" altLang="ko-KR" dirty="0"/>
              <a:t>Y</a:t>
            </a:r>
            <a:r>
              <a:rPr lang="ko-KR" altLang="en-US" dirty="0"/>
              <a:t>축이 </a:t>
            </a:r>
            <a:r>
              <a:rPr lang="en-US" altLang="ko-KR" dirty="0"/>
              <a:t>fitness value &lt;- 0</a:t>
            </a:r>
            <a:r>
              <a:rPr lang="ko-KR" altLang="en-US" dirty="0"/>
              <a:t>으로 갈 수록 좋다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72A656-AB48-4DC0-B848-D361846D6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04" y="1412748"/>
            <a:ext cx="7620392" cy="49278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8E013F-B4FE-4E0B-BC13-D78A1BD9E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4" t="59883" r="69749" b="27954"/>
          <a:stretch/>
        </p:blipFill>
        <p:spPr>
          <a:xfrm>
            <a:off x="6678025" y="238590"/>
            <a:ext cx="4685299" cy="14249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0AEA6C-1664-4340-AC7F-23D052D58974}"/>
              </a:ext>
            </a:extLst>
          </p:cNvPr>
          <p:cNvSpPr/>
          <p:nvPr/>
        </p:nvSpPr>
        <p:spPr>
          <a:xfrm>
            <a:off x="7439025" y="238590"/>
            <a:ext cx="809625" cy="685335"/>
          </a:xfrm>
          <a:prstGeom prst="rect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40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689C243-F4D1-4039-8E40-24545B1BF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04" y="1422273"/>
            <a:ext cx="7620392" cy="49278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68E9C3-F576-41A2-8915-6FEB9AE1FF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4" t="59883" r="69749" b="27954"/>
          <a:stretch/>
        </p:blipFill>
        <p:spPr>
          <a:xfrm>
            <a:off x="6678025" y="238590"/>
            <a:ext cx="4685299" cy="142498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6C5789B-F2A0-4312-BFB5-31941409356A}"/>
              </a:ext>
            </a:extLst>
          </p:cNvPr>
          <p:cNvSpPr/>
          <p:nvPr/>
        </p:nvSpPr>
        <p:spPr>
          <a:xfrm>
            <a:off x="1868085" y="489418"/>
            <a:ext cx="46044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Global optimum = 0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축이 </a:t>
            </a:r>
            <a:r>
              <a:rPr lang="en-US" altLang="ko-KR" dirty="0"/>
              <a:t>C1 &lt;- default </a:t>
            </a:r>
            <a:r>
              <a:rPr lang="ko-KR" altLang="en-US" dirty="0"/>
              <a:t>값이 </a:t>
            </a:r>
            <a:r>
              <a:rPr lang="en-US" altLang="ko-KR" dirty="0"/>
              <a:t>0.9</a:t>
            </a:r>
          </a:p>
          <a:p>
            <a:r>
              <a:rPr lang="en-US" altLang="ko-KR" dirty="0"/>
              <a:t>Y</a:t>
            </a:r>
            <a:r>
              <a:rPr lang="ko-KR" altLang="en-US" dirty="0"/>
              <a:t>축이 </a:t>
            </a:r>
            <a:r>
              <a:rPr lang="en-US" altLang="ko-KR" dirty="0"/>
              <a:t>fitness value &lt;- 0</a:t>
            </a:r>
            <a:r>
              <a:rPr lang="ko-KR" altLang="en-US" dirty="0"/>
              <a:t>으로 갈 수록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8603E6-0CCC-4FA9-89AE-6F138480AFD6}"/>
              </a:ext>
            </a:extLst>
          </p:cNvPr>
          <p:cNvSpPr/>
          <p:nvPr/>
        </p:nvSpPr>
        <p:spPr>
          <a:xfrm>
            <a:off x="9105900" y="323850"/>
            <a:ext cx="209550" cy="352425"/>
          </a:xfrm>
          <a:prstGeom prst="rect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9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1C8BF7-EEA0-46F1-B028-BB97DCFA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079" y="1212723"/>
            <a:ext cx="7620392" cy="492785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77D566-F733-467C-8A03-58144D565802}"/>
              </a:ext>
            </a:extLst>
          </p:cNvPr>
          <p:cNvSpPr/>
          <p:nvPr/>
        </p:nvSpPr>
        <p:spPr>
          <a:xfrm>
            <a:off x="1868085" y="489418"/>
            <a:ext cx="46044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Global optimum = 0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축이 </a:t>
            </a:r>
            <a:r>
              <a:rPr lang="en-US" altLang="ko-KR" dirty="0"/>
              <a:t>C2 &lt;- default </a:t>
            </a:r>
            <a:r>
              <a:rPr lang="ko-KR" altLang="en-US" dirty="0"/>
              <a:t>값이 </a:t>
            </a:r>
            <a:r>
              <a:rPr lang="en-US" altLang="ko-KR" dirty="0"/>
              <a:t>0.9</a:t>
            </a:r>
          </a:p>
          <a:p>
            <a:r>
              <a:rPr lang="en-US" altLang="ko-KR" dirty="0"/>
              <a:t>Y</a:t>
            </a:r>
            <a:r>
              <a:rPr lang="ko-KR" altLang="en-US" dirty="0"/>
              <a:t>축이 </a:t>
            </a:r>
            <a:r>
              <a:rPr lang="en-US" altLang="ko-KR" dirty="0"/>
              <a:t>fitness value &lt;- 0</a:t>
            </a:r>
            <a:r>
              <a:rPr lang="ko-KR" altLang="en-US" dirty="0"/>
              <a:t>으로 갈 수록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64B9E6-6329-495B-AF95-49F0933836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4" t="59883" r="69749" b="27954"/>
          <a:stretch/>
        </p:blipFill>
        <p:spPr>
          <a:xfrm>
            <a:off x="6678025" y="238590"/>
            <a:ext cx="4685299" cy="14249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507E47-9B52-421E-813A-FB7D81F1BEA8}"/>
              </a:ext>
            </a:extLst>
          </p:cNvPr>
          <p:cNvSpPr/>
          <p:nvPr/>
        </p:nvSpPr>
        <p:spPr>
          <a:xfrm>
            <a:off x="7496175" y="1019175"/>
            <a:ext cx="371475" cy="504825"/>
          </a:xfrm>
          <a:prstGeom prst="rect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2E1A4-BEAF-4F41-8E4B-2437D60546EA}"/>
              </a:ext>
            </a:extLst>
          </p:cNvPr>
          <p:cNvSpPr txBox="1"/>
          <p:nvPr/>
        </p:nvSpPr>
        <p:spPr>
          <a:xfrm>
            <a:off x="2371529" y="5988427"/>
            <a:ext cx="6164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</a:t>
            </a:r>
            <a:r>
              <a:rPr lang="ko-KR" altLang="en-US" dirty="0"/>
              <a:t>가 </a:t>
            </a:r>
            <a:r>
              <a:rPr lang="en-US" altLang="ko-KR" dirty="0"/>
              <a:t>Simulated Annealing</a:t>
            </a:r>
            <a:r>
              <a:rPr lang="ko-KR" altLang="en-US" dirty="0"/>
              <a:t>의 </a:t>
            </a:r>
            <a:r>
              <a:rPr lang="en-US" altLang="ko-KR" dirty="0"/>
              <a:t>cooling factor</a:t>
            </a:r>
            <a:r>
              <a:rPr lang="ko-KR" altLang="en-US" dirty="0"/>
              <a:t>와 비슷하다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53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FABD7D5C-33AA-4B34-B9A2-5E670203B1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507327"/>
              </p:ext>
            </p:extLst>
          </p:nvPr>
        </p:nvGraphicFramePr>
        <p:xfrm>
          <a:off x="1612106" y="904875"/>
          <a:ext cx="8967788" cy="504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D772B2F-41F5-4ADF-B58E-4C02A6D6A0D2}"/>
              </a:ext>
            </a:extLst>
          </p:cNvPr>
          <p:cNvCxnSpPr/>
          <p:nvPr/>
        </p:nvCxnSpPr>
        <p:spPr>
          <a:xfrm>
            <a:off x="8743950" y="1447800"/>
            <a:ext cx="1076325" cy="18192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6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7AD4B8-8C45-44FD-ACA3-F0BA02747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42" t="31111" r="43026" b="30760"/>
          <a:stretch/>
        </p:blipFill>
        <p:spPr>
          <a:xfrm>
            <a:off x="1154093" y="2167690"/>
            <a:ext cx="5939026" cy="29878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50C995-F4E7-450A-86C5-A799AEFBA28B}"/>
              </a:ext>
            </a:extLst>
          </p:cNvPr>
          <p:cNvSpPr txBox="1"/>
          <p:nvPr/>
        </p:nvSpPr>
        <p:spPr>
          <a:xfrm>
            <a:off x="1304925" y="1038225"/>
            <a:ext cx="2230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Pros and Cons &lt;-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56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E16F37-34DC-467E-BC89-8CCEA4E64AA0}"/>
              </a:ext>
            </a:extLst>
          </p:cNvPr>
          <p:cNvSpPr txBox="1"/>
          <p:nvPr/>
        </p:nvSpPr>
        <p:spPr>
          <a:xfrm>
            <a:off x="543622" y="3758413"/>
            <a:ext cx="11324528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PSO</a:t>
            </a:r>
            <a:r>
              <a:rPr lang="ko-KR" altLang="en-US" b="1" dirty="0"/>
              <a:t>와 비슷한 점</a:t>
            </a:r>
            <a:r>
              <a:rPr lang="en-US" altLang="ko-KR" b="1" dirty="0"/>
              <a:t>:</a:t>
            </a:r>
          </a:p>
          <a:p>
            <a:endParaRPr lang="en-US" altLang="ko-KR" sz="700" dirty="0"/>
          </a:p>
          <a:p>
            <a:pPr marL="342900" indent="-342900">
              <a:buAutoNum type="arabicPeriod"/>
            </a:pPr>
            <a:r>
              <a:rPr lang="en-US" altLang="ko-KR" dirty="0"/>
              <a:t>Best solution</a:t>
            </a:r>
            <a:r>
              <a:rPr lang="ko-KR" altLang="en-US" dirty="0"/>
              <a:t>의 정보를 다른 개체에게 전달한다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새로운 위치는 속도를 더해서 얻어지며</a:t>
            </a:r>
            <a:r>
              <a:rPr lang="en-US" altLang="ko-KR" dirty="0"/>
              <a:t>, </a:t>
            </a:r>
            <a:r>
              <a:rPr lang="ko-KR" altLang="en-US" dirty="0"/>
              <a:t>속도를 업데이트하는 몇 가지 상수가 존재한다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속도 벡터를 사용하기 때문에 매우 빠르다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/>
              <a:t>PSO</a:t>
            </a:r>
            <a:r>
              <a:rPr lang="ko-KR" altLang="en-US" b="1" dirty="0"/>
              <a:t>와 다른 점</a:t>
            </a:r>
            <a:r>
              <a:rPr lang="en-US" altLang="ko-KR" b="1" dirty="0"/>
              <a:t>:</a:t>
            </a:r>
          </a:p>
          <a:p>
            <a:endParaRPr lang="en-US" altLang="ko-KR" sz="1000" b="1" dirty="0"/>
          </a:p>
          <a:p>
            <a:r>
              <a:rPr lang="en-US" altLang="ko-KR" dirty="0"/>
              <a:t>PSO</a:t>
            </a:r>
            <a:r>
              <a:rPr lang="ko-KR" altLang="en-US" dirty="0"/>
              <a:t>는 </a:t>
            </a:r>
            <a:r>
              <a:rPr lang="en-US" altLang="ko-KR" dirty="0"/>
              <a:t>best solution</a:t>
            </a:r>
            <a:r>
              <a:rPr lang="ko-KR" altLang="en-US" dirty="0"/>
              <a:t>이 정해지면</a:t>
            </a:r>
            <a:r>
              <a:rPr lang="en-US" altLang="ko-KR" dirty="0"/>
              <a:t>,</a:t>
            </a:r>
            <a:r>
              <a:rPr lang="ko-KR" altLang="en-US" dirty="0"/>
              <a:t> 군집의 모든 개체들이 </a:t>
            </a:r>
            <a:r>
              <a:rPr lang="ko-KR" altLang="en-US" b="1" dirty="0"/>
              <a:t>그 속도 벡터를 바로 이용</a:t>
            </a:r>
            <a:r>
              <a:rPr lang="ko-KR" altLang="en-US" dirty="0"/>
              <a:t>해서 이동한다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BA</a:t>
            </a:r>
            <a:r>
              <a:rPr lang="ko-KR" altLang="en-US" dirty="0"/>
              <a:t>는 </a:t>
            </a:r>
            <a:r>
              <a:rPr lang="en-US" altLang="ko-KR" dirty="0"/>
              <a:t>best solution</a:t>
            </a:r>
            <a:r>
              <a:rPr lang="ko-KR" altLang="en-US" dirty="0"/>
              <a:t>이 정해지면</a:t>
            </a:r>
            <a:r>
              <a:rPr lang="en-US" altLang="ko-KR" dirty="0"/>
              <a:t>,</a:t>
            </a:r>
            <a:r>
              <a:rPr lang="ko-KR" altLang="en-US" dirty="0"/>
              <a:t> 한 번 더 </a:t>
            </a:r>
            <a:r>
              <a:rPr lang="en-US" altLang="ko-KR" dirty="0"/>
              <a:t>local search</a:t>
            </a:r>
            <a:r>
              <a:rPr lang="ko-KR" altLang="en-US" dirty="0"/>
              <a:t>해보고</a:t>
            </a:r>
            <a:r>
              <a:rPr lang="en-US" altLang="ko-KR" dirty="0"/>
              <a:t> </a:t>
            </a:r>
            <a:r>
              <a:rPr lang="ko-KR" altLang="en-US" dirty="0"/>
              <a:t>더 나은 </a:t>
            </a:r>
            <a:r>
              <a:rPr lang="en-US" altLang="ko-KR" dirty="0"/>
              <a:t>solution</a:t>
            </a:r>
            <a:r>
              <a:rPr lang="ko-KR" altLang="en-US" dirty="0"/>
              <a:t>이 나오면 </a:t>
            </a:r>
            <a:endParaRPr lang="en-US" altLang="ko-KR" dirty="0"/>
          </a:p>
          <a:p>
            <a:r>
              <a:rPr lang="en-US" altLang="ko-KR" b="1" dirty="0"/>
              <a:t>best solution</a:t>
            </a:r>
            <a:r>
              <a:rPr lang="ko-KR" altLang="en-US" b="1" dirty="0"/>
              <a:t>을 업데이트 </a:t>
            </a:r>
            <a:r>
              <a:rPr lang="ko-KR" altLang="en-US" dirty="0"/>
              <a:t>후 다른 개체에게 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4E59EC-8AFA-4288-8742-86081A2E4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69" t="25557" r="16719" b="14999"/>
          <a:stretch/>
        </p:blipFill>
        <p:spPr>
          <a:xfrm>
            <a:off x="2933700" y="238127"/>
            <a:ext cx="6086475" cy="352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1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t algorithmì ëí ì´ë¯¸ì§ ê²ìê²°ê³¼">
            <a:extLst>
              <a:ext uri="{FF2B5EF4-FFF2-40B4-BE49-F238E27FC236}">
                <a16:creationId xmlns:a16="http://schemas.microsoft.com/office/drawing/2014/main" id="{C4DCE55F-BFF5-498E-B2B0-2F6A1A66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732" y="184119"/>
            <a:ext cx="4906260" cy="648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82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bat algorithmì ëí ì´ë¯¸ì§ ê²ìê²°ê³¼">
            <a:extLst>
              <a:ext uri="{FF2B5EF4-FFF2-40B4-BE49-F238E27FC236}">
                <a16:creationId xmlns:a16="http://schemas.microsoft.com/office/drawing/2014/main" id="{08A068AD-74B0-4654-84EA-535F6879A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38" y="184119"/>
            <a:ext cx="4906260" cy="648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3D76AE9-4F0D-4509-9E03-95510260C4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31" t="46806" r="50000" b="47499"/>
          <a:stretch/>
        </p:blipFill>
        <p:spPr>
          <a:xfrm>
            <a:off x="5186273" y="1133119"/>
            <a:ext cx="3448050" cy="53958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D6EE0D1-4345-49BA-A06D-3658A0FA77AB}"/>
              </a:ext>
            </a:extLst>
          </p:cNvPr>
          <p:cNvGrpSpPr/>
          <p:nvPr/>
        </p:nvGrpSpPr>
        <p:grpSpPr>
          <a:xfrm>
            <a:off x="5633948" y="3429000"/>
            <a:ext cx="4667250" cy="923330"/>
            <a:chOff x="8085185" y="1233740"/>
            <a:chExt cx="4667250" cy="92333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98BE8F1-5BFF-4E39-9E1A-3F81963D9620}"/>
                </a:ext>
              </a:extLst>
            </p:cNvPr>
            <p:cNvSpPr/>
            <p:nvPr/>
          </p:nvSpPr>
          <p:spPr>
            <a:xfrm>
              <a:off x="8085185" y="1233740"/>
              <a:ext cx="466725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      = the new position of the </a:t>
              </a:r>
              <a:r>
                <a:rPr lang="en-US" altLang="ko-KR" dirty="0" err="1"/>
                <a:t>jth</a:t>
              </a:r>
              <a:r>
                <a:rPr lang="en-US" altLang="ko-KR" dirty="0"/>
                <a:t> bat </a:t>
              </a:r>
            </a:p>
            <a:p>
              <a:r>
                <a:rPr lang="ko-KR" altLang="en-US" dirty="0" err="1"/>
                <a:t>v</a:t>
              </a:r>
              <a:r>
                <a:rPr lang="ko-KR" altLang="en-US" dirty="0"/>
                <a:t> = </a:t>
              </a:r>
              <a:r>
                <a:rPr lang="ko-KR" altLang="en-US" dirty="0" err="1"/>
                <a:t>the</a:t>
              </a:r>
              <a:r>
                <a:rPr lang="ko-KR" altLang="en-US" dirty="0"/>
                <a:t> </a:t>
              </a:r>
              <a:r>
                <a:rPr lang="ko-KR" altLang="en-US" dirty="0" err="1"/>
                <a:t>speed</a:t>
              </a:r>
              <a:r>
                <a:rPr lang="ko-KR" altLang="en-US" dirty="0"/>
                <a:t> of </a:t>
              </a:r>
              <a:r>
                <a:rPr lang="ko-KR" altLang="en-US" dirty="0" err="1"/>
                <a:t>sound</a:t>
              </a:r>
              <a:endParaRPr lang="en-US" altLang="ko-KR" dirty="0"/>
            </a:p>
            <a:p>
              <a:r>
                <a:rPr lang="ko-KR" altLang="en-US" dirty="0" err="1"/>
                <a:t>λ</a:t>
              </a:r>
              <a:r>
                <a:rPr lang="ko-KR" altLang="en-US" dirty="0"/>
                <a:t> = </a:t>
              </a:r>
              <a:r>
                <a:rPr lang="ko-KR" altLang="en-US" dirty="0" err="1"/>
                <a:t>frequency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CE70BBC-E0B7-4D9B-8EF0-75C7C43D0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902" t="37224" r="66271" b="58423"/>
            <a:stretch/>
          </p:blipFill>
          <p:spPr>
            <a:xfrm>
              <a:off x="8085185" y="1233740"/>
              <a:ext cx="542925" cy="347411"/>
            </a:xfrm>
            <a:prstGeom prst="rect">
              <a:avLst/>
            </a:prstGeom>
          </p:spPr>
        </p:pic>
      </p:grp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568F49C8-6336-494E-A4D5-DDA441E7851A}"/>
              </a:ext>
            </a:extLst>
          </p:cNvPr>
          <p:cNvSpPr/>
          <p:nvPr/>
        </p:nvSpPr>
        <p:spPr>
          <a:xfrm>
            <a:off x="4531385" y="1133119"/>
            <a:ext cx="745465" cy="1552931"/>
          </a:xfrm>
          <a:prstGeom prst="leftBrace">
            <a:avLst>
              <a:gd name="adj1" fmla="val 98340"/>
              <a:gd name="adj2" fmla="val 28006"/>
            </a:avLst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C790C40-EB57-4A82-ADB6-207365F69C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28" t="59751" r="28438" b="35278"/>
          <a:stretch/>
        </p:blipFill>
        <p:spPr>
          <a:xfrm>
            <a:off x="5129247" y="2118747"/>
            <a:ext cx="6842262" cy="4476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154D2A-4CEC-4491-8098-9C55D3AC001C}"/>
              </a:ext>
            </a:extLst>
          </p:cNvPr>
          <p:cNvSpPr txBox="1"/>
          <p:nvPr/>
        </p:nvSpPr>
        <p:spPr>
          <a:xfrm>
            <a:off x="5129247" y="168529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 </a:t>
            </a:r>
            <a:r>
              <a:rPr lang="en-US" altLang="ko-KR" dirty="0" err="1"/>
              <a:t>Vj</a:t>
            </a:r>
            <a:r>
              <a:rPr lang="ko-KR" altLang="en-US" dirty="0"/>
              <a:t>는 랜덤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3CF51492-BC20-432C-A229-F93B31199725}"/>
              </a:ext>
            </a:extLst>
          </p:cNvPr>
          <p:cNvSpPr/>
          <p:nvPr/>
        </p:nvSpPr>
        <p:spPr>
          <a:xfrm>
            <a:off x="2228850" y="1369047"/>
            <a:ext cx="2134679" cy="685578"/>
          </a:xfrm>
          <a:prstGeom prst="parallelogram">
            <a:avLst>
              <a:gd name="adj" fmla="val 50008"/>
            </a:avLst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2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bat algorithmì ëí ì´ë¯¸ì§ ê²ìê²°ê³¼">
            <a:extLst>
              <a:ext uri="{FF2B5EF4-FFF2-40B4-BE49-F238E27FC236}">
                <a16:creationId xmlns:a16="http://schemas.microsoft.com/office/drawing/2014/main" id="{A40525CE-95E4-4756-9275-949301BF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38" y="184119"/>
            <a:ext cx="4906260" cy="648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5B95DEE-C5E1-42BF-BED7-F76F214C38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4" t="59883" r="69749" b="27954"/>
          <a:stretch/>
        </p:blipFill>
        <p:spPr>
          <a:xfrm>
            <a:off x="5439775" y="144258"/>
            <a:ext cx="4685299" cy="14249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1AE363A-43DE-46C9-B926-A11DAC800997}"/>
              </a:ext>
            </a:extLst>
          </p:cNvPr>
          <p:cNvSpPr/>
          <p:nvPr/>
        </p:nvSpPr>
        <p:spPr>
          <a:xfrm>
            <a:off x="5439775" y="1670586"/>
            <a:ext cx="66418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ko-KR" dirty="0"/>
              <a:t>δ</a:t>
            </a:r>
            <a:r>
              <a:rPr lang="en-US" altLang="ko-KR" dirty="0"/>
              <a:t>j= Iteration t</a:t>
            </a:r>
            <a:r>
              <a:rPr lang="ko-KR" altLang="en-US" dirty="0"/>
              <a:t>일 때</a:t>
            </a:r>
            <a:r>
              <a:rPr lang="en-US" altLang="ko-KR" dirty="0"/>
              <a:t>, pulse rate </a:t>
            </a:r>
          </a:p>
          <a:p>
            <a:r>
              <a:rPr lang="ko-KR" altLang="en-US" dirty="0" err="1"/>
              <a:t>A</a:t>
            </a:r>
            <a:r>
              <a:rPr lang="ko-KR" altLang="en-US" dirty="0"/>
              <a:t>(</a:t>
            </a:r>
            <a:r>
              <a:rPr lang="ko-KR" altLang="en-US" dirty="0" err="1"/>
              <a:t>t</a:t>
            </a:r>
            <a:r>
              <a:rPr lang="ko-KR" altLang="en-US" dirty="0"/>
              <a:t>) = </a:t>
            </a:r>
            <a:r>
              <a:rPr lang="en-US" altLang="ko-KR" dirty="0"/>
              <a:t>Iteration t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 err="1"/>
              <a:t>loudness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FF79FF-2757-4BF1-B2FA-1346AF2C62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80" t="49794" r="51038" b="29102"/>
          <a:stretch/>
        </p:blipFill>
        <p:spPr>
          <a:xfrm>
            <a:off x="5439776" y="3099698"/>
            <a:ext cx="5446361" cy="2450501"/>
          </a:xfrm>
          <a:prstGeom prst="rect">
            <a:avLst/>
          </a:prstGeom>
        </p:spPr>
      </p:pic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90D24A3B-E64B-47D7-9E7F-B22B822D1B7B}"/>
              </a:ext>
            </a:extLst>
          </p:cNvPr>
          <p:cNvSpPr/>
          <p:nvPr/>
        </p:nvSpPr>
        <p:spPr>
          <a:xfrm>
            <a:off x="5095875" y="386632"/>
            <a:ext cx="343901" cy="1182611"/>
          </a:xfrm>
          <a:prstGeom prst="leftBrace">
            <a:avLst>
              <a:gd name="adj1" fmla="val 49878"/>
              <a:gd name="adj2" fmla="val 85439"/>
            </a:avLst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0FADE30-FA9E-4E01-A742-6867C101B6A8}"/>
              </a:ext>
            </a:extLst>
          </p:cNvPr>
          <p:cNvGrpSpPr/>
          <p:nvPr/>
        </p:nvGrpSpPr>
        <p:grpSpPr>
          <a:xfrm>
            <a:off x="5543095" y="2501447"/>
            <a:ext cx="4147298" cy="598251"/>
            <a:chOff x="5705020" y="5551002"/>
            <a:chExt cx="4147298" cy="59825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0C0349D-FC98-4FC9-A8C2-9C6ED3584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640" t="60278" r="84688" b="34028"/>
            <a:stretch/>
          </p:blipFill>
          <p:spPr>
            <a:xfrm>
              <a:off x="5705020" y="5551002"/>
              <a:ext cx="685801" cy="59825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84FEDF-2539-4211-91C6-954AA08ADC26}"/>
                </a:ext>
              </a:extLst>
            </p:cNvPr>
            <p:cNvSpPr txBox="1"/>
            <p:nvPr/>
          </p:nvSpPr>
          <p:spPr>
            <a:xfrm>
              <a:off x="6209846" y="5764099"/>
              <a:ext cx="3642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, C1,</a:t>
              </a:r>
              <a:r>
                <a:rPr lang="ko-KR" altLang="en-US" dirty="0"/>
                <a:t> </a:t>
              </a:r>
              <a:r>
                <a:rPr lang="en-US" altLang="ko-KR" dirty="0"/>
                <a:t>C2: User-defined parameter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595288-40C7-4A82-B809-0C40ABCFF937}"/>
              </a:ext>
            </a:extLst>
          </p:cNvPr>
          <p:cNvSpPr/>
          <p:nvPr/>
        </p:nvSpPr>
        <p:spPr>
          <a:xfrm>
            <a:off x="5157698" y="5566021"/>
            <a:ext cx="6923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박쥐가 먹이를 찾았을 때의 행동을 본뜸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박쥐가 먹이를 찾으면 맥박수가 증가하고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소리를 죽여서 먹이의 위치를 더 정확히 알려고 함</a:t>
            </a:r>
            <a:endParaRPr lang="en-US" altLang="ko-KR" dirty="0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06B59ECA-49A6-465E-B128-D351C68CE498}"/>
              </a:ext>
            </a:extLst>
          </p:cNvPr>
          <p:cNvSpPr/>
          <p:nvPr/>
        </p:nvSpPr>
        <p:spPr>
          <a:xfrm>
            <a:off x="2228850" y="1369047"/>
            <a:ext cx="2134679" cy="685578"/>
          </a:xfrm>
          <a:prstGeom prst="parallelogram">
            <a:avLst>
              <a:gd name="adj" fmla="val 50008"/>
            </a:avLst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45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bat algorithmì ëí ì´ë¯¸ì§ ê²ìê²°ê³¼">
            <a:extLst>
              <a:ext uri="{FF2B5EF4-FFF2-40B4-BE49-F238E27FC236}">
                <a16:creationId xmlns:a16="http://schemas.microsoft.com/office/drawing/2014/main" id="{291445C7-88BA-4A7D-92FA-2528268B8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38" y="184119"/>
            <a:ext cx="4906260" cy="648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91AD19-A165-49DA-876B-C59E26C44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28" t="36389" r="28438" b="57620"/>
          <a:stretch/>
        </p:blipFill>
        <p:spPr>
          <a:xfrm>
            <a:off x="5202659" y="3257550"/>
            <a:ext cx="6842262" cy="5395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A84C25-6B60-4205-B150-A184CD7647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28" t="51608" r="28438" b="41200"/>
          <a:stretch/>
        </p:blipFill>
        <p:spPr>
          <a:xfrm>
            <a:off x="5202659" y="1966488"/>
            <a:ext cx="6842262" cy="647701"/>
          </a:xfrm>
          <a:prstGeom prst="rect">
            <a:avLst/>
          </a:prstGeom>
        </p:spPr>
      </p:pic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2E153F97-FFD9-4C09-9D78-04E6F1783A05}"/>
              </a:ext>
            </a:extLst>
          </p:cNvPr>
          <p:cNvSpPr/>
          <p:nvPr/>
        </p:nvSpPr>
        <p:spPr>
          <a:xfrm>
            <a:off x="4559812" y="1714500"/>
            <a:ext cx="866774" cy="2011919"/>
          </a:xfrm>
          <a:prstGeom prst="leftBrace">
            <a:avLst>
              <a:gd name="adj1" fmla="val 21307"/>
              <a:gd name="adj2" fmla="val 49197"/>
            </a:avLst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749139F-ACD8-4439-A492-1619DEE81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28" t="44099" r="28438" b="50876"/>
          <a:stretch/>
        </p:blipFill>
        <p:spPr>
          <a:xfrm>
            <a:off x="5202659" y="2647105"/>
            <a:ext cx="6842262" cy="45256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569013-071A-4FDE-B3FD-346AF0D280EE}"/>
              </a:ext>
            </a:extLst>
          </p:cNvPr>
          <p:cNvSpPr/>
          <p:nvPr/>
        </p:nvSpPr>
        <p:spPr>
          <a:xfrm>
            <a:off x="2676525" y="2209800"/>
            <a:ext cx="1257300" cy="622963"/>
          </a:xfrm>
          <a:prstGeom prst="rect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D70E33-8014-4C33-AB43-62A13E1A3690}"/>
              </a:ext>
            </a:extLst>
          </p:cNvPr>
          <p:cNvSpPr/>
          <p:nvPr/>
        </p:nvSpPr>
        <p:spPr>
          <a:xfrm>
            <a:off x="2704568" y="2959578"/>
            <a:ext cx="1153057" cy="297972"/>
          </a:xfrm>
          <a:prstGeom prst="rect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42DEA8-C503-4AF0-BE94-C372724055FC}"/>
              </a:ext>
            </a:extLst>
          </p:cNvPr>
          <p:cNvSpPr txBox="1"/>
          <p:nvPr/>
        </p:nvSpPr>
        <p:spPr>
          <a:xfrm>
            <a:off x="5426586" y="173202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Xt</a:t>
            </a:r>
            <a:r>
              <a:rPr lang="ko-KR" altLang="en-US" dirty="0"/>
              <a:t>의 </a:t>
            </a:r>
            <a:r>
              <a:rPr lang="en-US" altLang="ko-KR" dirty="0"/>
              <a:t>fitness </a:t>
            </a:r>
            <a:r>
              <a:rPr lang="ko-KR" altLang="en-US" dirty="0"/>
              <a:t>파악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4F89BD-F78E-41DC-B0B3-B71E98593D99}"/>
              </a:ext>
            </a:extLst>
          </p:cNvPr>
          <p:cNvSpPr txBox="1"/>
          <p:nvPr/>
        </p:nvSpPr>
        <p:spPr>
          <a:xfrm>
            <a:off x="5133975" y="4076699"/>
            <a:ext cx="64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X</a:t>
            </a:r>
            <a:r>
              <a:rPr lang="ko-KR" altLang="en-US" dirty="0"/>
              <a:t>에 </a:t>
            </a:r>
            <a:r>
              <a:rPr lang="en-US" altLang="ko-KR" dirty="0"/>
              <a:t>Iteration t</a:t>
            </a:r>
            <a:r>
              <a:rPr lang="ko-KR" altLang="en-US" dirty="0"/>
              <a:t>일 때의 속도를 더해서 업데이트</a:t>
            </a:r>
          </a:p>
        </p:txBody>
      </p:sp>
    </p:spTree>
    <p:extLst>
      <p:ext uri="{BB962C8B-B14F-4D97-AF65-F5344CB8AC3E}">
        <p14:creationId xmlns:p14="http://schemas.microsoft.com/office/powerpoint/2010/main" val="409310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bat algorithmì ëí ì´ë¯¸ì§ ê²ìê²°ê³¼">
            <a:extLst>
              <a:ext uri="{FF2B5EF4-FFF2-40B4-BE49-F238E27FC236}">
                <a16:creationId xmlns:a16="http://schemas.microsoft.com/office/drawing/2014/main" id="{428ADE86-98BD-4341-8EC5-05BFC9398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38" y="184119"/>
            <a:ext cx="4906260" cy="648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다이아몬드 2">
            <a:extLst>
              <a:ext uri="{FF2B5EF4-FFF2-40B4-BE49-F238E27FC236}">
                <a16:creationId xmlns:a16="http://schemas.microsoft.com/office/drawing/2014/main" id="{E6582285-457C-42C0-A4A7-EFBD0283538E}"/>
              </a:ext>
            </a:extLst>
          </p:cNvPr>
          <p:cNvSpPr/>
          <p:nvPr/>
        </p:nvSpPr>
        <p:spPr>
          <a:xfrm>
            <a:off x="2790825" y="3429000"/>
            <a:ext cx="1009650" cy="628651"/>
          </a:xfrm>
          <a:prstGeom prst="diamond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A2137FD-E977-4D3B-BB1C-BE3B1FAA97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43878" y="2011246"/>
            <a:ext cx="2038350" cy="1500187"/>
          </a:xfrm>
          <a:prstGeom prst="bentConnector3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9096420-E7A7-43F4-B4C4-9B8DC41A78C0}"/>
              </a:ext>
            </a:extLst>
          </p:cNvPr>
          <p:cNvSpPr txBox="1"/>
          <p:nvPr/>
        </p:nvSpPr>
        <p:spPr>
          <a:xfrm>
            <a:off x="5555266" y="1337927"/>
            <a:ext cx="5150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&lt;Pulse</a:t>
            </a:r>
            <a:r>
              <a:rPr lang="ko-KR" altLang="en-US" b="1" dirty="0"/>
              <a:t> </a:t>
            </a:r>
            <a:r>
              <a:rPr lang="en-US" altLang="ko-KR" b="1" dirty="0"/>
              <a:t>rate</a:t>
            </a:r>
            <a:r>
              <a:rPr lang="ko-KR" altLang="en-US" b="1" dirty="0"/>
              <a:t> </a:t>
            </a:r>
            <a:r>
              <a:rPr lang="en-US" altLang="ko-KR" b="1" dirty="0"/>
              <a:t>Criterion&gt;: rand &gt; </a:t>
            </a:r>
            <a:r>
              <a:rPr lang="el-GR" altLang="ko-KR" b="1" dirty="0"/>
              <a:t>δ</a:t>
            </a:r>
            <a:r>
              <a:rPr lang="en-US" altLang="ko-KR" b="1" dirty="0"/>
              <a:t>j</a:t>
            </a:r>
            <a:r>
              <a:rPr lang="en-US" altLang="ko-KR" dirty="0"/>
              <a:t> </a:t>
            </a:r>
            <a:r>
              <a:rPr lang="ko-KR" altLang="en-US" b="1" dirty="0"/>
              <a:t>을 만족하면</a:t>
            </a:r>
            <a:endParaRPr lang="en-US" altLang="ko-KR" b="1" dirty="0"/>
          </a:p>
          <a:p>
            <a:r>
              <a:rPr lang="ko-KR" altLang="en-US" b="1" dirty="0"/>
              <a:t> </a:t>
            </a:r>
            <a:r>
              <a:rPr lang="en-US" altLang="ko-KR" b="1" dirty="0"/>
              <a:t>Local Search </a:t>
            </a:r>
            <a:r>
              <a:rPr lang="ko-KR" altLang="en-US" b="1" dirty="0"/>
              <a:t>시작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A42879-0EB6-485C-B25F-DB120FBA68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4" t="59883" r="69653" b="33238"/>
          <a:stretch/>
        </p:blipFill>
        <p:spPr>
          <a:xfrm>
            <a:off x="5774814" y="1955479"/>
            <a:ext cx="4705350" cy="80586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5047015-0F30-4831-8EF7-32CAC87386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80" t="49794" r="64178" b="29182"/>
          <a:stretch/>
        </p:blipFill>
        <p:spPr>
          <a:xfrm>
            <a:off x="6465877" y="2761340"/>
            <a:ext cx="3323224" cy="2967774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0EF8157-E320-4BDA-AEBD-F5BA206BA63D}"/>
              </a:ext>
            </a:extLst>
          </p:cNvPr>
          <p:cNvCxnSpPr/>
          <p:nvPr/>
        </p:nvCxnSpPr>
        <p:spPr>
          <a:xfrm>
            <a:off x="7200900" y="4324350"/>
            <a:ext cx="0" cy="100965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2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>
          <a:solidFill>
            <a:srgbClr val="FF0066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407</Words>
  <Application>Microsoft Office PowerPoint</Application>
  <PresentationFormat>와이드스크린</PresentationFormat>
  <Paragraphs>57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YeRim</dc:creator>
  <cp:lastModifiedBy>Choi YeRim</cp:lastModifiedBy>
  <cp:revision>99</cp:revision>
  <dcterms:created xsi:type="dcterms:W3CDTF">2019-05-22T09:58:53Z</dcterms:created>
  <dcterms:modified xsi:type="dcterms:W3CDTF">2019-05-23T00:56:57Z</dcterms:modified>
</cp:coreProperties>
</file>