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6" r:id="rId11"/>
    <p:sldId id="267" r:id="rId12"/>
    <p:sldId id="265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18664-325E-454B-9FDC-0D7370A00927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4F0C1-B772-4D31-9FC1-E01A9306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28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FBB6C-BE6E-4E22-9607-F11872FC9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ABBDCC-734A-47B0-A59C-33BAEED0D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9F3C2-622B-490C-92C8-CF6E5B70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FE70-6554-449B-BF10-501C63E6DA36}" type="datetime1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81EF5-71FF-4C14-8B42-C66DCDB8F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BBB58A-B511-43D3-B904-15DEC5C6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350A-2362-41FF-9D23-B5DA719062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089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C28E7-802D-4BA3-BBFC-4F52474C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0A61DC-07B3-446C-B6C0-581C10573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89141E-89BF-49CC-8E7D-32AB1D26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545F-8D43-439C-9969-A86C8871A9AF}" type="datetime1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454317-C3B6-4820-9CAF-09E8148D5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1E5BA-7B42-4836-BFCB-A43FA4CF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350A-2362-41FF-9D23-B5DA719062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09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E0B692-43D6-4F10-8114-E8FD98A4F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B183C2-DA8D-4ADE-9FD5-5721107E1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1F22F0-687C-4442-84FF-AACC803F7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8B1D-788B-4557-A6E1-D1A874009F23}" type="datetime1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B80122-43D6-4094-81A4-3714A96C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D693C9-7C92-4410-88B7-8A1E1E4D6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350A-2362-41FF-9D23-B5DA719062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05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83FBA-31B5-427F-9F5F-3230E62C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2233E-5364-4504-8569-3CDE58716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C14FC-1E7B-48B3-8016-BA1D9BC7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996C-8262-4D82-9AF0-69B310437C87}" type="datetime1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F8248-E4E1-43FA-97D9-AC34DEFC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AC7192-66E9-4B57-83EE-31E5DC38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350A-2362-41FF-9D23-B5DA719062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66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83708-EEE6-493D-9F8A-633B8DE20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B578F-F0C6-4BFD-9741-8B613835A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D62534-7B91-457C-8696-BC2AAAB33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7E08-0322-47F6-A93A-0EE9EF742CEA}" type="datetime1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1FE423-6F21-46F8-989B-CE0D80F17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943C4E-D5ED-4FC5-A884-38C3244E4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350A-2362-41FF-9D23-B5DA719062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866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AD5A0E-3C21-41FC-AF4C-A3DC79A7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5146-3A89-4656-92C7-8DFDC6933B47}" type="datetime1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5821F5-780E-4C82-92A8-3377F414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9056C4-1254-4871-8C02-62772DB4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350A-2362-41FF-9D23-B5DA7190624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BAD236-760A-42ED-A3A2-7BBA967C6BF3}"/>
              </a:ext>
            </a:extLst>
          </p:cNvPr>
          <p:cNvSpPr/>
          <p:nvPr userDrawn="1"/>
        </p:nvSpPr>
        <p:spPr>
          <a:xfrm>
            <a:off x="104776" y="165101"/>
            <a:ext cx="11858624" cy="6607175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AAFE25-33B5-4F12-B5AD-A36751BD83FD}"/>
              </a:ext>
            </a:extLst>
          </p:cNvPr>
          <p:cNvSpPr/>
          <p:nvPr userDrawn="1"/>
        </p:nvSpPr>
        <p:spPr>
          <a:xfrm>
            <a:off x="228601" y="66674"/>
            <a:ext cx="11858624" cy="660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6B797-F368-4B45-912D-1D3A4E4A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D7833F-2A35-4771-A345-963F53964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9FAC3-1258-4A1C-9859-421A97061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AAE383-8415-451D-B7BA-D743DF325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A8BA5B-E598-4544-AB73-15C9C10B8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46C95B-090A-4220-B2CD-101A88381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3AA9-56A8-43DE-8985-76D1E1CBD5A8}" type="datetime1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82449F-B1BE-4B2F-B9B9-EFFB85F6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7EE063-2377-4D85-BC22-DF820409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350A-2362-41FF-9D23-B5DA719062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1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FDE56-4A3C-499E-8D0B-97C5A6B61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3F3300-080F-4A91-BB99-431D5834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3789-F410-4865-8CBA-95E894ECD74C}" type="datetime1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65EEAD-84CE-4BD0-9C20-C55961482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E118CC-B3C1-4BB9-9C8A-C1C41A03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350A-2362-41FF-9D23-B5DA719062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64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2089A3-BB3B-4B3C-A45D-55D54F8A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94CF-C4B9-46F6-8407-6F8A1F6B6E33}" type="datetime1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13EB0C-DAC5-49E9-8009-440E81CC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AFBAEA-8B01-4A75-8101-4EF0F00EA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350A-2362-41FF-9D23-B5DA719062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2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10ECC-66B3-487E-B9AA-A80469DAE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26783-BD98-4C22-9494-2461EE6D3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275975-A126-453F-BDFB-B75B4EE79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7E5F00-2B46-468E-8930-6838FFA7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2B4E-2D20-400D-8B78-B866CF32DCB8}" type="datetime1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9C6F0E-67D9-4FA2-9174-BE2EE7FF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B7E4BA-5085-4CD8-93C7-46EB01F1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350A-2362-41FF-9D23-B5DA719062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33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500AA-63E0-4D57-8F7B-AC05E5E13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AEE843-A77E-4FE5-A266-C86CAC641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A21E48-30C3-4A9A-8CE9-9A7C74988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23F4F0-F977-4CDC-8606-265FF994E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2F4DE-7D1B-45FA-99D7-69698A87BFC5}" type="datetime1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B2D966-7712-46FA-8106-0F78087CC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C053F2-D716-47E0-98B2-CAC82B71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350A-2362-41FF-9D23-B5DA719062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15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CE7022-9F5F-447B-933A-06E664DD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8ECD31-4C3E-4A28-AF15-1AD7E7E12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BF59F2-3EF7-4579-9D39-07D3BB46C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B2D9E-7246-480A-9ADE-28DD9C83612C}" type="datetime1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8A7E5-8C28-426D-9D8A-5299E0D4A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803930-82F2-4C1C-BE23-2FBFC61BA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6350A-2362-41FF-9D23-B5DA719062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03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9EA636-CC4F-4AA4-A308-723570B17428}"/>
              </a:ext>
            </a:extLst>
          </p:cNvPr>
          <p:cNvSpPr txBox="1"/>
          <p:nvPr/>
        </p:nvSpPr>
        <p:spPr>
          <a:xfrm>
            <a:off x="3106046" y="2055048"/>
            <a:ext cx="597990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latin typeface="+mn-ea"/>
              </a:rPr>
              <a:t>Ch. 2</a:t>
            </a:r>
          </a:p>
          <a:p>
            <a:pPr algn="ctr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3200" dirty="0">
                <a:latin typeface="+mn-ea"/>
              </a:rPr>
              <a:t>Introduction to Meta‐Heuristic </a:t>
            </a:r>
          </a:p>
          <a:p>
            <a:pPr algn="ctr"/>
            <a:r>
              <a:rPr lang="en-US" altLang="ko-KR" sz="3200" dirty="0">
                <a:latin typeface="+mn-ea"/>
              </a:rPr>
              <a:t>&amp; Evolutionary Algorithms</a:t>
            </a:r>
            <a:endParaRPr lang="ko-KR" altLang="en-US" dirty="0">
              <a:latin typeface="+mn-ea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3EF1E0AB-3E93-486E-B38F-FC3E0A53ED01}"/>
              </a:ext>
            </a:extLst>
          </p:cNvPr>
          <p:cNvSpPr/>
          <p:nvPr/>
        </p:nvSpPr>
        <p:spPr>
          <a:xfrm>
            <a:off x="2305049" y="2055048"/>
            <a:ext cx="7581900" cy="2286000"/>
          </a:xfrm>
          <a:prstGeom prst="bracketPair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2B145-6422-4C3D-954C-7988E34B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350A-2362-41FF-9D23-B5DA7190624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768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B537D8-DE53-4B07-AB40-035562A98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350A-2362-41FF-9D23-B5DA7190624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8BB943-8695-4F6B-AB8C-5B4EE957E82A}"/>
              </a:ext>
            </a:extLst>
          </p:cNvPr>
          <p:cNvSpPr/>
          <p:nvPr/>
        </p:nvSpPr>
        <p:spPr>
          <a:xfrm>
            <a:off x="507023" y="308629"/>
            <a:ext cx="2808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 Elements &amp; Principles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6F39D1-E9A6-4704-A8CB-0CA247A48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805" y="352554"/>
            <a:ext cx="6161570" cy="615289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BA07F41-EF64-4EC1-B6EF-A383EF815AA4}"/>
              </a:ext>
            </a:extLst>
          </p:cNvPr>
          <p:cNvSpPr/>
          <p:nvPr/>
        </p:nvSpPr>
        <p:spPr>
          <a:xfrm>
            <a:off x="632190" y="4320840"/>
            <a:ext cx="38595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Termination Criteria</a:t>
            </a:r>
          </a:p>
          <a:p>
            <a:pPr marL="342900" indent="-342900">
              <a:buAutoNum type="arabicParenR"/>
            </a:pPr>
            <a:r>
              <a:rPr lang="en-US" altLang="ko-KR" dirty="0"/>
              <a:t>The number of iterations</a:t>
            </a:r>
          </a:p>
          <a:p>
            <a:pPr marL="342900" indent="-342900">
              <a:buAutoNum type="arabicParenR"/>
            </a:pPr>
            <a:r>
              <a:rPr lang="en-US" altLang="ko-KR" dirty="0"/>
              <a:t>Threshold of improvement</a:t>
            </a:r>
          </a:p>
          <a:p>
            <a:pPr marL="342900" indent="-342900">
              <a:buAutoNum type="arabicParenR"/>
            </a:pPr>
            <a:r>
              <a:rPr lang="en-US" altLang="ko-KR" dirty="0"/>
              <a:t>The run time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081C67-4A99-4FAB-8B76-32E071198953}"/>
              </a:ext>
            </a:extLst>
          </p:cNvPr>
          <p:cNvSpPr/>
          <p:nvPr/>
        </p:nvSpPr>
        <p:spPr>
          <a:xfrm>
            <a:off x="5422232" y="4086225"/>
            <a:ext cx="1620252" cy="389522"/>
          </a:xfrm>
          <a:prstGeom prst="rect">
            <a:avLst/>
          </a:prstGeom>
          <a:noFill/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94B1678-99A3-478F-9293-368CE935CA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82189" y="4488447"/>
            <a:ext cx="2374232" cy="2600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524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E37A3D0-F2B9-4635-AA99-6BDF017A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350A-2362-41FF-9D23-B5DA7190624A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296E65-380B-4475-BC3F-224B00D55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806" y="442912"/>
            <a:ext cx="5713729" cy="307181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A0408F9-7887-455A-BCC5-420A58DB3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445" y="3429000"/>
            <a:ext cx="5713729" cy="280571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4FC44EC-A4F7-4D01-AF5E-EDB3424385D7}"/>
              </a:ext>
            </a:extLst>
          </p:cNvPr>
          <p:cNvSpPr/>
          <p:nvPr/>
        </p:nvSpPr>
        <p:spPr>
          <a:xfrm>
            <a:off x="507023" y="289579"/>
            <a:ext cx="1883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 Convergence</a:t>
            </a:r>
          </a:p>
        </p:txBody>
      </p:sp>
    </p:spTree>
    <p:extLst>
      <p:ext uri="{BB962C8B-B14F-4D97-AF65-F5344CB8AC3E}">
        <p14:creationId xmlns:p14="http://schemas.microsoft.com/office/powerpoint/2010/main" val="299478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7E2EA0B-A7A7-480F-8F46-ADEDDA40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350A-2362-41FF-9D23-B5DA7190624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9372CD-A901-4B31-BE95-7F7F80E8F782}"/>
              </a:ext>
            </a:extLst>
          </p:cNvPr>
          <p:cNvSpPr/>
          <p:nvPr/>
        </p:nvSpPr>
        <p:spPr>
          <a:xfrm>
            <a:off x="507023" y="289579"/>
            <a:ext cx="1883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 Convergence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D096B2-7350-452E-8D65-74A56867514C}"/>
              </a:ext>
            </a:extLst>
          </p:cNvPr>
          <p:cNvSpPr/>
          <p:nvPr/>
        </p:nvSpPr>
        <p:spPr>
          <a:xfrm>
            <a:off x="6648450" y="2111038"/>
            <a:ext cx="58864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The </a:t>
            </a:r>
            <a:r>
              <a:rPr lang="ko-KR" altLang="en-US" dirty="0" err="1"/>
              <a:t>convergence</a:t>
            </a:r>
            <a:r>
              <a:rPr lang="ko-KR" altLang="en-US" dirty="0"/>
              <a:t> of </a:t>
            </a:r>
            <a:r>
              <a:rPr lang="ko-KR" altLang="en-US" dirty="0" err="1"/>
              <a:t>an</a:t>
            </a:r>
            <a:r>
              <a:rPr lang="ko-KR" altLang="en-US" dirty="0"/>
              <a:t> </a:t>
            </a:r>
            <a:r>
              <a:rPr lang="ko-KR" altLang="en-US" dirty="0" err="1"/>
              <a:t>algorithm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→ </a:t>
            </a:r>
            <a:r>
              <a:rPr lang="ko-KR" altLang="en-US" dirty="0" err="1"/>
              <a:t>traced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</a:t>
            </a:r>
            <a:r>
              <a:rPr lang="ko-KR" altLang="en-US" b="1" dirty="0" err="1"/>
              <a:t>graphing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Number of Functional Evaluations (NFE) </a:t>
            </a:r>
          </a:p>
          <a:p>
            <a:r>
              <a:rPr lang="en-US" altLang="ko-KR" dirty="0"/>
              <a:t>= # of evaluations of the fitness function</a:t>
            </a:r>
          </a:p>
          <a:p>
            <a:r>
              <a:rPr lang="ko-KR" altLang="en-US" dirty="0"/>
              <a:t>→ </a:t>
            </a:r>
            <a:r>
              <a:rPr lang="en-US" altLang="ko-KR" b="1" dirty="0"/>
              <a:t>to measure the speed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0F6CEC-48DA-4C6E-98E8-2DE9A77BB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963769"/>
            <a:ext cx="4552950" cy="26157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F6A365-FC1D-470A-B240-517EC5606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8" y="3932039"/>
            <a:ext cx="4819652" cy="249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06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B02B08-F516-401B-8E2F-33B43003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350A-2362-41FF-9D23-B5DA7190624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DB49C1-6DAD-4FB2-AFD0-6BFD03FE4134}"/>
              </a:ext>
            </a:extLst>
          </p:cNvPr>
          <p:cNvSpPr txBox="1"/>
          <p:nvPr/>
        </p:nvSpPr>
        <p:spPr>
          <a:xfrm>
            <a:off x="4464271" y="2598003"/>
            <a:ext cx="3263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Thank You!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797698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F05AF8-6806-4BCB-80C2-B31166E28932}"/>
              </a:ext>
            </a:extLst>
          </p:cNvPr>
          <p:cNvSpPr txBox="1"/>
          <p:nvPr/>
        </p:nvSpPr>
        <p:spPr>
          <a:xfrm>
            <a:off x="5261733" y="209550"/>
            <a:ext cx="1668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lang="ko-KR" altLang="en-US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83CF057-5E4F-4A6C-BD99-9BA80B8C9118}"/>
              </a:ext>
            </a:extLst>
          </p:cNvPr>
          <p:cNvCxnSpPr/>
          <p:nvPr/>
        </p:nvCxnSpPr>
        <p:spPr>
          <a:xfrm>
            <a:off x="4257675" y="917436"/>
            <a:ext cx="367665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37064B-262C-4F03-8C86-CEFC64AB4FEF}"/>
              </a:ext>
            </a:extLst>
          </p:cNvPr>
          <p:cNvSpPr txBox="1"/>
          <p:nvPr/>
        </p:nvSpPr>
        <p:spPr>
          <a:xfrm>
            <a:off x="3426839" y="2151727"/>
            <a:ext cx="533832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Finding optimum method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Elements &amp; Principles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Convergence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6CA3EC-8C5F-4DD9-9BC1-846ADFF6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350A-2362-41FF-9D23-B5DA719062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24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D49A80-630F-42F2-9B3F-6FA9F8FE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350A-2362-41FF-9D23-B5DA7190624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84521-59E0-44A1-AEA6-3E6B98B61886}"/>
              </a:ext>
            </a:extLst>
          </p:cNvPr>
          <p:cNvSpPr txBox="1"/>
          <p:nvPr/>
        </p:nvSpPr>
        <p:spPr>
          <a:xfrm>
            <a:off x="802105" y="1049487"/>
            <a:ext cx="10074442" cy="403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Trial-and-Error Search</a:t>
            </a:r>
          </a:p>
          <a:p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(1)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sampling grid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- evaluating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all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possible solutions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- relatively small problems only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(2)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random sampling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- possible solutions are chosen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randomly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dirty="0">
                <a:latin typeface="맑은 고딕" panose="020B0503020000020004" pitchFamily="50" charset="-127"/>
              </a:rPr>
              <a:t>- The best solution among the chosen possible solutions -&gt; the optimum.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(3)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targeted sampling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- basis of meta-heuristic &amp; evolutionary algorithm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- learning about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previous solutions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- focuses in decision space with high probability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AC4699-ECAC-4489-A486-2BA017171A43}"/>
              </a:ext>
            </a:extLst>
          </p:cNvPr>
          <p:cNvSpPr/>
          <p:nvPr/>
        </p:nvSpPr>
        <p:spPr>
          <a:xfrm>
            <a:off x="506074" y="384645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Finding optimum method</a:t>
            </a:r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3DE0BFD5-4808-4F32-8B29-F5FFC1F1B9BB}"/>
              </a:ext>
            </a:extLst>
          </p:cNvPr>
          <p:cNvSpPr/>
          <p:nvPr/>
        </p:nvSpPr>
        <p:spPr>
          <a:xfrm>
            <a:off x="7529262" y="1582790"/>
            <a:ext cx="625642" cy="1655710"/>
          </a:xfrm>
          <a:prstGeom prst="rightBrace">
            <a:avLst>
              <a:gd name="adj1" fmla="val 49510"/>
              <a:gd name="adj2" fmla="val 50000"/>
            </a:avLst>
          </a:prstGeom>
          <a:ln w="19050">
            <a:solidFill>
              <a:srgbClr val="FF006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1C26AB-3F7C-4EE6-BA3D-71A26C78A1D6}"/>
              </a:ext>
            </a:extLst>
          </p:cNvPr>
          <p:cNvSpPr/>
          <p:nvPr/>
        </p:nvSpPr>
        <p:spPr>
          <a:xfrm>
            <a:off x="8154904" y="2092223"/>
            <a:ext cx="38197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Not efficient or practical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 learning about previous search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4258363-FEA7-4D0C-B091-4E3F6A67C17E}"/>
              </a:ext>
            </a:extLst>
          </p:cNvPr>
          <p:cNvSpPr/>
          <p:nvPr/>
        </p:nvSpPr>
        <p:spPr>
          <a:xfrm>
            <a:off x="8337884" y="4427622"/>
            <a:ext cx="545432" cy="320841"/>
          </a:xfrm>
          <a:prstGeom prst="rightArrow">
            <a:avLst>
              <a:gd name="adj1" fmla="val 50000"/>
              <a:gd name="adj2" fmla="val 54698"/>
            </a:avLst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1D2EC0-BBC2-4235-8985-3851FA04FAAF}"/>
              </a:ext>
            </a:extLst>
          </p:cNvPr>
          <p:cNvSpPr/>
          <p:nvPr/>
        </p:nvSpPr>
        <p:spPr>
          <a:xfrm>
            <a:off x="9075083" y="4224286"/>
            <a:ext cx="1801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Complex problems</a:t>
            </a:r>
          </a:p>
        </p:txBody>
      </p:sp>
    </p:spTree>
    <p:extLst>
      <p:ext uri="{BB962C8B-B14F-4D97-AF65-F5344CB8AC3E}">
        <p14:creationId xmlns:p14="http://schemas.microsoft.com/office/powerpoint/2010/main" val="415524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873C02-2AEA-4F05-ACEC-A9ECCC86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350A-2362-41FF-9D23-B5DA7190624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C5C666-D782-4332-8F86-8B4D7FACA5CD}"/>
              </a:ext>
            </a:extLst>
          </p:cNvPr>
          <p:cNvSpPr/>
          <p:nvPr/>
        </p:nvSpPr>
        <p:spPr>
          <a:xfrm>
            <a:off x="506074" y="384645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Finding optimum method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FFF36B-0004-48CE-871D-452730D6A84F}"/>
              </a:ext>
            </a:extLst>
          </p:cNvPr>
          <p:cNvSpPr/>
          <p:nvPr/>
        </p:nvSpPr>
        <p:spPr>
          <a:xfrm>
            <a:off x="3389073" y="2395344"/>
            <a:ext cx="541385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Meta-heuristic &amp; Evolutionary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algn="ctr"/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never guarantee to find optimal, </a:t>
            </a:r>
          </a:p>
          <a:p>
            <a:pPr algn="ctr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 guarantee to find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near- optimal 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F2E0ED7A-DEA8-4803-BA6E-8B594EA97DCC}"/>
              </a:ext>
            </a:extLst>
          </p:cNvPr>
          <p:cNvSpPr/>
          <p:nvPr/>
        </p:nvSpPr>
        <p:spPr>
          <a:xfrm>
            <a:off x="2505073" y="2019300"/>
            <a:ext cx="7181851" cy="2321748"/>
          </a:xfrm>
          <a:prstGeom prst="bracketPair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15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7E2EA0B-A7A7-480F-8F46-ADEDDA40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350A-2362-41FF-9D23-B5DA7190624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9372CD-A901-4B31-BE95-7F7F80E8F782}"/>
              </a:ext>
            </a:extLst>
          </p:cNvPr>
          <p:cNvSpPr/>
          <p:nvPr/>
        </p:nvSpPr>
        <p:spPr>
          <a:xfrm>
            <a:off x="507023" y="308629"/>
            <a:ext cx="2808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 Elements &amp; Principles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4BCCED-716D-4686-885F-4369DDDBB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099" y="869950"/>
            <a:ext cx="435380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1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7E2EA0B-A7A7-480F-8F46-ADEDDA40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350A-2362-41FF-9D23-B5DA7190624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9372CD-A901-4B31-BE95-7F7F80E8F782}"/>
              </a:ext>
            </a:extLst>
          </p:cNvPr>
          <p:cNvSpPr/>
          <p:nvPr/>
        </p:nvSpPr>
        <p:spPr>
          <a:xfrm>
            <a:off x="507023" y="308629"/>
            <a:ext cx="2808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 Elements &amp; Principles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4BCCED-716D-4686-885F-4369DDDBB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099" y="869950"/>
            <a:ext cx="4353802" cy="54864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82019D9-EA12-4983-8690-57CB3E1663A5}"/>
              </a:ext>
            </a:extLst>
          </p:cNvPr>
          <p:cNvSpPr/>
          <p:nvPr/>
        </p:nvSpPr>
        <p:spPr>
          <a:xfrm>
            <a:off x="4098351" y="1752600"/>
            <a:ext cx="2407224" cy="3781425"/>
          </a:xfrm>
          <a:prstGeom prst="rect">
            <a:avLst/>
          </a:prstGeom>
          <a:noFill/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ECC0B5-288A-49C4-BCF7-CDE894BE7924}"/>
              </a:ext>
            </a:extLst>
          </p:cNvPr>
          <p:cNvSpPr/>
          <p:nvPr/>
        </p:nvSpPr>
        <p:spPr>
          <a:xfrm>
            <a:off x="6765749" y="1486495"/>
            <a:ext cx="49789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generate</a:t>
            </a:r>
            <a:r>
              <a:rPr lang="en-US" altLang="ko-KR" dirty="0"/>
              <a:t>s</a:t>
            </a:r>
            <a:r>
              <a:rPr lang="ko-KR" altLang="en-US" dirty="0"/>
              <a:t> </a:t>
            </a:r>
            <a:r>
              <a:rPr lang="ko-KR" altLang="en-US" b="1" dirty="0" err="1"/>
              <a:t>random</a:t>
            </a:r>
            <a:r>
              <a:rPr lang="ko-KR" altLang="en-US" dirty="0"/>
              <a:t> </a:t>
            </a:r>
            <a:r>
              <a:rPr lang="ko-KR" altLang="en-US" dirty="0" err="1"/>
              <a:t>values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of the </a:t>
            </a:r>
            <a:r>
              <a:rPr lang="ko-KR" altLang="en-US" dirty="0" err="1"/>
              <a:t>decision</a:t>
            </a:r>
            <a:r>
              <a:rPr lang="ko-KR" altLang="en-US" dirty="0"/>
              <a:t> </a:t>
            </a:r>
            <a:r>
              <a:rPr lang="ko-KR" altLang="en-US" dirty="0" err="1"/>
              <a:t>variables</a:t>
            </a:r>
            <a:endParaRPr lang="en-US" altLang="ko-KR" dirty="0"/>
          </a:p>
          <a:p>
            <a:r>
              <a:rPr lang="ko-KR" altLang="en-US" dirty="0"/>
              <a:t>→ </a:t>
            </a:r>
            <a:r>
              <a:rPr lang="en-US" altLang="ko-KR" dirty="0"/>
              <a:t>the </a:t>
            </a:r>
            <a:r>
              <a:rPr lang="en-US" altLang="ko-KR" b="1" dirty="0"/>
              <a:t>uniform distribution </a:t>
            </a:r>
            <a:r>
              <a:rPr lang="en-US" altLang="ko-KR" dirty="0"/>
              <a:t>is widely applied</a:t>
            </a:r>
            <a:endParaRPr lang="ko-KR" altLang="en-US" dirty="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D24D35AE-4540-42C3-8445-3A9AD8ACBA55}"/>
              </a:ext>
            </a:extLst>
          </p:cNvPr>
          <p:cNvCxnSpPr>
            <a:cxnSpLocks/>
          </p:cNvCxnSpPr>
          <p:nvPr/>
        </p:nvCxnSpPr>
        <p:spPr>
          <a:xfrm flipV="1">
            <a:off x="6096000" y="1948160"/>
            <a:ext cx="669749" cy="461666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81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7E2EA0B-A7A7-480F-8F46-ADEDDA40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350A-2362-41FF-9D23-B5DA7190624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9372CD-A901-4B31-BE95-7F7F80E8F782}"/>
              </a:ext>
            </a:extLst>
          </p:cNvPr>
          <p:cNvSpPr/>
          <p:nvPr/>
        </p:nvSpPr>
        <p:spPr>
          <a:xfrm>
            <a:off x="507023" y="308629"/>
            <a:ext cx="2808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 Elements &amp; Principles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4BCCED-716D-4686-885F-4369DDDBB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099" y="869950"/>
            <a:ext cx="4353802" cy="54864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47BCD74-FEF8-4B03-88E9-FE2FF1B4F7FF}"/>
              </a:ext>
            </a:extLst>
          </p:cNvPr>
          <p:cNvSpPr/>
          <p:nvPr/>
        </p:nvSpPr>
        <p:spPr>
          <a:xfrm>
            <a:off x="6231951" y="2390274"/>
            <a:ext cx="2209800" cy="1812757"/>
          </a:xfrm>
          <a:prstGeom prst="rect">
            <a:avLst/>
          </a:prstGeom>
          <a:noFill/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71179F-5C6F-40AA-920A-26979B651C6F}"/>
              </a:ext>
            </a:extLst>
          </p:cNvPr>
          <p:cNvSpPr/>
          <p:nvPr/>
        </p:nvSpPr>
        <p:spPr>
          <a:xfrm>
            <a:off x="8441751" y="2557988"/>
            <a:ext cx="35787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Model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</a:rPr>
              <a:t>evaluates the values of the </a:t>
            </a:r>
            <a:r>
              <a:rPr lang="en-US" altLang="ko-KR" b="1" dirty="0">
                <a:latin typeface="맑은 고딕" panose="020B0503020000020004" pitchFamily="50" charset="-127"/>
              </a:rPr>
              <a:t>state variables</a:t>
            </a:r>
            <a:r>
              <a:rPr lang="en-US" altLang="ko-KR" dirty="0">
                <a:latin typeface="맑은 고딕" panose="020B0503020000020004" pitchFamily="50" charset="-127"/>
              </a:rPr>
              <a:t> in response to the values of the </a:t>
            </a:r>
            <a:r>
              <a:rPr lang="en-US" altLang="ko-KR" b="1" dirty="0">
                <a:latin typeface="맑은 고딕" panose="020B0503020000020004" pitchFamily="50" charset="-127"/>
              </a:rPr>
              <a:t>decision variables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0674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7E2EA0B-A7A7-480F-8F46-ADEDDA40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350A-2362-41FF-9D23-B5DA7190624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9372CD-A901-4B31-BE95-7F7F80E8F782}"/>
              </a:ext>
            </a:extLst>
          </p:cNvPr>
          <p:cNvSpPr/>
          <p:nvPr/>
        </p:nvSpPr>
        <p:spPr>
          <a:xfrm>
            <a:off x="507023" y="308629"/>
            <a:ext cx="2808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 Elements &amp; Principles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4BCCED-716D-4686-885F-4369DDDBB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099" y="869950"/>
            <a:ext cx="4353802" cy="54864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ADA0DEF-29DB-435A-8D16-96CFC5296F6A}"/>
              </a:ext>
            </a:extLst>
          </p:cNvPr>
          <p:cNvSpPr/>
          <p:nvPr/>
        </p:nvSpPr>
        <p:spPr>
          <a:xfrm>
            <a:off x="286925" y="2828835"/>
            <a:ext cx="41643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To avoid </a:t>
            </a:r>
            <a:r>
              <a:rPr lang="en-US" altLang="ko-KR" b="1" dirty="0"/>
              <a:t>infeasible</a:t>
            </a:r>
            <a:r>
              <a:rPr lang="en-US" altLang="ko-KR" dirty="0"/>
              <a:t> decision variables:</a:t>
            </a:r>
          </a:p>
          <a:p>
            <a:pPr marL="342900" indent="-342900">
              <a:buAutoNum type="arabicParenR"/>
            </a:pPr>
            <a:r>
              <a:rPr lang="en-US" altLang="ko-KR" dirty="0"/>
              <a:t>Removal Method</a:t>
            </a:r>
          </a:p>
          <a:p>
            <a:pPr marL="342900" indent="-342900">
              <a:buAutoNum type="arabicParenR"/>
            </a:pPr>
            <a:r>
              <a:rPr lang="en-US" altLang="ko-KR" dirty="0"/>
              <a:t>Refinement Method</a:t>
            </a:r>
          </a:p>
          <a:p>
            <a:pPr marL="342900" indent="-342900">
              <a:buAutoNum type="arabicParenR"/>
            </a:pPr>
            <a:r>
              <a:rPr lang="en-US" altLang="ko-KR" dirty="0"/>
              <a:t>Penalty Function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25AF28-FD1A-414C-9326-4B84658CD756}"/>
              </a:ext>
            </a:extLst>
          </p:cNvPr>
          <p:cNvSpPr/>
          <p:nvPr/>
        </p:nvSpPr>
        <p:spPr>
          <a:xfrm>
            <a:off x="4450776" y="3267075"/>
            <a:ext cx="1740474" cy="469231"/>
          </a:xfrm>
          <a:prstGeom prst="rect">
            <a:avLst/>
          </a:prstGeom>
          <a:noFill/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283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7E2EA0B-A7A7-480F-8F46-ADEDDA40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350A-2362-41FF-9D23-B5DA7190624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9372CD-A901-4B31-BE95-7F7F80E8F782}"/>
              </a:ext>
            </a:extLst>
          </p:cNvPr>
          <p:cNvSpPr/>
          <p:nvPr/>
        </p:nvSpPr>
        <p:spPr>
          <a:xfrm>
            <a:off x="507023" y="308629"/>
            <a:ext cx="2808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 Elements &amp; Principles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4BCCED-716D-4686-885F-4369DDDBB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099" y="869950"/>
            <a:ext cx="4353802" cy="54864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ADA0DEF-29DB-435A-8D16-96CFC5296F6A}"/>
              </a:ext>
            </a:extLst>
          </p:cNvPr>
          <p:cNvSpPr/>
          <p:nvPr/>
        </p:nvSpPr>
        <p:spPr>
          <a:xfrm>
            <a:off x="6680064" y="4016040"/>
            <a:ext cx="5257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When</a:t>
            </a:r>
            <a:r>
              <a:rPr lang="ko-KR" altLang="en-US" dirty="0"/>
              <a:t> the algorithm employ</a:t>
            </a:r>
            <a:r>
              <a:rPr lang="en-US" altLang="ko-KR" dirty="0"/>
              <a:t>s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b="1" u="sng" dirty="0"/>
              <a:t>a transformed form</a:t>
            </a:r>
            <a:r>
              <a:rPr lang="ko-KR" altLang="en-US" b="1" dirty="0"/>
              <a:t> </a:t>
            </a:r>
            <a:r>
              <a:rPr lang="ko-KR" altLang="en-US" dirty="0"/>
              <a:t>of the objective function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 → </a:t>
            </a:r>
            <a:r>
              <a:rPr lang="en-US" altLang="ko-KR" b="1" u="sng" dirty="0"/>
              <a:t>Fitness function</a:t>
            </a:r>
          </a:p>
          <a:p>
            <a:r>
              <a:rPr lang="en-US" altLang="ko-KR" b="1" dirty="0"/>
              <a:t>     </a:t>
            </a:r>
            <a:r>
              <a:rPr lang="en-US" altLang="ko-KR" b="1" u="sng" dirty="0"/>
              <a:t>= Penalized objective function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25AF28-FD1A-414C-9326-4B84658CD756}"/>
              </a:ext>
            </a:extLst>
          </p:cNvPr>
          <p:cNvSpPr/>
          <p:nvPr/>
        </p:nvSpPr>
        <p:spPr>
          <a:xfrm>
            <a:off x="4460301" y="3781425"/>
            <a:ext cx="1740474" cy="469231"/>
          </a:xfrm>
          <a:prstGeom prst="rect">
            <a:avLst/>
          </a:prstGeom>
          <a:noFill/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58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210</Words>
  <Application>Microsoft Office PowerPoint</Application>
  <PresentationFormat>와이드스크린</PresentationFormat>
  <Paragraphs>79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최예림</dc:creator>
  <cp:lastModifiedBy> </cp:lastModifiedBy>
  <cp:revision>44</cp:revision>
  <dcterms:created xsi:type="dcterms:W3CDTF">2019-03-19T02:28:10Z</dcterms:created>
  <dcterms:modified xsi:type="dcterms:W3CDTF">2019-03-22T05:40:49Z</dcterms:modified>
</cp:coreProperties>
</file>