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61" r:id="rId3"/>
    <p:sldId id="258" r:id="rId4"/>
    <p:sldId id="259" r:id="rId5"/>
    <p:sldId id="260" r:id="rId6"/>
    <p:sldId id="262" r:id="rId7"/>
    <p:sldId id="267" r:id="rId8"/>
    <p:sldId id="269" r:id="rId9"/>
    <p:sldId id="265" r:id="rId10"/>
    <p:sldId id="266" r:id="rId11"/>
    <p:sldId id="276" r:id="rId12"/>
    <p:sldId id="268" r:id="rId13"/>
    <p:sldId id="271" r:id="rId14"/>
    <p:sldId id="273" r:id="rId15"/>
    <p:sldId id="274" r:id="rId16"/>
    <p:sldId id="275" r:id="rId17"/>
    <p:sldId id="277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464E218-79A1-4575-BC93-7004B685FC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2DD88F-CB7F-4B03-B6AB-E894128189D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0CCAD-608F-451C-A918-69A96A5097DD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063D9358-8753-40DB-973B-F55E06C013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19628482-94D8-4FEC-8CC0-33827469F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D8AC4F-F09D-4A05-B71B-D444A762B1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97E0E1-B1D4-4AA3-9558-5A68B0E714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30391-01D5-4204-B739-D4D6D821D30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8A299-972E-41E6-B7C6-FC8863F83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E82805-D5BC-4579-8239-7C3C9888B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40B9D0-928D-4BB6-9CA5-2876289BC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CA0F-CE6E-4EBB-973D-5EF57522A323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4B4E6D-E044-413A-8CD3-E7B24A20D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676EA2-8CF9-4406-926F-DE4D181A9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1AD1-C8B9-49EA-976C-105EA2A0C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97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FEF927-5EB4-449A-802F-E6FE65E38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F2ED03-B337-4594-82DF-CB6A772B3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129873-9140-447A-90A4-39D71DB6D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3BB5-3769-4953-8075-03BC7473E7F8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4638C8-3628-42F5-A8BE-A9221598E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F6802-074F-466F-A748-7B9E2FEA8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1AD1-C8B9-49EA-976C-105EA2A0C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118D0F-A6BF-4563-8B31-BE34560DE7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9ED2A0-1894-4041-853C-D31E13C16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99906E-CC73-4EB8-8AC5-F38F57F9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45EB-8F65-49A2-960B-E2A9956DE1C0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2D4967-B2A8-4B19-9349-15C551441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E07377-1D45-451E-A047-ECBF155C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1AD1-C8B9-49EA-976C-105EA2A0C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103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콘텐츠 2개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AD5A0E-3C21-41FC-AF4C-A3DC79A7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01D8-F85E-4AF0-9712-D646F3DFFDA5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5821F5-780E-4C82-92A8-3377F4148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9056C4-1254-4871-8C02-62772DB47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350A-2362-41FF-9D23-B5DA7190624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BAD236-760A-42ED-A3A2-7BBA967C6BF3}"/>
              </a:ext>
            </a:extLst>
          </p:cNvPr>
          <p:cNvSpPr/>
          <p:nvPr userDrawn="1"/>
        </p:nvSpPr>
        <p:spPr>
          <a:xfrm>
            <a:off x="104776" y="165101"/>
            <a:ext cx="11858624" cy="6607175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AAFE25-33B5-4F12-B5AD-A36751BD83FD}"/>
              </a:ext>
            </a:extLst>
          </p:cNvPr>
          <p:cNvSpPr/>
          <p:nvPr userDrawn="1"/>
        </p:nvSpPr>
        <p:spPr>
          <a:xfrm>
            <a:off x="228601" y="66674"/>
            <a:ext cx="11858624" cy="660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7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D7E1C-8B59-4917-A2BA-EE8158B4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C811E7-711A-431A-9709-EB941C8EA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7B40B2-0A05-48EE-890F-ADC0B87E8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00A88-54AC-468A-8793-4AB89D2EA5F3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1BB64A-639F-41A2-9921-B8C9A2D6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4F9E9A-760D-447E-8317-6B7FB6DC0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1AD1-C8B9-49EA-976C-105EA2A0C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84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54848-E6F9-46AA-9891-A36D65367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E029FE-600E-4019-890B-CD094552E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94A5DF-78A9-4349-8544-5DD8BA247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9E8F-F852-41CF-B947-A357F9D26A2F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141685-9BB2-4D1C-8277-D911C5C9B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BE7271-FF2A-4EF8-B12D-8AB11918B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1AD1-C8B9-49EA-976C-105EA2A0C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162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27FD0-8140-4C9A-A127-0B03CF46C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9979BD-AE76-481C-B9DB-2A23BE045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3FC612-B78F-4028-A99A-3DFBFC0D3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0E1AC9-BFC3-4B3D-9556-5FBA222B9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466F-9346-459E-B1FE-0465E97D11EF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553BAE-0A35-4A0B-A9BE-60465E50B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25F55E-477B-4857-8461-0579E3F3F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1AD1-C8B9-49EA-976C-105EA2A0C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21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B772C-38DE-43E5-8735-4B4C0218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8D8DFC-E20E-4C1C-BDC6-3E1E78465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4F551F-365F-4D74-A376-4566BBFC9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7FD94E-A97A-41AC-8D07-30259EE15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D5BEF0-EC8D-4043-868F-C7B3805E6C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6EE91D-4D91-44EF-92E7-A6B3EEAC2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36D5-75CD-4B64-8BFE-90542CB605F6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852790-D8A6-4941-8007-9BA1FDC70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9FD670-1C38-4064-B74B-8E6F6742A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1AD1-C8B9-49EA-976C-105EA2A0C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06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D031F-600E-4086-9B57-15569A868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909A9E-E2DF-486B-9EBA-6E3F7C9C7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01C0-DB61-4C0E-A2B4-F7C3C9555560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988772-B227-4693-A6AB-7986D363A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FFBA08-396B-4945-869F-3913033BA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1AD1-C8B9-49EA-976C-105EA2A0C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7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1B7CFC-FD09-4AE3-BD43-F4DAD2341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1B17-A53B-4468-90C7-95DA37D8F7FD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41B80E-3597-451D-ACE4-EBAF768AF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2AAB01-F73E-4CC0-BA22-1C11D565B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1AD1-C8B9-49EA-976C-105EA2A0C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082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E5644-3126-45E7-9D1F-F8847E07D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C2317F-14F6-422C-B001-6B8A36EC1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227241-5925-4AD3-88F7-AB7C36DB3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2DAF14-D93B-4EEF-8598-9D8E88125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B8CE-F5D8-47DA-8C56-E44A6D680D0E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FF87DB-3DB9-4B85-8365-4630231B1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B7ADAB-90CE-481F-A36A-A6A1D883A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1AD1-C8B9-49EA-976C-105EA2A0C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0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F4B59-E6BD-45D0-9D77-DACCA648F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857E08-2A18-418F-8CD8-76344B2E19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FE0ED7-B380-4E68-AC35-A3B02BBC9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B0BB44-BB3C-476F-9E05-A2B9E7466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38DA-F158-43A3-A087-2A2658A9B130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9FE74C-D0FD-46CD-A146-0FC6CF588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74260C-FA13-44E6-B23F-11DA42267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1AD1-C8B9-49EA-976C-105EA2A0C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09296D-FF93-4855-BBA8-2E0AD36BC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5FF998-8832-4E7F-9BF5-D7037F5B4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1ADEF5-C164-45C8-B05D-84C66CFBB7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6DBF1-3ABB-44A0-880C-FA2FBC505BBF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9A4B1E-D64E-4490-AA62-8D27B7BB6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34D00E-75EC-4B2F-B0E4-204F96774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51AD1-C8B9-49EA-976C-105EA2A0C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380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9EA636-CC4F-4AA4-A308-723570B17428}"/>
              </a:ext>
            </a:extLst>
          </p:cNvPr>
          <p:cNvSpPr txBox="1"/>
          <p:nvPr/>
        </p:nvSpPr>
        <p:spPr>
          <a:xfrm>
            <a:off x="3668892" y="2140773"/>
            <a:ext cx="4854214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latin typeface="+mn-ea"/>
              </a:rPr>
              <a:t>Ch. 4</a:t>
            </a:r>
          </a:p>
          <a:p>
            <a:pPr algn="ctr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4400" dirty="0">
                <a:latin typeface="+mn-ea"/>
              </a:rPr>
              <a:t>Genetic Algorithm</a:t>
            </a:r>
            <a:endParaRPr lang="ko-KR" altLang="en-US" dirty="0">
              <a:latin typeface="+mn-ea"/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3EF1E0AB-3E93-486E-B38F-FC3E0A53ED01}"/>
              </a:ext>
            </a:extLst>
          </p:cNvPr>
          <p:cNvSpPr/>
          <p:nvPr/>
        </p:nvSpPr>
        <p:spPr>
          <a:xfrm>
            <a:off x="2305049" y="2055048"/>
            <a:ext cx="7581900" cy="2286000"/>
          </a:xfrm>
          <a:prstGeom prst="bracketPair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2B145-6422-4C3D-954C-7988E34B6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350A-2362-41FF-9D23-B5DA7190624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768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578FFE-543E-46C1-8982-9A4F58B89B9B}"/>
              </a:ext>
            </a:extLst>
          </p:cNvPr>
          <p:cNvSpPr txBox="1"/>
          <p:nvPr/>
        </p:nvSpPr>
        <p:spPr>
          <a:xfrm>
            <a:off x="597468" y="481263"/>
            <a:ext cx="2954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Selection of Parents</a:t>
            </a:r>
          </a:p>
          <a:p>
            <a:r>
              <a:rPr lang="en-US" altLang="ko-KR" dirty="0"/>
              <a:t>4-3) Tournament Selection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D0D0131F-34A5-401A-88E3-ADC60B6BC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49" y="1757129"/>
            <a:ext cx="5715798" cy="334374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D673E05-45D3-4737-855A-1E672BC7F07B}"/>
              </a:ext>
            </a:extLst>
          </p:cNvPr>
          <p:cNvSpPr/>
          <p:nvPr/>
        </p:nvSpPr>
        <p:spPr>
          <a:xfrm>
            <a:off x="5481387" y="163241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select K individuals at random with uniform distribution </a:t>
            </a:r>
          </a:p>
          <a:p>
            <a:r>
              <a:rPr lang="en-US" altLang="ko-KR" dirty="0"/>
              <a:t>-&gt; select the best out of these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D2F6BA-FB3C-4F48-AEDC-AA465DFCB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350A-2362-41FF-9D23-B5DA7190624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FD2240-202A-4DBF-880B-51850AC7FCC9}"/>
              </a:ext>
            </a:extLst>
          </p:cNvPr>
          <p:cNvSpPr/>
          <p:nvPr/>
        </p:nvSpPr>
        <p:spPr>
          <a:xfrm>
            <a:off x="5734467" y="4731539"/>
            <a:ext cx="4306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※  works with </a:t>
            </a:r>
            <a:r>
              <a:rPr lang="en-US" altLang="ko-KR" b="1" dirty="0"/>
              <a:t>negative fitness values.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46894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5AFD8EE-CB1D-4ACB-83BD-F629871E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350A-2362-41FF-9D23-B5DA7190624A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3A3DC4-F90E-4431-BC57-A8363EFF0C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38" t="32222" r="36094" b="24861"/>
          <a:stretch/>
        </p:blipFill>
        <p:spPr>
          <a:xfrm>
            <a:off x="3295650" y="924311"/>
            <a:ext cx="5781675" cy="499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95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D036CE8-2204-4B24-8084-F60B2E88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350A-2362-41FF-9D23-B5DA7190624A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4D8CAD-8A6C-417C-AF60-91426EB5F5E9}"/>
              </a:ext>
            </a:extLst>
          </p:cNvPr>
          <p:cNvSpPr txBox="1"/>
          <p:nvPr/>
        </p:nvSpPr>
        <p:spPr>
          <a:xfrm>
            <a:off x="597468" y="481263"/>
            <a:ext cx="1844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Reproduction</a:t>
            </a:r>
          </a:p>
          <a:p>
            <a:r>
              <a:rPr lang="en-US" altLang="ko-KR" dirty="0"/>
              <a:t>5-1) Crossover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DAAE8F-C42B-4474-943A-BA280DA4BDD8}"/>
              </a:ext>
            </a:extLst>
          </p:cNvPr>
          <p:cNvSpPr/>
          <p:nvPr/>
        </p:nvSpPr>
        <p:spPr>
          <a:xfrm>
            <a:off x="3587920" y="5772344"/>
            <a:ext cx="58227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chosen</a:t>
            </a:r>
            <a:r>
              <a:rPr lang="ko-KR" altLang="en-US" dirty="0"/>
              <a:t> </a:t>
            </a:r>
            <a:r>
              <a:rPr lang="ko-KR" altLang="en-US" dirty="0" err="1"/>
              <a:t>pairwise</a:t>
            </a:r>
            <a:r>
              <a:rPr lang="ko-KR" altLang="en-US" dirty="0"/>
              <a:t> </a:t>
            </a:r>
            <a:r>
              <a:rPr lang="ko-KR" altLang="en-US" dirty="0" err="1"/>
              <a:t>with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uniform</a:t>
            </a:r>
            <a:r>
              <a:rPr lang="ko-KR" altLang="en-US" dirty="0"/>
              <a:t> </a:t>
            </a:r>
            <a:r>
              <a:rPr lang="ko-KR" altLang="en-US" dirty="0" err="1"/>
              <a:t>distribution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85A11A-7FE5-4C0A-9043-6A0D3DF19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721" y="801321"/>
            <a:ext cx="4784558" cy="466800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9631229-4585-475B-8710-34B8382297EB}"/>
              </a:ext>
            </a:extLst>
          </p:cNvPr>
          <p:cNvSpPr/>
          <p:nvPr/>
        </p:nvSpPr>
        <p:spPr>
          <a:xfrm>
            <a:off x="3703721" y="2627367"/>
            <a:ext cx="684352" cy="779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E2F366-69EC-4ADA-9A02-E1C45F030230}"/>
              </a:ext>
            </a:extLst>
          </p:cNvPr>
          <p:cNvSpPr/>
          <p:nvPr/>
        </p:nvSpPr>
        <p:spPr>
          <a:xfrm>
            <a:off x="4955523" y="2675493"/>
            <a:ext cx="684352" cy="779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269362-575E-4BA3-A837-7827F865A72D}"/>
              </a:ext>
            </a:extLst>
          </p:cNvPr>
          <p:cNvSpPr/>
          <p:nvPr/>
        </p:nvSpPr>
        <p:spPr>
          <a:xfrm>
            <a:off x="4955523" y="1173434"/>
            <a:ext cx="684352" cy="779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810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66AB8C8-6EE9-42DC-AAB8-C37ED6582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350A-2362-41FF-9D23-B5DA7190624A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D64BE3-47C9-49A7-942A-F7473DAF7FFE}"/>
              </a:ext>
            </a:extLst>
          </p:cNvPr>
          <p:cNvSpPr txBox="1"/>
          <p:nvPr/>
        </p:nvSpPr>
        <p:spPr>
          <a:xfrm>
            <a:off x="597468" y="481263"/>
            <a:ext cx="1844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Reproduction</a:t>
            </a:r>
          </a:p>
          <a:p>
            <a:r>
              <a:rPr lang="en-US" altLang="ko-KR" dirty="0"/>
              <a:t>5-2) Mutation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66BF4D-14DD-4098-86C1-1BE638AEB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575" y="1738312"/>
            <a:ext cx="63436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85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137E11-3BB9-47EC-8720-3B8F12E2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350A-2362-41FF-9D23-B5DA7190624A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8B0BB1-DED8-48D5-A935-931005CC58DF}"/>
              </a:ext>
            </a:extLst>
          </p:cNvPr>
          <p:cNvSpPr txBox="1"/>
          <p:nvPr/>
        </p:nvSpPr>
        <p:spPr>
          <a:xfrm>
            <a:off x="597468" y="481263"/>
            <a:ext cx="562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Code for TSP problem – 124 cities, GA Algorithm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BAA1562-B00D-4A3A-A807-1BABE1B0A9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69" t="27916" r="80703" b="12014"/>
          <a:stretch/>
        </p:blipFill>
        <p:spPr>
          <a:xfrm>
            <a:off x="651537" y="1281112"/>
            <a:ext cx="2929864" cy="50085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9ED2D10-15EE-4431-8740-1F388C2112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7" t="10278" r="9609" b="11389"/>
          <a:stretch/>
        </p:blipFill>
        <p:spPr>
          <a:xfrm>
            <a:off x="597468" y="1166812"/>
            <a:ext cx="10801351" cy="53721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8BA9EFF-715D-4D09-8250-63B66A0F0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792" y="873918"/>
            <a:ext cx="7553325" cy="566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1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4F06036-094E-4FC1-B675-B6D910F6F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350A-2362-41FF-9D23-B5DA7190624A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487085-5449-409B-8247-CB5809F1FF53}"/>
              </a:ext>
            </a:extLst>
          </p:cNvPr>
          <p:cNvSpPr txBox="1"/>
          <p:nvPr/>
        </p:nvSpPr>
        <p:spPr>
          <a:xfrm>
            <a:off x="597468" y="481263"/>
            <a:ext cx="6737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Code for TSP problem – 124 cities, </a:t>
            </a:r>
            <a:r>
              <a:rPr lang="en-US" altLang="ko-KR" dirty="0" err="1"/>
              <a:t>GreedySearch</a:t>
            </a:r>
            <a:r>
              <a:rPr lang="en-US" altLang="ko-KR" dirty="0"/>
              <a:t> Algorithm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3CFF3AF-5F5D-41E6-B932-BA3BD8249E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4" t="21528" r="31484" b="45555"/>
          <a:stretch/>
        </p:blipFill>
        <p:spPr>
          <a:xfrm>
            <a:off x="914399" y="1400174"/>
            <a:ext cx="7826654" cy="26574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6B33FF5-3CB9-4540-88B3-CB1071C3C5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556" r="10547" b="7315"/>
          <a:stretch/>
        </p:blipFill>
        <p:spPr>
          <a:xfrm>
            <a:off x="3105150" y="2178068"/>
            <a:ext cx="8443912" cy="436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7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EC100E9-74E7-4E15-AE1D-9E1BD9311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350A-2362-41FF-9D23-B5DA7190624A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C31946-5B76-43C2-9318-3CE5645396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922" t="11667" r="11016" b="29722"/>
          <a:stretch/>
        </p:blipFill>
        <p:spPr>
          <a:xfrm>
            <a:off x="6696075" y="800100"/>
            <a:ext cx="4152900" cy="40195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A2B316A-4430-4933-8C2B-80E9A337D7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175" t="6962" r="1572" b="12835"/>
          <a:stretch/>
        </p:blipFill>
        <p:spPr>
          <a:xfrm rot="8586859">
            <a:off x="2481023" y="807024"/>
            <a:ext cx="3251312" cy="45215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886C05-48F5-4BE3-9A94-B2F1B872D5F2}"/>
              </a:ext>
            </a:extLst>
          </p:cNvPr>
          <p:cNvSpPr txBox="1"/>
          <p:nvPr/>
        </p:nvSpPr>
        <p:spPr>
          <a:xfrm>
            <a:off x="2495550" y="5286375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GA Algorithm</a:t>
            </a:r>
          </a:p>
          <a:p>
            <a:r>
              <a:rPr lang="en-US" altLang="ko-KR" dirty="0"/>
              <a:t>223081km, 216s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B23A86-DB63-40B5-87D1-68BD74DE704C}"/>
              </a:ext>
            </a:extLst>
          </p:cNvPr>
          <p:cNvSpPr txBox="1"/>
          <p:nvPr/>
        </p:nvSpPr>
        <p:spPr>
          <a:xfrm>
            <a:off x="7809962" y="5335954"/>
            <a:ext cx="2047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Greedy Algorithm</a:t>
            </a:r>
          </a:p>
          <a:p>
            <a:r>
              <a:rPr lang="en-US" altLang="ko-KR" dirty="0"/>
              <a:t>132498km, 8.02s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0A8047-5459-43F4-80F3-5FE12B19F9AB}"/>
              </a:ext>
            </a:extLst>
          </p:cNvPr>
          <p:cNvSpPr txBox="1"/>
          <p:nvPr/>
        </p:nvSpPr>
        <p:spPr>
          <a:xfrm>
            <a:off x="597468" y="481263"/>
            <a:ext cx="405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Code for TSP problem – 124 cities</a:t>
            </a:r>
          </a:p>
        </p:txBody>
      </p:sp>
    </p:spTree>
    <p:extLst>
      <p:ext uri="{BB962C8B-B14F-4D97-AF65-F5344CB8AC3E}">
        <p14:creationId xmlns:p14="http://schemas.microsoft.com/office/powerpoint/2010/main" val="1065173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1E1F47-D1A0-4C83-880C-1A43A3BB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350A-2362-41FF-9D23-B5DA7190624A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97672B-DF76-46DC-911C-E8314DD3CF99}"/>
              </a:ext>
            </a:extLst>
          </p:cNvPr>
          <p:cNvSpPr txBox="1"/>
          <p:nvPr/>
        </p:nvSpPr>
        <p:spPr>
          <a:xfrm>
            <a:off x="597468" y="481263"/>
            <a:ext cx="226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Limitations of GA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1E6F2C-26ED-46A7-89D9-42277AC98C4E}"/>
              </a:ext>
            </a:extLst>
          </p:cNvPr>
          <p:cNvSpPr txBox="1"/>
          <p:nvPr/>
        </p:nvSpPr>
        <p:spPr>
          <a:xfrm>
            <a:off x="1316897" y="2105561"/>
            <a:ext cx="60671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5050"/>
              </a:buClr>
              <a:buFont typeface="Wingdings" panose="05000000000000000000" pitchFamily="2" charset="2"/>
              <a:buChar char="l"/>
            </a:pPr>
            <a:r>
              <a:rPr lang="en-US" altLang="ko-KR" sz="2000" b="1" dirty="0"/>
              <a:t>Highly dependent on initial value</a:t>
            </a:r>
          </a:p>
          <a:p>
            <a:pPr marL="285750" indent="-285750">
              <a:buClr>
                <a:srgbClr val="FF5050"/>
              </a:buClr>
              <a:buFont typeface="Wingdings" panose="05000000000000000000" pitchFamily="2" charset="2"/>
              <a:buChar char="l"/>
            </a:pPr>
            <a:r>
              <a:rPr lang="en-US" altLang="ko-KR" sz="2000" dirty="0"/>
              <a:t>The probability of crossover, selection, mutation</a:t>
            </a:r>
          </a:p>
          <a:p>
            <a:pPr marL="285750" indent="-285750">
              <a:buClr>
                <a:srgbClr val="FF5050"/>
              </a:buClr>
              <a:buFont typeface="Wingdings" panose="05000000000000000000" pitchFamily="2" charset="2"/>
              <a:buChar char="l"/>
            </a:pPr>
            <a:r>
              <a:rPr lang="en-US" altLang="ko-KR" sz="2000" dirty="0"/>
              <a:t>Unguided mutation</a:t>
            </a:r>
          </a:p>
          <a:p>
            <a:pPr marL="285750" indent="-285750">
              <a:buClr>
                <a:srgbClr val="FF5050"/>
              </a:buClr>
              <a:buFont typeface="Wingdings" panose="05000000000000000000" pitchFamily="2" charset="2"/>
              <a:buChar char="l"/>
            </a:pPr>
            <a:r>
              <a:rPr lang="en-US" altLang="ko-KR" sz="2000" dirty="0"/>
              <a:t>Often wait days for solution</a:t>
            </a:r>
          </a:p>
        </p:txBody>
      </p:sp>
    </p:spTree>
    <p:extLst>
      <p:ext uri="{BB962C8B-B14F-4D97-AF65-F5344CB8AC3E}">
        <p14:creationId xmlns:p14="http://schemas.microsoft.com/office/powerpoint/2010/main" val="3181669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1E1DE2-5A02-402A-8CBB-FE201DF51539}"/>
              </a:ext>
            </a:extLst>
          </p:cNvPr>
          <p:cNvSpPr txBox="1"/>
          <p:nvPr/>
        </p:nvSpPr>
        <p:spPr>
          <a:xfrm>
            <a:off x="2089484" y="793082"/>
            <a:ext cx="789271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Index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en-US" altLang="ko-KR" sz="2400" dirty="0"/>
              <a:t>Basic Idea</a:t>
            </a:r>
          </a:p>
          <a:p>
            <a:pPr marL="342900" indent="-342900">
              <a:buAutoNum type="arabicPeriod"/>
            </a:pPr>
            <a:r>
              <a:rPr lang="en-US" altLang="ko-KR" sz="2400" dirty="0"/>
              <a:t>Algorithm Overview</a:t>
            </a:r>
          </a:p>
          <a:p>
            <a:pPr marL="342900" indent="-342900">
              <a:buAutoNum type="arabicPeriod"/>
            </a:pPr>
            <a:r>
              <a:rPr lang="en-US" altLang="ko-KR" sz="2400" dirty="0"/>
              <a:t>Creating an Initial Population</a:t>
            </a:r>
          </a:p>
          <a:p>
            <a:pPr marL="342900" indent="-342900">
              <a:buAutoNum type="arabicPeriod"/>
            </a:pPr>
            <a:r>
              <a:rPr lang="en-US" altLang="ko-KR" sz="2400" dirty="0"/>
              <a:t>Selection of Parents</a:t>
            </a:r>
          </a:p>
          <a:p>
            <a:pPr marL="342900" indent="-342900">
              <a:buAutoNum type="arabicPeriod"/>
            </a:pPr>
            <a:r>
              <a:rPr lang="en-US" altLang="ko-KR" sz="2400" dirty="0"/>
              <a:t>Reproduction</a:t>
            </a:r>
          </a:p>
          <a:p>
            <a:pPr marL="342900" indent="-342900">
              <a:buAutoNum type="arabicPeriod"/>
            </a:pPr>
            <a:r>
              <a:rPr lang="en-US" altLang="ko-KR" sz="2400" dirty="0"/>
              <a:t>Code for TSP problem – 124 cities</a:t>
            </a:r>
          </a:p>
          <a:p>
            <a:pPr marL="342900" indent="-342900">
              <a:buAutoNum type="arabicPeriod"/>
            </a:pPr>
            <a:r>
              <a:rPr lang="en-US" altLang="ko-KR" sz="2400" dirty="0"/>
              <a:t>Limitations of GA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9AD44B-CCEF-4D43-B805-D3291C059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350A-2362-41FF-9D23-B5DA7190624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686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2B145-6422-4C3D-954C-7988E34B6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350A-2362-41FF-9D23-B5DA7190624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C4807F-69B0-437E-9789-17B103DC7250}"/>
              </a:ext>
            </a:extLst>
          </p:cNvPr>
          <p:cNvSpPr txBox="1"/>
          <p:nvPr/>
        </p:nvSpPr>
        <p:spPr>
          <a:xfrm>
            <a:off x="1343025" y="1190625"/>
            <a:ext cx="8357865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Genetic Algorithm</a:t>
            </a:r>
          </a:p>
          <a:p>
            <a:endParaRPr lang="en-US" altLang="ko-KR" dirty="0"/>
          </a:p>
          <a:p>
            <a:r>
              <a:rPr lang="en-US" altLang="ko-KR" dirty="0"/>
              <a:t>Basic Idea </a:t>
            </a:r>
          </a:p>
          <a:p>
            <a:r>
              <a:rPr lang="en-US" altLang="ko-KR" dirty="0"/>
              <a:t>→</a:t>
            </a:r>
            <a:r>
              <a:rPr lang="en-US" altLang="ko-KR" b="1" dirty="0"/>
              <a:t>Darwinian principle </a:t>
            </a:r>
            <a:r>
              <a:rPr lang="en-US" altLang="ko-KR" dirty="0"/>
              <a:t>of </a:t>
            </a:r>
            <a:r>
              <a:rPr lang="en-US" altLang="ko-KR" b="1" dirty="0"/>
              <a:t>survival of the fittest </a:t>
            </a:r>
            <a:r>
              <a:rPr lang="en-US" altLang="ko-KR" dirty="0"/>
              <a:t>among organisms</a:t>
            </a:r>
          </a:p>
          <a:p>
            <a:r>
              <a:rPr lang="en-US" altLang="ko-KR" dirty="0"/>
              <a:t>→ their offspring may </a:t>
            </a:r>
            <a:r>
              <a:rPr lang="en-US" altLang="ko-KR" b="1" dirty="0"/>
              <a:t>inherit their traits </a:t>
            </a:r>
            <a:r>
              <a:rPr lang="en-US" altLang="ko-KR" dirty="0"/>
              <a:t>genetic mutations occur </a:t>
            </a:r>
            <a:r>
              <a:rPr lang="en-US" altLang="ko-KR" b="1" dirty="0"/>
              <a:t>randomly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2578D7-A262-4F3E-9625-749E260475F4}"/>
              </a:ext>
            </a:extLst>
          </p:cNvPr>
          <p:cNvSpPr txBox="1"/>
          <p:nvPr/>
        </p:nvSpPr>
        <p:spPr>
          <a:xfrm>
            <a:off x="597468" y="481263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Basic Idea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A14CA78-3B47-489D-BFCC-100738BC9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634" y="3157368"/>
            <a:ext cx="5770646" cy="289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090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2B145-6422-4C3D-954C-7988E34B6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350A-2362-41FF-9D23-B5DA7190624A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4752020-BA9A-4D39-A5EE-1E6F8E000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867" y="561483"/>
            <a:ext cx="5816266" cy="57350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5EC63E-2B7F-4F08-A0A7-E59EB9A4E2C5}"/>
              </a:ext>
            </a:extLst>
          </p:cNvPr>
          <p:cNvSpPr txBox="1"/>
          <p:nvPr/>
        </p:nvSpPr>
        <p:spPr>
          <a:xfrm>
            <a:off x="597468" y="481263"/>
            <a:ext cx="2361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Algorithm Preview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5171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1BD561A-BB2D-4702-B44E-2083BE7D9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06" y="1286921"/>
            <a:ext cx="5076323" cy="21420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A0F731-C5AF-459A-BEDC-F17D26E4A653}"/>
              </a:ext>
            </a:extLst>
          </p:cNvPr>
          <p:cNvSpPr txBox="1"/>
          <p:nvPr/>
        </p:nvSpPr>
        <p:spPr>
          <a:xfrm>
            <a:off x="597468" y="481263"/>
            <a:ext cx="349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Creating an Initial Population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943DC42-89A8-4A56-90B6-CE74170C9D9C}"/>
              </a:ext>
            </a:extLst>
          </p:cNvPr>
          <p:cNvSpPr/>
          <p:nvPr/>
        </p:nvSpPr>
        <p:spPr>
          <a:xfrm>
            <a:off x="2717118" y="1405621"/>
            <a:ext cx="2898496" cy="4170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086B4C27-2F8A-4A61-8057-D23F47184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779" y="249497"/>
            <a:ext cx="5581789" cy="3694447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2A22B5-E37F-4C1D-BF4E-5BF2E9A62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350A-2362-41FF-9D23-B5DA7190624A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2ABFEF4-6185-49A9-95B1-EEC11C905B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344" t="54444" r="18280" b="15405"/>
          <a:stretch/>
        </p:blipFill>
        <p:spPr>
          <a:xfrm>
            <a:off x="2200230" y="3547700"/>
            <a:ext cx="6830767" cy="261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7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1668EBA-EF8E-4936-B88C-BF9F7B841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101" y="1991224"/>
            <a:ext cx="5715798" cy="2648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F4F297-D5B2-4568-BCBB-1C8BA4CB2E8E}"/>
              </a:ext>
            </a:extLst>
          </p:cNvPr>
          <p:cNvSpPr txBox="1"/>
          <p:nvPr/>
        </p:nvSpPr>
        <p:spPr>
          <a:xfrm>
            <a:off x="597468" y="481263"/>
            <a:ext cx="4075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Selection of Parents</a:t>
            </a:r>
          </a:p>
          <a:p>
            <a:r>
              <a:rPr lang="en-US" altLang="ko-KR" dirty="0"/>
              <a:t>4-1) Proportionate Selection</a:t>
            </a:r>
          </a:p>
          <a:p>
            <a:r>
              <a:rPr lang="en-US" altLang="ko-KR" dirty="0"/>
              <a:t>	-&gt; Roulette Wheel Selection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BCD3DA-C1B2-421A-99CC-4B2A2AC4C11D}"/>
              </a:ext>
            </a:extLst>
          </p:cNvPr>
          <p:cNvSpPr/>
          <p:nvPr/>
        </p:nvSpPr>
        <p:spPr>
          <a:xfrm>
            <a:off x="2679276" y="5437822"/>
            <a:ext cx="69282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※ fitness proportionate selection methods don’t work for cases where </a:t>
            </a:r>
            <a:r>
              <a:rPr lang="en-US" altLang="ko-KR" b="1" dirty="0"/>
              <a:t>the fitness can take a negative value</a:t>
            </a:r>
            <a:endParaRPr lang="ko-KR" altLang="en-US" b="1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193A83D-ACC7-447C-8163-FD96FE02C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350A-2362-41FF-9D23-B5DA7190624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185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F6753C-AEE1-4107-87C6-A61B06C10046}"/>
              </a:ext>
            </a:extLst>
          </p:cNvPr>
          <p:cNvSpPr txBox="1"/>
          <p:nvPr/>
        </p:nvSpPr>
        <p:spPr>
          <a:xfrm>
            <a:off x="597468" y="481263"/>
            <a:ext cx="4075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Selection of Parents</a:t>
            </a:r>
          </a:p>
          <a:p>
            <a:r>
              <a:rPr lang="en-US" altLang="ko-KR" dirty="0"/>
              <a:t>4-1) Proportionate Selection</a:t>
            </a:r>
          </a:p>
          <a:p>
            <a:r>
              <a:rPr lang="en-US" altLang="ko-KR" dirty="0"/>
              <a:t>	-&gt; Roulette Wheel Selection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1DCB1A-5FF3-4B68-94C8-1E9E6D16E0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00" t="14170" r="36329" b="27301"/>
          <a:stretch/>
        </p:blipFill>
        <p:spPr>
          <a:xfrm>
            <a:off x="855581" y="1595688"/>
            <a:ext cx="5850020" cy="4566987"/>
          </a:xfrm>
          <a:prstGeom prst="rect">
            <a:avLst/>
          </a:prstGeom>
        </p:spPr>
      </p:pic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8836A0-138D-4554-90A0-7B0CEBE7B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350A-2362-41FF-9D23-B5DA7190624A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9D98166-3DD5-4DD6-A9B1-19B370C70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387" y="4466974"/>
            <a:ext cx="5686425" cy="1590675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CF8F5AF-3820-445A-AE70-0A9B7AAFD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664672"/>
              </p:ext>
            </p:extLst>
          </p:nvPr>
        </p:nvGraphicFramePr>
        <p:xfrm>
          <a:off x="6293381" y="733401"/>
          <a:ext cx="1755244" cy="27622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7622">
                  <a:extLst>
                    <a:ext uri="{9D8B030D-6E8A-4147-A177-3AD203B41FA5}">
                      <a16:colId xmlns:a16="http://schemas.microsoft.com/office/drawing/2014/main" val="449771910"/>
                    </a:ext>
                  </a:extLst>
                </a:gridCol>
                <a:gridCol w="877622">
                  <a:extLst>
                    <a:ext uri="{9D8B030D-6E8A-4147-A177-3AD203B41FA5}">
                      <a16:colId xmlns:a16="http://schemas.microsoft.com/office/drawing/2014/main" val="3409180113"/>
                    </a:ext>
                  </a:extLst>
                </a:gridCol>
              </a:tblGrid>
              <a:tr h="251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individual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fitness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71716668"/>
                  </a:ext>
                </a:extLst>
              </a:tr>
              <a:tr h="2511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43292449"/>
                  </a:ext>
                </a:extLst>
              </a:tr>
              <a:tr h="2511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19061239"/>
                  </a:ext>
                </a:extLst>
              </a:tr>
              <a:tr h="2511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3682383"/>
                  </a:ext>
                </a:extLst>
              </a:tr>
              <a:tr h="2511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34855290"/>
                  </a:ext>
                </a:extLst>
              </a:tr>
              <a:tr h="2511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16378835"/>
                  </a:ext>
                </a:extLst>
              </a:tr>
              <a:tr h="2511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26250488"/>
                  </a:ext>
                </a:extLst>
              </a:tr>
              <a:tr h="2511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23220224"/>
                  </a:ext>
                </a:extLst>
              </a:tr>
              <a:tr h="2511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20585768"/>
                  </a:ext>
                </a:extLst>
              </a:tr>
              <a:tr h="2511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00828540"/>
                  </a:ext>
                </a:extLst>
              </a:tr>
              <a:tr h="2511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4900093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B840126-4C31-4E3B-9C3E-0C26E5914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117716"/>
              </p:ext>
            </p:extLst>
          </p:nvPr>
        </p:nvGraphicFramePr>
        <p:xfrm>
          <a:off x="8791574" y="733401"/>
          <a:ext cx="2447925" cy="27622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5975">
                  <a:extLst>
                    <a:ext uri="{9D8B030D-6E8A-4147-A177-3AD203B41FA5}">
                      <a16:colId xmlns:a16="http://schemas.microsoft.com/office/drawing/2014/main" val="167400130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2638718360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2845806367"/>
                    </a:ext>
                  </a:extLst>
                </a:gridCol>
              </a:tblGrid>
              <a:tr h="251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individual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fitness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# of pop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19834158"/>
                  </a:ext>
                </a:extLst>
              </a:tr>
              <a:tr h="2511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33924878"/>
                  </a:ext>
                </a:extLst>
              </a:tr>
              <a:tr h="2511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12751172"/>
                  </a:ext>
                </a:extLst>
              </a:tr>
              <a:tr h="2511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86613761"/>
                  </a:ext>
                </a:extLst>
              </a:tr>
              <a:tr h="2511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55970185"/>
                  </a:ext>
                </a:extLst>
              </a:tr>
              <a:tr h="2511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02406633"/>
                  </a:ext>
                </a:extLst>
              </a:tr>
              <a:tr h="2511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10803911"/>
                  </a:ext>
                </a:extLst>
              </a:tr>
              <a:tr h="2511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19498472"/>
                  </a:ext>
                </a:extLst>
              </a:tr>
              <a:tr h="2511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31881392"/>
                  </a:ext>
                </a:extLst>
              </a:tr>
              <a:tr h="2511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04139211"/>
                  </a:ext>
                </a:extLst>
              </a:tr>
              <a:tr h="2511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75504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72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8D43FD8-A141-4719-BA00-A12F67880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350A-2362-41FF-9D23-B5DA7190624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DCAD3C-9F26-4D59-91C6-EF87846C0F60}"/>
              </a:ext>
            </a:extLst>
          </p:cNvPr>
          <p:cNvSpPr txBox="1"/>
          <p:nvPr/>
        </p:nvSpPr>
        <p:spPr>
          <a:xfrm>
            <a:off x="1124948" y="1767279"/>
            <a:ext cx="93295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 doesn’t work when the fitness can take a </a:t>
            </a:r>
            <a:r>
              <a:rPr lang="en-US" altLang="ko-KR" i="1" dirty="0"/>
              <a:t>negative value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Premature convergence </a:t>
            </a:r>
            <a:r>
              <a:rPr lang="en-US" altLang="ko-KR" dirty="0"/>
              <a:t>of GA &lt;- large differences between the fitness function value</a:t>
            </a:r>
          </a:p>
          <a:p>
            <a:r>
              <a:rPr lang="en-US" altLang="ko-KR" b="1" dirty="0"/>
              <a:t>Stagnation</a:t>
            </a:r>
            <a:r>
              <a:rPr lang="en-US" altLang="ko-KR" dirty="0"/>
              <a:t> &lt;- small differences between the fitness function value</a:t>
            </a:r>
            <a:endParaRPr lang="ko-KR" altLang="en-US" dirty="0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D199C9A5-7269-4FE5-AD1F-585B75310B28}"/>
              </a:ext>
            </a:extLst>
          </p:cNvPr>
          <p:cNvSpPr/>
          <p:nvPr/>
        </p:nvSpPr>
        <p:spPr>
          <a:xfrm>
            <a:off x="4796589" y="3015916"/>
            <a:ext cx="721895" cy="786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75E5F-0AD9-4EF0-89B2-EA72E6DBC8AA}"/>
              </a:ext>
            </a:extLst>
          </p:cNvPr>
          <p:cNvSpPr txBox="1"/>
          <p:nvPr/>
        </p:nvSpPr>
        <p:spPr>
          <a:xfrm>
            <a:off x="4049150" y="4355431"/>
            <a:ext cx="22910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Linear scaling</a:t>
            </a:r>
          </a:p>
          <a:p>
            <a:r>
              <a:rPr lang="en-US" altLang="ko-KR" dirty="0"/>
              <a:t>Sigma truncation</a:t>
            </a:r>
          </a:p>
          <a:p>
            <a:r>
              <a:rPr lang="en-US" altLang="ko-KR" dirty="0"/>
              <a:t>Power law scaling</a:t>
            </a:r>
          </a:p>
          <a:p>
            <a:r>
              <a:rPr lang="en-US" altLang="ko-KR" dirty="0"/>
              <a:t>Logarithmic scaling</a:t>
            </a:r>
          </a:p>
          <a:p>
            <a:r>
              <a:rPr lang="en-US" altLang="ko-KR" dirty="0"/>
              <a:t>Boltzmann selection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E3CC4-2F55-4B95-AFC2-C9D713303FB5}"/>
              </a:ext>
            </a:extLst>
          </p:cNvPr>
          <p:cNvSpPr txBox="1"/>
          <p:nvPr/>
        </p:nvSpPr>
        <p:spPr>
          <a:xfrm>
            <a:off x="5789719" y="3244334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Scaling</a:t>
            </a:r>
            <a:r>
              <a:rPr lang="ko-KR" altLang="en-US" dirty="0"/>
              <a:t> </a:t>
            </a:r>
            <a:r>
              <a:rPr lang="en-US" altLang="ko-KR" dirty="0"/>
              <a:t>Functions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1B19D0-6FBA-45FE-B803-41C1BBE25CAD}"/>
              </a:ext>
            </a:extLst>
          </p:cNvPr>
          <p:cNvSpPr txBox="1"/>
          <p:nvPr/>
        </p:nvSpPr>
        <p:spPr>
          <a:xfrm>
            <a:off x="597468" y="481263"/>
            <a:ext cx="31522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Selection of Parents</a:t>
            </a:r>
          </a:p>
          <a:p>
            <a:r>
              <a:rPr lang="en-US" altLang="ko-KR" dirty="0"/>
              <a:t>4-1) Proportionate Selection</a:t>
            </a:r>
          </a:p>
          <a:p>
            <a:r>
              <a:rPr lang="en-US" altLang="ko-KR" dirty="0"/>
              <a:t>	- Selection Error</a:t>
            </a:r>
          </a:p>
        </p:txBody>
      </p:sp>
    </p:spTree>
    <p:extLst>
      <p:ext uri="{BB962C8B-B14F-4D97-AF65-F5344CB8AC3E}">
        <p14:creationId xmlns:p14="http://schemas.microsoft.com/office/powerpoint/2010/main" val="202079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70F385-196C-49B4-B879-589DDF81BAD5}"/>
              </a:ext>
            </a:extLst>
          </p:cNvPr>
          <p:cNvSpPr txBox="1"/>
          <p:nvPr/>
        </p:nvSpPr>
        <p:spPr>
          <a:xfrm>
            <a:off x="597468" y="481263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Selection of Parents</a:t>
            </a:r>
          </a:p>
          <a:p>
            <a:r>
              <a:rPr lang="en-US" altLang="ko-KR" dirty="0"/>
              <a:t>4-2) Ranking Selection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270D5C-B4A3-4469-895A-0EA629EF4B5A}"/>
              </a:ext>
            </a:extLst>
          </p:cNvPr>
          <p:cNvSpPr/>
          <p:nvPr/>
        </p:nvSpPr>
        <p:spPr>
          <a:xfrm>
            <a:off x="5923447" y="1325525"/>
            <a:ext cx="474455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When having </a:t>
            </a:r>
            <a:r>
              <a:rPr lang="en-US" altLang="ko-KR" b="1" dirty="0"/>
              <a:t>very close fitness </a:t>
            </a:r>
          </a:p>
          <a:p>
            <a:r>
              <a:rPr lang="en-US" altLang="ko-KR" dirty="0"/>
              <a:t>-&gt; a loss in the selection pressure towards fitter individuals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Ranking Selection is mostly used </a:t>
            </a:r>
          </a:p>
          <a:p>
            <a:r>
              <a:rPr lang="en-US" altLang="ko-KR" dirty="0"/>
              <a:t>(this happens usually at the end of the run)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2466CCC-C3C0-49D9-AC7F-EDE6EEBB0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68" y="1256488"/>
            <a:ext cx="5005137" cy="23941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3861EB8-0AB2-4800-BC55-D9D028FCE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61" y="4251318"/>
            <a:ext cx="4667149" cy="2008319"/>
          </a:xfrm>
          <a:prstGeom prst="rect">
            <a:avLst/>
          </a:prstGeom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08BCD3D7-8233-41B8-91FB-249E7ED15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350A-2362-41FF-9D23-B5DA7190624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A2114C-725B-4548-B19D-1FA1DE247277}"/>
              </a:ext>
            </a:extLst>
          </p:cNvPr>
          <p:cNvSpPr/>
          <p:nvPr/>
        </p:nvSpPr>
        <p:spPr>
          <a:xfrm>
            <a:off x="6096000" y="4874950"/>
            <a:ext cx="4246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※  works with </a:t>
            </a:r>
            <a:r>
              <a:rPr lang="en-US" altLang="ko-KR" b="1" dirty="0"/>
              <a:t>negative fitness values</a:t>
            </a:r>
          </a:p>
        </p:txBody>
      </p:sp>
    </p:spTree>
    <p:extLst>
      <p:ext uri="{BB962C8B-B14F-4D97-AF65-F5344CB8AC3E}">
        <p14:creationId xmlns:p14="http://schemas.microsoft.com/office/powerpoint/2010/main" val="2280944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6052</TotalTime>
  <Words>391</Words>
  <Application>Microsoft Office PowerPoint</Application>
  <PresentationFormat>와이드스크린</PresentationFormat>
  <Paragraphs>140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 </dc:creator>
  <cp:lastModifiedBy>예림 최</cp:lastModifiedBy>
  <cp:revision>80</cp:revision>
  <dcterms:created xsi:type="dcterms:W3CDTF">2019-03-26T10:50:11Z</dcterms:created>
  <dcterms:modified xsi:type="dcterms:W3CDTF">2019-04-05T06:03:53Z</dcterms:modified>
</cp:coreProperties>
</file>