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50" r:id="rId3"/>
    <p:sldMasterId id="2147483653" r:id="rId4"/>
    <p:sldMasterId id="2147483655" r:id="rId5"/>
    <p:sldMasterId id="2147483657" r:id="rId6"/>
    <p:sldMasterId id="2147483663" r:id="rId7"/>
  </p:sldMasterIdLst>
  <p:notesMasterIdLst>
    <p:notesMasterId r:id="rId23"/>
  </p:notesMasterIdLst>
  <p:handoutMasterIdLst>
    <p:handoutMasterId r:id="rId28"/>
  </p:handoutMasterIdLst>
  <p:sldIdLst>
    <p:sldId id="265" r:id="rId8"/>
    <p:sldId id="266" r:id="rId9"/>
    <p:sldId id="267" r:id="rId10"/>
    <p:sldId id="274" r:id="rId11"/>
    <p:sldId id="292" r:id="rId12"/>
    <p:sldId id="314" r:id="rId13"/>
    <p:sldId id="279" r:id="rId14"/>
    <p:sldId id="275" r:id="rId15"/>
    <p:sldId id="293" r:id="rId16"/>
    <p:sldId id="280" r:id="rId17"/>
    <p:sldId id="305" r:id="rId18"/>
    <p:sldId id="306" r:id="rId19"/>
    <p:sldId id="276" r:id="rId20"/>
    <p:sldId id="281" r:id="rId21"/>
    <p:sldId id="277" r:id="rId22"/>
    <p:sldId id="282" r:id="rId24"/>
    <p:sldId id="278" r:id="rId25"/>
    <p:sldId id="283" r:id="rId26"/>
    <p:sldId id="270" r:id="rId27"/>
  </p:sldIdLst>
  <p:sldSz cx="9144000" cy="5143500" type="screen16x9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BA08"/>
    <a:srgbClr val="F9B903"/>
    <a:srgbClr val="B8950A"/>
    <a:srgbClr val="EC8403"/>
    <a:srgbClr val="F09008"/>
    <a:srgbClr val="F4B813"/>
    <a:srgbClr val="FDE114"/>
    <a:srgbClr val="E54D08"/>
    <a:srgbClr val="FFEB00"/>
    <a:srgbClr val="C9A7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2" autoAdjust="0"/>
    <p:restoredTop sz="94627" autoAdjust="0"/>
  </p:normalViewPr>
  <p:slideViewPr>
    <p:cSldViewPr snapToGrid="0" snapToObjects="1">
      <p:cViewPr varScale="1">
        <p:scale>
          <a:sx n="92" d="100"/>
          <a:sy n="92" d="100"/>
        </p:scale>
        <p:origin x="102" y="360"/>
      </p:cViewPr>
      <p:guideLst>
        <p:guide orient="horz" pos="1581"/>
        <p:guide pos="288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2.xml"/><Relationship Id="rId8" Type="http://schemas.openxmlformats.org/officeDocument/2006/relationships/slide" Target="slides/slide1.xml"/><Relationship Id="rId7" Type="http://schemas.openxmlformats.org/officeDocument/2006/relationships/slideMaster" Target="slideMasters/slideMaster6.xml"/><Relationship Id="rId6" Type="http://schemas.openxmlformats.org/officeDocument/2006/relationships/slideMaster" Target="slideMasters/slideMaster5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Master" Target="slideMasters/slideMaster2.xml"/><Relationship Id="rId29" Type="http://schemas.openxmlformats.org/officeDocument/2006/relationships/presProps" Target="presProps.xml"/><Relationship Id="rId28" Type="http://schemas.openxmlformats.org/officeDocument/2006/relationships/handoutMaster" Target="handoutMasters/handoutMaster1.xml"/><Relationship Id="rId27" Type="http://schemas.openxmlformats.org/officeDocument/2006/relationships/slide" Target="slides/slide19.xml"/><Relationship Id="rId26" Type="http://schemas.openxmlformats.org/officeDocument/2006/relationships/slide" Target="slides/slide18.xml"/><Relationship Id="rId25" Type="http://schemas.openxmlformats.org/officeDocument/2006/relationships/slide" Target="slides/slide17.xml"/><Relationship Id="rId24" Type="http://schemas.openxmlformats.org/officeDocument/2006/relationships/slide" Target="slides/slide16.xml"/><Relationship Id="rId23" Type="http://schemas.openxmlformats.org/officeDocument/2006/relationships/notesMaster" Target="notesMasters/notesMaster1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0" Type="http://schemas.openxmlformats.org/officeDocument/2006/relationships/slide" Target="slides/slide13.xml"/><Relationship Id="rId2" Type="http://schemas.openxmlformats.org/officeDocument/2006/relationships/theme" Target="theme/theme1.xml"/><Relationship Id="rId19" Type="http://schemas.openxmlformats.org/officeDocument/2006/relationships/slide" Target="slides/slide12.xml"/><Relationship Id="rId18" Type="http://schemas.openxmlformats.org/officeDocument/2006/relationships/slide" Target="slides/slide11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4E78EA-7BDA-2A47-9192-A423AC872D7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9E8416-EE21-6A4C-83EE-2461C581DA5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3D39EF-0EE4-4FF7-812F-9363A3F25EA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0E25DF-9F05-4D15-B3D6-BE111709984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E25DF-9F05-4D15-B3D6-BE111709984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E25DF-9F05-4D15-B3D6-BE111709984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34473" y="1450476"/>
            <a:ext cx="8127033" cy="46756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dirty="0" smtClean="0"/>
              <a:t>单击此处编辑母版副标题样式</a:t>
            </a:r>
            <a:endParaRPr kumimoji="1" lang="zh-CN" altLang="en-US" dirty="0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434474" y="920751"/>
            <a:ext cx="6497052" cy="857250"/>
          </a:xfrm>
          <a:prstGeom prst="rect">
            <a:avLst/>
          </a:prstGeom>
        </p:spPr>
        <p:txBody>
          <a:bodyPr vert="horz"/>
          <a:lstStyle>
            <a:lvl1pPr algn="l">
              <a:defRPr sz="3200">
                <a:ea typeface="微软雅黑" panose="020B0503020204020204" charset="-122"/>
              </a:defRPr>
            </a:lvl1pPr>
          </a:lstStyle>
          <a:p>
            <a:r>
              <a:rPr kumimoji="1" lang="zh-CN" altLang="en-US" dirty="0" smtClean="0"/>
              <a:t>单击此处编辑母版标题样式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2"/>
          <p:cNvSpPr>
            <a:spLocks noGrp="1"/>
          </p:cNvSpPr>
          <p:nvPr>
            <p:ph type="title" hasCustomPrompt="1"/>
          </p:nvPr>
        </p:nvSpPr>
        <p:spPr>
          <a:xfrm>
            <a:off x="457591" y="2175910"/>
            <a:ext cx="3480519" cy="857250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algn="just"/>
            <a:r>
              <a:rPr kumimoji="1" lang="zh-CN" altLang="en-US" sz="4800" dirty="0" smtClean="0"/>
              <a:t>章节页示意</a:t>
            </a:r>
            <a:endParaRPr kumimoji="1" lang="zh-CN" altLang="en-US" sz="4800" dirty="0"/>
          </a:p>
        </p:txBody>
      </p:sp>
      <p:sp>
        <p:nvSpPr>
          <p:cNvPr id="5" name="标题 2"/>
          <p:cNvSpPr txBox="1"/>
          <p:nvPr userDrawn="1"/>
        </p:nvSpPr>
        <p:spPr>
          <a:xfrm>
            <a:off x="464377" y="1384418"/>
            <a:ext cx="3322333" cy="857250"/>
          </a:xfrm>
          <a:prstGeom prst="rect">
            <a:avLst/>
          </a:prstGeom>
        </p:spPr>
        <p:txBody>
          <a:bodyPr vert="horz"/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微软雅黑" panose="020B0503020204020204" charset="-122"/>
                <a:cs typeface="+mj-cs"/>
              </a:defRPr>
            </a:lvl1pPr>
          </a:lstStyle>
          <a:p>
            <a:pPr algn="just"/>
            <a:r>
              <a:rPr kumimoji="1" lang="zh-CN" altLang="zh-CN" sz="5400" dirty="0" smtClean="0">
                <a:solidFill>
                  <a:schemeClr val="bg1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kumimoji="1" lang="en-US" altLang="zh-CN" sz="5400" dirty="0" err="1" smtClean="0">
                <a:solidFill>
                  <a:schemeClr val="bg1"/>
                </a:solidFill>
                <a:latin typeface="Arial" panose="020B0604020202020204"/>
                <a:cs typeface="Arial" panose="020B0604020202020204"/>
              </a:rPr>
              <a:t>art.x</a:t>
            </a:r>
            <a:endParaRPr kumimoji="1" lang="zh-CN" altLang="en-US" sz="5400" dirty="0">
              <a:solidFill>
                <a:schemeClr val="bg1"/>
              </a:solidFill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34474" y="1450476"/>
            <a:ext cx="8154444" cy="46756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dirty="0" smtClean="0"/>
              <a:t>单击此处编辑母版副标题样式</a:t>
            </a:r>
            <a:endParaRPr kumimoji="1" lang="zh-CN" altLang="en-US" dirty="0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434474" y="920751"/>
            <a:ext cx="6497052" cy="857250"/>
          </a:xfrm>
          <a:prstGeom prst="rect">
            <a:avLst/>
          </a:prstGeom>
        </p:spPr>
        <p:txBody>
          <a:bodyPr vert="horz"/>
          <a:lstStyle>
            <a:lvl1pPr algn="l">
              <a:defRPr sz="3200">
                <a:ea typeface="微软雅黑" panose="020B0503020204020204" charset="-122"/>
              </a:defRPr>
            </a:lvl1pPr>
          </a:lstStyle>
          <a:p>
            <a:r>
              <a:rPr kumimoji="1" lang="zh-CN" altLang="en-US" dirty="0" smtClean="0"/>
              <a:t>单击此处编辑母版标题样式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4" Type="http://schemas.openxmlformats.org/officeDocument/2006/relationships/theme" Target="../theme/theme2.xml"/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/Relationships>
</file>

<file path=ppt/slideMasters/_rels/slideMaster5.xml.rels><?xml version="1.0" encoding="UTF-8" standalone="yes"?>
<Relationships xmlns="http://schemas.openxmlformats.org/package/2006/relationships"><Relationship Id="rId7" Type="http://schemas.openxmlformats.org/officeDocument/2006/relationships/theme" Target="../theme/theme5.xml"/><Relationship Id="rId6" Type="http://schemas.openxmlformats.org/officeDocument/2006/relationships/image" Target="../media/image5.jpeg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theme" Target="../theme/theme6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6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583043" y="1709627"/>
            <a:ext cx="789623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4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实习生</a:t>
            </a:r>
            <a:r>
              <a:rPr kumimoji="1" lang="zh-CN" altLang="en-US" sz="4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考核</a:t>
            </a:r>
            <a:r>
              <a:rPr kumimoji="1" lang="zh-CN" altLang="en-US" sz="4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报告</a:t>
            </a:r>
            <a:endParaRPr kumimoji="1" lang="zh-CN" altLang="en-US" sz="4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1"/>
          <p:cNvSpPr txBox="1"/>
          <p:nvPr/>
        </p:nvSpPr>
        <p:spPr>
          <a:xfrm>
            <a:off x="3088204" y="2709075"/>
            <a:ext cx="2968388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随手记开发部</a:t>
            </a:r>
            <a:r>
              <a:rPr lang="en-US" altLang="zh-CN" sz="14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叶日旋</a:t>
            </a:r>
            <a:endParaRPr lang="zh-CN" altLang="en-US" sz="1400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2017.09.21</a:t>
            </a:r>
            <a:endParaRPr lang="en-US" sz="14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3"/>
          <p:cNvSpPr txBox="1"/>
          <p:nvPr/>
        </p:nvSpPr>
        <p:spPr>
          <a:xfrm>
            <a:off x="302508" y="639393"/>
            <a:ext cx="8532109" cy="4111362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Tx/>
              <a:buFont typeface="Wingdings" panose="05000000000000000000" pitchFamily="2" charset="2"/>
              <a:buNone/>
              <a:defRPr/>
            </a:pP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标题 1"/>
          <p:cNvSpPr txBox="1">
            <a:spLocks noChangeArrowheads="1"/>
          </p:cNvSpPr>
          <p:nvPr/>
        </p:nvSpPr>
        <p:spPr>
          <a:xfrm>
            <a:off x="309383" y="165102"/>
            <a:ext cx="5215117" cy="384914"/>
          </a:xfrm>
          <a:prstGeom prst="rect">
            <a:avLst/>
          </a:prstGeom>
          <a:solidFill>
            <a:srgbClr val="FFFFFF"/>
          </a:solidFill>
        </p:spPr>
        <p:txBody>
          <a:bodyPr vert="horz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微软雅黑" panose="020B0503020204020204" charset="-122"/>
                <a:cs typeface="+mj-cs"/>
              </a:rPr>
              <a:t>学习与能力提升情况</a:t>
            </a:r>
            <a:endParaRPr kumimoji="1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微软雅黑" panose="020B0503020204020204" charset="-122"/>
              <a:cs typeface="+mj-cs"/>
            </a:endParaRPr>
          </a:p>
        </p:txBody>
      </p:sp>
      <p:sp>
        <p:nvSpPr>
          <p:cNvPr id="9" name="内容占位符 3"/>
          <p:cNvSpPr txBox="1"/>
          <p:nvPr/>
        </p:nvSpPr>
        <p:spPr>
          <a:xfrm>
            <a:off x="302398" y="639393"/>
            <a:ext cx="8573360" cy="4118237"/>
          </a:xfrm>
          <a:prstGeom prst="rect">
            <a:avLst/>
          </a:prstGeom>
        </p:spPr>
        <p:txBody>
          <a:bodyPr/>
          <a:lstStyle/>
          <a:p>
            <a:pPr lvl="0" defTabSz="9144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</a:pPr>
            <a:r>
              <a:rPr lang="en-US" altLang="zh-CN" sz="1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</a:t>
            </a:r>
            <a:endParaRPr lang="en-US" altLang="zh-CN" sz="14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0" defTabSz="9144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</a:pPr>
            <a:r>
              <a:rPr lang="en-US" altLang="zh-CN" sz="1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4 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拨测服务（</a:t>
            </a:r>
            <a:r>
              <a:rPr lang="en-US" altLang="zh-CN" sz="1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springboot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快速开发，动态配置）， 线上</a:t>
            </a:r>
            <a:r>
              <a:rPr lang="en-US" altLang="zh-CN" sz="1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debug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功能</a:t>
            </a:r>
            <a:r>
              <a:rPr lang="en-US" altLang="zh-CN" sz="1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endParaRPr lang="en-US" altLang="zh-CN" sz="14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defTabSz="9144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</a:pP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  <a:p>
            <a:pPr lvl="0" defTabSz="9144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</a:pP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  <a:p>
            <a:pPr lvl="0" defTabSz="9144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 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htt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0510" y="648335"/>
            <a:ext cx="8342630" cy="411861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382905" y="127635"/>
            <a:ext cx="37141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以下是一些总结截图</a:t>
            </a:r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sonar问题总结图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1945" y="385445"/>
            <a:ext cx="8500745" cy="437261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2"/>
          <p:cNvSpPr>
            <a:spLocks noGrp="1"/>
          </p:cNvSpPr>
          <p:nvPr>
            <p:ph type="title"/>
          </p:nvPr>
        </p:nvSpPr>
        <p:spPr>
          <a:xfrm>
            <a:off x="1453540" y="2023168"/>
            <a:ext cx="3480519" cy="513776"/>
          </a:xfrm>
        </p:spPr>
        <p:txBody>
          <a:bodyPr/>
          <a:lstStyle/>
          <a:p>
            <a:pPr lvl="0"/>
            <a:r>
              <a:rPr lang="zh-CN" altLang="en-US" sz="2600" dirty="0" smtClean="0">
                <a:latin typeface="微软雅黑" panose="020B0503020204020204" charset="-122"/>
                <a:ea typeface="微软雅黑" panose="020B0503020204020204" charset="-122"/>
              </a:rPr>
              <a:t>优势与不足</a:t>
            </a:r>
            <a:endParaRPr lang="zh-CN" altLang="en-US" sz="26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标题 2"/>
          <p:cNvSpPr txBox="1"/>
          <p:nvPr/>
        </p:nvSpPr>
        <p:spPr>
          <a:xfrm>
            <a:off x="1423778" y="1144456"/>
            <a:ext cx="3322333" cy="857250"/>
          </a:xfrm>
          <a:prstGeom prst="rect">
            <a:avLst/>
          </a:prstGeom>
        </p:spPr>
        <p:txBody>
          <a:bodyPr vert="horz"/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微软雅黑" panose="020B0503020204020204" charset="-122"/>
                <a:cs typeface="+mj-cs"/>
              </a:defRPr>
            </a:lvl1pPr>
          </a:lstStyle>
          <a:p>
            <a:pPr algn="just"/>
            <a:r>
              <a:rPr kumimoji="1" lang="zh-CN" altLang="zh-CN" sz="5400" dirty="0" smtClean="0">
                <a:solidFill>
                  <a:schemeClr val="bg1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kumimoji="1" lang="en-US" altLang="zh-CN" sz="5400" dirty="0" smtClean="0">
                <a:solidFill>
                  <a:schemeClr val="bg1"/>
                </a:solidFill>
                <a:latin typeface="Arial" panose="020B0604020202020204"/>
                <a:cs typeface="Arial" panose="020B0604020202020204"/>
              </a:rPr>
              <a:t>art.4</a:t>
            </a:r>
            <a:endParaRPr kumimoji="1" lang="zh-CN" altLang="en-US" sz="5400" dirty="0">
              <a:solidFill>
                <a:schemeClr val="bg1"/>
              </a:solidFill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3"/>
          <p:cNvSpPr txBox="1"/>
          <p:nvPr/>
        </p:nvSpPr>
        <p:spPr>
          <a:xfrm>
            <a:off x="302508" y="639393"/>
            <a:ext cx="8532109" cy="4111362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Tx/>
              <a:buFont typeface="Wingdings" panose="05000000000000000000" pitchFamily="2" charset="2"/>
              <a:buNone/>
              <a:defRPr/>
            </a:pP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内容占位符 3"/>
          <p:cNvSpPr txBox="1"/>
          <p:nvPr/>
        </p:nvSpPr>
        <p:spPr>
          <a:xfrm>
            <a:off x="172223" y="639393"/>
            <a:ext cx="8573360" cy="4118237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Tx/>
              <a:buFont typeface="Wingdings" panose="05000000000000000000" pitchFamily="2" charset="2"/>
              <a:buNone/>
              <a:defRPr/>
            </a:pPr>
            <a:endParaRPr kumimoji="0" lang="zh-CN" alt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优势 ：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1  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勤奋 ，对工作有激情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Tx/>
              <a:buFont typeface="Wingdings" panose="05000000000000000000" pitchFamily="2" charset="2"/>
              <a:buNone/>
              <a:defRPr/>
            </a:pP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2 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喜欢挑战，有迎难而上的勇气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Tx/>
              <a:buFont typeface="Wingdings" panose="05000000000000000000" pitchFamily="2" charset="2"/>
              <a:buNone/>
              <a:defRPr/>
            </a:pP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3 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较强的学习能力，适应能力强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Tx/>
              <a:buFont typeface="Wingdings" panose="05000000000000000000" pitchFamily="2" charset="2"/>
              <a:buNone/>
              <a:defRPr/>
            </a:pP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不足：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1 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缺乏实际的项目经验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 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2 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不够细腻，有些问题考虑的不够周到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Tx/>
              <a:buFont typeface="Wingdings" panose="05000000000000000000" pitchFamily="2" charset="2"/>
              <a:buNone/>
              <a:defRPr/>
            </a:pP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3 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解决问题的思维不够开阔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Tx/>
              <a:buFont typeface="Wingdings" panose="05000000000000000000" pitchFamily="2" charset="2"/>
              <a:buNone/>
              <a:defRPr/>
            </a:pP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Tx/>
              <a:buFont typeface="Wingdings" panose="05000000000000000000" pitchFamily="2" charset="2"/>
              <a:buNone/>
              <a:defRPr/>
            </a:pP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标题 1"/>
          <p:cNvSpPr>
            <a:spLocks noGrp="1" noChangeArrowheads="1"/>
          </p:cNvSpPr>
          <p:nvPr>
            <p:ph type="title"/>
          </p:nvPr>
        </p:nvSpPr>
        <p:spPr>
          <a:xfrm>
            <a:off x="302508" y="165101"/>
            <a:ext cx="5221992" cy="391789"/>
          </a:xfrm>
          <a:solidFill>
            <a:srgbClr val="FFFFFF"/>
          </a:solidFill>
        </p:spPr>
        <p:txBody>
          <a:bodyPr vert="horz"/>
          <a:lstStyle/>
          <a:p>
            <a:pPr algn="l"/>
            <a:r>
              <a:rPr kumimoji="1" altLang="zh-CN" sz="2000" dirty="0"/>
              <a:t>优势与不足</a:t>
            </a:r>
            <a:endParaRPr kumimoji="1" altLang="zh-CN" sz="20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2"/>
          <p:cNvSpPr>
            <a:spLocks noGrp="1"/>
          </p:cNvSpPr>
          <p:nvPr>
            <p:ph type="title"/>
          </p:nvPr>
        </p:nvSpPr>
        <p:spPr>
          <a:xfrm>
            <a:off x="1453540" y="2023168"/>
            <a:ext cx="3480519" cy="513776"/>
          </a:xfrm>
        </p:spPr>
        <p:txBody>
          <a:bodyPr/>
          <a:lstStyle/>
          <a:p>
            <a:pPr lvl="0"/>
            <a:r>
              <a:rPr lang="zh-CN" altLang="en-US" sz="2600" dirty="0" smtClean="0">
                <a:latin typeface="微软雅黑" panose="020B0503020204020204" charset="-122"/>
                <a:ea typeface="微软雅黑" panose="020B0503020204020204" charset="-122"/>
              </a:rPr>
              <a:t>未来工作展望</a:t>
            </a:r>
            <a:endParaRPr lang="en-US" altLang="zh-CN" sz="26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标题 2"/>
          <p:cNvSpPr txBox="1"/>
          <p:nvPr/>
        </p:nvSpPr>
        <p:spPr>
          <a:xfrm>
            <a:off x="1423778" y="1144456"/>
            <a:ext cx="3322333" cy="857250"/>
          </a:xfrm>
          <a:prstGeom prst="rect">
            <a:avLst/>
          </a:prstGeom>
        </p:spPr>
        <p:txBody>
          <a:bodyPr vert="horz"/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微软雅黑" panose="020B0503020204020204" charset="-122"/>
                <a:cs typeface="+mj-cs"/>
              </a:defRPr>
            </a:lvl1pPr>
          </a:lstStyle>
          <a:p>
            <a:pPr algn="just"/>
            <a:r>
              <a:rPr kumimoji="1" lang="zh-CN" altLang="zh-CN" sz="5400" dirty="0" smtClean="0">
                <a:solidFill>
                  <a:schemeClr val="bg1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kumimoji="1" lang="en-US" altLang="zh-CN" sz="5400" dirty="0" smtClean="0">
                <a:solidFill>
                  <a:schemeClr val="bg1"/>
                </a:solidFill>
                <a:latin typeface="Arial" panose="020B0604020202020204"/>
                <a:cs typeface="Arial" panose="020B0604020202020204"/>
              </a:rPr>
              <a:t>art.5</a:t>
            </a:r>
            <a:endParaRPr kumimoji="1" lang="zh-CN" altLang="en-US" sz="5400" dirty="0">
              <a:solidFill>
                <a:schemeClr val="bg1"/>
              </a:solidFill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3"/>
          <p:cNvSpPr txBox="1"/>
          <p:nvPr/>
        </p:nvSpPr>
        <p:spPr>
          <a:xfrm>
            <a:off x="302508" y="639393"/>
            <a:ext cx="8532109" cy="4111362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Tx/>
              <a:buFont typeface="Wingdings" panose="05000000000000000000" pitchFamily="2" charset="2"/>
              <a:buNone/>
              <a:defRPr/>
            </a:pP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内容占位符 3"/>
          <p:cNvSpPr txBox="1"/>
          <p:nvPr/>
        </p:nvSpPr>
        <p:spPr>
          <a:xfrm>
            <a:off x="281443" y="633043"/>
            <a:ext cx="8573360" cy="4118237"/>
          </a:xfrm>
          <a:prstGeom prst="rect">
            <a:avLst/>
          </a:prstGeom>
        </p:spPr>
        <p:txBody>
          <a:bodyPr/>
          <a:lstStyle/>
          <a:p>
            <a:pPr lvl="0" defTabSz="9144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</a:pPr>
            <a:r>
              <a:rPr lang="en-US" altLang="zh-CN" sz="1400" dirty="0">
                <a:latin typeface="微软雅黑" panose="020B0503020204020204" charset="-122"/>
                <a:ea typeface="微软雅黑" panose="020B0503020204020204" charset="-122"/>
              </a:rPr>
              <a:t>1  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更深入的熟悉业务</a:t>
            </a:r>
            <a:endParaRPr lang="zh-CN" altLang="en-US" sz="14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0" defTabSz="9144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</a:pPr>
            <a:endParaRPr lang="zh-CN" altLang="en-US" sz="14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0" defTabSz="9144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</a:pPr>
            <a:r>
              <a:rPr lang="en-US" altLang="zh-CN" sz="1400" dirty="0">
                <a:latin typeface="微软雅黑" panose="020B0503020204020204" charset="-122"/>
                <a:ea typeface="微软雅黑" panose="020B0503020204020204" charset="-122"/>
              </a:rPr>
              <a:t>2  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继续学习公司项目中优秀代码</a:t>
            </a:r>
            <a:endParaRPr lang="zh-CN" altLang="en-US" sz="14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0" defTabSz="9144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</a:pPr>
            <a:endParaRPr lang="zh-CN" altLang="en-US" sz="14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0" defTabSz="9144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</a:pPr>
            <a:r>
              <a:rPr lang="en-US" altLang="zh-CN" sz="1400" dirty="0">
                <a:latin typeface="微软雅黑" panose="020B0503020204020204" charset="-122"/>
                <a:ea typeface="微软雅黑" panose="020B0503020204020204" charset="-122"/>
              </a:rPr>
              <a:t>3 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看优秀开源代码（学习别人代码结构，命名规范），阅读一些提高编程能力的书籍</a:t>
            </a:r>
            <a:endParaRPr lang="zh-CN" altLang="en-US" sz="14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0" defTabSz="9144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</a:pPr>
            <a:endParaRPr lang="zh-CN" altLang="en-US" sz="14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0" defTabSz="9144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</a:pPr>
            <a:r>
              <a:rPr lang="en-US" altLang="zh-CN" sz="1400" dirty="0">
                <a:latin typeface="微软雅黑" panose="020B0503020204020204" charset="-122"/>
                <a:ea typeface="微软雅黑" panose="020B0503020204020204" charset="-122"/>
              </a:rPr>
              <a:t>4 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做好个人职业规划</a:t>
            </a:r>
            <a:endParaRPr lang="zh-CN" altLang="en-US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标题 1"/>
          <p:cNvSpPr>
            <a:spLocks noGrp="1" noChangeArrowheads="1"/>
          </p:cNvSpPr>
          <p:nvPr>
            <p:ph type="title"/>
          </p:nvPr>
        </p:nvSpPr>
        <p:spPr>
          <a:xfrm>
            <a:off x="309383" y="165101"/>
            <a:ext cx="5215117" cy="374649"/>
          </a:xfrm>
          <a:solidFill>
            <a:srgbClr val="FFFFFF"/>
          </a:solidFill>
        </p:spPr>
        <p:txBody>
          <a:bodyPr vert="horz"/>
          <a:lstStyle/>
          <a:p>
            <a:pPr algn="l"/>
            <a:r>
              <a:rPr kumimoji="1" lang="zh-CN" altLang="en-US" sz="2000" dirty="0"/>
              <a:t>未来</a:t>
            </a:r>
            <a:r>
              <a:rPr kumimoji="1" lang="zh-CN" altLang="en-US" sz="2000" dirty="0" smtClean="0"/>
              <a:t>工作展望</a:t>
            </a:r>
            <a:endParaRPr kumimoji="1" lang="zh-CN" altLang="en-US" sz="20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2"/>
          <p:cNvSpPr>
            <a:spLocks noGrp="1"/>
          </p:cNvSpPr>
          <p:nvPr>
            <p:ph type="title"/>
          </p:nvPr>
        </p:nvSpPr>
        <p:spPr>
          <a:xfrm>
            <a:off x="1453540" y="2023167"/>
            <a:ext cx="3480519" cy="885037"/>
          </a:xfrm>
        </p:spPr>
        <p:txBody>
          <a:bodyPr/>
          <a:lstStyle/>
          <a:p>
            <a:pPr lvl="0"/>
            <a:r>
              <a:rPr lang="zh-CN" altLang="en-US" sz="2600" dirty="0" smtClean="0">
                <a:latin typeface="微软雅黑" panose="020B0503020204020204" charset="-122"/>
                <a:ea typeface="微软雅黑" panose="020B0503020204020204" charset="-122"/>
              </a:rPr>
              <a:t>心得体会及对公司</a:t>
            </a:r>
            <a:r>
              <a:rPr lang="en-US" altLang="zh-CN" sz="2600" dirty="0" smtClean="0">
                <a:latin typeface="微软雅黑" panose="020B0503020204020204" charset="-122"/>
                <a:ea typeface="微软雅黑" panose="020B0503020204020204" charset="-122"/>
              </a:rPr>
              <a:t>/</a:t>
            </a:r>
            <a:r>
              <a:rPr lang="zh-CN" altLang="en-US" sz="2600" dirty="0" smtClean="0">
                <a:latin typeface="微软雅黑" panose="020B0503020204020204" charset="-122"/>
                <a:ea typeface="微软雅黑" panose="020B0503020204020204" charset="-122"/>
              </a:rPr>
              <a:t>部门建议</a:t>
            </a:r>
            <a:endParaRPr lang="zh-CN" altLang="en-US" sz="26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标题 2"/>
          <p:cNvSpPr txBox="1"/>
          <p:nvPr/>
        </p:nvSpPr>
        <p:spPr>
          <a:xfrm>
            <a:off x="1423778" y="1144456"/>
            <a:ext cx="3322333" cy="857250"/>
          </a:xfrm>
          <a:prstGeom prst="rect">
            <a:avLst/>
          </a:prstGeom>
        </p:spPr>
        <p:txBody>
          <a:bodyPr vert="horz"/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微软雅黑" panose="020B0503020204020204" charset="-122"/>
                <a:cs typeface="+mj-cs"/>
              </a:defRPr>
            </a:lvl1pPr>
          </a:lstStyle>
          <a:p>
            <a:pPr algn="just"/>
            <a:r>
              <a:rPr kumimoji="1" lang="zh-CN" altLang="zh-CN" sz="5400" dirty="0" smtClean="0">
                <a:solidFill>
                  <a:schemeClr val="bg1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kumimoji="1" lang="en-US" altLang="zh-CN" sz="5400" dirty="0" smtClean="0">
                <a:solidFill>
                  <a:schemeClr val="bg1"/>
                </a:solidFill>
                <a:latin typeface="Arial" panose="020B0604020202020204"/>
                <a:cs typeface="Arial" panose="020B0604020202020204"/>
              </a:rPr>
              <a:t>art.6</a:t>
            </a:r>
            <a:endParaRPr kumimoji="1" lang="zh-CN" altLang="en-US" sz="5400" dirty="0">
              <a:solidFill>
                <a:schemeClr val="bg1"/>
              </a:solidFill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3"/>
          <p:cNvSpPr txBox="1"/>
          <p:nvPr/>
        </p:nvSpPr>
        <p:spPr>
          <a:xfrm>
            <a:off x="302508" y="639393"/>
            <a:ext cx="8532109" cy="4111362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Tx/>
              <a:buFont typeface="Wingdings" panose="05000000000000000000" pitchFamily="2" charset="2"/>
              <a:buNone/>
              <a:defRPr/>
            </a:pP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内容占位符 3"/>
          <p:cNvSpPr txBox="1"/>
          <p:nvPr/>
        </p:nvSpPr>
        <p:spPr>
          <a:xfrm>
            <a:off x="261123" y="658443"/>
            <a:ext cx="8573360" cy="4118237"/>
          </a:xfrm>
          <a:prstGeom prst="rect">
            <a:avLst/>
          </a:prstGeom>
        </p:spPr>
        <p:txBody>
          <a:bodyPr>
            <a:scene3d>
              <a:camera prst="orthographicFront"/>
              <a:lightRig rig="threePt" dir="t"/>
            </a:scene3d>
          </a:bodyPr>
          <a:lstStyle/>
          <a:p>
            <a:pPr lvl="0" defTabSz="9144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defRPr/>
            </a:pPr>
            <a:endParaRPr lang="zh-CN" altLang="en-US" sz="140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标题 1"/>
          <p:cNvSpPr txBox="1">
            <a:spLocks noChangeArrowheads="1"/>
          </p:cNvSpPr>
          <p:nvPr/>
        </p:nvSpPr>
        <p:spPr>
          <a:xfrm>
            <a:off x="309383" y="165101"/>
            <a:ext cx="5215117" cy="384914"/>
          </a:xfrm>
          <a:prstGeom prst="rect">
            <a:avLst/>
          </a:prstGeom>
          <a:solidFill>
            <a:srgbClr val="FFFFFF"/>
          </a:solidFill>
        </p:spPr>
        <p:txBody>
          <a:bodyPr vert="horz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微软雅黑" panose="020B0503020204020204" charset="-122"/>
                <a:cs typeface="+mj-cs"/>
              </a:rPr>
              <a:t>心得体会及对公司</a:t>
            </a:r>
            <a:r>
              <a:rPr kumimoji="1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微软雅黑" panose="020B0503020204020204" charset="-122"/>
                <a:cs typeface="+mj-cs"/>
              </a:rPr>
              <a:t>/</a:t>
            </a:r>
            <a:r>
              <a:rPr kumimoji="1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微软雅黑" panose="020B0503020204020204" charset="-122"/>
                <a:cs typeface="+mj-cs"/>
              </a:rPr>
              <a:t>部门建议</a:t>
            </a:r>
            <a:endParaRPr kumimoji="1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微软雅黑" panose="020B0503020204020204" charset="-122"/>
              <a:cs typeface="+mj-cs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254625" y="939165"/>
            <a:ext cx="32277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n w="9525">
                  <a:solidFill>
                    <a:schemeClr val="accent5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互联网金融行业     </a:t>
            </a:r>
            <a:r>
              <a:rPr lang="zh-CN" altLang="en-US"/>
              <a:t>  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699770" y="3026410"/>
            <a:ext cx="20129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>
                <a:ln w="9525">
                  <a:solidFill>
                    <a:schemeClr val="accent5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充满激情的工作</a:t>
            </a:r>
            <a:endParaRPr lang="zh-CN" altLang="en-US">
              <a:ln w="9525">
                <a:solidFill>
                  <a:schemeClr val="accent5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363210" y="2658110"/>
            <a:ext cx="21069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n w="9525">
                  <a:solidFill>
                    <a:schemeClr val="accent5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对未来充满期待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692150" y="876935"/>
            <a:ext cx="18459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n w="9525">
                  <a:solidFill>
                    <a:schemeClr val="accent5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sym typeface="+mn-ea"/>
              </a:rPr>
              <a:t>有趣的小伙伴</a:t>
            </a: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699770" y="1550035"/>
            <a:ext cx="19983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>
                <a:ln w="9525">
                  <a:solidFill>
                    <a:schemeClr val="accent5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sym typeface="+mn-ea"/>
              </a:rPr>
              <a:t>良好的技术氛围</a:t>
            </a:r>
            <a:endParaRPr lang="zh-CN" altLang="en-US">
              <a:ln w="9525">
                <a:solidFill>
                  <a:schemeClr val="accent5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99770" y="2289810"/>
            <a:ext cx="24034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>
                <a:ln w="9525">
                  <a:solidFill>
                    <a:schemeClr val="accent5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sym typeface="+mn-ea"/>
              </a:rPr>
              <a:t>年轻 有活力 涉猎广</a:t>
            </a:r>
            <a:endParaRPr lang="zh-CN" altLang="en-US">
              <a:ln w="9525">
                <a:solidFill>
                  <a:schemeClr val="accent5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363210" y="1774190"/>
            <a:ext cx="20631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n w="9525">
                  <a:solidFill>
                    <a:schemeClr val="accent5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sym typeface="+mn-ea"/>
              </a:rPr>
              <a:t>蓬勃发展</a:t>
            </a:r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3843020" y="1696720"/>
            <a:ext cx="7385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n w="9525">
                  <a:solidFill>
                    <a:schemeClr val="accent5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nice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654050" y="4038600"/>
            <a:ext cx="67722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n w="9525">
                  <a:solidFill>
                    <a:schemeClr val="accent5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建议：部门内部能否定期/不定期的举办内部分享会</a:t>
            </a:r>
            <a:r>
              <a:rPr lang="zh-CN" altLang="en-US">
                <a:solidFill>
                  <a:schemeClr val="accent4"/>
                </a:solidFill>
              </a:rPr>
              <a:t> </a:t>
            </a:r>
            <a:endParaRPr lang="zh-CN" altLang="en-US">
              <a:solidFill>
                <a:schemeClr val="accent4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2"/>
          <p:cNvSpPr>
            <a:spLocks noGrp="1"/>
          </p:cNvSpPr>
          <p:nvPr>
            <p:ph type="title"/>
          </p:nvPr>
        </p:nvSpPr>
        <p:spPr>
          <a:xfrm>
            <a:off x="1453540" y="2023168"/>
            <a:ext cx="3480519" cy="513776"/>
          </a:xfrm>
        </p:spPr>
        <p:txBody>
          <a:bodyPr/>
          <a:lstStyle/>
          <a:p>
            <a:pPr lvl="0"/>
            <a:r>
              <a:rPr lang="zh-CN" altLang="en-US" sz="2600" dirty="0" smtClean="0">
                <a:latin typeface="微软雅黑" panose="020B0503020204020204" charset="-122"/>
                <a:ea typeface="微软雅黑" panose="020B0503020204020204" charset="-122"/>
              </a:rPr>
              <a:t>个人基本情况</a:t>
            </a:r>
            <a:endParaRPr lang="zh-CN" altLang="en-US" sz="26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标题 2"/>
          <p:cNvSpPr txBox="1"/>
          <p:nvPr/>
        </p:nvSpPr>
        <p:spPr>
          <a:xfrm>
            <a:off x="1423778" y="1144456"/>
            <a:ext cx="3322333" cy="857250"/>
          </a:xfrm>
          <a:prstGeom prst="rect">
            <a:avLst/>
          </a:prstGeom>
        </p:spPr>
        <p:txBody>
          <a:bodyPr vert="horz"/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微软雅黑" panose="020B0503020204020204" charset="-122"/>
                <a:cs typeface="+mj-cs"/>
              </a:defRPr>
            </a:lvl1pPr>
          </a:lstStyle>
          <a:p>
            <a:pPr algn="just"/>
            <a:r>
              <a:rPr kumimoji="1" lang="zh-CN" altLang="zh-CN" sz="5400" dirty="0" smtClean="0">
                <a:solidFill>
                  <a:schemeClr val="bg1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kumimoji="1" lang="en-US" altLang="zh-CN" sz="5400" dirty="0" smtClean="0">
                <a:solidFill>
                  <a:schemeClr val="bg1"/>
                </a:solidFill>
                <a:latin typeface="Arial" panose="020B0604020202020204"/>
                <a:cs typeface="Arial" panose="020B0604020202020204"/>
              </a:rPr>
              <a:t>art.1</a:t>
            </a:r>
            <a:endParaRPr kumimoji="1" lang="zh-CN" altLang="en-US" sz="5400" dirty="0">
              <a:solidFill>
                <a:schemeClr val="bg1"/>
              </a:solidFill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 noChangeArrowheads="1"/>
          </p:cNvSpPr>
          <p:nvPr>
            <p:ph type="title"/>
          </p:nvPr>
        </p:nvSpPr>
        <p:spPr>
          <a:xfrm>
            <a:off x="316259" y="165101"/>
            <a:ext cx="5208241" cy="412415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pPr algn="l"/>
            <a:r>
              <a:rPr kumimoji="1" lang="zh-CN" altLang="en-US" sz="2000" dirty="0"/>
              <a:t>个人基本情况</a:t>
            </a:r>
            <a:endParaRPr kumimoji="1" lang="zh-CN" altLang="en-US" sz="2000" dirty="0"/>
          </a:p>
        </p:txBody>
      </p:sp>
      <p:sp>
        <p:nvSpPr>
          <p:cNvPr id="7" name="Rectangle 3"/>
          <p:cNvSpPr txBox="1"/>
          <p:nvPr/>
        </p:nvSpPr>
        <p:spPr>
          <a:xfrm>
            <a:off x="316259" y="660018"/>
            <a:ext cx="8545858" cy="4104487"/>
          </a:xfrm>
          <a:prstGeom prst="rect">
            <a:avLst/>
          </a:prstGeom>
          <a:ln>
            <a:miter/>
          </a:ln>
        </p:spPr>
        <p:txBody>
          <a:bodyPr/>
          <a:lstStyle/>
          <a:p>
            <a:pPr marL="342900" marR="0" lvl="0" indent="-342900" algn="l" defTabSz="457200" rtl="0" eaLnBrk="1" fontAlgn="auto" latinLnBrk="0" hangingPunct="1">
              <a:lnSpc>
                <a:spcPct val="150000"/>
              </a:lnSpc>
              <a:spcBef>
                <a:spcPct val="30000"/>
              </a:spcBef>
              <a:spcAft>
                <a:spcPts val="0"/>
              </a:spcAft>
              <a:buClr>
                <a:srgbClr val="FF9900"/>
              </a:buClr>
              <a:buSzTx/>
              <a:buFont typeface="Arial" panose="020B0604020202020204"/>
              <a:buChar char="•"/>
              <a:defRPr/>
            </a:pPr>
            <a:r>
              <a:rPr kumimoji="0" lang="zh-CN" altLang="en-US" sz="1400" b="0" i="0" u="none" strike="noStrike" kern="1200" cap="none" spc="0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基本信息</a:t>
            </a:r>
            <a:endParaRPr kumimoji="0" lang="zh-CN" altLang="en-US" sz="1400" b="0" i="0" u="none" strike="noStrike" kern="1200" cap="none" spc="0" normalizeH="0" baseline="0" noProof="1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  <a:p>
            <a:pPr marL="742950" marR="0" lvl="1" indent="-285750" algn="l" defTabSz="457200" rtl="0" eaLnBrk="1" fontAlgn="auto" latinLnBrk="0" hangingPunct="1">
              <a:lnSpc>
                <a:spcPct val="150000"/>
              </a:lnSpc>
              <a:spcBef>
                <a:spcPct val="30000"/>
              </a:spcBef>
              <a:spcAft>
                <a:spcPts val="0"/>
              </a:spcAft>
              <a:buClr>
                <a:srgbClr val="FF9900"/>
              </a:buClr>
              <a:buSzTx/>
              <a:buFont typeface="Arial" panose="020B0604020202020204"/>
              <a:buChar char="–"/>
              <a:defRPr/>
            </a:pPr>
            <a:r>
              <a:rPr kumimoji="0" lang="zh-CN" altLang="en-US" sz="1400" b="0" i="0" u="none" strike="noStrike" kern="1200" cap="none" spc="0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姓名：叶日旋        职位：</a:t>
            </a:r>
            <a:r>
              <a:rPr kumimoji="0" lang="en-US" altLang="zh-CN" sz="1400" b="0" i="0" u="none" strike="noStrike" kern="1200" cap="none" spc="0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java</a:t>
            </a:r>
            <a:r>
              <a:rPr kumimoji="0" lang="zh-CN" altLang="en-US" sz="1400" b="0" i="0" u="none" strike="noStrike" kern="1200" cap="none" spc="0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开发          入职时间：</a:t>
            </a:r>
            <a:r>
              <a:rPr kumimoji="0" lang="en-US" altLang="zh-CN" sz="1400" b="0" i="0" u="none" strike="noStrike" kern="1200" cap="none" spc="0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2017-06-20</a:t>
            </a:r>
            <a:r>
              <a:rPr kumimoji="0" lang="zh-CN" altLang="en-US" sz="1400" b="0" i="0" u="none" strike="noStrike" kern="1200" cap="none" spc="0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        导师：龚耀庭             </a:t>
            </a:r>
            <a:endParaRPr kumimoji="0" lang="zh-CN" altLang="en-US" sz="1400" b="0" i="0" u="none" strike="noStrike" kern="1200" cap="none" spc="0" normalizeH="0" baseline="0" noProof="1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50000"/>
              </a:lnSpc>
              <a:spcBef>
                <a:spcPct val="30000"/>
              </a:spcBef>
              <a:spcAft>
                <a:spcPts val="0"/>
              </a:spcAft>
              <a:buClr>
                <a:srgbClr val="FF9900"/>
              </a:buClr>
              <a:buSzTx/>
              <a:buFont typeface="Arial" panose="020B0604020202020204"/>
              <a:buChar char="•"/>
              <a:defRPr/>
            </a:pPr>
            <a:r>
              <a:rPr kumimoji="0" lang="zh-CN" altLang="en-US" sz="1400" b="0" i="0" u="none" strike="noStrike" kern="1200" cap="none" spc="0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教育</a:t>
            </a:r>
            <a:endParaRPr kumimoji="0" lang="zh-CN" altLang="en-US" sz="1400" b="0" i="0" u="none" strike="noStrike" kern="1200" cap="none" spc="0" normalizeH="0" baseline="0" noProof="1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  <a:p>
            <a:pPr marL="742950" marR="0" lvl="1" indent="-285750" algn="l" defTabSz="457200" rtl="0" eaLnBrk="1" fontAlgn="auto" latinLnBrk="0" hangingPunct="1">
              <a:lnSpc>
                <a:spcPct val="150000"/>
              </a:lnSpc>
              <a:spcBef>
                <a:spcPct val="30000"/>
              </a:spcBef>
              <a:spcAft>
                <a:spcPts val="0"/>
              </a:spcAft>
              <a:buClr>
                <a:srgbClr val="FF9900"/>
              </a:buClr>
              <a:buSzTx/>
              <a:buFont typeface="Arial" panose="020B0604020202020204"/>
              <a:buChar char="–"/>
              <a:defRPr/>
            </a:pPr>
            <a:r>
              <a:rPr kumimoji="0" lang="zh-CN" altLang="en-US" sz="1400" b="0" i="0" u="none" strike="noStrike" kern="1200" cap="none" spc="0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毕业学校：  广东工业大学            </a:t>
            </a:r>
            <a:endParaRPr kumimoji="0" lang="zh-CN" altLang="en-US" sz="1400" b="0" i="0" u="none" strike="noStrike" kern="1200" cap="none" spc="0" normalizeH="0" baseline="0" noProof="1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  <a:p>
            <a:pPr marL="742950" marR="0" lvl="1" indent="-285750" algn="l" defTabSz="457200" rtl="0" eaLnBrk="1" fontAlgn="auto" latinLnBrk="0" hangingPunct="1">
              <a:lnSpc>
                <a:spcPct val="150000"/>
              </a:lnSpc>
              <a:spcBef>
                <a:spcPct val="30000"/>
              </a:spcBef>
              <a:spcAft>
                <a:spcPts val="0"/>
              </a:spcAft>
              <a:buClr>
                <a:srgbClr val="FF9900"/>
              </a:buClr>
              <a:buSzTx/>
              <a:buFont typeface="Arial" panose="020B0604020202020204"/>
              <a:buChar char="–"/>
              <a:defRPr/>
            </a:pPr>
            <a:r>
              <a:rPr kumimoji="0" lang="zh-CN" altLang="en-US" sz="1400" b="0" i="0" u="none" strike="noStrike" kern="1200" cap="none" spc="0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毕业时间：</a:t>
            </a:r>
            <a:r>
              <a:rPr kumimoji="0" lang="en-US" altLang="zh-CN" sz="1400" b="0" i="0" u="none" strike="noStrike" kern="1200" cap="none" spc="0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  2018-06                               </a:t>
            </a:r>
            <a:r>
              <a:rPr kumimoji="0" lang="zh-CN" altLang="en-US" sz="1400" b="0" i="0" u="none" strike="noStrike" kern="1200" cap="none" spc="0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         专业：  网络工程          </a:t>
            </a:r>
            <a:endParaRPr kumimoji="0" lang="zh-CN" altLang="en-US" sz="1400" b="0" i="0" u="none" strike="noStrike" kern="1200" cap="none" spc="0" normalizeH="0" baseline="0" noProof="1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  <a:p>
            <a:pPr marL="742950" marR="0" lvl="1" indent="-285750" algn="l" defTabSz="457200" rtl="0" eaLnBrk="1" fontAlgn="auto" latinLnBrk="0" hangingPunct="1">
              <a:lnSpc>
                <a:spcPct val="150000"/>
              </a:lnSpc>
              <a:spcBef>
                <a:spcPct val="30000"/>
              </a:spcBef>
              <a:spcAft>
                <a:spcPts val="0"/>
              </a:spcAft>
              <a:buClr>
                <a:srgbClr val="FF9900"/>
              </a:buClr>
              <a:buSzTx/>
              <a:buFont typeface="Arial" panose="020B0604020202020204"/>
              <a:buChar char="–"/>
              <a:defRPr/>
            </a:pPr>
            <a:endParaRPr kumimoji="0" lang="zh-CN" altLang="en-US" sz="1400" b="0" i="0" u="none" strike="noStrike" kern="1200" cap="none" spc="0" normalizeH="0" baseline="0" noProof="1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50000"/>
              </a:lnSpc>
              <a:spcBef>
                <a:spcPct val="30000"/>
              </a:spcBef>
              <a:spcAft>
                <a:spcPts val="0"/>
              </a:spcAft>
              <a:buClr>
                <a:srgbClr val="FF9900"/>
              </a:buClr>
              <a:buSzTx/>
              <a:buFont typeface="Arial" panose="020B0604020202020204"/>
              <a:buChar char="•"/>
              <a:defRPr/>
            </a:pPr>
            <a:r>
              <a:rPr lang="zh-CN" altLang="en-US" sz="1400" smtClean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加盟随手科技以前的实习经历</a:t>
            </a:r>
            <a:endParaRPr kumimoji="0" lang="zh-CN" altLang="en-US" sz="1400" b="0" i="0" u="none" strike="noStrike" kern="1200" cap="none" spc="0" normalizeH="0" baseline="0" noProof="1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  <a:p>
            <a:pPr marL="742950" marR="0" lvl="1" indent="-285750" algn="l" defTabSz="457200" rtl="0" eaLnBrk="1" fontAlgn="auto" latinLnBrk="0" hangingPunct="1">
              <a:lnSpc>
                <a:spcPct val="150000"/>
              </a:lnSpc>
              <a:spcBef>
                <a:spcPct val="30000"/>
              </a:spcBef>
              <a:spcAft>
                <a:spcPts val="0"/>
              </a:spcAft>
              <a:buClr>
                <a:srgbClr val="FF9900"/>
              </a:buClr>
              <a:buSzTx/>
              <a:buFont typeface="Arial" panose="020B0604020202020204"/>
              <a:buChar char="–"/>
              <a:defRPr/>
            </a:pPr>
            <a:r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无</a:t>
            </a: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457200" rtl="0" eaLnBrk="1" fontAlgn="auto" latinLnBrk="0" hangingPunct="1">
              <a:lnSpc>
                <a:spcPct val="150000"/>
              </a:lnSpc>
              <a:spcBef>
                <a:spcPct val="30000"/>
              </a:spcBef>
              <a:spcAft>
                <a:spcPts val="0"/>
              </a:spcAft>
              <a:buClr>
                <a:srgbClr val="FF9900"/>
              </a:buClr>
              <a:buSzTx/>
              <a:buFont typeface="Arial" panose="020B0604020202020204"/>
              <a:buChar char="–"/>
              <a:defRPr/>
            </a:pPr>
            <a:r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有工作室经历（院务系统，博客系统</a:t>
            </a:r>
            <a:r>
              <a:rPr kumimoji="0" lang="en-US" altLang="zh-CN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</a:t>
            </a:r>
            <a:r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采用</a:t>
            </a:r>
            <a:r>
              <a:rPr kumimoji="0" lang="en-US" altLang="zh-CN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redis</a:t>
            </a:r>
            <a:r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实现赞踩功能）</a:t>
            </a: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50000"/>
              </a:lnSpc>
              <a:spcBef>
                <a:spcPct val="30000"/>
              </a:spcBef>
              <a:spcAft>
                <a:spcPts val="0"/>
              </a:spcAft>
              <a:buClr>
                <a:srgbClr val="FF9900"/>
              </a:buClr>
              <a:buSzTx/>
              <a:buFont typeface="Arial" panose="020B0604020202020204"/>
              <a:buChar char="•"/>
              <a:defRPr/>
            </a:pPr>
            <a:endParaRPr kumimoji="0" lang="zh-CN" altLang="en-US" sz="1400" b="0" i="0" u="none" strike="noStrike" kern="1200" cap="none" spc="0" normalizeH="0" baseline="0" noProof="1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  <a:p>
            <a:pPr marL="742950" marR="0" lvl="1" indent="-285750" algn="l" defTabSz="457200" rtl="0" eaLnBrk="1" fontAlgn="auto" latinLnBrk="0" hangingPunct="1">
              <a:lnSpc>
                <a:spcPct val="150000"/>
              </a:lnSpc>
              <a:spcBef>
                <a:spcPct val="30000"/>
              </a:spcBef>
              <a:spcAft>
                <a:spcPts val="0"/>
              </a:spcAft>
              <a:buClr>
                <a:srgbClr val="FF9900"/>
              </a:buClr>
              <a:buSzTx/>
              <a:buFont typeface="Arial" panose="020B0604020202020204"/>
              <a:buChar char="–"/>
              <a:defRPr/>
            </a:pPr>
            <a:endParaRPr kumimoji="0" lang="zh-CN" altLang="en-US" sz="2800" b="0" i="0" u="none" strike="noStrike" kern="1200" cap="none" spc="0" normalizeH="0" baseline="0" noProof="1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457200" rtl="0" eaLnBrk="1" fontAlgn="auto" latinLnBrk="0" hangingPunct="1">
              <a:lnSpc>
                <a:spcPct val="150000"/>
              </a:lnSpc>
              <a:spcBef>
                <a:spcPct val="30000"/>
              </a:spcBef>
              <a:spcAft>
                <a:spcPts val="0"/>
              </a:spcAft>
              <a:buClr>
                <a:srgbClr val="FF9900"/>
              </a:buClr>
              <a:buSzTx/>
              <a:buFont typeface="Arial" panose="020B0604020202020204"/>
              <a:buChar char="–"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2"/>
          <p:cNvSpPr>
            <a:spLocks noGrp="1"/>
          </p:cNvSpPr>
          <p:nvPr>
            <p:ph type="title"/>
          </p:nvPr>
        </p:nvSpPr>
        <p:spPr>
          <a:xfrm>
            <a:off x="1453540" y="2023168"/>
            <a:ext cx="3480519" cy="953788"/>
          </a:xfrm>
        </p:spPr>
        <p:txBody>
          <a:bodyPr/>
          <a:lstStyle/>
          <a:p>
            <a:pPr lvl="0"/>
            <a:r>
              <a:rPr lang="zh-CN" altLang="en-US" sz="2600" dirty="0">
                <a:latin typeface="微软雅黑" panose="020B0503020204020204" charset="-122"/>
                <a:ea typeface="微软雅黑" panose="020B0503020204020204" charset="-122"/>
              </a:rPr>
              <a:t>实习</a:t>
            </a:r>
            <a:r>
              <a:rPr lang="zh-CN" altLang="en-US" sz="2600" dirty="0" smtClean="0">
                <a:latin typeface="微软雅黑" panose="020B0503020204020204" charset="-122"/>
                <a:ea typeface="微软雅黑" panose="020B0503020204020204" charset="-122"/>
              </a:rPr>
              <a:t>期取得的主要工作成果</a:t>
            </a:r>
            <a:endParaRPr lang="zh-CN" altLang="en-US" sz="26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标题 2"/>
          <p:cNvSpPr txBox="1"/>
          <p:nvPr/>
        </p:nvSpPr>
        <p:spPr>
          <a:xfrm>
            <a:off x="1423778" y="1144456"/>
            <a:ext cx="3322333" cy="857250"/>
          </a:xfrm>
          <a:prstGeom prst="rect">
            <a:avLst/>
          </a:prstGeom>
        </p:spPr>
        <p:txBody>
          <a:bodyPr vert="horz"/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微软雅黑" panose="020B0503020204020204" charset="-122"/>
                <a:cs typeface="+mj-cs"/>
              </a:defRPr>
            </a:lvl1pPr>
          </a:lstStyle>
          <a:p>
            <a:pPr algn="just"/>
            <a:r>
              <a:rPr kumimoji="1" lang="zh-CN" altLang="zh-CN" sz="5400" dirty="0" smtClean="0">
                <a:solidFill>
                  <a:schemeClr val="bg1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kumimoji="1" lang="en-US" altLang="zh-CN" sz="5400" dirty="0" smtClean="0">
                <a:solidFill>
                  <a:schemeClr val="bg1"/>
                </a:solidFill>
                <a:latin typeface="Arial" panose="020B0604020202020204"/>
                <a:cs typeface="Arial" panose="020B0604020202020204"/>
              </a:rPr>
              <a:t>art.2</a:t>
            </a:r>
            <a:endParaRPr kumimoji="1" lang="zh-CN" altLang="en-US" sz="5400" dirty="0">
              <a:solidFill>
                <a:schemeClr val="bg1"/>
              </a:solidFill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内容占位符 3"/>
          <p:cNvSpPr txBox="1"/>
          <p:nvPr/>
        </p:nvSpPr>
        <p:spPr>
          <a:xfrm>
            <a:off x="285253" y="645743"/>
            <a:ext cx="8573360" cy="4118237"/>
          </a:xfrm>
          <a:prstGeom prst="rect">
            <a:avLst/>
          </a:prstGeom>
        </p:spPr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总共完成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37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个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jira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单子，其中涉及到代码修改的有：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movedate项目中完成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7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 个需求+ 2个bug修复 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stat项目1个需求（sonar问题处理）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woodpecker项目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个需求（整合swagger）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authorization项目2个需求 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data-acquisite项目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个需求（完善同步数据统计逻辑）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ssj-sync项目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个需求（增量同步日志记录完善）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ssj-admin项目1个需求（网关管理优化）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独立完成拨测服务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线上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debug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功能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觉得现阶段在保证工作量的同时，更要注重的是能从做这些个需求的过程中学到什么，而不是只关注在做需求本身上。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33705" y="182245"/>
            <a:ext cx="32569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实习期工作情况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内容占位符 3"/>
          <p:cNvSpPr txBox="1"/>
          <p:nvPr/>
        </p:nvSpPr>
        <p:spPr>
          <a:xfrm>
            <a:off x="285253" y="633043"/>
            <a:ext cx="8573360" cy="4118237"/>
          </a:xfrm>
          <a:prstGeom prst="rect">
            <a:avLst/>
          </a:prstGeom>
        </p:spPr>
        <p:txBody>
          <a:bodyPr/>
          <a:p>
            <a:pPr lvl="0" defTabSz="9144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</a:pP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这一页主要介绍下  拨测服务 和  线上</a:t>
            </a:r>
            <a:r>
              <a:rPr lang="en-US" altLang="zh-CN" sz="1400" dirty="0">
                <a:latin typeface="微软雅黑" panose="020B0503020204020204" charset="-122"/>
                <a:ea typeface="微软雅黑" panose="020B0503020204020204" charset="-122"/>
              </a:rPr>
              <a:t>debug  </a:t>
            </a:r>
            <a:endParaRPr lang="en-US" altLang="zh-CN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 noChangeArrowheads="1"/>
          </p:cNvSpPr>
          <p:nvPr/>
        </p:nvSpPr>
        <p:spPr>
          <a:xfrm>
            <a:off x="309383" y="165101"/>
            <a:ext cx="5215117" cy="378039"/>
          </a:xfrm>
          <a:prstGeom prst="rect">
            <a:avLst/>
          </a:prstGeom>
          <a:solidFill>
            <a:srgbClr val="FFFFFF"/>
          </a:solidFill>
        </p:spPr>
        <p:txBody>
          <a:bodyPr vert="horz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2000" dirty="0">
                <a:latin typeface="+mj-lt"/>
                <a:ea typeface="微软雅黑" panose="020B0503020204020204" charset="-122"/>
                <a:cs typeface="+mj-cs"/>
              </a:rPr>
              <a:t>实习期</a:t>
            </a:r>
            <a:r>
              <a:rPr kumimoji="1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微软雅黑" panose="020B0503020204020204" charset="-122"/>
                <a:cs typeface="+mj-cs"/>
              </a:rPr>
              <a:t>工作情况</a:t>
            </a:r>
            <a:endParaRPr kumimoji="1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微软雅黑" panose="020B0503020204020204" charset="-122"/>
              <a:cs typeface="+mj-cs"/>
            </a:endParaRPr>
          </a:p>
        </p:txBody>
      </p:sp>
      <p:sp>
        <p:nvSpPr>
          <p:cNvPr id="5" name="内容占位符 3"/>
          <p:cNvSpPr txBox="1"/>
          <p:nvPr/>
        </p:nvSpPr>
        <p:spPr>
          <a:xfrm>
            <a:off x="285253" y="718939"/>
            <a:ext cx="8573360" cy="4049486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Tx/>
              <a:buFont typeface="Wingdings" panose="05000000000000000000" pitchFamily="2" charset="2"/>
              <a:buNone/>
              <a:defRPr/>
            </a:pP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3" name="图片 2" descr="任务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72660" y="718820"/>
            <a:ext cx="4209415" cy="3263900"/>
          </a:xfrm>
          <a:prstGeom prst="rect">
            <a:avLst/>
          </a:prstGeom>
        </p:spPr>
      </p:pic>
      <p:pic>
        <p:nvPicPr>
          <p:cNvPr id="2" name="图片 1" descr="任务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245" y="586740"/>
            <a:ext cx="4404995" cy="41084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2"/>
          <p:cNvSpPr>
            <a:spLocks noGrp="1"/>
          </p:cNvSpPr>
          <p:nvPr>
            <p:ph type="title"/>
          </p:nvPr>
        </p:nvSpPr>
        <p:spPr>
          <a:xfrm>
            <a:off x="1453540" y="2023168"/>
            <a:ext cx="3480519" cy="513776"/>
          </a:xfrm>
        </p:spPr>
        <p:txBody>
          <a:bodyPr/>
          <a:lstStyle/>
          <a:p>
            <a:pPr lvl="0"/>
            <a:r>
              <a:rPr lang="zh-CN" altLang="en-US" sz="2600" dirty="0" smtClean="0">
                <a:latin typeface="微软雅黑" panose="020B0503020204020204" charset="-122"/>
                <a:ea typeface="微软雅黑" panose="020B0503020204020204" charset="-122"/>
              </a:rPr>
              <a:t>学习与能力提升情况</a:t>
            </a:r>
            <a:endParaRPr lang="zh-CN" altLang="en-US" sz="26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标题 2"/>
          <p:cNvSpPr txBox="1"/>
          <p:nvPr/>
        </p:nvSpPr>
        <p:spPr>
          <a:xfrm>
            <a:off x="1423778" y="1144456"/>
            <a:ext cx="3322333" cy="857250"/>
          </a:xfrm>
          <a:prstGeom prst="rect">
            <a:avLst/>
          </a:prstGeom>
        </p:spPr>
        <p:txBody>
          <a:bodyPr vert="horz"/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微软雅黑" panose="020B0503020204020204" charset="-122"/>
                <a:cs typeface="+mj-cs"/>
              </a:defRPr>
            </a:lvl1pPr>
          </a:lstStyle>
          <a:p>
            <a:pPr algn="just"/>
            <a:r>
              <a:rPr kumimoji="1" lang="zh-CN" altLang="zh-CN" sz="5400" dirty="0" smtClean="0">
                <a:solidFill>
                  <a:schemeClr val="bg1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kumimoji="1" lang="en-US" altLang="zh-CN" sz="5400" dirty="0" smtClean="0">
                <a:solidFill>
                  <a:schemeClr val="bg1"/>
                </a:solidFill>
                <a:latin typeface="Arial" panose="020B0604020202020204"/>
                <a:cs typeface="Arial" panose="020B0604020202020204"/>
              </a:rPr>
              <a:t>art.3</a:t>
            </a:r>
            <a:endParaRPr kumimoji="1" lang="zh-CN" altLang="en-US" sz="5400" dirty="0">
              <a:solidFill>
                <a:schemeClr val="bg1"/>
              </a:solidFill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549275" y="134620"/>
            <a:ext cx="36563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noProof="0" dirty="0" smtClean="0">
                <a:ln>
                  <a:noFill/>
                </a:ln>
                <a:effectLst/>
                <a:uLnTx/>
                <a:uFillTx/>
                <a:latin typeface="+mj-lt"/>
                <a:ea typeface="微软雅黑" panose="020B0503020204020204" charset="-122"/>
                <a:cs typeface="+mj-cs"/>
                <a:sym typeface="+mn-ea"/>
              </a:rPr>
              <a:t>学习与能力提升情况</a:t>
            </a:r>
            <a:endParaRPr lang="zh-CN" altLang="en-US"/>
          </a:p>
        </p:txBody>
      </p:sp>
      <p:sp>
        <p:nvSpPr>
          <p:cNvPr id="9" name="内容占位符 3"/>
          <p:cNvSpPr txBox="1"/>
          <p:nvPr/>
        </p:nvSpPr>
        <p:spPr>
          <a:xfrm>
            <a:off x="362723" y="613993"/>
            <a:ext cx="8573360" cy="4118237"/>
          </a:xfrm>
          <a:prstGeom prst="rect">
            <a:avLst/>
          </a:prstGeom>
        </p:spPr>
        <p:txBody>
          <a:bodyPr/>
          <a:p>
            <a:pPr lvl="0" defTabSz="9144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</a:pPr>
            <a:r>
              <a:rPr lang="en-US" altLang="zh-CN" sz="1400" dirty="0">
                <a:latin typeface="微软雅黑" panose="020B0503020204020204" charset="-122"/>
                <a:ea typeface="微软雅黑" panose="020B0503020204020204" charset="-122"/>
              </a:rPr>
              <a:t>1  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开发前的一些预备知识的学习： </a:t>
            </a:r>
            <a:endParaRPr lang="zh-CN" altLang="en-US" sz="14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0" defTabSz="9144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</a:pP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     </a:t>
            </a:r>
            <a:r>
              <a:rPr lang="en-US" altLang="zh-CN" sz="1400" dirty="0">
                <a:latin typeface="微软雅黑" panose="020B0503020204020204" charset="-122"/>
                <a:ea typeface="微软雅黑" panose="020B0503020204020204" charset="-122"/>
              </a:rPr>
              <a:t>git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基本命令</a:t>
            </a:r>
            <a:endParaRPr lang="zh-CN" altLang="en-US" sz="14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0" defTabSz="9144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</a:pP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     </a:t>
            </a:r>
            <a:r>
              <a:rPr lang="en-US" altLang="zh-CN" sz="1400" dirty="0">
                <a:latin typeface="微软雅黑" panose="020B0503020204020204" charset="-122"/>
                <a:ea typeface="微软雅黑" panose="020B0503020204020204" charset="-122"/>
              </a:rPr>
              <a:t>HTTP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相关知识</a:t>
            </a:r>
            <a:endParaRPr lang="zh-CN" altLang="en-US" sz="14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0" defTabSz="9144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</a:pP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     </a:t>
            </a:r>
            <a:r>
              <a:rPr lang="en-US" altLang="zh-CN" sz="1400" dirty="0">
                <a:latin typeface="微软雅黑" panose="020B0503020204020204" charset="-122"/>
                <a:ea typeface="微软雅黑" panose="020B0503020204020204" charset="-122"/>
              </a:rPr>
              <a:t>RestfulAPI </a:t>
            </a:r>
            <a:endParaRPr lang="zh-CN" altLang="en-US" sz="14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0" defTabSz="9144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</a:pP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     </a:t>
            </a:r>
            <a:r>
              <a:rPr lang="en-US" altLang="zh-CN" sz="1400" dirty="0">
                <a:latin typeface="微软雅黑" panose="020B0503020204020204" charset="-122"/>
                <a:ea typeface="微软雅黑" panose="020B0503020204020204" charset="-122"/>
              </a:rPr>
              <a:t>git flow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工作流</a:t>
            </a:r>
            <a:endParaRPr lang="zh-CN" altLang="en-US" sz="14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0" defTabSz="9144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</a:pP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     </a:t>
            </a:r>
            <a:r>
              <a:rPr lang="en-US" altLang="zh-CN" sz="1400" dirty="0">
                <a:latin typeface="微软雅黑" panose="020B0503020204020204" charset="-122"/>
                <a:ea typeface="微软雅黑" panose="020B0503020204020204" charset="-122"/>
              </a:rPr>
              <a:t>swagger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文档使用的了解</a:t>
            </a:r>
            <a:endParaRPr lang="zh-CN" altLang="en-US" sz="14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0" defTabSz="9144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</a:pPr>
            <a:endParaRPr lang="zh-CN" altLang="en-US" sz="14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0" defTabSz="9144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</a:pPr>
            <a:r>
              <a:rPr lang="en-US" altLang="zh-CN" sz="1400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2  </a:t>
            </a:r>
            <a:r>
              <a:rPr lang="zh-CN" altLang="en-US" sz="1400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代码规范， 单元测试</a:t>
            </a:r>
            <a:endParaRPr lang="zh-CN" altLang="en-US" sz="1400" noProof="0" dirty="0">
              <a:ln>
                <a:noFill/>
              </a:ln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defTabSz="9144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</a:pPr>
            <a:endParaRPr lang="en-US" altLang="zh-CN" sz="1400" noProof="0" dirty="0">
              <a:ln>
                <a:noFill/>
              </a:ln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defTabSz="9144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</a:pPr>
            <a:r>
              <a:rPr lang="en-US" altLang="zh-CN" sz="1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3 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在实际开发过程中遇到的一些问题总结出来的：</a:t>
            </a:r>
            <a:endParaRPr lang="zh-CN" altLang="en-US" sz="14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lvl="0" indent="-285750" defTabSz="9144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简单使用看博客，深入了解看官方文档靠谱些</a:t>
            </a:r>
            <a:endParaRPr lang="zh-CN" altLang="en-US" sz="14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285750" lvl="0" indent="-285750" defTabSz="9144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从文档中获取信息   </a:t>
            </a:r>
            <a:endParaRPr lang="zh-CN" altLang="en-US" sz="14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285750" lvl="0" indent="-285750" defTabSz="9144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多问可以提高效率 </a:t>
            </a:r>
            <a:endParaRPr lang="zh-CN" altLang="en-US" sz="14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285750" lvl="0" indent="-285750" defTabSz="9144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多思考，多总结，及时记录文档；</a:t>
            </a:r>
            <a:endParaRPr lang="en-US" altLang="zh-CN" sz="1400" noProof="0" dirty="0">
              <a:ln>
                <a:noFill/>
              </a:ln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285750" lvl="0" indent="-285750" defTabSz="9144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None/>
            </a:pP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      </a:t>
            </a:r>
            <a:endParaRPr lang="zh-CN" altLang="en-US" sz="14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0" defTabSz="9144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</a:pP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  </a:t>
            </a:r>
            <a:endParaRPr lang="zh-CN" altLang="en-US" sz="14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0" defTabSz="9144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</a:pP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     </a:t>
            </a:r>
            <a:endParaRPr lang="zh-CN" altLang="en-US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封面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背景页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深色背景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深色背景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章节页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封底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1209</Words>
  <Application>WPS 演示</Application>
  <PresentationFormat>全屏显示(16:9)</PresentationFormat>
  <Paragraphs>140</Paragraphs>
  <Slides>19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6</vt:i4>
      </vt:variant>
      <vt:variant>
        <vt:lpstr>幻灯片标题</vt:lpstr>
      </vt:variant>
      <vt:variant>
        <vt:i4>19</vt:i4>
      </vt:variant>
    </vt:vector>
  </HeadingPairs>
  <TitlesOfParts>
    <vt:vector size="32" baseType="lpstr">
      <vt:lpstr>Arial</vt:lpstr>
      <vt:lpstr>宋体</vt:lpstr>
      <vt:lpstr>Wingdings</vt:lpstr>
      <vt:lpstr>Arial</vt:lpstr>
      <vt:lpstr>微软雅黑</vt:lpstr>
      <vt:lpstr>Arial Unicode MS</vt:lpstr>
      <vt:lpstr>Calibri</vt:lpstr>
      <vt:lpstr>封面</vt:lpstr>
      <vt:lpstr>背景页</vt:lpstr>
      <vt:lpstr>深色背景</vt:lpstr>
      <vt:lpstr>1_深色背景</vt:lpstr>
      <vt:lpstr>章节页</vt:lpstr>
      <vt:lpstr>封底</vt:lpstr>
      <vt:lpstr>PowerPoint 演示文稿</vt:lpstr>
      <vt:lpstr>个人基本情况</vt:lpstr>
      <vt:lpstr>个人基本情况</vt:lpstr>
      <vt:lpstr>实习期取得的主要工作成果</vt:lpstr>
      <vt:lpstr>PowerPoint 演示文稿</vt:lpstr>
      <vt:lpstr>PowerPoint 演示文稿</vt:lpstr>
      <vt:lpstr>PowerPoint 演示文稿</vt:lpstr>
      <vt:lpstr>学习与能力提升情况</vt:lpstr>
      <vt:lpstr>PowerPoint 演示文稿</vt:lpstr>
      <vt:lpstr>PowerPoint 演示文稿</vt:lpstr>
      <vt:lpstr>PowerPoint 演示文稿</vt:lpstr>
      <vt:lpstr>PowerPoint 演示文稿</vt:lpstr>
      <vt:lpstr>优势与不足</vt:lpstr>
      <vt:lpstr>优势与不足</vt:lpstr>
      <vt:lpstr>未来工作展望</vt:lpstr>
      <vt:lpstr>未来工作展望</vt:lpstr>
      <vt:lpstr>心得体会及对公司/部门建议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clover</dc:creator>
  <cp:lastModifiedBy>ye</cp:lastModifiedBy>
  <cp:revision>344</cp:revision>
  <dcterms:created xsi:type="dcterms:W3CDTF">2016-06-08T05:42:00Z</dcterms:created>
  <dcterms:modified xsi:type="dcterms:W3CDTF">2017-09-18T15:29:55Z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2052-10.1.0.6747</vt:lpwstr>
  </property>
</Properties>
</file>