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11.10.2019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11.10.2019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11.10.2019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188641"/>
            <a:ext cx="7772400" cy="648071"/>
          </a:xfrm>
        </p:spPr>
        <p:txBody>
          <a:bodyPr>
            <a:normAutofit/>
          </a:bodyPr>
          <a:lstStyle/>
          <a:p>
            <a:r>
              <a:rPr lang="en-US" sz="2400" b="1" dirty="0"/>
              <a:t>Meteorological conditions of the production environment</a:t>
            </a:r>
            <a:endParaRPr lang="ru-RU" sz="2400" b="1" dirty="0"/>
          </a:p>
        </p:txBody>
      </p:sp>
      <p:sp>
        <p:nvSpPr>
          <p:cNvPr id="3" name="Подзаголовок 2"/>
          <p:cNvSpPr>
            <a:spLocks noGrp="1"/>
          </p:cNvSpPr>
          <p:nvPr>
            <p:ph type="subTitle" idx="1"/>
          </p:nvPr>
        </p:nvSpPr>
        <p:spPr>
          <a:xfrm>
            <a:off x="611560" y="836712"/>
            <a:ext cx="7848872" cy="5688632"/>
          </a:xfrm>
        </p:spPr>
        <p:txBody>
          <a:bodyPr>
            <a:normAutofit fontScale="70000" lnSpcReduction="20000"/>
          </a:bodyPr>
          <a:lstStyle/>
          <a:p>
            <a:pPr algn="just"/>
            <a:r>
              <a:rPr lang="en-US" b="1" dirty="0" smtClean="0">
                <a:solidFill>
                  <a:schemeClr val="tx1"/>
                </a:solidFill>
              </a:rPr>
              <a:t>	</a:t>
            </a:r>
            <a:r>
              <a:rPr lang="en-US" sz="3400" b="1" dirty="0" smtClean="0">
                <a:solidFill>
                  <a:schemeClr val="tx1"/>
                </a:solidFill>
              </a:rPr>
              <a:t>Meteorological </a:t>
            </a:r>
            <a:r>
              <a:rPr lang="en-US" sz="3400" b="1" dirty="0">
                <a:solidFill>
                  <a:schemeClr val="tx1"/>
                </a:solidFill>
              </a:rPr>
              <a:t>conditions of the production environment </a:t>
            </a:r>
            <a:r>
              <a:rPr lang="en-US" sz="3400" dirty="0">
                <a:solidFill>
                  <a:schemeClr val="tx1"/>
                </a:solidFill>
              </a:rPr>
              <a:t>- temperature, relative humidity and speed of air movement determine the intensity of heat exchange between the human body and the environment and have a significant effect on the functional state of various body systems, well-being, performance, productivity, health.</a:t>
            </a:r>
          </a:p>
          <a:p>
            <a:pPr algn="just"/>
            <a:r>
              <a:rPr lang="en-US" sz="3400" dirty="0" smtClean="0">
                <a:solidFill>
                  <a:schemeClr val="tx1"/>
                </a:solidFill>
              </a:rPr>
              <a:t>	Prolonged </a:t>
            </a:r>
            <a:r>
              <a:rPr lang="en-US" sz="3400" dirty="0">
                <a:solidFill>
                  <a:schemeClr val="tx1"/>
                </a:solidFill>
              </a:rPr>
              <a:t>exposure to human </a:t>
            </a:r>
            <a:r>
              <a:rPr lang="en-US" sz="3400" dirty="0" smtClean="0">
                <a:solidFill>
                  <a:schemeClr val="tx1"/>
                </a:solidFill>
              </a:rPr>
              <a:t>adverse</a:t>
            </a:r>
            <a:r>
              <a:rPr lang="" sz="3400" smtClean="0">
                <a:solidFill>
                  <a:schemeClr val="tx1"/>
                </a:solidFill>
              </a:rPr>
              <a:t>(неблагоприятый)</a:t>
            </a:r>
            <a:r>
              <a:rPr lang="en-US" sz="3400" dirty="0" smtClean="0">
                <a:solidFill>
                  <a:schemeClr val="tx1"/>
                </a:solidFill>
              </a:rPr>
              <a:t> </a:t>
            </a:r>
            <a:r>
              <a:rPr lang="en-US" sz="3400" dirty="0">
                <a:solidFill>
                  <a:schemeClr val="tx1"/>
                </a:solidFill>
              </a:rPr>
              <a:t>meteorological factors dramatically worsens the health of the body and can lead to illness.</a:t>
            </a:r>
          </a:p>
          <a:p>
            <a:pPr algn="just"/>
            <a:r>
              <a:rPr lang="en-US" sz="3400" dirty="0" smtClean="0">
                <a:solidFill>
                  <a:schemeClr val="tx1"/>
                </a:solidFill>
              </a:rPr>
              <a:t>	Meteorological </a:t>
            </a:r>
            <a:r>
              <a:rPr lang="en-US" sz="3400" dirty="0">
                <a:solidFill>
                  <a:schemeClr val="tx1"/>
                </a:solidFill>
              </a:rPr>
              <a:t>conditions of industrial buildings and premises are subject to fluctuations of a seasonal nature. The meteorological conditions of industrial buildings and premises are greatly influenced by the technological process.</a:t>
            </a:r>
          </a:p>
          <a:p>
            <a:pPr algn="just"/>
            <a:r>
              <a:rPr lang="en-US" sz="3400" dirty="0" smtClean="0">
                <a:solidFill>
                  <a:schemeClr val="tx1"/>
                </a:solidFill>
              </a:rPr>
              <a:t>	Reduced </a:t>
            </a:r>
            <a:r>
              <a:rPr lang="en-US" sz="3400" dirty="0">
                <a:solidFill>
                  <a:schemeClr val="tx1"/>
                </a:solidFill>
              </a:rPr>
              <a:t>and increased temperature, humidity and air mobility adversely affect the health and performance of people.</a:t>
            </a:r>
            <a:endParaRPr lang="ru-RU" sz="3400" dirty="0">
              <a:solidFill>
                <a:schemeClr val="tx1"/>
              </a:solidFill>
            </a:endParaRPr>
          </a:p>
        </p:txBody>
      </p:sp>
    </p:spTree>
    <p:extLst>
      <p:ext uri="{BB962C8B-B14F-4D97-AF65-F5344CB8AC3E}">
        <p14:creationId xmlns:p14="http://schemas.microsoft.com/office/powerpoint/2010/main" val="3959551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85000" lnSpcReduction="20000"/>
          </a:bodyPr>
          <a:lstStyle/>
          <a:p>
            <a:r>
              <a:rPr lang="en-US" dirty="0"/>
              <a:t>Chemical thermoregulation (the process that provides the formation of heat in the body) is due to a change in the intensity of processes in the metabolism and oxidative processes. It is realized through the metabolism and through the heat production of such tissues as muscles, as well as the liver, brown fat, that is, by changing the level of heat formation - by increasing or weakening the intensity of metabolism in the cells of the body. When oxidizing organic substances, energy is released</a:t>
            </a:r>
            <a:r>
              <a:rPr lang="en-US" dirty="0" smtClean="0"/>
              <a:t>.</a:t>
            </a:r>
            <a:endParaRPr lang="" smtClean="0"/>
          </a:p>
          <a:p>
            <a:r>
              <a:rPr lang="en-US" dirty="0"/>
              <a:t>An increase in the temperature of the surrounding environment causes a reflex decrease in the metabolism, and as a result, heat production in the body decreases. With a decrease in the ambient temperature, the intensity of metabolic processes increases reflexively and heat formation increases.</a:t>
            </a:r>
            <a:endParaRPr lang="ru-RU" dirty="0"/>
          </a:p>
        </p:txBody>
      </p:sp>
    </p:spTree>
    <p:extLst>
      <p:ext uri="{BB962C8B-B14F-4D97-AF65-F5344CB8AC3E}">
        <p14:creationId xmlns:p14="http://schemas.microsoft.com/office/powerpoint/2010/main" val="74081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70000" lnSpcReduction="20000"/>
          </a:bodyPr>
          <a:lstStyle/>
          <a:p>
            <a:r>
              <a:rPr lang="en-US" b="1" dirty="0"/>
              <a:t>Evaporation (sweating) </a:t>
            </a:r>
            <a:r>
              <a:rPr lang="en-US" dirty="0"/>
              <a:t>is the release of heat energy into the environment due to the evaporation of perspiration or moisture from the surface of the skin and mucous membranes of the respiratory tract.</a:t>
            </a:r>
          </a:p>
          <a:p>
            <a:r>
              <a:rPr lang="en-US" dirty="0"/>
              <a:t>Evaporation is divided into 2 types:</a:t>
            </a:r>
          </a:p>
          <a:p>
            <a:r>
              <a:rPr lang="en-US" dirty="0"/>
              <a:t>A) </a:t>
            </a:r>
            <a:r>
              <a:rPr lang="en-US" b="1" dirty="0" err="1"/>
              <a:t>Unperceptible</a:t>
            </a:r>
            <a:r>
              <a:rPr lang="en-US" b="1" dirty="0"/>
              <a:t> perspiration </a:t>
            </a:r>
            <a:r>
              <a:rPr lang="en-US" dirty="0"/>
              <a:t>(without the participation of sweat glands) is the evaporation of water from the surface of the lungs, mucous membranes of the respiratory tract and water seeping through the epithelium of the skin (evaporation from the skin surface is even if the skin is dry).</a:t>
            </a:r>
          </a:p>
          <a:p>
            <a:r>
              <a:rPr lang="en-US" dirty="0"/>
              <a:t>B) </a:t>
            </a:r>
            <a:r>
              <a:rPr lang="en-US" b="1" dirty="0"/>
              <a:t>Sensible perspiration</a:t>
            </a:r>
            <a:r>
              <a:rPr lang="en-US" dirty="0"/>
              <a:t> (with the active participation of sweat glands) is the return of heat by the evaporation of perspiration. On average, 400-500 ml of sweat is allocated per day at a comfortable temperature of the medium, hence, up to 300 kcal of energy is given. Evaporation of 1 l of sweat in a person with a body weight of 75 kg can lower body temperature by 10 ° C.</a:t>
            </a:r>
          </a:p>
          <a:p>
            <a:r>
              <a:rPr lang="en-US" dirty="0"/>
              <a:t>At 100% humidity, evaporation is not possible. At high humidity of atmospheric air the high temperature is transferred more heavily, than at low humidity.</a:t>
            </a:r>
            <a:endParaRPr lang="ru-RU" dirty="0"/>
          </a:p>
        </p:txBody>
      </p:sp>
    </p:spTree>
    <p:extLst>
      <p:ext uri="{BB962C8B-B14F-4D97-AF65-F5344CB8AC3E}">
        <p14:creationId xmlns:p14="http://schemas.microsoft.com/office/powerpoint/2010/main" val="46194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lnSpcReduction="10000"/>
          </a:bodyPr>
          <a:lstStyle/>
          <a:p>
            <a:r>
              <a:rPr lang="en-US" b="1" dirty="0"/>
              <a:t>Radiation</a:t>
            </a:r>
            <a:r>
              <a:rPr lang="en-US" dirty="0"/>
              <a:t> </a:t>
            </a:r>
            <a:r>
              <a:rPr lang="en-US" dirty="0" smtClean="0"/>
              <a:t>is </a:t>
            </a:r>
            <a:r>
              <a:rPr lang="en-US" dirty="0"/>
              <a:t>a way of delivering heat to the environment by the surface of the human body in the form of electromagnetic waves of the infrared range (a = 5-20 microns). At the expense of radiation energy is given to all objects, the temperature of which is higher than absolute zero. Electromagnetic radiation freely passes through the vacuum, atmospheric air for it, too, can be considered "transparent."</a:t>
            </a:r>
          </a:p>
          <a:p>
            <a:r>
              <a:rPr lang="en-US" dirty="0"/>
              <a:t>As you know, any object that is heated above the ambient temperature, emits heat.</a:t>
            </a:r>
            <a:endParaRPr lang="ru-RU" dirty="0"/>
          </a:p>
        </p:txBody>
      </p:sp>
    </p:spTree>
    <p:extLst>
      <p:ext uri="{BB962C8B-B14F-4D97-AF65-F5344CB8AC3E}">
        <p14:creationId xmlns:p14="http://schemas.microsoft.com/office/powerpoint/2010/main" val="2714486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en-US" b="1" dirty="0"/>
              <a:t>Thermal conductance (conduction) </a:t>
            </a:r>
            <a:r>
              <a:rPr lang="en-US" dirty="0"/>
              <a:t>is a method of heat release, which takes place during contact, contact of the human body with other physical bodies. The amount of heat released by the body to the environment in this way is proportional to the difference in the average temperatures of the contacting bodies, the area of the contacting surfaces, the time of thermal contact, and the thermal conductivity of the contacting body.</a:t>
            </a:r>
            <a:endParaRPr lang="ru-RU" dirty="0"/>
          </a:p>
        </p:txBody>
      </p:sp>
    </p:spTree>
    <p:extLst>
      <p:ext uri="{BB962C8B-B14F-4D97-AF65-F5344CB8AC3E}">
        <p14:creationId xmlns:p14="http://schemas.microsoft.com/office/powerpoint/2010/main" val="965754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en-US" b="1" dirty="0"/>
              <a:t>Convection</a:t>
            </a:r>
            <a:r>
              <a:rPr lang="en-US" dirty="0"/>
              <a:t> is a method of heat transfer of an organism, carried out by the transfer of heat by moving particles of air (water). In conditions where the air temperature is 20 ° C and the relative humidity is 40-60%, the adult body dissipates about 25-30% of the heat to the environment through thermal conductivity and convection. The essence of the convection process lies in the following: our body heats the air near the skin; The heated air becomes lighter than the cold air and rises, and it is replaced by cold air, which again heats up. In fact, we are warmed not by clothes, but by the air that it holds.</a:t>
            </a:r>
            <a:endParaRPr lang="ru-RU" dirty="0"/>
          </a:p>
        </p:txBody>
      </p:sp>
    </p:spTree>
    <p:extLst>
      <p:ext uri="{BB962C8B-B14F-4D97-AF65-F5344CB8AC3E}">
        <p14:creationId xmlns:p14="http://schemas.microsoft.com/office/powerpoint/2010/main" val="3334564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sz="2800" b="1" dirty="0"/>
              <a:t>Normalization of meteorological conditions of the production environment</a:t>
            </a:r>
            <a:endParaRPr lang="ru-RU" sz="2800" b="1" dirty="0"/>
          </a:p>
        </p:txBody>
      </p:sp>
      <p:sp>
        <p:nvSpPr>
          <p:cNvPr id="3" name="Объект 2"/>
          <p:cNvSpPr>
            <a:spLocks noGrp="1"/>
          </p:cNvSpPr>
          <p:nvPr>
            <p:ph idx="1"/>
          </p:nvPr>
        </p:nvSpPr>
        <p:spPr>
          <a:xfrm>
            <a:off x="457200" y="1124744"/>
            <a:ext cx="8229600" cy="5001419"/>
          </a:xfrm>
        </p:spPr>
        <p:txBody>
          <a:bodyPr>
            <a:normAutofit fontScale="85000" lnSpcReduction="10000"/>
          </a:bodyPr>
          <a:lstStyle/>
          <a:p>
            <a:r>
              <a:rPr lang="en-US" dirty="0"/>
              <a:t>The basis for the normalization of the meteorological conditions of the production environment is the assessment of meteorological conditions as optimal and permissible depending on the category of work in terms of severity, time of year, and thermal characteristics of the production facility.</a:t>
            </a:r>
          </a:p>
          <a:p>
            <a:r>
              <a:rPr lang="en-US" dirty="0"/>
              <a:t>  Depending on the amount of energy consumption, all work is divided into categories of gravity, and the permissible values of the intensity of thermal irradiation from production sources are established, depending on the percentage of the irradiated surface of the body of workers.</a:t>
            </a:r>
            <a:endParaRPr lang="ru-RU" dirty="0"/>
          </a:p>
        </p:txBody>
      </p:sp>
    </p:spTree>
    <p:extLst>
      <p:ext uri="{BB962C8B-B14F-4D97-AF65-F5344CB8AC3E}">
        <p14:creationId xmlns:p14="http://schemas.microsoft.com/office/powerpoint/2010/main" val="4320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en-US" dirty="0"/>
              <a:t>Basic normative documents: GOST 12.1.005 SSBT "General sanitary and hygienic requirements for the air of the sanitary zone"; </a:t>
            </a:r>
            <a:r>
              <a:rPr lang="en-US" dirty="0" err="1"/>
              <a:t>SanPiN</a:t>
            </a:r>
            <a:r>
              <a:rPr lang="en-US" dirty="0"/>
              <a:t> 9-80 RB 98 "Hygienic requirements for the microclimate of industrial premises".</a:t>
            </a:r>
          </a:p>
          <a:p>
            <a:r>
              <a:rPr lang="en-US" dirty="0"/>
              <a:t>Indicators characterizing the microclimate are:</a:t>
            </a:r>
          </a:p>
          <a:p>
            <a:r>
              <a:rPr lang="en-US" dirty="0"/>
              <a:t>1) air temperature;</a:t>
            </a:r>
          </a:p>
          <a:p>
            <a:r>
              <a:rPr lang="en-US" dirty="0"/>
              <a:t>2) relative humidity of air;</a:t>
            </a:r>
          </a:p>
          <a:p>
            <a:r>
              <a:rPr lang="en-US" dirty="0"/>
              <a:t>3) the speed of air movement;</a:t>
            </a:r>
          </a:p>
          <a:p>
            <a:r>
              <a:rPr lang="en-US" dirty="0"/>
              <a:t>4) the intensity of thermal radiation.</a:t>
            </a:r>
            <a:endParaRPr lang="ru-RU" dirty="0"/>
          </a:p>
        </p:txBody>
      </p:sp>
    </p:spTree>
    <p:extLst>
      <p:ext uri="{BB962C8B-B14F-4D97-AF65-F5344CB8AC3E}">
        <p14:creationId xmlns:p14="http://schemas.microsoft.com/office/powerpoint/2010/main" val="1852245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marL="342900" lvl="0" indent="-342900">
              <a:spcBef>
                <a:spcPct val="20000"/>
              </a:spcBef>
            </a:pPr>
            <a:r>
              <a:rPr lang="" sz="2400" smtClean="0">
                <a:solidFill>
                  <a:prstClr val="black"/>
                </a:solidFill>
                <a:ea typeface="+mn-ea"/>
                <a:cs typeface="+mn-cs"/>
              </a:rPr>
              <a:t/>
            </a:r>
            <a:br>
              <a:rPr lang="" sz="2400" smtClean="0">
                <a:solidFill>
                  <a:prstClr val="black"/>
                </a:solidFill>
                <a:ea typeface="+mn-ea"/>
                <a:cs typeface="+mn-cs"/>
              </a:rPr>
            </a:br>
            <a:r>
              <a:rPr lang="en-US" sz="2400" dirty="0" smtClean="0">
                <a:solidFill>
                  <a:prstClr val="black"/>
                </a:solidFill>
                <a:ea typeface="+mn-ea"/>
                <a:cs typeface="+mn-cs"/>
              </a:rPr>
              <a:t>Creation </a:t>
            </a:r>
            <a:r>
              <a:rPr lang="en-US" sz="2400" dirty="0">
                <a:solidFill>
                  <a:prstClr val="black"/>
                </a:solidFill>
                <a:ea typeface="+mn-ea"/>
                <a:cs typeface="+mn-cs"/>
              </a:rPr>
              <a:t>of optimal meteorological conditions of labor in industrial premises is carried out in the following directions:</a:t>
            </a:r>
            <a:br>
              <a:rPr lang="en-US" sz="2400" dirty="0">
                <a:solidFill>
                  <a:prstClr val="black"/>
                </a:solidFill>
                <a:ea typeface="+mn-ea"/>
                <a:cs typeface="+mn-cs"/>
              </a:rPr>
            </a:br>
            <a:endParaRPr lang="ru-RU" dirty="0"/>
          </a:p>
        </p:txBody>
      </p:sp>
      <p:sp>
        <p:nvSpPr>
          <p:cNvPr id="3" name="Объект 2"/>
          <p:cNvSpPr>
            <a:spLocks noGrp="1"/>
          </p:cNvSpPr>
          <p:nvPr>
            <p:ph idx="1"/>
          </p:nvPr>
        </p:nvSpPr>
        <p:spPr/>
        <p:txBody>
          <a:bodyPr>
            <a:normAutofit fontScale="70000" lnSpcReduction="20000"/>
          </a:bodyPr>
          <a:lstStyle/>
          <a:p>
            <a:r>
              <a:rPr lang="en-US" dirty="0" smtClean="0"/>
              <a:t>Rational </a:t>
            </a:r>
            <a:r>
              <a:rPr lang="en-US" dirty="0"/>
              <a:t>volume-planning and constructive solutions of production buildings;</a:t>
            </a:r>
          </a:p>
          <a:p>
            <a:r>
              <a:rPr lang="en-US" dirty="0" smtClean="0"/>
              <a:t>Rational </a:t>
            </a:r>
            <a:r>
              <a:rPr lang="en-US" dirty="0"/>
              <a:t>arrangement of equipment;</a:t>
            </a:r>
          </a:p>
          <a:p>
            <a:r>
              <a:rPr lang="en-US" dirty="0" smtClean="0"/>
              <a:t>Mechanization </a:t>
            </a:r>
            <a:r>
              <a:rPr lang="en-US" dirty="0"/>
              <a:t>and automation of production processes;</a:t>
            </a:r>
          </a:p>
          <a:p>
            <a:r>
              <a:rPr lang="en-US" dirty="0" smtClean="0"/>
              <a:t>Remote control</a:t>
            </a:r>
            <a:r>
              <a:rPr lang="" smtClean="0"/>
              <a:t>(дистанционое управление)</a:t>
            </a:r>
            <a:r>
              <a:rPr lang="en-US" dirty="0" smtClean="0"/>
              <a:t> </a:t>
            </a:r>
            <a:r>
              <a:rPr lang="en-US" dirty="0"/>
              <a:t>and surveillance;</a:t>
            </a:r>
          </a:p>
          <a:p>
            <a:r>
              <a:rPr lang="en-US" dirty="0" smtClean="0"/>
              <a:t>Introduction </a:t>
            </a:r>
            <a:r>
              <a:rPr lang="en-US" dirty="0"/>
              <a:t>of rational technological processes and equipment;</a:t>
            </a:r>
          </a:p>
          <a:p>
            <a:r>
              <a:rPr lang="en-US" dirty="0"/>
              <a:t>Rational thermal insulation of equipment;</a:t>
            </a:r>
          </a:p>
          <a:p>
            <a:r>
              <a:rPr lang="en-US" dirty="0"/>
              <a:t>Protection of people working with different kinds of screens and veils;</a:t>
            </a:r>
          </a:p>
          <a:p>
            <a:r>
              <a:rPr lang="en-US" dirty="0"/>
              <a:t>Rational ventilation and heating;</a:t>
            </a:r>
          </a:p>
          <a:p>
            <a:r>
              <a:rPr lang="en-US" dirty="0" smtClean="0"/>
              <a:t>Rationalization </a:t>
            </a:r>
            <a:r>
              <a:rPr lang="en-US" dirty="0"/>
              <a:t>of the regimes of work and rest;</a:t>
            </a:r>
          </a:p>
          <a:p>
            <a:r>
              <a:rPr lang="en-US" dirty="0" smtClean="0"/>
              <a:t>Use </a:t>
            </a:r>
            <a:r>
              <a:rPr lang="en-US" dirty="0"/>
              <a:t>of personal protective equipment.</a:t>
            </a:r>
            <a:endParaRPr lang="ru-RU" dirty="0"/>
          </a:p>
        </p:txBody>
      </p:sp>
    </p:spTree>
    <p:extLst>
      <p:ext uri="{BB962C8B-B14F-4D97-AF65-F5344CB8AC3E}">
        <p14:creationId xmlns:p14="http://schemas.microsoft.com/office/powerpoint/2010/main" val="3227278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en-US" dirty="0"/>
              <a:t>Meteorological conditions of work in production (microclimate) are determined by:</a:t>
            </a:r>
          </a:p>
          <a:p>
            <a:r>
              <a:rPr lang="en-US" dirty="0"/>
              <a:t>Air temperature in the room (t, ° С),</a:t>
            </a:r>
          </a:p>
          <a:p>
            <a:r>
              <a:rPr lang="en-US" dirty="0"/>
              <a:t>Relative air humidity (φ,%),</a:t>
            </a:r>
          </a:p>
          <a:p>
            <a:r>
              <a:rPr lang="en-US" dirty="0"/>
              <a:t>Speed of air movement (V, m / s),</a:t>
            </a:r>
          </a:p>
          <a:p>
            <a:r>
              <a:rPr lang="en-US" dirty="0"/>
              <a:t>Intensity of thermal radiation (P, W / m2</a:t>
            </a:r>
            <a:r>
              <a:rPr lang="en-US" dirty="0" smtClean="0"/>
              <a:t>).</a:t>
            </a:r>
          </a:p>
          <a:p>
            <a:pPr indent="449580" algn="just">
              <a:lnSpc>
                <a:spcPct val="115000"/>
              </a:lnSpc>
              <a:spcAft>
                <a:spcPts val="0"/>
              </a:spcAft>
            </a:pPr>
            <a:r>
              <a:rPr lang="en-US" dirty="0" err="1" smtClean="0">
                <a:latin typeface="Times New Roman"/>
                <a:ea typeface="Calibri"/>
                <a:cs typeface="Times New Roman"/>
              </a:rPr>
              <a:t>Meteoconditions</a:t>
            </a:r>
            <a:r>
              <a:rPr lang="en-US" dirty="0" smtClean="0">
                <a:latin typeface="Times New Roman"/>
                <a:ea typeface="Calibri"/>
                <a:cs typeface="Times New Roman"/>
              </a:rPr>
              <a:t> </a:t>
            </a:r>
            <a:r>
              <a:rPr lang="en-US" dirty="0">
                <a:latin typeface="Times New Roman"/>
                <a:ea typeface="Calibri"/>
                <a:cs typeface="Times New Roman"/>
              </a:rPr>
              <a:t>- optimal and acceptable in the work zone - regulated depending on the time of year, the category of works on energy consumption and excess sensible heat.</a:t>
            </a:r>
            <a:endParaRPr lang="ru-RU" dirty="0"/>
          </a:p>
        </p:txBody>
      </p:sp>
    </p:spTree>
    <p:extLst>
      <p:ext uri="{BB962C8B-B14F-4D97-AF65-F5344CB8AC3E}">
        <p14:creationId xmlns:p14="http://schemas.microsoft.com/office/powerpoint/2010/main" val="3064027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85000" lnSpcReduction="20000"/>
          </a:bodyPr>
          <a:lstStyle/>
          <a:p>
            <a:r>
              <a:rPr lang="en-US" b="1" dirty="0"/>
              <a:t>Optimal microclimatic conditions </a:t>
            </a:r>
            <a:r>
              <a:rPr lang="en-US" dirty="0"/>
              <a:t>- a combination of microclimate parameters, which, with prolonged and systematic exposure to humans, ensure the preservation of the normal thermal state of the organism. They provide a sense of thermal comfort and create the prerequisites for a high level of efficiency</a:t>
            </a:r>
            <a:r>
              <a:rPr lang="en-US" dirty="0" smtClean="0"/>
              <a:t>.</a:t>
            </a:r>
          </a:p>
          <a:p>
            <a:r>
              <a:rPr lang="en-US" b="1" dirty="0"/>
              <a:t>Admissible microclimatic conditions </a:t>
            </a:r>
            <a:r>
              <a:rPr lang="en-US" dirty="0"/>
              <a:t>- a combination of microclimate parameters, which, if prolonged and systematically influenced by humans, can cause a change in the body's thermal state that quickly returns to normal. There may be uncomfortable sensations, deterioration of well-being and a decrease in efficiency.</a:t>
            </a:r>
          </a:p>
          <a:p>
            <a:r>
              <a:rPr lang="en-US" dirty="0"/>
              <a:t>The permissible values of the microclimate indicators are established in cases when optimal standards are not provided for technological requirements, technical and economic reasons.</a:t>
            </a:r>
            <a:endParaRPr lang="ru-RU" dirty="0"/>
          </a:p>
        </p:txBody>
      </p:sp>
    </p:spTree>
    <p:extLst>
      <p:ext uri="{BB962C8B-B14F-4D97-AF65-F5344CB8AC3E}">
        <p14:creationId xmlns:p14="http://schemas.microsoft.com/office/powerpoint/2010/main" val="201630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92500" lnSpcReduction="10000"/>
          </a:bodyPr>
          <a:lstStyle/>
          <a:p>
            <a:r>
              <a:rPr lang="en-US" dirty="0"/>
              <a:t>The effect of high temperature on a person contributes to the rapid </a:t>
            </a:r>
            <a:r>
              <a:rPr lang="en-US" dirty="0" smtClean="0"/>
              <a:t>fatigue</a:t>
            </a:r>
            <a:r>
              <a:rPr lang="" smtClean="0"/>
              <a:t>(утомляемость)</a:t>
            </a:r>
            <a:r>
              <a:rPr lang="en-US" dirty="0" smtClean="0"/>
              <a:t> </a:t>
            </a:r>
            <a:r>
              <a:rPr lang="en-US" dirty="0"/>
              <a:t>of the worker, can lead in certain conditions to an overheating of the body, accompanied by an increase in body temperature, excessive </a:t>
            </a:r>
            <a:r>
              <a:rPr lang="en-US" dirty="0" smtClean="0"/>
              <a:t>sweating</a:t>
            </a:r>
            <a:r>
              <a:rPr lang="" smtClean="0"/>
              <a:t>(потоотделение)</a:t>
            </a:r>
            <a:r>
              <a:rPr lang="en-US" dirty="0" smtClean="0"/>
              <a:t>, </a:t>
            </a:r>
            <a:r>
              <a:rPr lang="en-US" dirty="0"/>
              <a:t>thirst, rapid breathing and pulse. With a more significant overheating of the human body, </a:t>
            </a:r>
            <a:r>
              <a:rPr lang="en-US" dirty="0" smtClean="0"/>
              <a:t>dizziness</a:t>
            </a:r>
            <a:r>
              <a:rPr lang="" smtClean="0"/>
              <a:t>(головокружение) </a:t>
            </a:r>
            <a:r>
              <a:rPr lang="en-US" dirty="0" smtClean="0"/>
              <a:t>also rises</a:t>
            </a:r>
            <a:r>
              <a:rPr lang="en-US" dirty="0"/>
              <a:t>, speech is difficult, etc. The described form of body overheating with a predominance of a sharp increase in body temperature is called thermal hyperthermia.</a:t>
            </a:r>
            <a:endParaRPr lang="ru-RU" dirty="0"/>
          </a:p>
        </p:txBody>
      </p:sp>
    </p:spTree>
    <p:extLst>
      <p:ext uri="{BB962C8B-B14F-4D97-AF65-F5344CB8AC3E}">
        <p14:creationId xmlns:p14="http://schemas.microsoft.com/office/powerpoint/2010/main" val="319203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Autofit/>
          </a:bodyPr>
          <a:lstStyle/>
          <a:p>
            <a:pPr marL="0" indent="0">
              <a:buNone/>
            </a:pPr>
            <a:r>
              <a:rPr lang="" sz="2400" smtClean="0"/>
              <a:t>	</a:t>
            </a:r>
            <a:r>
              <a:rPr lang="en-US" sz="2400" dirty="0" smtClean="0"/>
              <a:t>Depending </a:t>
            </a:r>
            <a:r>
              <a:rPr lang="en-US" sz="2400" dirty="0"/>
              <a:t>on the energy consumption per unit of time, the work is divided into the following </a:t>
            </a:r>
            <a:r>
              <a:rPr lang="en-US" sz="2400" dirty="0" smtClean="0"/>
              <a:t>categories</a:t>
            </a:r>
            <a:r>
              <a:rPr lang="" sz="2400" smtClean="0"/>
              <a:t>:</a:t>
            </a:r>
            <a:endParaRPr lang="en-US" sz="2400" dirty="0"/>
          </a:p>
          <a:p>
            <a:r>
              <a:rPr lang="en-US" sz="2400" dirty="0"/>
              <a:t> </a:t>
            </a:r>
            <a:r>
              <a:rPr lang="en-US" sz="2400" b="1" dirty="0"/>
              <a:t>Light physical work (category I) </a:t>
            </a:r>
            <a:r>
              <a:rPr lang="en-US" sz="2400" dirty="0"/>
              <a:t>- activities with an energy intensity of up to 174 Watts.</a:t>
            </a:r>
          </a:p>
          <a:p>
            <a:r>
              <a:rPr lang="en-US" sz="2400" b="1" dirty="0"/>
              <a:t>Category </a:t>
            </a:r>
            <a:r>
              <a:rPr lang="en-US" sz="2400" b="1" dirty="0" err="1"/>
              <a:t>Ia</a:t>
            </a:r>
            <a:r>
              <a:rPr lang="en-US" sz="2400" b="1" dirty="0"/>
              <a:t> </a:t>
            </a:r>
            <a:r>
              <a:rPr lang="en-US" sz="2400" dirty="0"/>
              <a:t>includes work done sitting and accompanied by a slight physical strain with an energy consumption of up to 139 W.</a:t>
            </a:r>
          </a:p>
          <a:p>
            <a:r>
              <a:rPr lang="en-US" sz="2400" b="1" dirty="0"/>
              <a:t>The category </a:t>
            </a:r>
            <a:r>
              <a:rPr lang="en-US" sz="2400" b="1" dirty="0" err="1"/>
              <a:t>Ib</a:t>
            </a:r>
            <a:r>
              <a:rPr lang="en-US" sz="2400" b="1" dirty="0"/>
              <a:t> </a:t>
            </a:r>
            <a:r>
              <a:rPr lang="en-US" sz="2400" dirty="0"/>
              <a:t>includes work done sitting, standing or associated with walking and accompanied by some physical stress with an energy expenditure of 140 - 174 W.</a:t>
            </a:r>
          </a:p>
          <a:p>
            <a:r>
              <a:rPr lang="en-US" sz="2400" b="1" dirty="0"/>
              <a:t>Physical works of medium gravity (category II)</a:t>
            </a:r>
            <a:r>
              <a:rPr lang="en-US" sz="2400" dirty="0"/>
              <a:t> - activities with an energy intensity of 175 - 290 W</a:t>
            </a:r>
            <a:r>
              <a:rPr lang="en-US" sz="2400" dirty="0" smtClean="0"/>
              <a:t>.</a:t>
            </a:r>
            <a:endParaRPr lang="en-US" sz="2400" dirty="0"/>
          </a:p>
        </p:txBody>
      </p:sp>
    </p:spTree>
    <p:extLst>
      <p:ext uri="{BB962C8B-B14F-4D97-AF65-F5344CB8AC3E}">
        <p14:creationId xmlns:p14="http://schemas.microsoft.com/office/powerpoint/2010/main" val="3828823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lnSpcReduction="10000"/>
          </a:bodyPr>
          <a:lstStyle/>
          <a:p>
            <a:pPr lvl="0"/>
            <a:r>
              <a:rPr lang="en-US" sz="2400" b="1" dirty="0">
                <a:solidFill>
                  <a:prstClr val="black"/>
                </a:solidFill>
              </a:rPr>
              <a:t>Category </a:t>
            </a:r>
            <a:r>
              <a:rPr lang="en-US" sz="2400" b="1" dirty="0" err="1">
                <a:solidFill>
                  <a:prstClr val="black"/>
                </a:solidFill>
              </a:rPr>
              <a:t>IIa</a:t>
            </a:r>
            <a:r>
              <a:rPr lang="en-US" sz="2400" b="1" dirty="0">
                <a:solidFill>
                  <a:prstClr val="black"/>
                </a:solidFill>
              </a:rPr>
              <a:t> </a:t>
            </a:r>
            <a:r>
              <a:rPr lang="en-US" sz="2400" dirty="0">
                <a:solidFill>
                  <a:prstClr val="black"/>
                </a:solidFill>
              </a:rPr>
              <a:t>includes work associated with constant walking, the movement of small (up to 1 kg) items or objects in a standing or sitting position and requiring a certain physical stress with an energy cost of 175 - 232 W.</a:t>
            </a:r>
          </a:p>
          <a:p>
            <a:pPr lvl="0"/>
            <a:r>
              <a:rPr lang="en-US" sz="2400" b="1" dirty="0">
                <a:solidFill>
                  <a:prstClr val="black"/>
                </a:solidFill>
              </a:rPr>
              <a:t>The category </a:t>
            </a:r>
            <a:r>
              <a:rPr lang="" sz="2400" b="1" dirty="0">
                <a:solidFill>
                  <a:prstClr val="black"/>
                </a:solidFill>
              </a:rPr>
              <a:t> </a:t>
            </a:r>
            <a:r>
              <a:rPr lang="en-US" sz="2400" b="1" dirty="0" err="1">
                <a:solidFill>
                  <a:prstClr val="black"/>
                </a:solidFill>
              </a:rPr>
              <a:t>IIb</a:t>
            </a:r>
            <a:r>
              <a:rPr lang="en-US" sz="2400" b="1" dirty="0">
                <a:solidFill>
                  <a:prstClr val="black"/>
                </a:solidFill>
              </a:rPr>
              <a:t>  </a:t>
            </a:r>
            <a:r>
              <a:rPr lang="en-US" sz="2400" dirty="0">
                <a:solidFill>
                  <a:prstClr val="black"/>
                </a:solidFill>
              </a:rPr>
              <a:t>includes work related to walking, moving and carrying weights up to 10 kg and accompanied by moderate physical stress with an energy consumption of 233 - 290 W.</a:t>
            </a:r>
          </a:p>
          <a:p>
            <a:pPr lvl="0"/>
            <a:r>
              <a:rPr lang="en-US" sz="2400" b="1" dirty="0">
                <a:solidFill>
                  <a:prstClr val="black"/>
                </a:solidFill>
              </a:rPr>
              <a:t>Heavy physical work (category III) </a:t>
            </a:r>
            <a:r>
              <a:rPr lang="en-US" sz="2400" dirty="0">
                <a:solidFill>
                  <a:prstClr val="black"/>
                </a:solidFill>
              </a:rPr>
              <a:t>- activities with an intensity of energy consumption with an energy consumption of more than 290 watts. These works are associated with constant movement, movement and carrying of significant (over 10 kg) weights and requiring great physical effort.</a:t>
            </a:r>
            <a:endParaRPr lang="ru-RU" sz="2400" dirty="0">
              <a:solidFill>
                <a:prstClr val="black"/>
              </a:solidFill>
            </a:endParaRPr>
          </a:p>
          <a:p>
            <a:endParaRPr lang="ru-RU" dirty="0"/>
          </a:p>
        </p:txBody>
      </p:sp>
    </p:spTree>
    <p:extLst>
      <p:ext uri="{BB962C8B-B14F-4D97-AF65-F5344CB8AC3E}">
        <p14:creationId xmlns:p14="http://schemas.microsoft.com/office/powerpoint/2010/main" val="3813657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a:t>Normalizing distinguish two year period: cold (with average outdoor temperature +10 ° C and below) and warm (with average outdoor temperature above +10 ° C).</a:t>
            </a:r>
            <a:endParaRPr lang="ru-RU" dirty="0"/>
          </a:p>
        </p:txBody>
      </p:sp>
    </p:spTree>
    <p:extLst>
      <p:ext uri="{BB962C8B-B14F-4D97-AF65-F5344CB8AC3E}">
        <p14:creationId xmlns:p14="http://schemas.microsoft.com/office/powerpoint/2010/main" val="2804558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99288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633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612845"/>
            <a:ext cx="8136904" cy="3416320"/>
          </a:xfrm>
          <a:prstGeom prst="rect">
            <a:avLst/>
          </a:prstGeom>
        </p:spPr>
        <p:txBody>
          <a:bodyPr wrap="square">
            <a:spAutoFit/>
          </a:bodyPr>
          <a:lstStyle/>
          <a:p>
            <a:r>
              <a:rPr lang="en-US" dirty="0"/>
              <a:t> Thermoregulation system and human body responses, both physiological (i.e. skin and </a:t>
            </a:r>
            <a:r>
              <a:rPr lang="en-US" dirty="0" smtClean="0"/>
              <a:t>core </a:t>
            </a:r>
            <a:r>
              <a:rPr lang="en-US" dirty="0"/>
              <a:t>temperature) and psychological (thermal sensation and thermal comfort), have </a:t>
            </a:r>
            <a:r>
              <a:rPr lang="en-US" dirty="0" smtClean="0"/>
              <a:t>been </a:t>
            </a:r>
            <a:r>
              <a:rPr lang="en-US" dirty="0"/>
              <a:t>of considerable interest to researchers. However, while reactions to extreme </a:t>
            </a:r>
            <a:r>
              <a:rPr lang="en-US" dirty="0" smtClean="0"/>
              <a:t>conditions </a:t>
            </a:r>
            <a:r>
              <a:rPr lang="en-US" dirty="0"/>
              <a:t>are well understood and explained, there is a considerable knowledge gap </a:t>
            </a:r>
            <a:r>
              <a:rPr lang="en-US" dirty="0" smtClean="0"/>
              <a:t>for</a:t>
            </a:r>
            <a:r>
              <a:rPr lang="kk-KZ" dirty="0" smtClean="0"/>
              <a:t> </a:t>
            </a:r>
            <a:r>
              <a:rPr lang="en-US" dirty="0" smtClean="0"/>
              <a:t>mild </a:t>
            </a:r>
            <a:r>
              <a:rPr lang="en-US" dirty="0"/>
              <a:t>temperature range adaptation. </a:t>
            </a:r>
            <a:endParaRPr lang="kk-KZ" dirty="0" smtClean="0"/>
          </a:p>
          <a:p>
            <a:r>
              <a:rPr lang="en-US" dirty="0" smtClean="0"/>
              <a:t>Previous </a:t>
            </a:r>
            <a:r>
              <a:rPr lang="en-US" dirty="0"/>
              <a:t>research focused on the whole body </a:t>
            </a:r>
            <a:r>
              <a:rPr lang="en-US" dirty="0" smtClean="0"/>
              <a:t>response</a:t>
            </a:r>
            <a:r>
              <a:rPr lang="en-US" dirty="0"/>
              <a:t>, while local analysis is more appropriate for a new generation of intelligent </a:t>
            </a:r>
            <a:r>
              <a:rPr lang="en-US" dirty="0" smtClean="0"/>
              <a:t>thermal </a:t>
            </a:r>
            <a:r>
              <a:rPr lang="en-US" dirty="0"/>
              <a:t>control systems such as needed in planes. Furthermore majority of previous </a:t>
            </a:r>
            <a:r>
              <a:rPr lang="en-US" dirty="0" smtClean="0"/>
              <a:t>studies </a:t>
            </a:r>
            <a:r>
              <a:rPr lang="en-US" dirty="0"/>
              <a:t>were carried out predominantly on mannequins or with subjects placed in highly </a:t>
            </a:r>
          </a:p>
          <a:p>
            <a:r>
              <a:rPr lang="en-US" dirty="0"/>
              <a:t>controlled lab chambers, hence adaptations in normal shared spaces is not investigated </a:t>
            </a:r>
            <a:r>
              <a:rPr lang="en-US" dirty="0" smtClean="0"/>
              <a:t>in </a:t>
            </a:r>
            <a:r>
              <a:rPr lang="en-US" dirty="0"/>
              <a:t>sufficient depth. In addition, no study investigated infants’ temperature adaptation. </a:t>
            </a:r>
            <a:endParaRPr lang="ru-RU" dirty="0"/>
          </a:p>
        </p:txBody>
      </p:sp>
    </p:spTree>
    <p:extLst>
      <p:ext uri="{BB962C8B-B14F-4D97-AF65-F5344CB8AC3E}">
        <p14:creationId xmlns:p14="http://schemas.microsoft.com/office/powerpoint/2010/main" val="334991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9592" y="620688"/>
            <a:ext cx="6912768" cy="3693319"/>
          </a:xfrm>
          <a:prstGeom prst="rect">
            <a:avLst/>
          </a:prstGeom>
        </p:spPr>
        <p:txBody>
          <a:bodyPr wrap="square">
            <a:spAutoFit/>
          </a:bodyPr>
          <a:lstStyle/>
          <a:p>
            <a:r>
              <a:rPr lang="en-US" dirty="0"/>
              <a:t>Thermoregulation is the mechanism by which the core body temperature of </a:t>
            </a:r>
            <a:r>
              <a:rPr lang="en-US" dirty="0" smtClean="0"/>
              <a:t>homoeothermic </a:t>
            </a:r>
            <a:r>
              <a:rPr lang="en-US" dirty="0"/>
              <a:t>animals is maintained within fairly narrow limits. Thermoregulation </a:t>
            </a:r>
            <a:r>
              <a:rPr lang="en-US" dirty="0" smtClean="0"/>
              <a:t>occurs </a:t>
            </a:r>
            <a:r>
              <a:rPr lang="en-US" dirty="0"/>
              <a:t>as a result of physiological, morphological, and </a:t>
            </a:r>
            <a:r>
              <a:rPr lang="en-US" dirty="0" err="1"/>
              <a:t>behavioural</a:t>
            </a:r>
            <a:r>
              <a:rPr lang="en-US" dirty="0"/>
              <a:t> responses to the </a:t>
            </a:r>
            <a:r>
              <a:rPr lang="en-US" dirty="0" smtClean="0"/>
              <a:t>environmental </a:t>
            </a:r>
            <a:r>
              <a:rPr lang="en-US" dirty="0"/>
              <a:t>conditions. The most important aspects of the environmental conditions </a:t>
            </a:r>
          </a:p>
          <a:p>
            <a:r>
              <a:rPr lang="en-US" dirty="0"/>
              <a:t>are air temperature, radiant temperatures (infrared and solar radiation), air velocity, </a:t>
            </a:r>
            <a:r>
              <a:rPr lang="en-US" dirty="0" smtClean="0"/>
              <a:t>humidity</a:t>
            </a:r>
            <a:r>
              <a:rPr lang="en-US" dirty="0"/>
              <a:t>, wetting by precipitation or otherwise, and the nature of the floor if insulation </a:t>
            </a:r>
            <a:r>
              <a:rPr lang="en-US" dirty="0" smtClean="0"/>
              <a:t>is </a:t>
            </a:r>
            <a:r>
              <a:rPr lang="en-US" dirty="0"/>
              <a:t>poor [Ingram, 1975]. Thermoregulation is achieved by having control over both heat </a:t>
            </a:r>
          </a:p>
          <a:p>
            <a:r>
              <a:rPr lang="en-US" dirty="0"/>
              <a:t>production and insulation. </a:t>
            </a:r>
            <a:endParaRPr lang="kk-KZ" dirty="0" smtClean="0"/>
          </a:p>
          <a:p>
            <a:r>
              <a:rPr lang="en-US" dirty="0" smtClean="0"/>
              <a:t>Thermoregulation </a:t>
            </a:r>
            <a:r>
              <a:rPr lang="en-US" dirty="0"/>
              <a:t>maintains body temperature stable despite the fluctuations in the </a:t>
            </a:r>
            <a:r>
              <a:rPr lang="en-US" dirty="0" smtClean="0"/>
              <a:t>environmental </a:t>
            </a:r>
            <a:r>
              <a:rPr lang="en-US" dirty="0"/>
              <a:t>conditions, although the peripheral tissue temperatures vary </a:t>
            </a:r>
            <a:r>
              <a:rPr lang="en-US" dirty="0" smtClean="0"/>
              <a:t>considerably</a:t>
            </a:r>
            <a:r>
              <a:rPr lang="ru-RU" dirty="0" smtClean="0"/>
              <a:t>.</a:t>
            </a:r>
            <a:endParaRPr lang="en-US" dirty="0"/>
          </a:p>
        </p:txBody>
      </p:sp>
    </p:spTree>
    <p:extLst>
      <p:ext uri="{BB962C8B-B14F-4D97-AF65-F5344CB8AC3E}">
        <p14:creationId xmlns:p14="http://schemas.microsoft.com/office/powerpoint/2010/main" val="307831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92500" lnSpcReduction="10000"/>
          </a:bodyPr>
          <a:lstStyle/>
          <a:p>
            <a:r>
              <a:rPr lang="en-US" dirty="0"/>
              <a:t>Another form of heat exposure per person is characterized by a disturbance of water-salt metabolism and is known as the </a:t>
            </a:r>
            <a:r>
              <a:rPr lang="en-US" dirty="0" smtClean="0"/>
              <a:t>convulsive</a:t>
            </a:r>
            <a:r>
              <a:rPr lang="" smtClean="0"/>
              <a:t>(судорожная)</a:t>
            </a:r>
            <a:r>
              <a:rPr lang="en-US" dirty="0" smtClean="0"/>
              <a:t> </a:t>
            </a:r>
            <a:r>
              <a:rPr lang="en-US" dirty="0"/>
              <a:t>disease. It takes the form of </a:t>
            </a:r>
            <a:r>
              <a:rPr lang="en-US" dirty="0" smtClean="0"/>
              <a:t>cramps</a:t>
            </a:r>
            <a:r>
              <a:rPr lang="" smtClean="0"/>
              <a:t>(судорога)</a:t>
            </a:r>
            <a:r>
              <a:rPr lang="en-US" dirty="0" smtClean="0"/>
              <a:t> </a:t>
            </a:r>
            <a:r>
              <a:rPr lang="en-US" dirty="0"/>
              <a:t>of various muscles, especially the </a:t>
            </a:r>
            <a:r>
              <a:rPr lang="en-US" dirty="0" smtClean="0"/>
              <a:t>calf</a:t>
            </a:r>
            <a:r>
              <a:rPr lang="" smtClean="0"/>
              <a:t>(икраножная)</a:t>
            </a:r>
            <a:r>
              <a:rPr lang="en-US" dirty="0" smtClean="0"/>
              <a:t>, </a:t>
            </a:r>
            <a:r>
              <a:rPr lang="en-US" dirty="0"/>
              <a:t>accompanied by a large release of </a:t>
            </a:r>
            <a:r>
              <a:rPr lang="en-US" dirty="0" smtClean="0"/>
              <a:t>sweat</a:t>
            </a:r>
            <a:r>
              <a:rPr lang="" smtClean="0"/>
              <a:t>(пот)</a:t>
            </a:r>
            <a:r>
              <a:rPr lang="en-US" dirty="0" smtClean="0"/>
              <a:t> </a:t>
            </a:r>
            <a:r>
              <a:rPr lang="en-US" dirty="0"/>
              <a:t>with the loss of the body's desired salts. Dehydration of the body causes </a:t>
            </a:r>
            <a:r>
              <a:rPr lang="en-US" dirty="0" smtClean="0"/>
              <a:t>thickening</a:t>
            </a:r>
            <a:r>
              <a:rPr lang="" smtClean="0"/>
              <a:t>(сгущение)</a:t>
            </a:r>
            <a:r>
              <a:rPr lang="en-US" dirty="0" smtClean="0"/>
              <a:t> </a:t>
            </a:r>
            <a:r>
              <a:rPr lang="en-US" dirty="0"/>
              <a:t>of the blood, the nutrition of tissues and organs worsens. The loss of salts deprives the blood of the ability to retain water, which leads to the rapid removal of the newly drunk fluid from the body.</a:t>
            </a:r>
          </a:p>
          <a:p>
            <a:endParaRPr lang="ru-RU" dirty="0"/>
          </a:p>
        </p:txBody>
      </p:sp>
    </p:spTree>
    <p:extLst>
      <p:ext uri="{BB962C8B-B14F-4D97-AF65-F5344CB8AC3E}">
        <p14:creationId xmlns:p14="http://schemas.microsoft.com/office/powerpoint/2010/main" val="62443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a:bodyPr>
          <a:lstStyle/>
          <a:p>
            <a:r>
              <a:rPr lang="en-US" dirty="0"/>
              <a:t>Subsequently thermal shock may come a heat </a:t>
            </a:r>
            <a:r>
              <a:rPr lang="en-US" dirty="0" smtClean="0"/>
              <a:t>stroke</a:t>
            </a:r>
            <a:r>
              <a:rPr lang="" smtClean="0"/>
              <a:t>(тепловой удар)</a:t>
            </a:r>
            <a:r>
              <a:rPr lang="en-US" dirty="0" smtClean="0"/>
              <a:t>, </a:t>
            </a:r>
            <a:r>
              <a:rPr lang="en-US" dirty="0"/>
              <a:t>flowing with loss of </a:t>
            </a:r>
            <a:r>
              <a:rPr lang="en-US" dirty="0" smtClean="0"/>
              <a:t>consciousness</a:t>
            </a:r>
            <a:r>
              <a:rPr lang="" smtClean="0"/>
              <a:t>(сознание)</a:t>
            </a:r>
            <a:r>
              <a:rPr lang="en-US" dirty="0" smtClean="0"/>
              <a:t>, </a:t>
            </a:r>
            <a:r>
              <a:rPr lang="en-US" dirty="0"/>
              <a:t>increase in body temperature to 40 - 41 ° C, weak and rapid pulse. With a warm or sunny impact, blood rushes to the brain, causing the victim to feel a sudden weakness, a headache, vomiting, and breathing becomes superficial. A characteristic sign of severe damage is almost complete cessation of sweating. Heat stroke and convulsive illness can lead to death.</a:t>
            </a:r>
            <a:endParaRPr lang="ru-RU" dirty="0"/>
          </a:p>
        </p:txBody>
      </p:sp>
    </p:spTree>
    <p:extLst>
      <p:ext uri="{BB962C8B-B14F-4D97-AF65-F5344CB8AC3E}">
        <p14:creationId xmlns:p14="http://schemas.microsoft.com/office/powerpoint/2010/main" val="30337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lstStyle/>
          <a:p>
            <a:r>
              <a:rPr lang="en-US" dirty="0"/>
              <a:t>An adverse effect on the human body has also a low air temperature. It can cause local or general cooling of the body, cause a cold or frostbite. Prolonged cooling often leads to a breakdown in the activity of capillaries and small arteries (fever of fingers, toes and tips of the ears). At the same time, there is a </a:t>
            </a:r>
            <a:r>
              <a:rPr lang="en-US" dirty="0" smtClean="0"/>
              <a:t>hypothermia</a:t>
            </a:r>
            <a:r>
              <a:rPr lang="" smtClean="0"/>
              <a:t>(переохлаждение)</a:t>
            </a:r>
            <a:r>
              <a:rPr lang="en-US" dirty="0" smtClean="0"/>
              <a:t> </a:t>
            </a:r>
            <a:r>
              <a:rPr lang="en-US" dirty="0"/>
              <a:t>of the whole organism</a:t>
            </a:r>
            <a:r>
              <a:rPr lang="en-US" dirty="0" smtClean="0"/>
              <a:t>.</a:t>
            </a:r>
            <a:endParaRPr lang="ru-RU" dirty="0"/>
          </a:p>
        </p:txBody>
      </p:sp>
    </p:spTree>
    <p:extLst>
      <p:ext uri="{BB962C8B-B14F-4D97-AF65-F5344CB8AC3E}">
        <p14:creationId xmlns:p14="http://schemas.microsoft.com/office/powerpoint/2010/main" val="683979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92500" lnSpcReduction="20000"/>
          </a:bodyPr>
          <a:lstStyle/>
          <a:p>
            <a:r>
              <a:rPr lang="en-US" dirty="0"/>
              <a:t>These parameters both separately and in a complex have a significant effect on the course of life processes in the human body, largely determine its health and therefore are an important characteristic of hygienic working conditions.</a:t>
            </a:r>
          </a:p>
          <a:p>
            <a:r>
              <a:rPr lang="en-US" dirty="0"/>
              <a:t>Unfavorable weather conditions can lead to rapid </a:t>
            </a:r>
            <a:r>
              <a:rPr lang="en-US" dirty="0" smtClean="0"/>
              <a:t>fatigue</a:t>
            </a:r>
            <a:r>
              <a:rPr lang="" smtClean="0"/>
              <a:t>(утомлемость)</a:t>
            </a:r>
            <a:r>
              <a:rPr lang="en-US" dirty="0" smtClean="0"/>
              <a:t>, </a:t>
            </a:r>
            <a:r>
              <a:rPr lang="en-US" dirty="0"/>
              <a:t>increased morbidity and reduced productivity.</a:t>
            </a:r>
          </a:p>
          <a:p>
            <a:r>
              <a:rPr lang="en-US" dirty="0"/>
              <a:t>Thus, air temperature can significantly affect the thermoregulation of the body, which is due to biochemical and biophysical processes, which causes a constant heat exchange of the organism with the external environment.</a:t>
            </a:r>
            <a:endParaRPr lang="ru-RU" dirty="0"/>
          </a:p>
        </p:txBody>
      </p:sp>
    </p:spTree>
    <p:extLst>
      <p:ext uri="{BB962C8B-B14F-4D97-AF65-F5344CB8AC3E}">
        <p14:creationId xmlns:p14="http://schemas.microsoft.com/office/powerpoint/2010/main" val="316424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6453336"/>
          </a:xfrm>
        </p:spPr>
        <p:txBody>
          <a:bodyPr>
            <a:noAutofit/>
          </a:bodyPr>
          <a:lstStyle/>
          <a:p>
            <a:r>
              <a:rPr lang="en-US" sz="2400" b="1" dirty="0"/>
              <a:t>Thermoregulation </a:t>
            </a:r>
            <a:r>
              <a:rPr lang="en-US" sz="2400" dirty="0"/>
              <a:t>is a combination of physiological processes aimed at maintaining the relative constancy of body temperature in conditions of changing the temperature of the environment. Thermoregulation is aimed at preventing violations of the heat balance of the body or its restoration.</a:t>
            </a:r>
          </a:p>
          <a:p>
            <a:r>
              <a:rPr lang="en-US" sz="2400" dirty="0"/>
              <a:t>It is generally accepted that thermoregulation is inherent only in </a:t>
            </a:r>
            <a:r>
              <a:rPr lang="en-US" sz="2400" dirty="0" err="1"/>
              <a:t>homeothermic</a:t>
            </a:r>
            <a:r>
              <a:rPr lang="en-US" sz="2400" dirty="0"/>
              <a:t> animals (including mammals (including humans) and birds), whose bodies have the ability to maintain the temperature of the internal areas of the body at a relatively constant and fairly high level (about 37-38 ° C in mammals And 40-42 ° C in birds) regardless of changes in ambient temperature.</a:t>
            </a:r>
          </a:p>
          <a:p>
            <a:r>
              <a:rPr lang="en-US" sz="2400" dirty="0"/>
              <a:t>Thermoreceptors transmit information about the thermal state of the body to the thermoregulatory centers, in turn, the centers of thermoregulation through nerve fibers, hormones and other biologically active substances change the level of heat transfer and heat production of the body.</a:t>
            </a:r>
            <a:endParaRPr lang="ru-RU" sz="2400" dirty="0"/>
          </a:p>
        </p:txBody>
      </p:sp>
    </p:spTree>
    <p:extLst>
      <p:ext uri="{BB962C8B-B14F-4D97-AF65-F5344CB8AC3E}">
        <p14:creationId xmlns:p14="http://schemas.microsoft.com/office/powerpoint/2010/main" val="3796865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lnSpcReduction="10000"/>
          </a:bodyPr>
          <a:lstStyle/>
          <a:p>
            <a:r>
              <a:rPr lang="en-US" b="1" dirty="0"/>
              <a:t>Thermoregulation can be divided into two main types</a:t>
            </a:r>
            <a:r>
              <a:rPr lang="en-US" dirty="0"/>
              <a:t>:</a:t>
            </a:r>
          </a:p>
          <a:p>
            <a:r>
              <a:rPr lang="en-US" b="1" dirty="0"/>
              <a:t>1. Physical thermoregulation</a:t>
            </a:r>
            <a:r>
              <a:rPr lang="en-US" dirty="0"/>
              <a:t>:</a:t>
            </a:r>
          </a:p>
          <a:p>
            <a:r>
              <a:rPr lang="en-US" dirty="0"/>
              <a:t>- Evaporation (sweating);</a:t>
            </a:r>
          </a:p>
          <a:p>
            <a:r>
              <a:rPr lang="en-US" dirty="0"/>
              <a:t>- Radiation (radiation);</a:t>
            </a:r>
          </a:p>
          <a:p>
            <a:r>
              <a:rPr lang="en-US" dirty="0"/>
              <a:t>- Thermal conduct (conduction);</a:t>
            </a:r>
          </a:p>
          <a:p>
            <a:r>
              <a:rPr lang="en-US" dirty="0"/>
              <a:t>- Convection.</a:t>
            </a:r>
          </a:p>
          <a:p>
            <a:r>
              <a:rPr lang="en-US" b="1" dirty="0"/>
              <a:t>2. Chemical thermoregulation.</a:t>
            </a:r>
          </a:p>
          <a:p>
            <a:r>
              <a:rPr lang="en-US" dirty="0"/>
              <a:t>- Contractive thermogenesis;</a:t>
            </a:r>
          </a:p>
          <a:p>
            <a:r>
              <a:rPr lang="en-US" dirty="0"/>
              <a:t>- </a:t>
            </a:r>
            <a:r>
              <a:rPr lang="en-US" dirty="0" err="1"/>
              <a:t>Unconclusive</a:t>
            </a:r>
            <a:r>
              <a:rPr lang="en-US" dirty="0"/>
              <a:t> thermogenesis.</a:t>
            </a:r>
            <a:endParaRPr lang="ru-RU" dirty="0"/>
          </a:p>
        </p:txBody>
      </p:sp>
    </p:spTree>
    <p:extLst>
      <p:ext uri="{BB962C8B-B14F-4D97-AF65-F5344CB8AC3E}">
        <p14:creationId xmlns:p14="http://schemas.microsoft.com/office/powerpoint/2010/main" val="177129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85000" lnSpcReduction="10000"/>
          </a:bodyPr>
          <a:lstStyle/>
          <a:p>
            <a:r>
              <a:rPr lang="en-US" dirty="0"/>
              <a:t>Physical thermoregulation is carried out due to changes in the activity of the cardiovascular system (expansion of blood vessels and increased blood flow to the skin) and the work of muscle tissues.</a:t>
            </a:r>
          </a:p>
          <a:p>
            <a:r>
              <a:rPr lang="en-US" dirty="0"/>
              <a:t>Physical thermoregulation ensures the preservation of the constant temperature of the body due to changes in the heat output of the body by carrying through the skin (</a:t>
            </a:r>
            <a:r>
              <a:rPr lang="en-US" b="1" dirty="0"/>
              <a:t>conduction and convection</a:t>
            </a:r>
            <a:r>
              <a:rPr lang="en-US" dirty="0"/>
              <a:t>), </a:t>
            </a:r>
            <a:r>
              <a:rPr lang="en-US" b="1" dirty="0"/>
              <a:t>radiation </a:t>
            </a:r>
            <a:r>
              <a:rPr lang="en-US" dirty="0" smtClean="0"/>
              <a:t>and </a:t>
            </a:r>
            <a:r>
              <a:rPr lang="en-US" b="1" dirty="0"/>
              <a:t>evaporation of water</a:t>
            </a:r>
            <a:r>
              <a:rPr lang="en-US" b="1" dirty="0" smtClean="0"/>
              <a:t>.</a:t>
            </a:r>
            <a:endParaRPr lang="" b="1" smtClean="0"/>
          </a:p>
          <a:p>
            <a:r>
              <a:rPr lang="en-US" dirty="0"/>
              <a:t>A person at rest at an air temperature of about 20 ° C and the total heat transfer, equal to 419 kJ (100 kcal) per hour, using 66% of the radiation is lost, the evaporation of water - 19%, convection - 15% of total body heat loss.</a:t>
            </a:r>
            <a:endParaRPr lang="ru-RU" dirty="0"/>
          </a:p>
        </p:txBody>
      </p:sp>
    </p:spTree>
    <p:extLst>
      <p:ext uri="{BB962C8B-B14F-4D97-AF65-F5344CB8AC3E}">
        <p14:creationId xmlns:p14="http://schemas.microsoft.com/office/powerpoint/2010/main" val="10368205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2255</Words>
  <Application>Microsoft Office PowerPoint</Application>
  <PresentationFormat>Экран (4:3)</PresentationFormat>
  <Paragraphs>83</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Times New Roman</vt:lpstr>
      <vt:lpstr>Тема Office</vt:lpstr>
      <vt:lpstr>Meteorological conditions of the production environment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Normalization of meteorological conditions of the production environment</vt:lpstr>
      <vt:lpstr>Презентация PowerPoint</vt:lpstr>
      <vt:lpstr> Creation of optimal meteorological conditions of labor in industrial premises is carried out in the following directions: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Student</cp:lastModifiedBy>
  <cp:revision>18</cp:revision>
  <dcterms:created xsi:type="dcterms:W3CDTF">2017-07-03T16:07:50Z</dcterms:created>
  <dcterms:modified xsi:type="dcterms:W3CDTF">2019-10-11T11:54:21Z</dcterms:modified>
</cp:coreProperties>
</file>