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11.10.2019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11.10.2019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11.10.2019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11.10.2019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11.10.2019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11.10.2019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11.10.2019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11.10.2019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11.10.2019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11.10.2019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11.10.2019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11.10.2019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899592" y="692696"/>
            <a:ext cx="7488832" cy="5472608"/>
          </a:xfrm>
        </p:spPr>
        <p:txBody>
          <a:bodyPr>
            <a:normAutofit fontScale="62500" lnSpcReduction="20000"/>
          </a:bodyPr>
          <a:lstStyle/>
          <a:p>
            <a:r>
              <a:rPr lang="en-US" sz="3400" b="1" dirty="0" smtClean="0">
                <a:solidFill>
                  <a:schemeClr val="tx1"/>
                </a:solidFill>
              </a:rPr>
              <a:t>I. </a:t>
            </a:r>
            <a:r>
              <a:rPr lang="ru-RU" sz="3400" b="1" dirty="0" err="1" smtClean="0">
                <a:solidFill>
                  <a:schemeClr val="tx1"/>
                </a:solidFill>
              </a:rPr>
              <a:t>Dangerous</a:t>
            </a:r>
            <a:r>
              <a:rPr lang="ru-RU" sz="3400" b="1" dirty="0" smtClean="0">
                <a:solidFill>
                  <a:schemeClr val="tx1"/>
                </a:solidFill>
              </a:rPr>
              <a:t> </a:t>
            </a:r>
            <a:r>
              <a:rPr lang="ru-RU" sz="3400" b="1" dirty="0" err="1">
                <a:solidFill>
                  <a:schemeClr val="tx1"/>
                </a:solidFill>
              </a:rPr>
              <a:t>chemical</a:t>
            </a:r>
            <a:r>
              <a:rPr lang="ru-RU" sz="3400" b="1" dirty="0">
                <a:solidFill>
                  <a:schemeClr val="tx1"/>
                </a:solidFill>
              </a:rPr>
              <a:t> </a:t>
            </a:r>
            <a:r>
              <a:rPr lang="ru-RU" sz="3400" b="1" dirty="0" err="1">
                <a:solidFill>
                  <a:schemeClr val="tx1"/>
                </a:solidFill>
              </a:rPr>
              <a:t>substances</a:t>
            </a:r>
            <a:endParaRPr lang="ru-RU" sz="3400" dirty="0">
              <a:solidFill>
                <a:schemeClr val="tx1"/>
              </a:solidFill>
            </a:endParaRPr>
          </a:p>
          <a:p>
            <a:pPr algn="just"/>
            <a:endParaRPr lang="" sz="3400" dirty="0" smtClean="0">
              <a:solidFill>
                <a:schemeClr val="tx1"/>
              </a:solidFill>
            </a:endParaRPr>
          </a:p>
          <a:p>
            <a:pPr algn="just"/>
            <a:r>
              <a:rPr lang="ru-RU" sz="3400" dirty="0" err="1" smtClean="0">
                <a:solidFill>
                  <a:schemeClr val="tx1"/>
                </a:solidFill>
              </a:rPr>
              <a:t>The</a:t>
            </a:r>
            <a:r>
              <a:rPr lang="ru-RU" sz="3400" dirty="0" smtClean="0">
                <a:solidFill>
                  <a:schemeClr val="tx1"/>
                </a:solidFill>
              </a:rPr>
              <a:t> </a:t>
            </a:r>
            <a:r>
              <a:rPr lang="ru-RU" sz="3400" dirty="0" err="1">
                <a:solidFill>
                  <a:schemeClr val="tx1"/>
                </a:solidFill>
              </a:rPr>
              <a:t>classification</a:t>
            </a:r>
            <a:r>
              <a:rPr lang="ru-RU" sz="3400" dirty="0">
                <a:solidFill>
                  <a:schemeClr val="tx1"/>
                </a:solidFill>
              </a:rPr>
              <a:t> </a:t>
            </a:r>
            <a:r>
              <a:rPr lang="ru-RU" sz="3400" dirty="0" err="1">
                <a:solidFill>
                  <a:schemeClr val="tx1"/>
                </a:solidFill>
              </a:rPr>
              <a:t>of</a:t>
            </a:r>
            <a:r>
              <a:rPr lang="ru-RU" sz="3400" dirty="0">
                <a:solidFill>
                  <a:schemeClr val="tx1"/>
                </a:solidFill>
              </a:rPr>
              <a:t> </a:t>
            </a:r>
            <a:r>
              <a:rPr lang="ru-RU" sz="3400" dirty="0" err="1">
                <a:solidFill>
                  <a:schemeClr val="tx1"/>
                </a:solidFill>
              </a:rPr>
              <a:t>dangerous</a:t>
            </a:r>
            <a:r>
              <a:rPr lang="ru-RU" sz="3400" dirty="0">
                <a:solidFill>
                  <a:schemeClr val="tx1"/>
                </a:solidFill>
              </a:rPr>
              <a:t> </a:t>
            </a:r>
            <a:r>
              <a:rPr lang="ru-RU" sz="3400" dirty="0" err="1">
                <a:solidFill>
                  <a:schemeClr val="tx1"/>
                </a:solidFill>
              </a:rPr>
              <a:t>substances</a:t>
            </a:r>
            <a:r>
              <a:rPr lang="ru-RU" sz="3400" dirty="0">
                <a:solidFill>
                  <a:schemeClr val="tx1"/>
                </a:solidFill>
              </a:rPr>
              <a:t> </a:t>
            </a:r>
            <a:r>
              <a:rPr lang="ru-RU" sz="3400" dirty="0" err="1">
                <a:solidFill>
                  <a:schemeClr val="tx1"/>
                </a:solidFill>
              </a:rPr>
              <a:t>is</a:t>
            </a:r>
            <a:r>
              <a:rPr lang="ru-RU" sz="3400" dirty="0">
                <a:solidFill>
                  <a:schemeClr val="tx1"/>
                </a:solidFill>
              </a:rPr>
              <a:t> </a:t>
            </a:r>
            <a:r>
              <a:rPr lang="ru-RU" sz="3400" dirty="0" err="1">
                <a:solidFill>
                  <a:schemeClr val="tx1"/>
                </a:solidFill>
              </a:rPr>
              <a:t>based</a:t>
            </a:r>
            <a:r>
              <a:rPr lang="ru-RU" sz="3400" dirty="0">
                <a:solidFill>
                  <a:schemeClr val="tx1"/>
                </a:solidFill>
              </a:rPr>
              <a:t> </a:t>
            </a:r>
            <a:r>
              <a:rPr lang="ru-RU" sz="3400" dirty="0" err="1">
                <a:solidFill>
                  <a:schemeClr val="tx1"/>
                </a:solidFill>
              </a:rPr>
              <a:t>largely</a:t>
            </a:r>
            <a:r>
              <a:rPr lang="ru-RU" sz="3400" dirty="0">
                <a:solidFill>
                  <a:schemeClr val="tx1"/>
                </a:solidFill>
              </a:rPr>
              <a:t> </a:t>
            </a:r>
            <a:r>
              <a:rPr lang="ru-RU" sz="3400" dirty="0" err="1">
                <a:solidFill>
                  <a:schemeClr val="tx1"/>
                </a:solidFill>
              </a:rPr>
              <a:t>on</a:t>
            </a:r>
            <a:r>
              <a:rPr lang="ru-RU" sz="3400" dirty="0">
                <a:solidFill>
                  <a:schemeClr val="tx1"/>
                </a:solidFill>
              </a:rPr>
              <a:t> </a:t>
            </a:r>
            <a:r>
              <a:rPr lang="ru-RU" sz="3400" dirty="0" err="1">
                <a:solidFill>
                  <a:schemeClr val="tx1"/>
                </a:solidFill>
              </a:rPr>
              <a:t>the</a:t>
            </a:r>
            <a:endParaRPr lang="ru-RU" sz="3400" dirty="0">
              <a:solidFill>
                <a:schemeClr val="tx1"/>
              </a:solidFill>
            </a:endParaRPr>
          </a:p>
          <a:p>
            <a:pPr algn="just"/>
            <a:r>
              <a:rPr lang="ru-RU" sz="3400" dirty="0" err="1">
                <a:solidFill>
                  <a:schemeClr val="tx1"/>
                </a:solidFill>
              </a:rPr>
              <a:t>characteristic</a:t>
            </a:r>
            <a:r>
              <a:rPr lang="ru-RU" sz="3400" dirty="0">
                <a:solidFill>
                  <a:schemeClr val="tx1"/>
                </a:solidFill>
              </a:rPr>
              <a:t> </a:t>
            </a:r>
            <a:r>
              <a:rPr lang="ru-RU" sz="3400" dirty="0" err="1">
                <a:solidFill>
                  <a:schemeClr val="tx1"/>
                </a:solidFill>
              </a:rPr>
              <a:t>properties</a:t>
            </a:r>
            <a:r>
              <a:rPr lang="ru-RU" sz="3400" dirty="0">
                <a:solidFill>
                  <a:schemeClr val="tx1"/>
                </a:solidFill>
              </a:rPr>
              <a:t> </a:t>
            </a:r>
            <a:r>
              <a:rPr lang="ru-RU" sz="3400" dirty="0" err="1">
                <a:solidFill>
                  <a:schemeClr val="tx1"/>
                </a:solidFill>
              </a:rPr>
              <a:t>of</a:t>
            </a:r>
            <a:r>
              <a:rPr lang="ru-RU" sz="3400" dirty="0">
                <a:solidFill>
                  <a:schemeClr val="tx1"/>
                </a:solidFill>
              </a:rPr>
              <a:t> </a:t>
            </a:r>
            <a:r>
              <a:rPr lang="ru-RU" sz="3400" dirty="0" err="1">
                <a:solidFill>
                  <a:schemeClr val="tx1"/>
                </a:solidFill>
              </a:rPr>
              <a:t>such</a:t>
            </a:r>
            <a:r>
              <a:rPr lang="ru-RU" sz="3400" dirty="0">
                <a:solidFill>
                  <a:schemeClr val="tx1"/>
                </a:solidFill>
              </a:rPr>
              <a:t> </a:t>
            </a:r>
            <a:r>
              <a:rPr lang="ru-RU" sz="3400" dirty="0" err="1">
                <a:solidFill>
                  <a:schemeClr val="tx1"/>
                </a:solidFill>
              </a:rPr>
              <a:t>substances</a:t>
            </a:r>
            <a:r>
              <a:rPr lang="ru-RU" sz="3400" dirty="0">
                <a:solidFill>
                  <a:schemeClr val="tx1"/>
                </a:solidFill>
              </a:rPr>
              <a:t> </a:t>
            </a:r>
            <a:r>
              <a:rPr lang="ru-RU" sz="3400" dirty="0" err="1">
                <a:solidFill>
                  <a:schemeClr val="tx1"/>
                </a:solidFill>
              </a:rPr>
              <a:t>and</a:t>
            </a:r>
            <a:r>
              <a:rPr lang="ru-RU" sz="3400" dirty="0">
                <a:solidFill>
                  <a:schemeClr val="tx1"/>
                </a:solidFill>
              </a:rPr>
              <a:t> </a:t>
            </a:r>
            <a:r>
              <a:rPr lang="ru-RU" sz="3400" dirty="0" err="1">
                <a:solidFill>
                  <a:schemeClr val="tx1"/>
                </a:solidFill>
              </a:rPr>
              <a:t>their</a:t>
            </a:r>
            <a:r>
              <a:rPr lang="ru-RU" sz="3400" dirty="0">
                <a:solidFill>
                  <a:schemeClr val="tx1"/>
                </a:solidFill>
              </a:rPr>
              <a:t> </a:t>
            </a:r>
            <a:r>
              <a:rPr lang="ru-RU" sz="3400" dirty="0" err="1">
                <a:solidFill>
                  <a:schemeClr val="tx1"/>
                </a:solidFill>
              </a:rPr>
              <a:t>effects</a:t>
            </a:r>
            <a:r>
              <a:rPr lang="ru-RU" sz="3400" dirty="0">
                <a:solidFill>
                  <a:schemeClr val="tx1"/>
                </a:solidFill>
              </a:rPr>
              <a:t> </a:t>
            </a:r>
            <a:r>
              <a:rPr lang="ru-RU" sz="3400" dirty="0" err="1">
                <a:solidFill>
                  <a:schemeClr val="tx1"/>
                </a:solidFill>
              </a:rPr>
              <a:t>on</a:t>
            </a:r>
            <a:endParaRPr lang="ru-RU" sz="3400" dirty="0">
              <a:solidFill>
                <a:schemeClr val="tx1"/>
              </a:solidFill>
            </a:endParaRPr>
          </a:p>
          <a:p>
            <a:pPr algn="just"/>
            <a:r>
              <a:rPr lang="ru-RU" sz="3400" dirty="0" err="1">
                <a:solidFill>
                  <a:schemeClr val="tx1"/>
                </a:solidFill>
              </a:rPr>
              <a:t>man</a:t>
            </a:r>
            <a:r>
              <a:rPr lang="ru-RU" sz="3400" dirty="0">
                <a:solidFill>
                  <a:schemeClr val="tx1"/>
                </a:solidFill>
              </a:rPr>
              <a:t>. </a:t>
            </a:r>
            <a:endParaRPr lang="" sz="3400" dirty="0" smtClean="0">
              <a:solidFill>
                <a:schemeClr val="tx1"/>
              </a:solidFill>
            </a:endParaRPr>
          </a:p>
          <a:p>
            <a:pPr algn="just"/>
            <a:r>
              <a:rPr lang="ru-RU" sz="3400" dirty="0" err="1" smtClean="0">
                <a:solidFill>
                  <a:schemeClr val="tx1"/>
                </a:solidFill>
              </a:rPr>
              <a:t>Legislation</a:t>
            </a:r>
            <a:r>
              <a:rPr lang="ru-RU" sz="3400" dirty="0" smtClean="0">
                <a:solidFill>
                  <a:schemeClr val="tx1"/>
                </a:solidFill>
              </a:rPr>
              <a:t> </a:t>
            </a:r>
            <a:r>
              <a:rPr lang="ru-RU" sz="3400" dirty="0" err="1">
                <a:solidFill>
                  <a:schemeClr val="tx1"/>
                </a:solidFill>
              </a:rPr>
              <a:t>on</a:t>
            </a:r>
            <a:r>
              <a:rPr lang="ru-RU" sz="3400" dirty="0">
                <a:solidFill>
                  <a:schemeClr val="tx1"/>
                </a:solidFill>
              </a:rPr>
              <a:t> </a:t>
            </a:r>
            <a:r>
              <a:rPr lang="ru-RU" sz="3400" dirty="0" err="1">
                <a:solidFill>
                  <a:schemeClr val="tx1"/>
                </a:solidFill>
              </a:rPr>
              <a:t>this</a:t>
            </a:r>
            <a:r>
              <a:rPr lang="ru-RU" sz="3400" dirty="0">
                <a:solidFill>
                  <a:schemeClr val="tx1"/>
                </a:solidFill>
              </a:rPr>
              <a:t> </a:t>
            </a:r>
            <a:r>
              <a:rPr lang="ru-RU" sz="3400" dirty="0" err="1">
                <a:solidFill>
                  <a:schemeClr val="tx1"/>
                </a:solidFill>
              </a:rPr>
              <a:t>subject</a:t>
            </a:r>
            <a:r>
              <a:rPr lang="ru-RU" sz="3400" dirty="0">
                <a:solidFill>
                  <a:schemeClr val="tx1"/>
                </a:solidFill>
              </a:rPr>
              <a:t> </a:t>
            </a:r>
            <a:r>
              <a:rPr lang="ru-RU" sz="3400" dirty="0" err="1">
                <a:solidFill>
                  <a:schemeClr val="tx1"/>
                </a:solidFill>
              </a:rPr>
              <a:t>also</a:t>
            </a:r>
            <a:r>
              <a:rPr lang="ru-RU" sz="3400" dirty="0">
                <a:solidFill>
                  <a:schemeClr val="tx1"/>
                </a:solidFill>
              </a:rPr>
              <a:t> </a:t>
            </a:r>
            <a:r>
              <a:rPr lang="ru-RU" sz="3400" dirty="0" err="1">
                <a:solidFill>
                  <a:schemeClr val="tx1"/>
                </a:solidFill>
              </a:rPr>
              <a:t>requires</a:t>
            </a:r>
            <a:r>
              <a:rPr lang="ru-RU" sz="3400" dirty="0">
                <a:solidFill>
                  <a:schemeClr val="tx1"/>
                </a:solidFill>
              </a:rPr>
              <a:t> </a:t>
            </a:r>
            <a:r>
              <a:rPr lang="ru-RU" sz="3400" dirty="0" err="1">
                <a:solidFill>
                  <a:schemeClr val="tx1"/>
                </a:solidFill>
              </a:rPr>
              <a:t>the</a:t>
            </a:r>
            <a:r>
              <a:rPr lang="ru-RU" sz="3400" dirty="0">
                <a:solidFill>
                  <a:schemeClr val="tx1"/>
                </a:solidFill>
              </a:rPr>
              <a:t> </a:t>
            </a:r>
            <a:r>
              <a:rPr lang="ru-RU" sz="3400" dirty="0" err="1">
                <a:solidFill>
                  <a:schemeClr val="tx1"/>
                </a:solidFill>
              </a:rPr>
              <a:t>provision</a:t>
            </a:r>
            <a:r>
              <a:rPr lang="ru-RU" sz="3400" dirty="0">
                <a:solidFill>
                  <a:schemeClr val="tx1"/>
                </a:solidFill>
              </a:rPr>
              <a:t> </a:t>
            </a:r>
            <a:r>
              <a:rPr lang="ru-RU" sz="3400" dirty="0" err="1">
                <a:solidFill>
                  <a:schemeClr val="tx1"/>
                </a:solidFill>
              </a:rPr>
              <a:t>of</a:t>
            </a:r>
            <a:r>
              <a:rPr lang="ru-RU" sz="3400" dirty="0">
                <a:solidFill>
                  <a:schemeClr val="tx1"/>
                </a:solidFill>
              </a:rPr>
              <a:t> a</a:t>
            </a:r>
          </a:p>
          <a:p>
            <a:pPr algn="just"/>
            <a:r>
              <a:rPr lang="ru-RU" sz="3400" dirty="0" err="1">
                <a:solidFill>
                  <a:schemeClr val="tx1"/>
                </a:solidFill>
              </a:rPr>
              <a:t>specific</a:t>
            </a:r>
            <a:r>
              <a:rPr lang="ru-RU" sz="3400" dirty="0">
                <a:solidFill>
                  <a:schemeClr val="tx1"/>
                </a:solidFill>
              </a:rPr>
              <a:t> </a:t>
            </a:r>
            <a:r>
              <a:rPr lang="ru-RU" sz="3400" dirty="0" err="1">
                <a:solidFill>
                  <a:schemeClr val="tx1"/>
                </a:solidFill>
              </a:rPr>
              <a:t>pictorial</a:t>
            </a:r>
            <a:r>
              <a:rPr lang="ru-RU" sz="3400" dirty="0">
                <a:solidFill>
                  <a:schemeClr val="tx1"/>
                </a:solidFill>
              </a:rPr>
              <a:t> </a:t>
            </a:r>
            <a:r>
              <a:rPr lang="ru-RU" sz="3400" dirty="0" err="1">
                <a:solidFill>
                  <a:schemeClr val="tx1"/>
                </a:solidFill>
              </a:rPr>
              <a:t>symbol</a:t>
            </a:r>
            <a:r>
              <a:rPr lang="ru-RU" sz="3400" dirty="0">
                <a:solidFill>
                  <a:schemeClr val="tx1"/>
                </a:solidFill>
              </a:rPr>
              <a:t> </a:t>
            </a:r>
            <a:r>
              <a:rPr lang="ru-RU" sz="3400" dirty="0" err="1">
                <a:solidFill>
                  <a:schemeClr val="tx1"/>
                </a:solidFill>
              </a:rPr>
              <a:t>on</a:t>
            </a:r>
            <a:r>
              <a:rPr lang="ru-RU" sz="3400" dirty="0">
                <a:solidFill>
                  <a:schemeClr val="tx1"/>
                </a:solidFill>
              </a:rPr>
              <a:t> </a:t>
            </a:r>
            <a:r>
              <a:rPr lang="ru-RU" sz="3400" dirty="0" err="1">
                <a:solidFill>
                  <a:schemeClr val="tx1"/>
                </a:solidFill>
              </a:rPr>
              <a:t>any</a:t>
            </a:r>
            <a:r>
              <a:rPr lang="ru-RU" sz="3400" dirty="0">
                <a:solidFill>
                  <a:schemeClr val="tx1"/>
                </a:solidFill>
              </a:rPr>
              <a:t> </a:t>
            </a:r>
            <a:r>
              <a:rPr lang="ru-RU" sz="3400" dirty="0" err="1">
                <a:solidFill>
                  <a:schemeClr val="tx1"/>
                </a:solidFill>
              </a:rPr>
              <a:t>container</a:t>
            </a:r>
            <a:r>
              <a:rPr lang="ru-RU" sz="3400" dirty="0">
                <a:solidFill>
                  <a:schemeClr val="tx1"/>
                </a:solidFill>
              </a:rPr>
              <a:t> </a:t>
            </a:r>
            <a:r>
              <a:rPr lang="ru-RU" sz="3400" dirty="0" err="1">
                <a:solidFill>
                  <a:schemeClr val="tx1"/>
                </a:solidFill>
              </a:rPr>
              <a:t>or</a:t>
            </a:r>
            <a:r>
              <a:rPr lang="ru-RU" sz="3400" dirty="0">
                <a:solidFill>
                  <a:schemeClr val="tx1"/>
                </a:solidFill>
              </a:rPr>
              <a:t> </a:t>
            </a:r>
            <a:r>
              <a:rPr lang="ru-RU" sz="3400" dirty="0" err="1">
                <a:solidFill>
                  <a:schemeClr val="tx1"/>
                </a:solidFill>
              </a:rPr>
              <a:t>package</a:t>
            </a:r>
            <a:r>
              <a:rPr lang="ru-RU" sz="3400" dirty="0">
                <a:solidFill>
                  <a:schemeClr val="tx1"/>
                </a:solidFill>
              </a:rPr>
              <a:t>.</a:t>
            </a:r>
          </a:p>
          <a:p>
            <a:pPr algn="just"/>
            <a:r>
              <a:rPr lang="ru-RU" sz="3400" dirty="0" err="1">
                <a:solidFill>
                  <a:schemeClr val="tx1"/>
                </a:solidFill>
              </a:rPr>
              <a:t>The</a:t>
            </a:r>
            <a:r>
              <a:rPr lang="ru-RU" sz="3400" dirty="0">
                <a:solidFill>
                  <a:schemeClr val="tx1"/>
                </a:solidFill>
              </a:rPr>
              <a:t> </a:t>
            </a:r>
            <a:r>
              <a:rPr lang="ru-RU" sz="3400" dirty="0" err="1">
                <a:solidFill>
                  <a:schemeClr val="tx1"/>
                </a:solidFill>
              </a:rPr>
              <a:t>following</a:t>
            </a:r>
            <a:r>
              <a:rPr lang="ru-RU" sz="3400" dirty="0">
                <a:solidFill>
                  <a:schemeClr val="tx1"/>
                </a:solidFill>
              </a:rPr>
              <a:t> </a:t>
            </a:r>
            <a:r>
              <a:rPr lang="ru-RU" sz="3400" dirty="0" err="1">
                <a:solidFill>
                  <a:schemeClr val="tx1"/>
                </a:solidFill>
              </a:rPr>
              <a:t>terms</a:t>
            </a:r>
            <a:r>
              <a:rPr lang="ru-RU" sz="3400" dirty="0">
                <a:solidFill>
                  <a:schemeClr val="tx1"/>
                </a:solidFill>
              </a:rPr>
              <a:t> </a:t>
            </a:r>
            <a:r>
              <a:rPr lang="ru-RU" sz="3400" dirty="0" err="1">
                <a:solidFill>
                  <a:schemeClr val="tx1"/>
                </a:solidFill>
              </a:rPr>
              <a:t>are</a:t>
            </a:r>
            <a:r>
              <a:rPr lang="ru-RU" sz="3400" dirty="0">
                <a:solidFill>
                  <a:schemeClr val="tx1"/>
                </a:solidFill>
              </a:rPr>
              <a:t> </a:t>
            </a:r>
            <a:r>
              <a:rPr lang="ru-RU" sz="3400" dirty="0" err="1">
                <a:solidFill>
                  <a:schemeClr val="tx1"/>
                </a:solidFill>
              </a:rPr>
              <a:t>used</a:t>
            </a:r>
            <a:r>
              <a:rPr lang="ru-RU" sz="3400" dirty="0">
                <a:solidFill>
                  <a:schemeClr val="tx1"/>
                </a:solidFill>
              </a:rPr>
              <a:t> </a:t>
            </a:r>
            <a:r>
              <a:rPr lang="ru-RU" sz="3400" dirty="0" err="1">
                <a:solidFill>
                  <a:schemeClr val="tx1"/>
                </a:solidFill>
              </a:rPr>
              <a:t>in</a:t>
            </a:r>
            <a:r>
              <a:rPr lang="ru-RU" sz="3400" dirty="0">
                <a:solidFill>
                  <a:schemeClr val="tx1"/>
                </a:solidFill>
              </a:rPr>
              <a:t> </a:t>
            </a:r>
            <a:r>
              <a:rPr lang="ru-RU" sz="3400" dirty="0" err="1">
                <a:solidFill>
                  <a:schemeClr val="tx1"/>
                </a:solidFill>
              </a:rPr>
              <a:t>the</a:t>
            </a:r>
            <a:r>
              <a:rPr lang="ru-RU" sz="3400" dirty="0">
                <a:solidFill>
                  <a:schemeClr val="tx1"/>
                </a:solidFill>
              </a:rPr>
              <a:t> </a:t>
            </a:r>
            <a:r>
              <a:rPr lang="ru-RU" sz="3400" dirty="0" err="1">
                <a:solidFill>
                  <a:schemeClr val="tx1"/>
                </a:solidFill>
              </a:rPr>
              <a:t>classification</a:t>
            </a:r>
            <a:r>
              <a:rPr lang="ru-RU" sz="3400" dirty="0">
                <a:solidFill>
                  <a:schemeClr val="tx1"/>
                </a:solidFill>
              </a:rPr>
              <a:t> </a:t>
            </a:r>
            <a:r>
              <a:rPr lang="ru-RU" sz="3400" dirty="0" err="1">
                <a:solidFill>
                  <a:schemeClr val="tx1"/>
                </a:solidFill>
              </a:rPr>
              <a:t>of</a:t>
            </a:r>
            <a:r>
              <a:rPr lang="ru-RU" sz="3400" dirty="0">
                <a:solidFill>
                  <a:schemeClr val="tx1"/>
                </a:solidFill>
              </a:rPr>
              <a:t> </a:t>
            </a:r>
            <a:r>
              <a:rPr lang="ru-RU" sz="3400" dirty="0" err="1">
                <a:solidFill>
                  <a:schemeClr val="tx1"/>
                </a:solidFill>
              </a:rPr>
              <a:t>dangerous</a:t>
            </a:r>
            <a:endParaRPr lang="ru-RU" sz="3400" dirty="0">
              <a:solidFill>
                <a:schemeClr val="tx1"/>
              </a:solidFill>
            </a:endParaRPr>
          </a:p>
          <a:p>
            <a:pPr algn="just"/>
            <a:r>
              <a:rPr lang="ru-RU" sz="3400" dirty="0" err="1">
                <a:solidFill>
                  <a:schemeClr val="tx1"/>
                </a:solidFill>
              </a:rPr>
              <a:t>substances</a:t>
            </a:r>
            <a:r>
              <a:rPr lang="ru-RU" sz="3400" dirty="0">
                <a:solidFill>
                  <a:schemeClr val="tx1"/>
                </a:solidFill>
              </a:rPr>
              <a:t> </a:t>
            </a:r>
            <a:r>
              <a:rPr lang="ru-RU" sz="3400" dirty="0" err="1">
                <a:solidFill>
                  <a:schemeClr val="tx1"/>
                </a:solidFill>
              </a:rPr>
              <a:t>in</a:t>
            </a:r>
            <a:r>
              <a:rPr lang="ru-RU" sz="3400" dirty="0">
                <a:solidFill>
                  <a:schemeClr val="tx1"/>
                </a:solidFill>
              </a:rPr>
              <a:t> </a:t>
            </a:r>
            <a:r>
              <a:rPr lang="ru-RU" sz="3400" dirty="0" err="1">
                <a:solidFill>
                  <a:schemeClr val="tx1"/>
                </a:solidFill>
              </a:rPr>
              <a:t>the</a:t>
            </a:r>
            <a:r>
              <a:rPr lang="ru-RU" sz="3400" dirty="0">
                <a:solidFill>
                  <a:schemeClr val="tx1"/>
                </a:solidFill>
              </a:rPr>
              <a:t> </a:t>
            </a:r>
            <a:r>
              <a:rPr lang="ru-RU" sz="3400" dirty="0" err="1">
                <a:solidFill>
                  <a:schemeClr val="tx1"/>
                </a:solidFill>
              </a:rPr>
              <a:t>classification</a:t>
            </a:r>
            <a:r>
              <a:rPr lang="ru-RU" sz="3400" dirty="0">
                <a:solidFill>
                  <a:schemeClr val="tx1"/>
                </a:solidFill>
              </a:rPr>
              <a:t>, </a:t>
            </a:r>
            <a:r>
              <a:rPr lang="ru-RU" sz="3400" dirty="0" err="1">
                <a:solidFill>
                  <a:schemeClr val="tx1"/>
                </a:solidFill>
              </a:rPr>
              <a:t>packing</a:t>
            </a:r>
            <a:r>
              <a:rPr lang="ru-RU" sz="3400" dirty="0">
                <a:solidFill>
                  <a:schemeClr val="tx1"/>
                </a:solidFill>
              </a:rPr>
              <a:t> </a:t>
            </a:r>
            <a:r>
              <a:rPr lang="ru-RU" sz="3400" dirty="0" err="1">
                <a:solidFill>
                  <a:schemeClr val="tx1"/>
                </a:solidFill>
              </a:rPr>
              <a:t>and</a:t>
            </a:r>
            <a:r>
              <a:rPr lang="ru-RU" sz="3400" dirty="0">
                <a:solidFill>
                  <a:schemeClr val="tx1"/>
                </a:solidFill>
              </a:rPr>
              <a:t> </a:t>
            </a:r>
            <a:r>
              <a:rPr lang="ru-RU" sz="3400" dirty="0" err="1">
                <a:solidFill>
                  <a:schemeClr val="tx1"/>
                </a:solidFill>
              </a:rPr>
              <a:t>labeling</a:t>
            </a:r>
            <a:r>
              <a:rPr lang="ru-RU" sz="3400" dirty="0">
                <a:solidFill>
                  <a:schemeClr val="tx1"/>
                </a:solidFill>
              </a:rPr>
              <a:t> </a:t>
            </a:r>
            <a:r>
              <a:rPr lang="ru-RU" sz="3400" dirty="0" err="1">
                <a:solidFill>
                  <a:schemeClr val="tx1"/>
                </a:solidFill>
              </a:rPr>
              <a:t>of</a:t>
            </a:r>
            <a:r>
              <a:rPr lang="ru-RU" sz="3400" dirty="0">
                <a:solidFill>
                  <a:schemeClr val="tx1"/>
                </a:solidFill>
              </a:rPr>
              <a:t> </a:t>
            </a:r>
            <a:r>
              <a:rPr lang="ru-RU" sz="3400" dirty="0" err="1">
                <a:solidFill>
                  <a:schemeClr val="tx1"/>
                </a:solidFill>
              </a:rPr>
              <a:t>dangerous</a:t>
            </a:r>
            <a:endParaRPr lang="ru-RU" sz="3400" dirty="0">
              <a:solidFill>
                <a:schemeClr val="tx1"/>
              </a:solidFill>
            </a:endParaRPr>
          </a:p>
          <a:p>
            <a:pPr algn="just"/>
            <a:r>
              <a:rPr lang="ru-RU" sz="3400" dirty="0" err="1">
                <a:solidFill>
                  <a:schemeClr val="tx1"/>
                </a:solidFill>
              </a:rPr>
              <a:t>substances</a:t>
            </a:r>
            <a:r>
              <a:rPr lang="ru-RU" sz="3400" dirty="0">
                <a:solidFill>
                  <a:schemeClr val="tx1"/>
                </a:solidFill>
              </a:rPr>
              <a:t> </a:t>
            </a:r>
            <a:r>
              <a:rPr lang="ru-RU" sz="3400" dirty="0" err="1">
                <a:solidFill>
                  <a:schemeClr val="tx1"/>
                </a:solidFill>
              </a:rPr>
              <a:t>regulations</a:t>
            </a:r>
            <a:r>
              <a:rPr lang="ru-RU" sz="3400" dirty="0">
                <a:solidFill>
                  <a:schemeClr val="tx1"/>
                </a:solidFill>
              </a:rPr>
              <a:t> </a:t>
            </a:r>
            <a:r>
              <a:rPr lang="ru-RU" sz="3400" dirty="0" smtClean="0">
                <a:solidFill>
                  <a:schemeClr val="tx1"/>
                </a:solidFill>
              </a:rPr>
              <a:t>.</a:t>
            </a:r>
            <a:endParaRPr lang="ru-RU" sz="3400" dirty="0">
              <a:solidFill>
                <a:schemeClr val="tx1"/>
              </a:solidFill>
            </a:endParaRPr>
          </a:p>
          <a:p>
            <a:pPr algn="just"/>
            <a:r>
              <a:rPr lang="ru-RU" sz="3400" b="1" dirty="0" smtClean="0">
                <a:solidFill>
                  <a:schemeClr val="tx1"/>
                </a:solidFill>
              </a:rPr>
              <a:t>A.</a:t>
            </a:r>
            <a:r>
              <a:rPr lang="ru-RU" sz="3400" dirty="0" smtClean="0">
                <a:solidFill>
                  <a:schemeClr val="tx1"/>
                </a:solidFill>
              </a:rPr>
              <a:t> </a:t>
            </a:r>
            <a:r>
              <a:rPr lang="ru-RU" sz="3400" dirty="0" err="1" smtClean="0">
                <a:solidFill>
                  <a:schemeClr val="tx1"/>
                </a:solidFill>
              </a:rPr>
              <a:t>Corrosion</a:t>
            </a:r>
            <a:r>
              <a:rPr lang="ru-RU" sz="3400" dirty="0" smtClean="0">
                <a:solidFill>
                  <a:schemeClr val="tx1"/>
                </a:solidFill>
              </a:rPr>
              <a:t> </a:t>
            </a:r>
            <a:endParaRPr lang="" sz="3400" dirty="0" smtClean="0">
              <a:solidFill>
                <a:schemeClr val="tx1"/>
              </a:solidFill>
            </a:endParaRPr>
          </a:p>
          <a:p>
            <a:pPr algn="just"/>
            <a:r>
              <a:rPr lang="ru-RU" sz="3400" b="1" dirty="0" smtClean="0">
                <a:solidFill>
                  <a:schemeClr val="tx1"/>
                </a:solidFill>
              </a:rPr>
              <a:t>B</a:t>
            </a:r>
            <a:r>
              <a:rPr lang="ru-RU" sz="3400" b="1" dirty="0">
                <a:solidFill>
                  <a:schemeClr val="tx1"/>
                </a:solidFill>
              </a:rPr>
              <a:t>.</a:t>
            </a:r>
            <a:r>
              <a:rPr lang="ru-RU" sz="3400" dirty="0">
                <a:solidFill>
                  <a:schemeClr val="tx1"/>
                </a:solidFill>
              </a:rPr>
              <a:t> </a:t>
            </a:r>
            <a:r>
              <a:rPr lang="ru-RU" sz="3400" dirty="0" err="1">
                <a:solidFill>
                  <a:schemeClr val="tx1"/>
                </a:solidFill>
              </a:rPr>
              <a:t>Oxidizing</a:t>
            </a:r>
            <a:r>
              <a:rPr lang="ru-RU" sz="3400" dirty="0">
                <a:solidFill>
                  <a:schemeClr val="tx1"/>
                </a:solidFill>
              </a:rPr>
              <a:t> </a:t>
            </a:r>
            <a:endParaRPr lang="" sz="3400" dirty="0" smtClean="0">
              <a:solidFill>
                <a:schemeClr val="tx1"/>
              </a:solidFill>
            </a:endParaRPr>
          </a:p>
          <a:p>
            <a:pPr algn="just"/>
            <a:r>
              <a:rPr lang="ru-RU" sz="3400" b="1" dirty="0" smtClean="0">
                <a:solidFill>
                  <a:schemeClr val="tx1"/>
                </a:solidFill>
              </a:rPr>
              <a:t>C</a:t>
            </a:r>
            <a:r>
              <a:rPr lang="ru-RU" sz="3400" b="1" dirty="0">
                <a:solidFill>
                  <a:schemeClr val="tx1"/>
                </a:solidFill>
              </a:rPr>
              <a:t>.</a:t>
            </a:r>
            <a:r>
              <a:rPr lang="ru-RU" sz="3400" dirty="0">
                <a:solidFill>
                  <a:schemeClr val="tx1"/>
                </a:solidFill>
              </a:rPr>
              <a:t> </a:t>
            </a:r>
            <a:r>
              <a:rPr lang="ru-RU" sz="3400" dirty="0" err="1">
                <a:solidFill>
                  <a:schemeClr val="tx1"/>
                </a:solidFill>
              </a:rPr>
              <a:t>Harmful</a:t>
            </a:r>
            <a:endParaRPr lang="ru-RU" sz="3400" dirty="0">
              <a:solidFill>
                <a:schemeClr val="tx1"/>
              </a:solidFill>
            </a:endParaRPr>
          </a:p>
          <a:p>
            <a:pPr algn="just"/>
            <a:r>
              <a:rPr lang="ru-RU" sz="3400" b="1" dirty="0">
                <a:solidFill>
                  <a:schemeClr val="tx1"/>
                </a:solidFill>
              </a:rPr>
              <a:t>D</a:t>
            </a:r>
            <a:r>
              <a:rPr lang="ru-RU" sz="3400" dirty="0">
                <a:solidFill>
                  <a:schemeClr val="tx1"/>
                </a:solidFill>
              </a:rPr>
              <a:t>. </a:t>
            </a:r>
            <a:r>
              <a:rPr lang="ru-RU" sz="3400" dirty="0" err="1">
                <a:solidFill>
                  <a:schemeClr val="tx1"/>
                </a:solidFill>
              </a:rPr>
              <a:t>Very</a:t>
            </a:r>
            <a:r>
              <a:rPr lang="ru-RU" sz="3400" dirty="0">
                <a:solidFill>
                  <a:schemeClr val="tx1"/>
                </a:solidFill>
              </a:rPr>
              <a:t> </a:t>
            </a:r>
            <a:r>
              <a:rPr lang="ru-RU" sz="3400" dirty="0" err="1">
                <a:solidFill>
                  <a:schemeClr val="tx1"/>
                </a:solidFill>
              </a:rPr>
              <a:t>toxic</a:t>
            </a:r>
            <a:r>
              <a:rPr lang="ru-RU" sz="3400" dirty="0">
                <a:solidFill>
                  <a:schemeClr val="tx1"/>
                </a:solidFill>
              </a:rPr>
              <a:t> </a:t>
            </a:r>
            <a:r>
              <a:rPr lang="ru-RU" sz="3400" dirty="0" err="1">
                <a:solidFill>
                  <a:schemeClr val="tx1"/>
                </a:solidFill>
              </a:rPr>
              <a:t>and</a:t>
            </a:r>
            <a:r>
              <a:rPr lang="ru-RU" sz="3400" dirty="0">
                <a:solidFill>
                  <a:schemeClr val="tx1"/>
                </a:solidFill>
              </a:rPr>
              <a:t> </a:t>
            </a:r>
            <a:r>
              <a:rPr lang="ru-RU" sz="3400" dirty="0" err="1">
                <a:solidFill>
                  <a:schemeClr val="tx1"/>
                </a:solidFill>
              </a:rPr>
              <a:t>toxic</a:t>
            </a:r>
            <a:r>
              <a:rPr lang="ru-RU" sz="3400" dirty="0">
                <a:solidFill>
                  <a:schemeClr val="tx1"/>
                </a:solidFill>
              </a:rPr>
              <a:t> </a:t>
            </a:r>
            <a:endParaRPr lang="" sz="3400" dirty="0" smtClean="0">
              <a:solidFill>
                <a:schemeClr val="tx1"/>
              </a:solidFill>
            </a:endParaRPr>
          </a:p>
          <a:p>
            <a:pPr algn="just"/>
            <a:r>
              <a:rPr lang="ru-RU" sz="3400" b="1" dirty="0" smtClean="0">
                <a:solidFill>
                  <a:schemeClr val="tx1"/>
                </a:solidFill>
              </a:rPr>
              <a:t>E</a:t>
            </a:r>
            <a:r>
              <a:rPr lang="ru-RU" sz="3400" b="1" dirty="0">
                <a:solidFill>
                  <a:schemeClr val="tx1"/>
                </a:solidFill>
              </a:rPr>
              <a:t>.</a:t>
            </a:r>
            <a:r>
              <a:rPr lang="ru-RU" sz="3400" dirty="0">
                <a:solidFill>
                  <a:schemeClr val="tx1"/>
                </a:solidFill>
              </a:rPr>
              <a:t> </a:t>
            </a:r>
            <a:r>
              <a:rPr lang="ru-RU" sz="3400" dirty="0" err="1">
                <a:solidFill>
                  <a:schemeClr val="tx1"/>
                </a:solidFill>
              </a:rPr>
              <a:t>Irritant</a:t>
            </a:r>
            <a:r>
              <a:rPr lang="ru-RU" sz="3400" dirty="0">
                <a:solidFill>
                  <a:schemeClr val="tx1"/>
                </a:solidFill>
              </a:rPr>
              <a:t> </a:t>
            </a:r>
            <a:r>
              <a:rPr lang="" sz="3400" dirty="0" smtClean="0">
                <a:solidFill>
                  <a:schemeClr val="tx1"/>
                </a:solidFill>
              </a:rPr>
              <a:t>(раздражающий)</a:t>
            </a:r>
          </a:p>
          <a:p>
            <a:pPr algn="just"/>
            <a:r>
              <a:rPr lang="ru-RU" sz="3400" b="1" dirty="0" smtClean="0">
                <a:solidFill>
                  <a:schemeClr val="tx1"/>
                </a:solidFill>
              </a:rPr>
              <a:t>F</a:t>
            </a:r>
            <a:r>
              <a:rPr lang="ru-RU" sz="3400" b="1" dirty="0">
                <a:solidFill>
                  <a:schemeClr val="tx1"/>
                </a:solidFill>
              </a:rPr>
              <a:t>.</a:t>
            </a:r>
            <a:r>
              <a:rPr lang="ru-RU" sz="3400" dirty="0">
                <a:solidFill>
                  <a:schemeClr val="tx1"/>
                </a:solidFill>
              </a:rPr>
              <a:t> </a:t>
            </a:r>
            <a:r>
              <a:rPr lang="ru-RU" sz="3400" dirty="0" err="1">
                <a:solidFill>
                  <a:schemeClr val="tx1"/>
                </a:solidFill>
              </a:rPr>
              <a:t>Highly</a:t>
            </a:r>
            <a:r>
              <a:rPr lang="ru-RU" sz="3400" dirty="0">
                <a:solidFill>
                  <a:schemeClr val="tx1"/>
                </a:solidFill>
              </a:rPr>
              <a:t> </a:t>
            </a:r>
            <a:r>
              <a:rPr lang="ru-RU" sz="3400" dirty="0" err="1" smtClean="0">
                <a:solidFill>
                  <a:schemeClr val="tx1"/>
                </a:solidFill>
              </a:rPr>
              <a:t>flammable</a:t>
            </a:r>
            <a:r>
              <a:rPr lang="" sz="3400" dirty="0" smtClean="0">
                <a:solidFill>
                  <a:schemeClr val="tx1"/>
                </a:solidFill>
              </a:rPr>
              <a:t> (огнеопасный)</a:t>
            </a:r>
            <a:endParaRPr lang="ru-RU" sz="3400" dirty="0">
              <a:solidFill>
                <a:schemeClr val="tx1"/>
              </a:solidFill>
            </a:endParaRPr>
          </a:p>
          <a:p>
            <a:pPr algn="just"/>
            <a:r>
              <a:rPr lang="ru-RU" sz="3400" b="1" dirty="0">
                <a:solidFill>
                  <a:schemeClr val="tx1"/>
                </a:solidFill>
              </a:rPr>
              <a:t>G.</a:t>
            </a:r>
            <a:r>
              <a:rPr lang="ru-RU" sz="3400" dirty="0">
                <a:solidFill>
                  <a:schemeClr val="tx1"/>
                </a:solidFill>
              </a:rPr>
              <a:t> </a:t>
            </a:r>
            <a:r>
              <a:rPr lang="ru-RU" sz="3400" dirty="0" err="1">
                <a:solidFill>
                  <a:schemeClr val="tx1"/>
                </a:solidFill>
              </a:rPr>
              <a:t>Explosive</a:t>
            </a:r>
            <a:endParaRPr lang="ru-RU" sz="3400" dirty="0">
              <a:solidFill>
                <a:schemeClr val="tx1"/>
              </a:solidFill>
            </a:endParaRPr>
          </a:p>
          <a:p>
            <a:endParaRPr lang="ru-RU" dirty="0"/>
          </a:p>
        </p:txBody>
      </p:sp>
    </p:spTree>
    <p:extLst>
      <p:ext uri="{BB962C8B-B14F-4D97-AF65-F5344CB8AC3E}">
        <p14:creationId xmlns:p14="http://schemas.microsoft.com/office/powerpoint/2010/main" val="3487756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90066"/>
          </a:xfrm>
        </p:spPr>
        <p:txBody>
          <a:bodyPr>
            <a:normAutofit fontScale="90000"/>
          </a:bodyPr>
          <a:lstStyle/>
          <a:p>
            <a:pPr>
              <a:lnSpc>
                <a:spcPct val="115000"/>
              </a:lnSpc>
              <a:spcAft>
                <a:spcPts val="0"/>
              </a:spcAft>
            </a:pPr>
            <a:r>
              <a:rPr lang="" b="1" smtClean="0">
                <a:latin typeface="Arial"/>
                <a:ea typeface="Calibri"/>
                <a:cs typeface="Times New Roman"/>
              </a:rPr>
              <a:t/>
            </a:r>
            <a:br>
              <a:rPr lang="" b="1" smtClean="0">
                <a:latin typeface="Arial"/>
                <a:ea typeface="Calibri"/>
                <a:cs typeface="Times New Roman"/>
              </a:rPr>
            </a:br>
            <a:r>
              <a:rPr lang="ru-RU" sz="2700" b="1" dirty="0" err="1" smtClean="0">
                <a:latin typeface="Arial"/>
                <a:ea typeface="Calibri"/>
                <a:cs typeface="Times New Roman"/>
              </a:rPr>
              <a:t>Routes</a:t>
            </a:r>
            <a:r>
              <a:rPr lang="ru-RU" sz="2700" b="1" dirty="0" smtClean="0">
                <a:latin typeface="Arial"/>
                <a:ea typeface="Calibri"/>
                <a:cs typeface="Times New Roman"/>
              </a:rPr>
              <a:t> </a:t>
            </a:r>
            <a:r>
              <a:rPr lang="ru-RU" sz="2700" b="1" dirty="0" err="1">
                <a:latin typeface="Arial"/>
                <a:ea typeface="Calibri"/>
                <a:cs typeface="Times New Roman"/>
              </a:rPr>
              <a:t>of</a:t>
            </a:r>
            <a:r>
              <a:rPr lang="ru-RU" sz="2700" b="1" dirty="0">
                <a:latin typeface="Arial"/>
                <a:ea typeface="Calibri"/>
                <a:cs typeface="Times New Roman"/>
              </a:rPr>
              <a:t> </a:t>
            </a:r>
            <a:r>
              <a:rPr lang="ru-RU" sz="2700" b="1" dirty="0" err="1">
                <a:latin typeface="Arial"/>
                <a:ea typeface="Calibri"/>
                <a:cs typeface="Times New Roman"/>
              </a:rPr>
              <a:t>Entry</a:t>
            </a:r>
            <a:r>
              <a:rPr lang="ru-RU" sz="2700" b="1" dirty="0">
                <a:latin typeface="Arial"/>
                <a:ea typeface="Calibri"/>
                <a:cs typeface="Times New Roman"/>
              </a:rPr>
              <a:t> </a:t>
            </a:r>
            <a:r>
              <a:rPr lang="ru-RU" sz="2700" b="1" dirty="0" err="1">
                <a:latin typeface="Arial"/>
                <a:ea typeface="Calibri"/>
                <a:cs typeface="Times New Roman"/>
              </a:rPr>
              <a:t>into</a:t>
            </a:r>
            <a:r>
              <a:rPr lang="ru-RU" sz="2700" b="1" dirty="0">
                <a:latin typeface="Arial"/>
                <a:ea typeface="Calibri"/>
                <a:cs typeface="Times New Roman"/>
              </a:rPr>
              <a:t> </a:t>
            </a:r>
            <a:r>
              <a:rPr lang="ru-RU" sz="2700" b="1" dirty="0" err="1">
                <a:latin typeface="Arial"/>
                <a:ea typeface="Calibri"/>
                <a:cs typeface="Times New Roman"/>
              </a:rPr>
              <a:t>the</a:t>
            </a:r>
            <a:r>
              <a:rPr lang="ru-RU" sz="2700" b="1" dirty="0">
                <a:latin typeface="Arial"/>
                <a:ea typeface="Calibri"/>
                <a:cs typeface="Times New Roman"/>
              </a:rPr>
              <a:t> </a:t>
            </a:r>
            <a:r>
              <a:rPr lang="ru-RU" sz="2700" b="1" dirty="0" err="1">
                <a:latin typeface="Arial"/>
                <a:ea typeface="Calibri"/>
                <a:cs typeface="Times New Roman"/>
              </a:rPr>
              <a:t>Body</a:t>
            </a:r>
            <a:r>
              <a:rPr lang="ru-RU" sz="4000" dirty="0">
                <a:ea typeface="Calibri"/>
                <a:cs typeface="Times New Roman"/>
              </a:rPr>
              <a:t/>
            </a:r>
            <a:br>
              <a:rPr lang="ru-RU" sz="4000" dirty="0">
                <a:ea typeface="Calibri"/>
                <a:cs typeface="Times New Roman"/>
              </a:rPr>
            </a:br>
            <a:endParaRPr lang="ru-RU" dirty="0"/>
          </a:p>
        </p:txBody>
      </p:sp>
      <p:sp>
        <p:nvSpPr>
          <p:cNvPr id="3" name="Объект 2"/>
          <p:cNvSpPr>
            <a:spLocks noGrp="1"/>
          </p:cNvSpPr>
          <p:nvPr>
            <p:ph idx="1"/>
          </p:nvPr>
        </p:nvSpPr>
        <p:spPr>
          <a:xfrm>
            <a:off x="457200" y="764704"/>
            <a:ext cx="8229600" cy="5361459"/>
          </a:xfrm>
        </p:spPr>
        <p:txBody>
          <a:bodyPr>
            <a:normAutofit fontScale="40000" lnSpcReduction="20000"/>
          </a:bodyPr>
          <a:lstStyle/>
          <a:p>
            <a:pPr marL="0" indent="0" algn="just">
              <a:lnSpc>
                <a:spcPct val="115000"/>
              </a:lnSpc>
              <a:spcAft>
                <a:spcPts val="0"/>
              </a:spcAft>
              <a:buNone/>
            </a:pPr>
            <a:r>
              <a:rPr lang="ru-RU" sz="5100" dirty="0" err="1">
                <a:latin typeface="+mj-lt"/>
                <a:ea typeface="Calibri"/>
                <a:cs typeface="ArialMT"/>
              </a:rPr>
              <a:t>There</a:t>
            </a:r>
            <a:r>
              <a:rPr lang="ru-RU" sz="5100" dirty="0">
                <a:latin typeface="+mj-lt"/>
                <a:ea typeface="Calibri"/>
                <a:cs typeface="ArialMT"/>
              </a:rPr>
              <a:t> </a:t>
            </a:r>
            <a:r>
              <a:rPr lang="ru-RU" sz="5100" dirty="0" err="1" smtClean="0">
                <a:latin typeface="+mj-lt"/>
                <a:ea typeface="Calibri"/>
                <a:cs typeface="ArialMT"/>
              </a:rPr>
              <a:t>are</a:t>
            </a:r>
            <a:r>
              <a:rPr lang="ru-RU" sz="5100" dirty="0" smtClean="0">
                <a:latin typeface="+mj-lt"/>
                <a:ea typeface="Calibri"/>
                <a:cs typeface="ArialMT"/>
              </a:rPr>
              <a:t> </a:t>
            </a:r>
            <a:r>
              <a:rPr lang="ru-RU" sz="5100" dirty="0" err="1" smtClean="0">
                <a:latin typeface="+mj-lt"/>
                <a:ea typeface="Calibri"/>
                <a:cs typeface="ArialMT"/>
              </a:rPr>
              <a:t>main</a:t>
            </a:r>
            <a:r>
              <a:rPr lang="ru-RU" sz="5100" dirty="0" smtClean="0">
                <a:latin typeface="+mj-lt"/>
                <a:ea typeface="Calibri"/>
                <a:cs typeface="ArialMT"/>
              </a:rPr>
              <a:t> </a:t>
            </a:r>
            <a:r>
              <a:rPr lang="ru-RU" sz="5100" dirty="0" err="1">
                <a:latin typeface="+mj-lt"/>
                <a:ea typeface="Calibri"/>
                <a:cs typeface="ArialMT"/>
              </a:rPr>
              <a:t>routes</a:t>
            </a:r>
            <a:r>
              <a:rPr lang="ru-RU" sz="5100" dirty="0">
                <a:latin typeface="+mj-lt"/>
                <a:ea typeface="Calibri"/>
                <a:cs typeface="ArialMT"/>
              </a:rPr>
              <a:t> </a:t>
            </a:r>
            <a:r>
              <a:rPr lang="ru-RU" sz="5100" dirty="0" err="1">
                <a:latin typeface="+mj-lt"/>
                <a:ea typeface="Calibri"/>
                <a:cs typeface="ArialMT"/>
              </a:rPr>
              <a:t>by</a:t>
            </a:r>
            <a:r>
              <a:rPr lang="ru-RU" sz="5100" dirty="0">
                <a:latin typeface="+mj-lt"/>
                <a:ea typeface="Calibri"/>
                <a:cs typeface="ArialMT"/>
              </a:rPr>
              <a:t> </a:t>
            </a:r>
            <a:r>
              <a:rPr lang="ru-RU" sz="5100" dirty="0" err="1">
                <a:latin typeface="+mj-lt"/>
                <a:ea typeface="Calibri"/>
                <a:cs typeface="ArialMT"/>
              </a:rPr>
              <a:t>which</a:t>
            </a:r>
            <a:r>
              <a:rPr lang="ru-RU" sz="5100" dirty="0">
                <a:latin typeface="+mj-lt"/>
                <a:ea typeface="Calibri"/>
                <a:cs typeface="ArialMT"/>
              </a:rPr>
              <a:t> </a:t>
            </a:r>
            <a:r>
              <a:rPr lang="ru-RU" sz="5100" dirty="0" err="1">
                <a:latin typeface="+mj-lt"/>
                <a:ea typeface="Calibri"/>
                <a:cs typeface="ArialMT"/>
              </a:rPr>
              <a:t>hazardous</a:t>
            </a:r>
            <a:r>
              <a:rPr lang="ru-RU" sz="5100" dirty="0">
                <a:latin typeface="+mj-lt"/>
                <a:ea typeface="Calibri"/>
                <a:cs typeface="ArialMT"/>
              </a:rPr>
              <a:t> </a:t>
            </a:r>
            <a:r>
              <a:rPr lang="ru-RU" sz="5100" dirty="0" err="1">
                <a:latin typeface="+mj-lt"/>
                <a:ea typeface="Calibri"/>
                <a:cs typeface="ArialMT"/>
              </a:rPr>
              <a:t>chemicals</a:t>
            </a:r>
            <a:r>
              <a:rPr lang="ru-RU" sz="5100" dirty="0">
                <a:latin typeface="+mj-lt"/>
                <a:ea typeface="Calibri"/>
                <a:cs typeface="ArialMT"/>
              </a:rPr>
              <a:t> </a:t>
            </a:r>
            <a:r>
              <a:rPr lang="ru-RU" sz="5100" dirty="0" err="1" smtClean="0">
                <a:latin typeface="+mj-lt"/>
                <a:ea typeface="Calibri"/>
                <a:cs typeface="ArialMT"/>
              </a:rPr>
              <a:t>enter</a:t>
            </a:r>
            <a:r>
              <a:rPr lang="" sz="5100" dirty="0" smtClean="0">
                <a:latin typeface="+mj-lt"/>
                <a:ea typeface="Calibri"/>
                <a:cs typeface="Times New Roman"/>
              </a:rPr>
              <a:t> </a:t>
            </a:r>
            <a:r>
              <a:rPr lang="ru-RU" sz="5100" dirty="0" err="1" smtClean="0">
                <a:latin typeface="+mj-lt"/>
                <a:ea typeface="Calibri"/>
                <a:cs typeface="ArialMT"/>
              </a:rPr>
              <a:t>the</a:t>
            </a:r>
            <a:r>
              <a:rPr lang="ru-RU" sz="5100" dirty="0" smtClean="0">
                <a:latin typeface="+mj-lt"/>
                <a:ea typeface="Calibri"/>
                <a:cs typeface="ArialMT"/>
              </a:rPr>
              <a:t> </a:t>
            </a:r>
            <a:r>
              <a:rPr lang="ru-RU" sz="5100" dirty="0" err="1">
                <a:latin typeface="+mj-lt"/>
                <a:ea typeface="Calibri"/>
                <a:cs typeface="ArialMT"/>
              </a:rPr>
              <a:t>body</a:t>
            </a:r>
            <a:r>
              <a:rPr lang="ru-RU" sz="5100" dirty="0">
                <a:latin typeface="+mj-lt"/>
                <a:ea typeface="Calibri"/>
                <a:cs typeface="ArialMT"/>
              </a:rPr>
              <a:t>:</a:t>
            </a:r>
            <a:endParaRPr lang="ru-RU" sz="5100" dirty="0">
              <a:latin typeface="+mj-lt"/>
              <a:ea typeface="Calibri"/>
              <a:cs typeface="Times New Roman"/>
            </a:endParaRPr>
          </a:p>
          <a:p>
            <a:pPr marL="0" indent="0" algn="just">
              <a:lnSpc>
                <a:spcPct val="115000"/>
              </a:lnSpc>
              <a:spcAft>
                <a:spcPts val="0"/>
              </a:spcAft>
              <a:buNone/>
            </a:pPr>
            <a:r>
              <a:rPr lang="ru-RU" sz="5100" b="1" dirty="0">
                <a:latin typeface="+mj-lt"/>
                <a:ea typeface="Calibri"/>
                <a:cs typeface="Times New Roman"/>
              </a:rPr>
              <a:t>1. </a:t>
            </a:r>
            <a:r>
              <a:rPr lang="ru-RU" sz="5100" b="1" dirty="0" err="1">
                <a:latin typeface="+mj-lt"/>
                <a:ea typeface="Calibri"/>
                <a:cs typeface="Times New Roman"/>
              </a:rPr>
              <a:t>Inhalation</a:t>
            </a:r>
            <a:r>
              <a:rPr lang="ru-RU" sz="5100" b="1" dirty="0">
                <a:latin typeface="+mj-lt"/>
                <a:ea typeface="Calibri"/>
                <a:cs typeface="Times New Roman"/>
              </a:rPr>
              <a:t>. </a:t>
            </a:r>
            <a:r>
              <a:rPr lang="ru-RU" sz="5100" dirty="0" err="1">
                <a:latin typeface="+mj-lt"/>
                <a:ea typeface="Calibri"/>
                <a:cs typeface="ArialMT"/>
              </a:rPr>
              <a:t>For</a:t>
            </a:r>
            <a:r>
              <a:rPr lang="ru-RU" sz="5100" dirty="0">
                <a:latin typeface="+mj-lt"/>
                <a:ea typeface="Calibri"/>
                <a:cs typeface="ArialMT"/>
              </a:rPr>
              <a:t> </a:t>
            </a:r>
            <a:r>
              <a:rPr lang="ru-RU" sz="5100" dirty="0" err="1">
                <a:latin typeface="+mj-lt"/>
                <a:ea typeface="Calibri"/>
                <a:cs typeface="ArialMT"/>
              </a:rPr>
              <a:t>industrial</a:t>
            </a:r>
            <a:r>
              <a:rPr lang="ru-RU" sz="5100" dirty="0">
                <a:latin typeface="+mj-lt"/>
                <a:ea typeface="Calibri"/>
                <a:cs typeface="ArialMT"/>
              </a:rPr>
              <a:t> </a:t>
            </a:r>
            <a:r>
              <a:rPr lang="ru-RU" sz="5100" dirty="0" err="1">
                <a:latin typeface="+mj-lt"/>
                <a:ea typeface="Calibri"/>
                <a:cs typeface="ArialMT"/>
              </a:rPr>
              <a:t>exposure</a:t>
            </a:r>
            <a:r>
              <a:rPr lang="ru-RU" sz="5100" dirty="0">
                <a:latin typeface="+mj-lt"/>
                <a:ea typeface="Calibri"/>
                <a:cs typeface="ArialMT"/>
              </a:rPr>
              <a:t>, a </a:t>
            </a:r>
            <a:r>
              <a:rPr lang="ru-RU" sz="5100" dirty="0" err="1">
                <a:latin typeface="+mj-lt"/>
                <a:ea typeface="Calibri"/>
                <a:cs typeface="ArialMT"/>
              </a:rPr>
              <a:t>major</a:t>
            </a:r>
            <a:r>
              <a:rPr lang="ru-RU" sz="5100" dirty="0">
                <a:latin typeface="+mj-lt"/>
                <a:ea typeface="Calibri"/>
                <a:cs typeface="ArialMT"/>
              </a:rPr>
              <a:t>, </a:t>
            </a:r>
            <a:r>
              <a:rPr lang="ru-RU" sz="5100" dirty="0" err="1">
                <a:latin typeface="+mj-lt"/>
                <a:ea typeface="Calibri"/>
                <a:cs typeface="ArialMT"/>
              </a:rPr>
              <a:t>if</a:t>
            </a:r>
            <a:r>
              <a:rPr lang="ru-RU" sz="5100" dirty="0">
                <a:latin typeface="+mj-lt"/>
                <a:ea typeface="Calibri"/>
                <a:cs typeface="ArialMT"/>
              </a:rPr>
              <a:t> </a:t>
            </a:r>
            <a:r>
              <a:rPr lang="ru-RU" sz="5100" dirty="0" err="1" smtClean="0">
                <a:latin typeface="+mj-lt"/>
                <a:ea typeface="Calibri"/>
                <a:cs typeface="ArialMT"/>
              </a:rPr>
              <a:t>not</a:t>
            </a:r>
            <a:r>
              <a:rPr lang="" sz="5100" dirty="0" smtClean="0">
                <a:latin typeface="+mj-lt"/>
                <a:ea typeface="Calibri"/>
                <a:cs typeface="Times New Roman"/>
              </a:rPr>
              <a:t> </a:t>
            </a:r>
            <a:r>
              <a:rPr lang="ru-RU" sz="5100" dirty="0" err="1" smtClean="0">
                <a:latin typeface="+mj-lt"/>
                <a:ea typeface="Calibri"/>
                <a:cs typeface="ArialMT"/>
              </a:rPr>
              <a:t>predominant</a:t>
            </a:r>
            <a:r>
              <a:rPr lang="ru-RU" sz="5100" dirty="0" smtClean="0">
                <a:latin typeface="+mj-lt"/>
                <a:ea typeface="Calibri"/>
                <a:cs typeface="ArialMT"/>
              </a:rPr>
              <a:t> </a:t>
            </a:r>
            <a:r>
              <a:rPr lang="ru-RU" sz="5100" dirty="0" err="1">
                <a:latin typeface="+mj-lt"/>
                <a:ea typeface="Calibri"/>
                <a:cs typeface="ArialMT"/>
              </a:rPr>
              <a:t>route</a:t>
            </a:r>
            <a:r>
              <a:rPr lang="ru-RU" sz="5100" dirty="0">
                <a:latin typeface="+mj-lt"/>
                <a:ea typeface="Calibri"/>
                <a:cs typeface="ArialMT"/>
              </a:rPr>
              <a:t> </a:t>
            </a:r>
            <a:r>
              <a:rPr lang="ru-RU" sz="5100" dirty="0" err="1">
                <a:latin typeface="+mj-lt"/>
                <a:ea typeface="Calibri"/>
                <a:cs typeface="ArialMT"/>
              </a:rPr>
              <a:t>of</a:t>
            </a:r>
            <a:r>
              <a:rPr lang="ru-RU" sz="5100" dirty="0">
                <a:latin typeface="+mj-lt"/>
                <a:ea typeface="Calibri"/>
                <a:cs typeface="ArialMT"/>
              </a:rPr>
              <a:t> </a:t>
            </a:r>
            <a:r>
              <a:rPr lang="ru-RU" sz="5100" dirty="0" err="1">
                <a:latin typeface="+mj-lt"/>
                <a:ea typeface="Calibri"/>
                <a:cs typeface="ArialMT"/>
              </a:rPr>
              <a:t>entry</a:t>
            </a:r>
            <a:r>
              <a:rPr lang="ru-RU" sz="5100" dirty="0">
                <a:latin typeface="+mj-lt"/>
                <a:ea typeface="Calibri"/>
                <a:cs typeface="ArialMT"/>
              </a:rPr>
              <a:t> </a:t>
            </a:r>
            <a:r>
              <a:rPr lang="ru-RU" sz="5100" dirty="0" err="1">
                <a:latin typeface="+mj-lt"/>
                <a:ea typeface="Calibri"/>
                <a:cs typeface="ArialMT"/>
              </a:rPr>
              <a:t>is</a:t>
            </a:r>
            <a:r>
              <a:rPr lang="ru-RU" sz="5100" dirty="0">
                <a:latin typeface="+mj-lt"/>
                <a:ea typeface="Calibri"/>
                <a:cs typeface="ArialMT"/>
              </a:rPr>
              <a:t> </a:t>
            </a:r>
            <a:r>
              <a:rPr lang="ru-RU" sz="5100" dirty="0" err="1">
                <a:latin typeface="+mj-lt"/>
                <a:ea typeface="Calibri"/>
                <a:cs typeface="ArialMT"/>
              </a:rPr>
              <a:t>inhalation</a:t>
            </a:r>
            <a:r>
              <a:rPr lang="ru-RU" sz="5100" dirty="0">
                <a:latin typeface="+mj-lt"/>
                <a:ea typeface="Calibri"/>
                <a:cs typeface="ArialMT"/>
              </a:rPr>
              <a:t>. </a:t>
            </a:r>
            <a:r>
              <a:rPr lang="ru-RU" sz="5100" dirty="0" err="1">
                <a:latin typeface="+mj-lt"/>
                <a:ea typeface="Calibri"/>
                <a:cs typeface="ArialMT"/>
              </a:rPr>
              <a:t>Any</a:t>
            </a:r>
            <a:r>
              <a:rPr lang="ru-RU" sz="5100" dirty="0">
                <a:latin typeface="+mj-lt"/>
                <a:ea typeface="Calibri"/>
                <a:cs typeface="ArialMT"/>
              </a:rPr>
              <a:t> </a:t>
            </a:r>
            <a:r>
              <a:rPr lang="ru-RU" sz="5100" dirty="0" err="1" smtClean="0">
                <a:latin typeface="+mj-lt"/>
                <a:ea typeface="Calibri"/>
                <a:cs typeface="ArialMT"/>
              </a:rPr>
              <a:t>airborne</a:t>
            </a:r>
            <a:r>
              <a:rPr lang="" sz="5100" dirty="0" smtClean="0">
                <a:latin typeface="+mj-lt"/>
                <a:ea typeface="Calibri"/>
                <a:cs typeface="Times New Roman"/>
              </a:rPr>
              <a:t> </a:t>
            </a:r>
            <a:r>
              <a:rPr lang="ru-RU" sz="5100" dirty="0" err="1" smtClean="0">
                <a:latin typeface="+mj-lt"/>
                <a:ea typeface="Calibri"/>
                <a:cs typeface="ArialMT"/>
              </a:rPr>
              <a:t>substance</a:t>
            </a:r>
            <a:r>
              <a:rPr lang="ru-RU" sz="5100" dirty="0" smtClean="0">
                <a:latin typeface="+mj-lt"/>
                <a:ea typeface="Calibri"/>
                <a:cs typeface="ArialMT"/>
              </a:rPr>
              <a:t> </a:t>
            </a:r>
            <a:r>
              <a:rPr lang="ru-RU" sz="5100" dirty="0" err="1">
                <a:latin typeface="+mj-lt"/>
                <a:ea typeface="Calibri"/>
                <a:cs typeface="ArialMT"/>
              </a:rPr>
              <a:t>can</a:t>
            </a:r>
            <a:r>
              <a:rPr lang="ru-RU" sz="5100" dirty="0">
                <a:latin typeface="+mj-lt"/>
                <a:ea typeface="Calibri"/>
                <a:cs typeface="ArialMT"/>
              </a:rPr>
              <a:t> </a:t>
            </a:r>
            <a:r>
              <a:rPr lang="ru-RU" sz="5100" dirty="0" err="1">
                <a:latin typeface="+mj-lt"/>
                <a:ea typeface="Calibri"/>
                <a:cs typeface="ArialMT"/>
              </a:rPr>
              <a:t>be</a:t>
            </a:r>
            <a:r>
              <a:rPr lang="ru-RU" sz="5100" dirty="0">
                <a:latin typeface="+mj-lt"/>
                <a:ea typeface="Calibri"/>
                <a:cs typeface="ArialMT"/>
              </a:rPr>
              <a:t> </a:t>
            </a:r>
            <a:r>
              <a:rPr lang="ru-RU" sz="5100" dirty="0" err="1">
                <a:latin typeface="+mj-lt"/>
                <a:ea typeface="Calibri"/>
                <a:cs typeface="ArialMT"/>
              </a:rPr>
              <a:t>inhaled</a:t>
            </a:r>
            <a:r>
              <a:rPr lang="ru-RU" sz="5100" dirty="0">
                <a:latin typeface="+mj-lt"/>
                <a:ea typeface="Calibri"/>
                <a:cs typeface="ArialMT"/>
              </a:rPr>
              <a:t>. </a:t>
            </a:r>
            <a:r>
              <a:rPr lang="ru-RU" sz="5100" dirty="0" err="1">
                <a:latin typeface="+mj-lt"/>
                <a:ea typeface="Calibri"/>
                <a:cs typeface="ArialMT"/>
              </a:rPr>
              <a:t>The</a:t>
            </a:r>
            <a:r>
              <a:rPr lang="ru-RU" sz="5100" dirty="0">
                <a:latin typeface="+mj-lt"/>
                <a:ea typeface="Calibri"/>
                <a:cs typeface="ArialMT"/>
              </a:rPr>
              <a:t> </a:t>
            </a:r>
            <a:r>
              <a:rPr lang="ru-RU" sz="5100" dirty="0" err="1">
                <a:latin typeface="+mj-lt"/>
                <a:ea typeface="Calibri"/>
                <a:cs typeface="ArialMT"/>
              </a:rPr>
              <a:t>total</a:t>
            </a:r>
            <a:r>
              <a:rPr lang="ru-RU" sz="5100" dirty="0">
                <a:latin typeface="+mj-lt"/>
                <a:ea typeface="Calibri"/>
                <a:cs typeface="ArialMT"/>
              </a:rPr>
              <a:t> </a:t>
            </a:r>
            <a:r>
              <a:rPr lang="ru-RU" sz="5100" dirty="0" err="1">
                <a:latin typeface="+mj-lt"/>
                <a:ea typeface="Calibri"/>
                <a:cs typeface="ArialMT"/>
              </a:rPr>
              <a:t>amount</a:t>
            </a:r>
            <a:r>
              <a:rPr lang="ru-RU" sz="5100" dirty="0">
                <a:latin typeface="+mj-lt"/>
                <a:ea typeface="Calibri"/>
                <a:cs typeface="ArialMT"/>
              </a:rPr>
              <a:t> </a:t>
            </a:r>
            <a:r>
              <a:rPr lang="ru-RU" sz="5100" dirty="0" err="1">
                <a:latin typeface="+mj-lt"/>
                <a:ea typeface="Calibri"/>
                <a:cs typeface="ArialMT"/>
              </a:rPr>
              <a:t>of</a:t>
            </a:r>
            <a:r>
              <a:rPr lang="ru-RU" sz="5100" dirty="0">
                <a:latin typeface="+mj-lt"/>
                <a:ea typeface="Calibri"/>
                <a:cs typeface="ArialMT"/>
              </a:rPr>
              <a:t> a </a:t>
            </a:r>
            <a:r>
              <a:rPr lang="ru-RU" sz="5100" dirty="0" err="1" smtClean="0">
                <a:latin typeface="+mj-lt"/>
                <a:ea typeface="Calibri"/>
                <a:cs typeface="ArialMT"/>
              </a:rPr>
              <a:t>toxic</a:t>
            </a:r>
            <a:r>
              <a:rPr lang="" sz="5100" dirty="0" smtClean="0">
                <a:latin typeface="+mj-lt"/>
                <a:ea typeface="Calibri"/>
                <a:cs typeface="Times New Roman"/>
              </a:rPr>
              <a:t> </a:t>
            </a:r>
            <a:r>
              <a:rPr lang="ru-RU" sz="5100" dirty="0" err="1" smtClean="0">
                <a:latin typeface="+mj-lt"/>
                <a:ea typeface="Calibri"/>
                <a:cs typeface="ArialMT"/>
              </a:rPr>
              <a:t>compound</a:t>
            </a:r>
            <a:r>
              <a:rPr lang="ru-RU" sz="5100" dirty="0" smtClean="0">
                <a:latin typeface="+mj-lt"/>
                <a:ea typeface="Calibri"/>
                <a:cs typeface="ArialMT"/>
              </a:rPr>
              <a:t> </a:t>
            </a:r>
            <a:r>
              <a:rPr lang="ru-RU" sz="5100" dirty="0" err="1">
                <a:latin typeface="+mj-lt"/>
                <a:ea typeface="Calibri"/>
                <a:cs typeface="ArialMT"/>
              </a:rPr>
              <a:t>absorbed</a:t>
            </a:r>
            <a:r>
              <a:rPr lang="ru-RU" sz="5100" dirty="0">
                <a:latin typeface="+mj-lt"/>
                <a:ea typeface="Calibri"/>
                <a:cs typeface="ArialMT"/>
              </a:rPr>
              <a:t> </a:t>
            </a:r>
            <a:r>
              <a:rPr lang="ru-RU" sz="5100" dirty="0" err="1">
                <a:latin typeface="+mj-lt"/>
                <a:ea typeface="Calibri"/>
                <a:cs typeface="ArialMT"/>
              </a:rPr>
              <a:t>via</a:t>
            </a:r>
            <a:r>
              <a:rPr lang="ru-RU" sz="5100" dirty="0">
                <a:latin typeface="+mj-lt"/>
                <a:ea typeface="Calibri"/>
                <a:cs typeface="ArialMT"/>
              </a:rPr>
              <a:t> </a:t>
            </a:r>
            <a:r>
              <a:rPr lang="ru-RU" sz="5100" dirty="0" err="1">
                <a:latin typeface="+mj-lt"/>
                <a:ea typeface="Calibri"/>
                <a:cs typeface="ArialMT"/>
              </a:rPr>
              <a:t>the</a:t>
            </a:r>
            <a:r>
              <a:rPr lang="ru-RU" sz="5100" dirty="0">
                <a:latin typeface="+mj-lt"/>
                <a:ea typeface="Calibri"/>
                <a:cs typeface="ArialMT"/>
              </a:rPr>
              <a:t> </a:t>
            </a:r>
            <a:r>
              <a:rPr lang="ru-RU" sz="5100" dirty="0" err="1">
                <a:latin typeface="+mj-lt"/>
                <a:ea typeface="Calibri"/>
                <a:cs typeface="ArialMT"/>
              </a:rPr>
              <a:t>respiratory</a:t>
            </a:r>
            <a:r>
              <a:rPr lang="ru-RU" sz="5100" dirty="0">
                <a:latin typeface="+mj-lt"/>
                <a:ea typeface="Calibri"/>
                <a:cs typeface="ArialMT"/>
              </a:rPr>
              <a:t> </a:t>
            </a:r>
            <a:r>
              <a:rPr lang="ru-RU" sz="5100" dirty="0" err="1">
                <a:latin typeface="+mj-lt"/>
                <a:ea typeface="Calibri"/>
                <a:cs typeface="ArialMT"/>
              </a:rPr>
              <a:t>pathways</a:t>
            </a:r>
            <a:r>
              <a:rPr lang="ru-RU" sz="5100" dirty="0">
                <a:latin typeface="+mj-lt"/>
                <a:ea typeface="Calibri"/>
                <a:cs typeface="ArialMT"/>
              </a:rPr>
              <a:t> </a:t>
            </a:r>
            <a:r>
              <a:rPr lang="ru-RU" sz="5100" dirty="0" err="1" smtClean="0">
                <a:latin typeface="+mj-lt"/>
                <a:ea typeface="Calibri"/>
                <a:cs typeface="ArialMT"/>
              </a:rPr>
              <a:t>depends</a:t>
            </a:r>
            <a:r>
              <a:rPr lang="" sz="5100" dirty="0" smtClean="0">
                <a:latin typeface="+mj-lt"/>
                <a:ea typeface="Calibri"/>
                <a:cs typeface="Times New Roman"/>
              </a:rPr>
              <a:t> </a:t>
            </a:r>
            <a:r>
              <a:rPr lang="ru-RU" sz="5100" dirty="0" err="1" smtClean="0">
                <a:latin typeface="+mj-lt"/>
                <a:ea typeface="Calibri"/>
                <a:cs typeface="ArialMT"/>
              </a:rPr>
              <a:t>on</a:t>
            </a:r>
            <a:r>
              <a:rPr lang="ru-RU" sz="5100" dirty="0" smtClean="0">
                <a:latin typeface="+mj-lt"/>
                <a:ea typeface="Calibri"/>
                <a:cs typeface="ArialMT"/>
              </a:rPr>
              <a:t> </a:t>
            </a:r>
            <a:r>
              <a:rPr lang="ru-RU" sz="5100" dirty="0" err="1">
                <a:latin typeface="+mj-lt"/>
                <a:ea typeface="Calibri"/>
                <a:cs typeface="ArialMT"/>
              </a:rPr>
              <a:t>its</a:t>
            </a:r>
            <a:r>
              <a:rPr lang="ru-RU" sz="5100" dirty="0">
                <a:latin typeface="+mj-lt"/>
                <a:ea typeface="Calibri"/>
                <a:cs typeface="ArialMT"/>
              </a:rPr>
              <a:t> </a:t>
            </a:r>
            <a:r>
              <a:rPr lang="ru-RU" sz="5100" dirty="0" err="1">
                <a:latin typeface="+mj-lt"/>
                <a:ea typeface="Calibri"/>
                <a:cs typeface="ArialMT"/>
              </a:rPr>
              <a:t>concentration</a:t>
            </a:r>
            <a:r>
              <a:rPr lang="ru-RU" sz="5100" dirty="0">
                <a:latin typeface="+mj-lt"/>
                <a:ea typeface="Calibri"/>
                <a:cs typeface="ArialMT"/>
              </a:rPr>
              <a:t> </a:t>
            </a:r>
            <a:r>
              <a:rPr lang="ru-RU" sz="5100" dirty="0" err="1">
                <a:latin typeface="+mj-lt"/>
                <a:ea typeface="Calibri"/>
                <a:cs typeface="ArialMT"/>
              </a:rPr>
              <a:t>in</a:t>
            </a:r>
            <a:r>
              <a:rPr lang="ru-RU" sz="5100" dirty="0">
                <a:latin typeface="+mj-lt"/>
                <a:ea typeface="Calibri"/>
                <a:cs typeface="ArialMT"/>
              </a:rPr>
              <a:t> </a:t>
            </a:r>
            <a:r>
              <a:rPr lang="ru-RU" sz="5100" dirty="0" err="1">
                <a:latin typeface="+mj-lt"/>
                <a:ea typeface="Calibri"/>
                <a:cs typeface="ArialMT"/>
              </a:rPr>
              <a:t>the</a:t>
            </a:r>
            <a:r>
              <a:rPr lang="ru-RU" sz="5100" dirty="0">
                <a:latin typeface="+mj-lt"/>
                <a:ea typeface="Calibri"/>
                <a:cs typeface="ArialMT"/>
              </a:rPr>
              <a:t> </a:t>
            </a:r>
            <a:r>
              <a:rPr lang="ru-RU" sz="5100" dirty="0" err="1">
                <a:latin typeface="+mj-lt"/>
                <a:ea typeface="Calibri"/>
                <a:cs typeface="ArialMT"/>
              </a:rPr>
              <a:t>air</a:t>
            </a:r>
            <a:r>
              <a:rPr lang="ru-RU" sz="5100" dirty="0">
                <a:latin typeface="+mj-lt"/>
                <a:ea typeface="Calibri"/>
                <a:cs typeface="ArialMT"/>
              </a:rPr>
              <a:t>, </a:t>
            </a:r>
            <a:r>
              <a:rPr lang="ru-RU" sz="5100" dirty="0" err="1">
                <a:latin typeface="+mj-lt"/>
                <a:ea typeface="Calibri"/>
                <a:cs typeface="ArialMT"/>
              </a:rPr>
              <a:t>the</a:t>
            </a:r>
            <a:r>
              <a:rPr lang="ru-RU" sz="5100" dirty="0">
                <a:latin typeface="+mj-lt"/>
                <a:ea typeface="Calibri"/>
                <a:cs typeface="ArialMT"/>
              </a:rPr>
              <a:t> </a:t>
            </a:r>
            <a:r>
              <a:rPr lang="ru-RU" sz="5100" dirty="0" err="1">
                <a:latin typeface="+mj-lt"/>
                <a:ea typeface="Calibri"/>
                <a:cs typeface="ArialMT"/>
              </a:rPr>
              <a:t>duration</a:t>
            </a:r>
            <a:r>
              <a:rPr lang="ru-RU" sz="5100" dirty="0">
                <a:latin typeface="+mj-lt"/>
                <a:ea typeface="Calibri"/>
                <a:cs typeface="ArialMT"/>
              </a:rPr>
              <a:t> </a:t>
            </a:r>
            <a:r>
              <a:rPr lang="ru-RU" sz="5100" dirty="0" err="1">
                <a:latin typeface="+mj-lt"/>
                <a:ea typeface="Calibri"/>
                <a:cs typeface="ArialMT"/>
              </a:rPr>
              <a:t>of</a:t>
            </a:r>
            <a:r>
              <a:rPr lang="ru-RU" sz="5100" dirty="0">
                <a:latin typeface="+mj-lt"/>
                <a:ea typeface="Calibri"/>
                <a:cs typeface="ArialMT"/>
              </a:rPr>
              <a:t> </a:t>
            </a:r>
            <a:r>
              <a:rPr lang="ru-RU" sz="5100" dirty="0" err="1">
                <a:latin typeface="+mj-lt"/>
                <a:ea typeface="Calibri"/>
                <a:cs typeface="ArialMT"/>
              </a:rPr>
              <a:t>exposure</a:t>
            </a:r>
            <a:r>
              <a:rPr lang="ru-RU" sz="5100" dirty="0">
                <a:latin typeface="+mj-lt"/>
                <a:ea typeface="Calibri"/>
                <a:cs typeface="ArialMT"/>
              </a:rPr>
              <a:t>, </a:t>
            </a:r>
            <a:r>
              <a:rPr lang="ru-RU" sz="5100" dirty="0" err="1" smtClean="0">
                <a:latin typeface="+mj-lt"/>
                <a:ea typeface="Calibri"/>
                <a:cs typeface="ArialMT"/>
              </a:rPr>
              <a:t>and</a:t>
            </a:r>
            <a:r>
              <a:rPr lang="" sz="5100" smtClean="0">
                <a:latin typeface="+mj-lt"/>
                <a:ea typeface="Calibri"/>
                <a:cs typeface="ArialMT"/>
              </a:rPr>
              <a:t> </a:t>
            </a:r>
            <a:r>
              <a:rPr lang="ru-RU" sz="5100" dirty="0" err="1" smtClean="0">
                <a:latin typeface="+mj-lt"/>
                <a:ea typeface="Calibri"/>
                <a:cs typeface="ArialMT"/>
              </a:rPr>
              <a:t>the</a:t>
            </a:r>
            <a:r>
              <a:rPr lang="ru-RU" sz="5100" dirty="0" smtClean="0">
                <a:latin typeface="+mj-lt"/>
                <a:ea typeface="Calibri"/>
                <a:cs typeface="ArialMT"/>
              </a:rPr>
              <a:t> </a:t>
            </a:r>
            <a:r>
              <a:rPr lang="ru-RU" sz="5100" dirty="0" err="1">
                <a:latin typeface="+mj-lt"/>
                <a:ea typeface="Calibri"/>
                <a:cs typeface="ArialMT"/>
              </a:rPr>
              <a:t>pulmonary</a:t>
            </a:r>
            <a:r>
              <a:rPr lang="ru-RU" sz="5100" dirty="0">
                <a:latin typeface="+mj-lt"/>
                <a:ea typeface="Calibri"/>
                <a:cs typeface="ArialMT"/>
              </a:rPr>
              <a:t> </a:t>
            </a:r>
            <a:r>
              <a:rPr lang="ru-RU" sz="5100" dirty="0" err="1">
                <a:latin typeface="+mj-lt"/>
                <a:ea typeface="Calibri"/>
                <a:cs typeface="ArialMT"/>
              </a:rPr>
              <a:t>ventilation</a:t>
            </a:r>
            <a:r>
              <a:rPr lang="ru-RU" sz="5100" dirty="0">
                <a:latin typeface="+mj-lt"/>
                <a:ea typeface="Calibri"/>
                <a:cs typeface="ArialMT"/>
              </a:rPr>
              <a:t> </a:t>
            </a:r>
            <a:r>
              <a:rPr lang="ru-RU" sz="5100" dirty="0" err="1">
                <a:latin typeface="+mj-lt"/>
                <a:ea typeface="Calibri"/>
                <a:cs typeface="ArialMT"/>
              </a:rPr>
              <a:t>volumes</a:t>
            </a:r>
            <a:r>
              <a:rPr lang="ru-RU" sz="5100" dirty="0">
                <a:latin typeface="+mj-lt"/>
                <a:ea typeface="Calibri"/>
                <a:cs typeface="ArialMT"/>
              </a:rPr>
              <a:t>, </a:t>
            </a:r>
            <a:r>
              <a:rPr lang="ru-RU" sz="5100" dirty="0" err="1">
                <a:latin typeface="+mj-lt"/>
                <a:ea typeface="Calibri"/>
                <a:cs typeface="ArialMT"/>
              </a:rPr>
              <a:t>which</a:t>
            </a:r>
            <a:r>
              <a:rPr lang="ru-RU" sz="5100" dirty="0">
                <a:latin typeface="+mj-lt"/>
                <a:ea typeface="Calibri"/>
                <a:cs typeface="ArialMT"/>
              </a:rPr>
              <a:t> </a:t>
            </a:r>
            <a:r>
              <a:rPr lang="ru-RU" sz="5100" dirty="0" err="1">
                <a:latin typeface="+mj-lt"/>
                <a:ea typeface="Calibri"/>
                <a:cs typeface="ArialMT"/>
              </a:rPr>
              <a:t>increase</a:t>
            </a:r>
            <a:r>
              <a:rPr lang="ru-RU" sz="5100" dirty="0">
                <a:latin typeface="+mj-lt"/>
                <a:ea typeface="Calibri"/>
                <a:cs typeface="ArialMT"/>
              </a:rPr>
              <a:t> </a:t>
            </a:r>
            <a:r>
              <a:rPr lang="ru-RU" sz="5100" dirty="0" err="1" smtClean="0">
                <a:latin typeface="+mj-lt"/>
                <a:ea typeface="Calibri"/>
                <a:cs typeface="ArialMT"/>
              </a:rPr>
              <a:t>with</a:t>
            </a:r>
            <a:r>
              <a:rPr lang="" sz="5100" dirty="0" smtClean="0">
                <a:latin typeface="+mj-lt"/>
                <a:ea typeface="Calibri"/>
                <a:cs typeface="Times New Roman"/>
              </a:rPr>
              <a:t> </a:t>
            </a:r>
            <a:r>
              <a:rPr lang="ru-RU" sz="5100" dirty="0" err="1" smtClean="0">
                <a:latin typeface="+mj-lt"/>
                <a:ea typeface="Calibri"/>
                <a:cs typeface="ArialMT"/>
              </a:rPr>
              <a:t>higher</a:t>
            </a:r>
            <a:r>
              <a:rPr lang="ru-RU" sz="5100" dirty="0" smtClean="0">
                <a:latin typeface="+mj-lt"/>
                <a:ea typeface="Calibri"/>
                <a:cs typeface="ArialMT"/>
              </a:rPr>
              <a:t> </a:t>
            </a:r>
            <a:r>
              <a:rPr lang="ru-RU" sz="5100" dirty="0" err="1">
                <a:latin typeface="+mj-lt"/>
                <a:ea typeface="Calibri"/>
                <a:cs typeface="ArialMT"/>
              </a:rPr>
              <a:t>work</a:t>
            </a:r>
            <a:r>
              <a:rPr lang="ru-RU" sz="5100" dirty="0">
                <a:latin typeface="+mj-lt"/>
                <a:ea typeface="Calibri"/>
                <a:cs typeface="ArialMT"/>
              </a:rPr>
              <a:t> </a:t>
            </a:r>
            <a:r>
              <a:rPr lang="ru-RU" sz="5100" dirty="0" err="1">
                <a:latin typeface="+mj-lt"/>
                <a:ea typeface="Calibri"/>
                <a:cs typeface="ArialMT"/>
              </a:rPr>
              <a:t>loads</a:t>
            </a:r>
            <a:r>
              <a:rPr lang="ru-RU" sz="5100" dirty="0">
                <a:latin typeface="+mj-lt"/>
                <a:ea typeface="Calibri"/>
                <a:cs typeface="ArialMT"/>
              </a:rPr>
              <a:t>.</a:t>
            </a:r>
            <a:endParaRPr lang="ru-RU" sz="5100" dirty="0">
              <a:latin typeface="+mj-lt"/>
              <a:ea typeface="Calibri"/>
              <a:cs typeface="Times New Roman"/>
            </a:endParaRPr>
          </a:p>
          <a:p>
            <a:pPr marL="0" indent="0" algn="just">
              <a:lnSpc>
                <a:spcPct val="115000"/>
              </a:lnSpc>
              <a:spcAft>
                <a:spcPts val="0"/>
              </a:spcAft>
              <a:buNone/>
            </a:pPr>
            <a:r>
              <a:rPr lang="ru-RU" sz="5100" b="1" dirty="0">
                <a:latin typeface="+mj-lt"/>
                <a:ea typeface="Calibri"/>
                <a:cs typeface="Times New Roman"/>
              </a:rPr>
              <a:t>2. </a:t>
            </a:r>
            <a:r>
              <a:rPr lang="ru-RU" sz="5100" b="1" dirty="0" err="1">
                <a:latin typeface="+mj-lt"/>
                <a:ea typeface="Calibri"/>
                <a:cs typeface="Times New Roman"/>
              </a:rPr>
              <a:t>Skin</a:t>
            </a:r>
            <a:r>
              <a:rPr lang="ru-RU" sz="5100" b="1" dirty="0">
                <a:latin typeface="+mj-lt"/>
                <a:ea typeface="Calibri"/>
                <a:cs typeface="Times New Roman"/>
              </a:rPr>
              <a:t> </a:t>
            </a:r>
            <a:r>
              <a:rPr lang="ru-RU" sz="5100" b="1" dirty="0" err="1">
                <a:latin typeface="+mj-lt"/>
                <a:ea typeface="Calibri"/>
                <a:cs typeface="Times New Roman"/>
              </a:rPr>
              <a:t>Absorption</a:t>
            </a:r>
            <a:r>
              <a:rPr lang="ru-RU" sz="5100" b="1" dirty="0">
                <a:latin typeface="+mj-lt"/>
                <a:ea typeface="Calibri"/>
                <a:cs typeface="Times New Roman"/>
              </a:rPr>
              <a:t>. </a:t>
            </a:r>
            <a:r>
              <a:rPr lang="ru-RU" sz="5100" dirty="0" err="1">
                <a:latin typeface="+mj-lt"/>
                <a:ea typeface="Calibri"/>
                <a:cs typeface="ArialMT"/>
              </a:rPr>
              <a:t>An</a:t>
            </a:r>
            <a:r>
              <a:rPr lang="ru-RU" sz="5100" dirty="0">
                <a:latin typeface="+mj-lt"/>
                <a:ea typeface="Calibri"/>
                <a:cs typeface="ArialMT"/>
              </a:rPr>
              <a:t> </a:t>
            </a:r>
            <a:r>
              <a:rPr lang="ru-RU" sz="5100" dirty="0" err="1">
                <a:latin typeface="+mj-lt"/>
                <a:ea typeface="Calibri"/>
                <a:cs typeface="ArialMT"/>
              </a:rPr>
              <a:t>important</a:t>
            </a:r>
            <a:r>
              <a:rPr lang="ru-RU" sz="5100" dirty="0">
                <a:latin typeface="+mj-lt"/>
                <a:ea typeface="Calibri"/>
                <a:cs typeface="ArialMT"/>
              </a:rPr>
              <a:t> </a:t>
            </a:r>
            <a:r>
              <a:rPr lang="ru-RU" sz="5100" dirty="0" err="1">
                <a:latin typeface="+mj-lt"/>
                <a:ea typeface="Calibri"/>
                <a:cs typeface="ArialMT"/>
              </a:rPr>
              <a:t>route</a:t>
            </a:r>
            <a:r>
              <a:rPr lang="ru-RU" sz="5100" dirty="0">
                <a:latin typeface="+mj-lt"/>
                <a:ea typeface="Calibri"/>
                <a:cs typeface="ArialMT"/>
              </a:rPr>
              <a:t> </a:t>
            </a:r>
            <a:r>
              <a:rPr lang="ru-RU" sz="5100" dirty="0" err="1">
                <a:latin typeface="+mj-lt"/>
                <a:ea typeface="Calibri"/>
                <a:cs typeface="ArialMT"/>
              </a:rPr>
              <a:t>of</a:t>
            </a:r>
            <a:r>
              <a:rPr lang="ru-RU" sz="5100" dirty="0">
                <a:latin typeface="+mj-lt"/>
                <a:ea typeface="Calibri"/>
                <a:cs typeface="ArialMT"/>
              </a:rPr>
              <a:t> </a:t>
            </a:r>
            <a:r>
              <a:rPr lang="ru-RU" sz="5100" dirty="0" err="1">
                <a:latin typeface="+mj-lt"/>
                <a:ea typeface="Calibri"/>
                <a:cs typeface="ArialMT"/>
              </a:rPr>
              <a:t>entry</a:t>
            </a:r>
            <a:r>
              <a:rPr lang="ru-RU" sz="5100" dirty="0">
                <a:latin typeface="+mj-lt"/>
                <a:ea typeface="Calibri"/>
                <a:cs typeface="ArialMT"/>
              </a:rPr>
              <a:t> </a:t>
            </a:r>
            <a:r>
              <a:rPr lang="ru-RU" sz="5100" dirty="0" err="1">
                <a:latin typeface="+mj-lt"/>
                <a:ea typeface="Calibri"/>
                <a:cs typeface="ArialMT"/>
              </a:rPr>
              <a:t>for</a:t>
            </a:r>
            <a:r>
              <a:rPr lang="ru-RU" sz="5100" dirty="0">
                <a:latin typeface="+mj-lt"/>
                <a:ea typeface="Calibri"/>
                <a:cs typeface="ArialMT"/>
              </a:rPr>
              <a:t> </a:t>
            </a:r>
            <a:r>
              <a:rPr lang="ru-RU" sz="5100" dirty="0" err="1" smtClean="0">
                <a:latin typeface="+mj-lt"/>
                <a:ea typeface="Calibri"/>
                <a:cs typeface="ArialMT"/>
              </a:rPr>
              <a:t>some</a:t>
            </a:r>
            <a:r>
              <a:rPr lang="" sz="5100" smtClean="0">
                <a:latin typeface="+mj-lt"/>
                <a:ea typeface="Calibri"/>
                <a:cs typeface="ArialMT"/>
              </a:rPr>
              <a:t> </a:t>
            </a:r>
            <a:r>
              <a:rPr lang="ru-RU" sz="5100" dirty="0" err="1" smtClean="0">
                <a:latin typeface="+mj-lt"/>
                <a:ea typeface="Calibri"/>
                <a:cs typeface="ArialMT"/>
              </a:rPr>
              <a:t>chemicals</a:t>
            </a:r>
            <a:r>
              <a:rPr lang="ru-RU" sz="5100" dirty="0" smtClean="0">
                <a:latin typeface="+mj-lt"/>
                <a:ea typeface="Calibri"/>
                <a:cs typeface="ArialMT"/>
              </a:rPr>
              <a:t> </a:t>
            </a:r>
            <a:r>
              <a:rPr lang="ru-RU" sz="5100" dirty="0" err="1">
                <a:latin typeface="+mj-lt"/>
                <a:ea typeface="Calibri"/>
                <a:cs typeface="ArialMT"/>
              </a:rPr>
              <a:t>is</a:t>
            </a:r>
            <a:r>
              <a:rPr lang="ru-RU" sz="5100" dirty="0">
                <a:latin typeface="+mj-lt"/>
                <a:ea typeface="Calibri"/>
                <a:cs typeface="ArialMT"/>
              </a:rPr>
              <a:t> </a:t>
            </a:r>
            <a:r>
              <a:rPr lang="ru-RU" sz="5100" dirty="0" err="1">
                <a:latin typeface="+mj-lt"/>
                <a:ea typeface="Calibri"/>
                <a:cs typeface="ArialMT"/>
              </a:rPr>
              <a:t>absorption</a:t>
            </a:r>
            <a:r>
              <a:rPr lang="ru-RU" sz="5100" dirty="0">
                <a:latin typeface="+mj-lt"/>
                <a:ea typeface="Calibri"/>
                <a:cs typeface="ArialMT"/>
              </a:rPr>
              <a:t> </a:t>
            </a:r>
            <a:r>
              <a:rPr lang="ru-RU" sz="5100" dirty="0" err="1">
                <a:latin typeface="+mj-lt"/>
                <a:ea typeface="Calibri"/>
                <a:cs typeface="ArialMT"/>
              </a:rPr>
              <a:t>through</a:t>
            </a:r>
            <a:r>
              <a:rPr lang="ru-RU" sz="5100" dirty="0">
                <a:latin typeface="+mj-lt"/>
                <a:ea typeface="Calibri"/>
                <a:cs typeface="ArialMT"/>
              </a:rPr>
              <a:t> </a:t>
            </a:r>
            <a:r>
              <a:rPr lang="ru-RU" sz="5100" dirty="0" err="1">
                <a:latin typeface="+mj-lt"/>
                <a:ea typeface="Calibri"/>
                <a:cs typeface="ArialMT"/>
              </a:rPr>
              <a:t>skin</a:t>
            </a:r>
            <a:r>
              <a:rPr lang="ru-RU" sz="5100" dirty="0">
                <a:latin typeface="+mj-lt"/>
                <a:ea typeface="Calibri"/>
                <a:cs typeface="ArialMT"/>
              </a:rPr>
              <a:t>. </a:t>
            </a:r>
            <a:r>
              <a:rPr lang="ru-RU" sz="5100" dirty="0" err="1">
                <a:latin typeface="+mj-lt"/>
                <a:ea typeface="Calibri"/>
                <a:cs typeface="ArialMT"/>
              </a:rPr>
              <a:t>Contact</a:t>
            </a:r>
            <a:r>
              <a:rPr lang="ru-RU" sz="5100" dirty="0">
                <a:latin typeface="+mj-lt"/>
                <a:ea typeface="Calibri"/>
                <a:cs typeface="ArialMT"/>
              </a:rPr>
              <a:t> </a:t>
            </a:r>
            <a:r>
              <a:rPr lang="ru-RU" sz="5100" dirty="0" err="1">
                <a:latin typeface="+mj-lt"/>
                <a:ea typeface="Calibri"/>
                <a:cs typeface="ArialMT"/>
              </a:rPr>
              <a:t>of</a:t>
            </a:r>
            <a:r>
              <a:rPr lang="ru-RU" sz="5100" dirty="0">
                <a:latin typeface="+mj-lt"/>
                <a:ea typeface="Calibri"/>
                <a:cs typeface="ArialMT"/>
              </a:rPr>
              <a:t> </a:t>
            </a:r>
            <a:r>
              <a:rPr lang="ru-RU" sz="5100" dirty="0" smtClean="0">
                <a:latin typeface="+mj-lt"/>
                <a:ea typeface="Calibri"/>
                <a:cs typeface="ArialMT"/>
              </a:rPr>
              <a:t>a</a:t>
            </a:r>
            <a:r>
              <a:rPr lang="" sz="5100" smtClean="0">
                <a:latin typeface="+mj-lt"/>
                <a:ea typeface="Calibri"/>
                <a:cs typeface="ArialMT"/>
              </a:rPr>
              <a:t> </a:t>
            </a:r>
            <a:r>
              <a:rPr lang="ru-RU" sz="5100" dirty="0" err="1" smtClean="0">
                <a:latin typeface="+mj-lt"/>
                <a:ea typeface="Calibri"/>
                <a:cs typeface="ArialMT"/>
              </a:rPr>
              <a:t>substance</a:t>
            </a:r>
            <a:r>
              <a:rPr lang="ru-RU" sz="5100" dirty="0" smtClean="0">
                <a:latin typeface="+mj-lt"/>
                <a:ea typeface="Calibri"/>
                <a:cs typeface="ArialMT"/>
              </a:rPr>
              <a:t> </a:t>
            </a:r>
            <a:r>
              <a:rPr lang="ru-RU" sz="5100" dirty="0" err="1">
                <a:latin typeface="+mj-lt"/>
                <a:ea typeface="Calibri"/>
                <a:cs typeface="ArialMT"/>
              </a:rPr>
              <a:t>with</a:t>
            </a:r>
            <a:r>
              <a:rPr lang="ru-RU" sz="5100" dirty="0">
                <a:latin typeface="+mj-lt"/>
                <a:ea typeface="Calibri"/>
                <a:cs typeface="ArialMT"/>
              </a:rPr>
              <a:t> </a:t>
            </a:r>
            <a:r>
              <a:rPr lang="ru-RU" sz="5100" dirty="0" err="1">
                <a:latin typeface="+mj-lt"/>
                <a:ea typeface="Calibri"/>
                <a:cs typeface="ArialMT"/>
              </a:rPr>
              <a:t>skin</a:t>
            </a:r>
            <a:r>
              <a:rPr lang="ru-RU" sz="5100" dirty="0">
                <a:latin typeface="+mj-lt"/>
                <a:ea typeface="Calibri"/>
                <a:cs typeface="ArialMT"/>
              </a:rPr>
              <a:t> </a:t>
            </a:r>
            <a:r>
              <a:rPr lang="ru-RU" sz="5100" dirty="0" err="1">
                <a:latin typeface="+mj-lt"/>
                <a:ea typeface="Calibri"/>
                <a:cs typeface="ArialMT"/>
              </a:rPr>
              <a:t>results</a:t>
            </a:r>
            <a:r>
              <a:rPr lang="ru-RU" sz="5100" dirty="0">
                <a:latin typeface="+mj-lt"/>
                <a:ea typeface="Calibri"/>
                <a:cs typeface="ArialMT"/>
              </a:rPr>
              <a:t> </a:t>
            </a:r>
            <a:r>
              <a:rPr lang="ru-RU" sz="5100" dirty="0" err="1">
                <a:latin typeface="+mj-lt"/>
                <a:ea typeface="Calibri"/>
                <a:cs typeface="ArialMT"/>
              </a:rPr>
              <a:t>in</a:t>
            </a:r>
            <a:r>
              <a:rPr lang="ru-RU" sz="5100" dirty="0">
                <a:latin typeface="+mj-lt"/>
                <a:ea typeface="Calibri"/>
                <a:cs typeface="ArialMT"/>
              </a:rPr>
              <a:t> </a:t>
            </a:r>
            <a:r>
              <a:rPr lang="ru-RU" sz="5100" dirty="0" err="1">
                <a:latin typeface="+mj-lt"/>
                <a:ea typeface="Calibri"/>
                <a:cs typeface="ArialMT"/>
              </a:rPr>
              <a:t>these</a:t>
            </a:r>
            <a:r>
              <a:rPr lang="ru-RU" sz="5100" dirty="0">
                <a:latin typeface="+mj-lt"/>
                <a:ea typeface="Calibri"/>
                <a:cs typeface="ArialMT"/>
              </a:rPr>
              <a:t> </a:t>
            </a:r>
            <a:r>
              <a:rPr lang="ru-RU" sz="5100" dirty="0" err="1">
                <a:latin typeface="+mj-lt"/>
                <a:ea typeface="Calibri"/>
                <a:cs typeface="ArialMT"/>
              </a:rPr>
              <a:t>four</a:t>
            </a:r>
            <a:r>
              <a:rPr lang="ru-RU" sz="5100" dirty="0">
                <a:latin typeface="+mj-lt"/>
                <a:ea typeface="Calibri"/>
                <a:cs typeface="ArialMT"/>
              </a:rPr>
              <a:t> </a:t>
            </a:r>
            <a:r>
              <a:rPr lang="ru-RU" sz="5100" dirty="0" err="1">
                <a:latin typeface="+mj-lt"/>
                <a:ea typeface="Calibri"/>
                <a:cs typeface="ArialMT"/>
              </a:rPr>
              <a:t>possible</a:t>
            </a:r>
            <a:r>
              <a:rPr lang="ru-RU" sz="5100" dirty="0">
                <a:latin typeface="+mj-lt"/>
                <a:ea typeface="Calibri"/>
                <a:cs typeface="ArialMT"/>
              </a:rPr>
              <a:t> </a:t>
            </a:r>
            <a:r>
              <a:rPr lang="ru-RU" sz="5100" dirty="0" err="1">
                <a:latin typeface="+mj-lt"/>
                <a:ea typeface="Calibri"/>
                <a:cs typeface="ArialMT"/>
              </a:rPr>
              <a:t>actions</a:t>
            </a:r>
            <a:r>
              <a:rPr lang="ru-RU" sz="5100" dirty="0">
                <a:latin typeface="+mj-lt"/>
                <a:ea typeface="Calibri"/>
                <a:cs typeface="ArialMT"/>
              </a:rPr>
              <a:t>.</a:t>
            </a:r>
            <a:endParaRPr lang="ru-RU" sz="5100" dirty="0">
              <a:latin typeface="+mj-lt"/>
              <a:ea typeface="Calibri"/>
              <a:cs typeface="Times New Roman"/>
            </a:endParaRPr>
          </a:p>
          <a:p>
            <a:pPr marL="0" indent="0" algn="just">
              <a:lnSpc>
                <a:spcPct val="115000"/>
              </a:lnSpc>
              <a:spcAft>
                <a:spcPts val="0"/>
              </a:spcAft>
              <a:buNone/>
            </a:pPr>
            <a:r>
              <a:rPr lang="" sz="5100" smtClean="0">
                <a:latin typeface="+mj-lt"/>
                <a:ea typeface="Calibri"/>
                <a:cs typeface="ArialMT"/>
              </a:rPr>
              <a:t> - </a:t>
            </a:r>
            <a:r>
              <a:rPr lang="ru-RU" sz="5100" dirty="0" err="1" smtClean="0">
                <a:latin typeface="+mj-lt"/>
                <a:ea typeface="Calibri"/>
                <a:cs typeface="ArialMT"/>
              </a:rPr>
              <a:t>The</a:t>
            </a:r>
            <a:r>
              <a:rPr lang="ru-RU" sz="5100" dirty="0" smtClean="0">
                <a:latin typeface="+mj-lt"/>
                <a:ea typeface="Calibri"/>
                <a:cs typeface="ArialMT"/>
              </a:rPr>
              <a:t> </a:t>
            </a:r>
            <a:r>
              <a:rPr lang="ru-RU" sz="5100" dirty="0" err="1">
                <a:latin typeface="+mj-lt"/>
                <a:ea typeface="Calibri"/>
                <a:cs typeface="ArialMT"/>
              </a:rPr>
              <a:t>skin</a:t>
            </a:r>
            <a:r>
              <a:rPr lang="ru-RU" sz="5100" dirty="0">
                <a:latin typeface="+mj-lt"/>
                <a:ea typeface="Calibri"/>
                <a:cs typeface="ArialMT"/>
              </a:rPr>
              <a:t> </a:t>
            </a:r>
            <a:r>
              <a:rPr lang="ru-RU" sz="5100" dirty="0" err="1">
                <a:latin typeface="+mj-lt"/>
                <a:ea typeface="Calibri"/>
                <a:cs typeface="ArialMT"/>
              </a:rPr>
              <a:t>can</a:t>
            </a:r>
            <a:r>
              <a:rPr lang="ru-RU" sz="5100" dirty="0">
                <a:latin typeface="+mj-lt"/>
                <a:ea typeface="Calibri"/>
                <a:cs typeface="ArialMT"/>
              </a:rPr>
              <a:t> </a:t>
            </a:r>
            <a:r>
              <a:rPr lang="ru-RU" sz="5100" dirty="0" err="1">
                <a:latin typeface="+mj-lt"/>
                <a:ea typeface="Calibri"/>
                <a:cs typeface="ArialMT"/>
              </a:rPr>
              <a:t>act</a:t>
            </a:r>
            <a:r>
              <a:rPr lang="ru-RU" sz="5100" dirty="0">
                <a:latin typeface="+mj-lt"/>
                <a:ea typeface="Calibri"/>
                <a:cs typeface="ArialMT"/>
              </a:rPr>
              <a:t> </a:t>
            </a:r>
            <a:r>
              <a:rPr lang="ru-RU" sz="5100" dirty="0" err="1">
                <a:latin typeface="+mj-lt"/>
                <a:ea typeface="Calibri"/>
                <a:cs typeface="ArialMT"/>
              </a:rPr>
              <a:t>as</a:t>
            </a:r>
            <a:r>
              <a:rPr lang="ru-RU" sz="5100" dirty="0">
                <a:latin typeface="+mj-lt"/>
                <a:ea typeface="Calibri"/>
                <a:cs typeface="ArialMT"/>
              </a:rPr>
              <a:t> </a:t>
            </a:r>
            <a:r>
              <a:rPr lang="ru-RU" sz="5100" dirty="0" err="1">
                <a:latin typeface="+mj-lt"/>
                <a:ea typeface="Calibri"/>
                <a:cs typeface="ArialMT"/>
              </a:rPr>
              <a:t>an</a:t>
            </a:r>
            <a:r>
              <a:rPr lang="ru-RU" sz="5100" dirty="0">
                <a:latin typeface="+mj-lt"/>
                <a:ea typeface="Calibri"/>
                <a:cs typeface="ArialMT"/>
              </a:rPr>
              <a:t> </a:t>
            </a:r>
            <a:r>
              <a:rPr lang="ru-RU" sz="5100" dirty="0" err="1">
                <a:latin typeface="+mj-lt"/>
                <a:ea typeface="Calibri"/>
                <a:cs typeface="ArialMT"/>
              </a:rPr>
              <a:t>effective</a:t>
            </a:r>
            <a:r>
              <a:rPr lang="ru-RU" sz="5100" dirty="0">
                <a:latin typeface="+mj-lt"/>
                <a:ea typeface="Calibri"/>
                <a:cs typeface="ArialMT"/>
              </a:rPr>
              <a:t> </a:t>
            </a:r>
            <a:r>
              <a:rPr lang="ru-RU" sz="5100" dirty="0" err="1">
                <a:latin typeface="+mj-lt"/>
                <a:ea typeface="Calibri"/>
                <a:cs typeface="ArialMT"/>
              </a:rPr>
              <a:t>barrier</a:t>
            </a:r>
            <a:endParaRPr lang="ru-RU" sz="5100" dirty="0">
              <a:latin typeface="+mj-lt"/>
              <a:ea typeface="Calibri"/>
              <a:cs typeface="Times New Roman"/>
            </a:endParaRPr>
          </a:p>
          <a:p>
            <a:pPr marL="0" indent="0" algn="just">
              <a:lnSpc>
                <a:spcPct val="115000"/>
              </a:lnSpc>
              <a:spcAft>
                <a:spcPts val="0"/>
              </a:spcAft>
              <a:buNone/>
            </a:pPr>
            <a:r>
              <a:rPr lang="" sz="5100" smtClean="0">
                <a:latin typeface="+mj-lt"/>
                <a:ea typeface="Calibri"/>
                <a:cs typeface="Wingdings-Regular"/>
              </a:rPr>
              <a:t>-</a:t>
            </a:r>
            <a:r>
              <a:rPr lang="ru-RU" sz="5100" dirty="0" smtClean="0">
                <a:latin typeface="+mj-lt"/>
                <a:ea typeface="Calibri"/>
                <a:cs typeface="Wingdings-Regular"/>
              </a:rPr>
              <a:t> </a:t>
            </a:r>
            <a:r>
              <a:rPr lang="ru-RU" sz="5100" dirty="0" err="1">
                <a:latin typeface="+mj-lt"/>
                <a:ea typeface="Calibri"/>
                <a:cs typeface="ArialMT"/>
              </a:rPr>
              <a:t>The</a:t>
            </a:r>
            <a:r>
              <a:rPr lang="ru-RU" sz="5100" dirty="0">
                <a:latin typeface="+mj-lt"/>
                <a:ea typeface="Calibri"/>
                <a:cs typeface="ArialMT"/>
              </a:rPr>
              <a:t> </a:t>
            </a:r>
            <a:r>
              <a:rPr lang="ru-RU" sz="5100" dirty="0" err="1">
                <a:latin typeface="+mj-lt"/>
                <a:ea typeface="Calibri"/>
                <a:cs typeface="ArialMT"/>
              </a:rPr>
              <a:t>substance</a:t>
            </a:r>
            <a:r>
              <a:rPr lang="ru-RU" sz="5100" dirty="0">
                <a:latin typeface="+mj-lt"/>
                <a:ea typeface="Calibri"/>
                <a:cs typeface="ArialMT"/>
              </a:rPr>
              <a:t> </a:t>
            </a:r>
            <a:r>
              <a:rPr lang="ru-RU" sz="5100" dirty="0" err="1">
                <a:latin typeface="+mj-lt"/>
                <a:ea typeface="Calibri"/>
                <a:cs typeface="ArialMT"/>
              </a:rPr>
              <a:t>can</a:t>
            </a:r>
            <a:r>
              <a:rPr lang="ru-RU" sz="5100" dirty="0">
                <a:latin typeface="+mj-lt"/>
                <a:ea typeface="Calibri"/>
                <a:cs typeface="ArialMT"/>
              </a:rPr>
              <a:t> </a:t>
            </a:r>
            <a:r>
              <a:rPr lang="ru-RU" sz="5100" dirty="0" err="1">
                <a:latin typeface="+mj-lt"/>
                <a:ea typeface="Calibri"/>
                <a:cs typeface="ArialMT"/>
              </a:rPr>
              <a:t>react</a:t>
            </a:r>
            <a:r>
              <a:rPr lang="ru-RU" sz="5100" dirty="0">
                <a:latin typeface="+mj-lt"/>
                <a:ea typeface="Calibri"/>
                <a:cs typeface="ArialMT"/>
              </a:rPr>
              <a:t> </a:t>
            </a:r>
            <a:r>
              <a:rPr lang="ru-RU" sz="5100" dirty="0" err="1">
                <a:latin typeface="+mj-lt"/>
                <a:ea typeface="Calibri"/>
                <a:cs typeface="ArialMT"/>
              </a:rPr>
              <a:t>with</a:t>
            </a:r>
            <a:r>
              <a:rPr lang="ru-RU" sz="5100" dirty="0">
                <a:latin typeface="+mj-lt"/>
                <a:ea typeface="Calibri"/>
                <a:cs typeface="ArialMT"/>
              </a:rPr>
              <a:t> </a:t>
            </a:r>
            <a:r>
              <a:rPr lang="ru-RU" sz="5100" dirty="0" err="1">
                <a:latin typeface="+mj-lt"/>
                <a:ea typeface="Calibri"/>
                <a:cs typeface="ArialMT"/>
              </a:rPr>
              <a:t>the</a:t>
            </a:r>
            <a:r>
              <a:rPr lang="ru-RU" sz="5100" dirty="0">
                <a:latin typeface="+mj-lt"/>
                <a:ea typeface="Calibri"/>
                <a:cs typeface="ArialMT"/>
              </a:rPr>
              <a:t> </a:t>
            </a:r>
            <a:r>
              <a:rPr lang="ru-RU" sz="5100" dirty="0" err="1">
                <a:latin typeface="+mj-lt"/>
                <a:ea typeface="Calibri"/>
                <a:cs typeface="ArialMT"/>
              </a:rPr>
              <a:t>skin</a:t>
            </a:r>
            <a:r>
              <a:rPr lang="ru-RU" sz="5100" dirty="0">
                <a:latin typeface="+mj-lt"/>
                <a:ea typeface="Calibri"/>
                <a:cs typeface="ArialMT"/>
              </a:rPr>
              <a:t> </a:t>
            </a:r>
            <a:r>
              <a:rPr lang="ru-RU" sz="5100" dirty="0" err="1">
                <a:latin typeface="+mj-lt"/>
                <a:ea typeface="Calibri"/>
                <a:cs typeface="ArialMT"/>
              </a:rPr>
              <a:t>and</a:t>
            </a:r>
            <a:r>
              <a:rPr lang="ru-RU" sz="5100" dirty="0">
                <a:latin typeface="+mj-lt"/>
                <a:ea typeface="Calibri"/>
                <a:cs typeface="ArialMT"/>
              </a:rPr>
              <a:t> </a:t>
            </a:r>
            <a:r>
              <a:rPr lang="ru-RU" sz="5100" dirty="0" err="1">
                <a:latin typeface="+mj-lt"/>
                <a:ea typeface="Calibri"/>
                <a:cs typeface="ArialMT"/>
              </a:rPr>
              <a:t>cause</a:t>
            </a:r>
            <a:r>
              <a:rPr lang="ru-RU" sz="5100" dirty="0">
                <a:latin typeface="+mj-lt"/>
                <a:ea typeface="Calibri"/>
                <a:cs typeface="ArialMT"/>
              </a:rPr>
              <a:t> </a:t>
            </a:r>
            <a:r>
              <a:rPr lang="ru-RU" sz="5100" dirty="0" err="1" smtClean="0">
                <a:latin typeface="+mj-lt"/>
                <a:ea typeface="Calibri"/>
                <a:cs typeface="ArialMT"/>
              </a:rPr>
              <a:t>local</a:t>
            </a:r>
            <a:r>
              <a:rPr lang="" sz="5100" dirty="0" smtClean="0">
                <a:latin typeface="+mj-lt"/>
                <a:ea typeface="Calibri"/>
                <a:cs typeface="Times New Roman"/>
              </a:rPr>
              <a:t> </a:t>
            </a:r>
            <a:r>
              <a:rPr lang="ru-RU" sz="5100" dirty="0" err="1" smtClean="0">
                <a:latin typeface="+mj-lt"/>
                <a:ea typeface="Calibri"/>
                <a:cs typeface="ArialMT"/>
              </a:rPr>
              <a:t>irritation</a:t>
            </a:r>
            <a:r>
              <a:rPr lang="ru-RU" sz="5100" dirty="0" smtClean="0">
                <a:latin typeface="+mj-lt"/>
                <a:ea typeface="Calibri"/>
                <a:cs typeface="ArialMT"/>
              </a:rPr>
              <a:t> </a:t>
            </a:r>
            <a:r>
              <a:rPr lang="ru-RU" sz="5100" dirty="0" err="1">
                <a:latin typeface="+mj-lt"/>
                <a:ea typeface="Calibri"/>
                <a:cs typeface="ArialMT"/>
              </a:rPr>
              <a:t>or</a:t>
            </a:r>
            <a:r>
              <a:rPr lang="ru-RU" sz="5100" dirty="0">
                <a:latin typeface="+mj-lt"/>
                <a:ea typeface="Calibri"/>
                <a:cs typeface="ArialMT"/>
              </a:rPr>
              <a:t> </a:t>
            </a:r>
            <a:r>
              <a:rPr lang="ru-RU" sz="5100" dirty="0" err="1">
                <a:latin typeface="+mj-lt"/>
                <a:ea typeface="Calibri"/>
                <a:cs typeface="ArialMT"/>
              </a:rPr>
              <a:t>tissue</a:t>
            </a:r>
            <a:r>
              <a:rPr lang="ru-RU" sz="5100" dirty="0">
                <a:latin typeface="+mj-lt"/>
                <a:ea typeface="Calibri"/>
                <a:cs typeface="ArialMT"/>
              </a:rPr>
              <a:t> </a:t>
            </a:r>
            <a:r>
              <a:rPr lang="ru-RU" sz="5100" dirty="0" err="1">
                <a:latin typeface="+mj-lt"/>
                <a:ea typeface="Calibri"/>
                <a:cs typeface="ArialMT"/>
              </a:rPr>
              <a:t>destruction</a:t>
            </a:r>
            <a:endParaRPr lang="ru-RU" sz="5100" dirty="0">
              <a:latin typeface="+mj-lt"/>
              <a:ea typeface="Calibri"/>
              <a:cs typeface="Times New Roman"/>
            </a:endParaRPr>
          </a:p>
          <a:p>
            <a:pPr marL="0" indent="0" algn="just">
              <a:lnSpc>
                <a:spcPct val="115000"/>
              </a:lnSpc>
              <a:spcAft>
                <a:spcPts val="0"/>
              </a:spcAft>
              <a:buNone/>
            </a:pPr>
            <a:r>
              <a:rPr lang="" sz="5100" smtClean="0">
                <a:latin typeface="+mj-lt"/>
                <a:ea typeface="Calibri"/>
                <a:cs typeface="Wingdings-Regular"/>
              </a:rPr>
              <a:t>-</a:t>
            </a:r>
            <a:r>
              <a:rPr lang="ru-RU" sz="5100" dirty="0" smtClean="0">
                <a:latin typeface="+mj-lt"/>
                <a:ea typeface="Calibri"/>
                <a:cs typeface="Wingdings-Regular"/>
              </a:rPr>
              <a:t> </a:t>
            </a:r>
            <a:r>
              <a:rPr lang="ru-RU" sz="5100" dirty="0" err="1">
                <a:latin typeface="+mj-lt"/>
                <a:ea typeface="Calibri"/>
                <a:cs typeface="ArialMT"/>
              </a:rPr>
              <a:t>The</a:t>
            </a:r>
            <a:r>
              <a:rPr lang="ru-RU" sz="5100" dirty="0">
                <a:latin typeface="+mj-lt"/>
                <a:ea typeface="Calibri"/>
                <a:cs typeface="ArialMT"/>
              </a:rPr>
              <a:t> </a:t>
            </a:r>
            <a:r>
              <a:rPr lang="ru-RU" sz="5100" dirty="0" err="1">
                <a:latin typeface="+mj-lt"/>
                <a:ea typeface="Calibri"/>
                <a:cs typeface="ArialMT"/>
              </a:rPr>
              <a:t>substance</a:t>
            </a:r>
            <a:r>
              <a:rPr lang="ru-RU" sz="5100" dirty="0">
                <a:latin typeface="+mj-lt"/>
                <a:ea typeface="Calibri"/>
                <a:cs typeface="ArialMT"/>
              </a:rPr>
              <a:t> </a:t>
            </a:r>
            <a:r>
              <a:rPr lang="ru-RU" sz="5100" dirty="0" err="1">
                <a:latin typeface="+mj-lt"/>
                <a:ea typeface="Calibri"/>
                <a:cs typeface="ArialMT"/>
              </a:rPr>
              <a:t>can</a:t>
            </a:r>
            <a:r>
              <a:rPr lang="ru-RU" sz="5100" dirty="0">
                <a:latin typeface="+mj-lt"/>
                <a:ea typeface="Calibri"/>
                <a:cs typeface="ArialMT"/>
              </a:rPr>
              <a:t> </a:t>
            </a:r>
            <a:r>
              <a:rPr lang="ru-RU" sz="5100" dirty="0" err="1">
                <a:latin typeface="+mj-lt"/>
                <a:ea typeface="Calibri"/>
                <a:cs typeface="ArialMT"/>
              </a:rPr>
              <a:t>produce</a:t>
            </a:r>
            <a:r>
              <a:rPr lang="ru-RU" sz="5100" dirty="0">
                <a:latin typeface="+mj-lt"/>
                <a:ea typeface="Calibri"/>
                <a:cs typeface="ArialMT"/>
              </a:rPr>
              <a:t> </a:t>
            </a:r>
            <a:r>
              <a:rPr lang="ru-RU" sz="5100" dirty="0" err="1">
                <a:latin typeface="+mj-lt"/>
                <a:ea typeface="Calibri"/>
                <a:cs typeface="ArialMT"/>
              </a:rPr>
              <a:t>skin</a:t>
            </a:r>
            <a:r>
              <a:rPr lang="ru-RU" sz="5100" dirty="0">
                <a:latin typeface="+mj-lt"/>
                <a:ea typeface="Calibri"/>
                <a:cs typeface="ArialMT"/>
              </a:rPr>
              <a:t> </a:t>
            </a:r>
            <a:r>
              <a:rPr lang="ru-RU" sz="5100" dirty="0" err="1" smtClean="0">
                <a:latin typeface="+mj-lt"/>
                <a:ea typeface="Calibri"/>
                <a:cs typeface="ArialMT"/>
              </a:rPr>
              <a:t>sensitization</a:t>
            </a:r>
            <a:r>
              <a:rPr lang="" sz="5100" smtClean="0">
                <a:latin typeface="+mj-lt"/>
                <a:ea typeface="Calibri"/>
                <a:cs typeface="ArialMT"/>
              </a:rPr>
              <a:t>(</a:t>
            </a:r>
            <a:r>
              <a:rPr lang="ru-RU" sz="5100" dirty="0" smtClean="0">
                <a:latin typeface="+mj-lt"/>
                <a:ea typeface="Calibri"/>
                <a:cs typeface="ArialMT"/>
              </a:rPr>
              <a:t>сенсибилизация</a:t>
            </a:r>
            <a:r>
              <a:rPr lang="" sz="5100" smtClean="0">
                <a:latin typeface="+mj-lt"/>
                <a:ea typeface="Calibri"/>
                <a:cs typeface="ArialMT"/>
              </a:rPr>
              <a:t>)</a:t>
            </a:r>
            <a:endParaRPr lang="ru-RU" sz="5100" dirty="0">
              <a:latin typeface="+mj-lt"/>
              <a:ea typeface="Calibri"/>
              <a:cs typeface="Times New Roman"/>
            </a:endParaRPr>
          </a:p>
          <a:p>
            <a:pPr marL="0" indent="0" algn="just">
              <a:lnSpc>
                <a:spcPct val="115000"/>
              </a:lnSpc>
              <a:spcAft>
                <a:spcPts val="0"/>
              </a:spcAft>
              <a:buNone/>
            </a:pPr>
            <a:r>
              <a:rPr lang="" sz="5100" smtClean="0">
                <a:latin typeface="+mj-lt"/>
                <a:ea typeface="Calibri"/>
                <a:cs typeface="ArialMT"/>
              </a:rPr>
              <a:t>- </a:t>
            </a:r>
            <a:r>
              <a:rPr lang="ru-RU" sz="5100" dirty="0" err="1" smtClean="0">
                <a:latin typeface="+mj-lt"/>
                <a:ea typeface="Calibri"/>
                <a:cs typeface="ArialMT"/>
              </a:rPr>
              <a:t>The</a:t>
            </a:r>
            <a:r>
              <a:rPr lang="ru-RU" sz="5100" dirty="0" smtClean="0">
                <a:latin typeface="+mj-lt"/>
                <a:ea typeface="Calibri"/>
                <a:cs typeface="ArialMT"/>
              </a:rPr>
              <a:t> </a:t>
            </a:r>
            <a:r>
              <a:rPr lang="ru-RU" sz="5100" dirty="0" err="1">
                <a:latin typeface="+mj-lt"/>
                <a:ea typeface="Calibri"/>
                <a:cs typeface="ArialMT"/>
              </a:rPr>
              <a:t>substance</a:t>
            </a:r>
            <a:r>
              <a:rPr lang="ru-RU" sz="5100" dirty="0">
                <a:latin typeface="+mj-lt"/>
                <a:ea typeface="Calibri"/>
                <a:cs typeface="ArialMT"/>
              </a:rPr>
              <a:t> </a:t>
            </a:r>
            <a:r>
              <a:rPr lang="ru-RU" sz="5100" dirty="0" err="1">
                <a:latin typeface="+mj-lt"/>
                <a:ea typeface="Calibri"/>
                <a:cs typeface="ArialMT"/>
              </a:rPr>
              <a:t>can</a:t>
            </a:r>
            <a:r>
              <a:rPr lang="ru-RU" sz="5100" dirty="0">
                <a:latin typeface="+mj-lt"/>
                <a:ea typeface="Calibri"/>
                <a:cs typeface="ArialMT"/>
              </a:rPr>
              <a:t> </a:t>
            </a:r>
            <a:r>
              <a:rPr lang="ru-RU" sz="5100" dirty="0" err="1">
                <a:latin typeface="+mj-lt"/>
                <a:ea typeface="Calibri"/>
                <a:cs typeface="ArialMT"/>
              </a:rPr>
              <a:t>penetrate</a:t>
            </a:r>
            <a:r>
              <a:rPr lang="ru-RU" sz="5100" dirty="0">
                <a:latin typeface="+mj-lt"/>
                <a:ea typeface="Calibri"/>
                <a:cs typeface="ArialMT"/>
              </a:rPr>
              <a:t> </a:t>
            </a:r>
            <a:r>
              <a:rPr lang="ru-RU" sz="5100" dirty="0" err="1">
                <a:latin typeface="+mj-lt"/>
                <a:ea typeface="Calibri"/>
                <a:cs typeface="ArialMT"/>
              </a:rPr>
              <a:t>skin</a:t>
            </a:r>
            <a:r>
              <a:rPr lang="ru-RU" sz="5100" dirty="0">
                <a:latin typeface="+mj-lt"/>
                <a:ea typeface="Calibri"/>
                <a:cs typeface="ArialMT"/>
              </a:rPr>
              <a:t> </a:t>
            </a:r>
            <a:r>
              <a:rPr lang="ru-RU" sz="5100" dirty="0" err="1">
                <a:latin typeface="+mj-lt"/>
                <a:ea typeface="Calibri"/>
                <a:cs typeface="ArialMT"/>
              </a:rPr>
              <a:t>to</a:t>
            </a:r>
            <a:r>
              <a:rPr lang="ru-RU" sz="5100" dirty="0">
                <a:latin typeface="+mj-lt"/>
                <a:ea typeface="Calibri"/>
                <a:cs typeface="ArialMT"/>
              </a:rPr>
              <a:t> </a:t>
            </a:r>
            <a:r>
              <a:rPr lang="ru-RU" sz="5100" dirty="0" err="1">
                <a:latin typeface="+mj-lt"/>
                <a:ea typeface="Calibri"/>
                <a:cs typeface="ArialMT"/>
              </a:rPr>
              <a:t>reach</a:t>
            </a:r>
            <a:r>
              <a:rPr lang="ru-RU" sz="5100" dirty="0">
                <a:latin typeface="+mj-lt"/>
                <a:ea typeface="Calibri"/>
                <a:cs typeface="ArialMT"/>
              </a:rPr>
              <a:t> </a:t>
            </a:r>
            <a:r>
              <a:rPr lang="ru-RU" sz="5100" dirty="0" err="1">
                <a:latin typeface="+mj-lt"/>
                <a:ea typeface="Calibri"/>
                <a:cs typeface="ArialMT"/>
              </a:rPr>
              <a:t>the</a:t>
            </a:r>
            <a:r>
              <a:rPr lang="ru-RU" sz="5100" dirty="0">
                <a:latin typeface="+mj-lt"/>
                <a:ea typeface="Calibri"/>
                <a:cs typeface="ArialMT"/>
              </a:rPr>
              <a:t> </a:t>
            </a:r>
            <a:r>
              <a:rPr lang="ru-RU" sz="5100" dirty="0" err="1" smtClean="0">
                <a:latin typeface="+mj-lt"/>
                <a:ea typeface="Calibri"/>
                <a:cs typeface="ArialMT"/>
              </a:rPr>
              <a:t>blood</a:t>
            </a:r>
            <a:r>
              <a:rPr lang="" sz="5100" dirty="0" smtClean="0">
                <a:latin typeface="+mj-lt"/>
                <a:ea typeface="Calibri"/>
                <a:cs typeface="Times New Roman"/>
              </a:rPr>
              <a:t> </a:t>
            </a:r>
            <a:r>
              <a:rPr lang="ru-RU" sz="5100" dirty="0" err="1" smtClean="0">
                <a:latin typeface="+mj-lt"/>
                <a:ea typeface="Calibri"/>
                <a:cs typeface="ArialMT"/>
              </a:rPr>
              <a:t>vessels</a:t>
            </a:r>
            <a:r>
              <a:rPr lang="ru-RU" sz="5100" dirty="0" smtClean="0">
                <a:latin typeface="+mj-lt"/>
                <a:ea typeface="Calibri"/>
                <a:cs typeface="ArialMT"/>
              </a:rPr>
              <a:t> </a:t>
            </a:r>
            <a:r>
              <a:rPr lang="ru-RU" sz="5100" dirty="0" err="1">
                <a:latin typeface="+mj-lt"/>
                <a:ea typeface="Calibri"/>
                <a:cs typeface="ArialMT"/>
              </a:rPr>
              <a:t>under</a:t>
            </a:r>
            <a:r>
              <a:rPr lang="ru-RU" sz="5100" dirty="0">
                <a:latin typeface="+mj-lt"/>
                <a:ea typeface="Calibri"/>
                <a:cs typeface="ArialMT"/>
              </a:rPr>
              <a:t> </a:t>
            </a:r>
            <a:r>
              <a:rPr lang="ru-RU" sz="5100" dirty="0" err="1">
                <a:latin typeface="+mj-lt"/>
                <a:ea typeface="Calibri"/>
                <a:cs typeface="ArialMT"/>
              </a:rPr>
              <a:t>the</a:t>
            </a:r>
            <a:r>
              <a:rPr lang="ru-RU" sz="5100" dirty="0">
                <a:latin typeface="+mj-lt"/>
                <a:ea typeface="Calibri"/>
                <a:cs typeface="ArialMT"/>
              </a:rPr>
              <a:t> </a:t>
            </a:r>
            <a:r>
              <a:rPr lang="ru-RU" sz="5100" dirty="0" err="1">
                <a:latin typeface="+mj-lt"/>
                <a:ea typeface="Calibri"/>
                <a:cs typeface="ArialMT"/>
              </a:rPr>
              <a:t>skin</a:t>
            </a:r>
            <a:r>
              <a:rPr lang="ru-RU" sz="5100" dirty="0">
                <a:latin typeface="+mj-lt"/>
                <a:ea typeface="Calibri"/>
                <a:cs typeface="ArialMT"/>
              </a:rPr>
              <a:t> </a:t>
            </a:r>
            <a:r>
              <a:rPr lang="ru-RU" sz="5100" dirty="0" err="1">
                <a:latin typeface="+mj-lt"/>
                <a:ea typeface="Calibri"/>
                <a:cs typeface="ArialMT"/>
              </a:rPr>
              <a:t>and</a:t>
            </a:r>
            <a:r>
              <a:rPr lang="ru-RU" sz="5100" dirty="0">
                <a:latin typeface="+mj-lt"/>
                <a:ea typeface="Calibri"/>
                <a:cs typeface="ArialMT"/>
              </a:rPr>
              <a:t> </a:t>
            </a:r>
            <a:r>
              <a:rPr lang="ru-RU" sz="5100" dirty="0" err="1">
                <a:latin typeface="+mj-lt"/>
                <a:ea typeface="Calibri"/>
                <a:cs typeface="ArialMT"/>
              </a:rPr>
              <a:t>enter</a:t>
            </a:r>
            <a:r>
              <a:rPr lang="ru-RU" sz="5100" dirty="0">
                <a:latin typeface="+mj-lt"/>
                <a:ea typeface="Calibri"/>
                <a:cs typeface="ArialMT"/>
              </a:rPr>
              <a:t> </a:t>
            </a:r>
            <a:r>
              <a:rPr lang="ru-RU" sz="5100" dirty="0" err="1">
                <a:latin typeface="+mj-lt"/>
                <a:ea typeface="Calibri"/>
                <a:cs typeface="ArialMT"/>
              </a:rPr>
              <a:t>the</a:t>
            </a:r>
            <a:r>
              <a:rPr lang="ru-RU" sz="5100" dirty="0">
                <a:latin typeface="+mj-lt"/>
                <a:ea typeface="Calibri"/>
                <a:cs typeface="ArialMT"/>
              </a:rPr>
              <a:t> </a:t>
            </a:r>
            <a:r>
              <a:rPr lang="ru-RU" sz="5100" dirty="0" err="1" smtClean="0">
                <a:latin typeface="+mj-lt"/>
                <a:ea typeface="Calibri"/>
                <a:cs typeface="ArialMT"/>
              </a:rPr>
              <a:t>bloodstream</a:t>
            </a:r>
            <a:r>
              <a:rPr lang="" sz="5100" smtClean="0">
                <a:latin typeface="+mj-lt"/>
                <a:ea typeface="Calibri"/>
                <a:cs typeface="ArialMT"/>
              </a:rPr>
              <a:t> (</a:t>
            </a:r>
            <a:r>
              <a:rPr lang="ru-RU" sz="5100" dirty="0" smtClean="0">
                <a:latin typeface="+mj-lt"/>
                <a:ea typeface="Calibri"/>
                <a:cs typeface="ArialMT"/>
              </a:rPr>
              <a:t>Вещество </a:t>
            </a:r>
            <a:r>
              <a:rPr lang="ru-RU" sz="5100" dirty="0">
                <a:latin typeface="+mj-lt"/>
                <a:ea typeface="Calibri"/>
                <a:cs typeface="ArialMT"/>
              </a:rPr>
              <a:t>может проникать в кожу, чтобы достичь кровеносных сосудов под кожей и войти в </a:t>
            </a:r>
            <a:r>
              <a:rPr lang="ru-RU" sz="5100" dirty="0" smtClean="0">
                <a:latin typeface="+mj-lt"/>
                <a:ea typeface="Calibri"/>
                <a:cs typeface="ArialMT"/>
              </a:rPr>
              <a:t>кровоток</a:t>
            </a:r>
            <a:r>
              <a:rPr lang="" sz="5100" smtClean="0">
                <a:latin typeface="+mj-lt"/>
                <a:ea typeface="Calibri"/>
                <a:cs typeface="ArialMT"/>
              </a:rPr>
              <a:t>)</a:t>
            </a:r>
            <a:endParaRPr lang="ru-RU" sz="5100" dirty="0">
              <a:latin typeface="+mj-lt"/>
              <a:ea typeface="Calibri"/>
              <a:cs typeface="Times New Roman"/>
            </a:endParaRPr>
          </a:p>
          <a:p>
            <a:endParaRPr lang="ru-RU" dirty="0"/>
          </a:p>
        </p:txBody>
      </p:sp>
    </p:spTree>
    <p:extLst>
      <p:ext uri="{BB962C8B-B14F-4D97-AF65-F5344CB8AC3E}">
        <p14:creationId xmlns:p14="http://schemas.microsoft.com/office/powerpoint/2010/main" val="4248919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755576" y="620688"/>
            <a:ext cx="7704856" cy="5544616"/>
          </a:xfrm>
        </p:spPr>
        <p:txBody>
          <a:bodyPr>
            <a:normAutofit lnSpcReduction="10000"/>
          </a:bodyPr>
          <a:lstStyle/>
          <a:p>
            <a:pPr lvl="0" algn="just">
              <a:lnSpc>
                <a:spcPct val="115000"/>
              </a:lnSpc>
            </a:pPr>
            <a:r>
              <a:rPr lang="ru-RU" sz="2400" dirty="0">
                <a:solidFill>
                  <a:prstClr val="black"/>
                </a:solidFill>
                <a:ea typeface="Calibri"/>
                <a:cs typeface="ArialMT"/>
              </a:rPr>
              <a:t>a. </a:t>
            </a:r>
            <a:r>
              <a:rPr lang="ru-RU" sz="2400" b="1" dirty="0" err="1" smtClean="0">
                <a:solidFill>
                  <a:prstClr val="black"/>
                </a:solidFill>
                <a:ea typeface="Calibri"/>
                <a:cs typeface="Times New Roman"/>
              </a:rPr>
              <a:t>Ingestion</a:t>
            </a:r>
            <a:r>
              <a:rPr lang="" sz="2400" b="1" smtClean="0">
                <a:solidFill>
                  <a:prstClr val="black"/>
                </a:solidFill>
                <a:ea typeface="Calibri"/>
                <a:cs typeface="Times New Roman"/>
              </a:rPr>
              <a:t> (</a:t>
            </a:r>
            <a:r>
              <a:rPr lang="ru-RU" sz="2400" b="1" dirty="0" smtClean="0">
                <a:solidFill>
                  <a:prstClr val="black"/>
                </a:solidFill>
                <a:ea typeface="Calibri"/>
                <a:cs typeface="Times New Roman"/>
              </a:rPr>
              <a:t>При </a:t>
            </a:r>
            <a:r>
              <a:rPr lang="ru-RU" sz="2400" b="1" dirty="0">
                <a:solidFill>
                  <a:prstClr val="black"/>
                </a:solidFill>
                <a:ea typeface="Calibri"/>
                <a:cs typeface="Times New Roman"/>
              </a:rPr>
              <a:t>попадании </a:t>
            </a:r>
            <a:r>
              <a:rPr lang="ru-RU" sz="2400" b="1" dirty="0" smtClean="0">
                <a:solidFill>
                  <a:prstClr val="black"/>
                </a:solidFill>
                <a:ea typeface="Calibri"/>
                <a:cs typeface="Times New Roman"/>
              </a:rPr>
              <a:t>внутрь</a:t>
            </a:r>
            <a:r>
              <a:rPr lang="" sz="2400" b="1" smtClean="0">
                <a:solidFill>
                  <a:prstClr val="black"/>
                </a:solidFill>
                <a:ea typeface="Calibri"/>
                <a:cs typeface="Times New Roman"/>
              </a:rPr>
              <a:t>).</a:t>
            </a:r>
            <a:r>
              <a:rPr lang="ru-RU" sz="2400" b="1" dirty="0" smtClean="0">
                <a:solidFill>
                  <a:prstClr val="black"/>
                </a:solidFill>
                <a:ea typeface="Calibri"/>
                <a:cs typeface="Times New Roman"/>
              </a:rPr>
              <a:t> </a:t>
            </a:r>
            <a:r>
              <a:rPr lang="ru-RU" sz="2400" dirty="0" err="1">
                <a:solidFill>
                  <a:prstClr val="black"/>
                </a:solidFill>
                <a:ea typeface="Calibri"/>
                <a:cs typeface="ArialMT"/>
              </a:rPr>
              <a:t>The</a:t>
            </a:r>
            <a:r>
              <a:rPr lang="ru-RU" sz="2400" dirty="0">
                <a:solidFill>
                  <a:prstClr val="black"/>
                </a:solidFill>
                <a:ea typeface="Calibri"/>
                <a:cs typeface="ArialMT"/>
              </a:rPr>
              <a:t> </a:t>
            </a:r>
            <a:r>
              <a:rPr lang="ru-RU" sz="2400" dirty="0" err="1">
                <a:solidFill>
                  <a:prstClr val="black"/>
                </a:solidFill>
                <a:ea typeface="Calibri"/>
                <a:cs typeface="ArialMT"/>
              </a:rPr>
              <a:t>problem</a:t>
            </a:r>
            <a:r>
              <a:rPr lang="ru-RU" sz="2400" dirty="0">
                <a:solidFill>
                  <a:prstClr val="black"/>
                </a:solidFill>
                <a:ea typeface="Calibri"/>
                <a:cs typeface="ArialMT"/>
              </a:rPr>
              <a:t> </a:t>
            </a:r>
            <a:r>
              <a:rPr lang="ru-RU" sz="2400" dirty="0" err="1">
                <a:solidFill>
                  <a:prstClr val="black"/>
                </a:solidFill>
                <a:ea typeface="Calibri"/>
                <a:cs typeface="ArialMT"/>
              </a:rPr>
              <a:t>of</a:t>
            </a:r>
            <a:r>
              <a:rPr lang="ru-RU" sz="2400" dirty="0">
                <a:solidFill>
                  <a:prstClr val="black"/>
                </a:solidFill>
                <a:ea typeface="Calibri"/>
                <a:cs typeface="ArialMT"/>
              </a:rPr>
              <a:t> </a:t>
            </a:r>
            <a:r>
              <a:rPr lang="ru-RU" sz="2400" dirty="0" err="1">
                <a:solidFill>
                  <a:prstClr val="black"/>
                </a:solidFill>
                <a:ea typeface="Calibri"/>
                <a:cs typeface="ArialMT"/>
              </a:rPr>
              <a:t>ingesting</a:t>
            </a:r>
            <a:r>
              <a:rPr lang="ru-RU" sz="2400" dirty="0">
                <a:solidFill>
                  <a:prstClr val="black"/>
                </a:solidFill>
                <a:ea typeface="Calibri"/>
                <a:cs typeface="ArialMT"/>
              </a:rPr>
              <a:t> </a:t>
            </a:r>
            <a:r>
              <a:rPr lang="ru-RU" sz="2400" dirty="0" err="1">
                <a:solidFill>
                  <a:prstClr val="black"/>
                </a:solidFill>
                <a:ea typeface="Calibri"/>
                <a:cs typeface="ArialMT"/>
              </a:rPr>
              <a:t>chemicals</a:t>
            </a:r>
            <a:r>
              <a:rPr lang="ru-RU" sz="2400" dirty="0">
                <a:solidFill>
                  <a:prstClr val="black"/>
                </a:solidFill>
                <a:ea typeface="Calibri"/>
                <a:cs typeface="ArialMT"/>
              </a:rPr>
              <a:t> </a:t>
            </a:r>
            <a:r>
              <a:rPr lang="ru-RU" sz="2400" dirty="0" err="1">
                <a:solidFill>
                  <a:prstClr val="black"/>
                </a:solidFill>
                <a:ea typeface="Calibri"/>
                <a:cs typeface="ArialMT"/>
              </a:rPr>
              <a:t>is</a:t>
            </a:r>
            <a:r>
              <a:rPr lang="" sz="2400" dirty="0">
                <a:solidFill>
                  <a:prstClr val="black"/>
                </a:solidFill>
                <a:ea typeface="Calibri"/>
                <a:cs typeface="ArialMT"/>
              </a:rPr>
              <a:t> </a:t>
            </a:r>
            <a:r>
              <a:rPr lang="ru-RU" sz="2400" dirty="0" err="1">
                <a:solidFill>
                  <a:prstClr val="black"/>
                </a:solidFill>
                <a:ea typeface="Calibri"/>
                <a:cs typeface="ArialMT"/>
              </a:rPr>
              <a:t>not</a:t>
            </a:r>
            <a:r>
              <a:rPr lang="ru-RU" sz="2400" dirty="0">
                <a:solidFill>
                  <a:prstClr val="black"/>
                </a:solidFill>
                <a:ea typeface="Calibri"/>
                <a:cs typeface="ArialMT"/>
              </a:rPr>
              <a:t> </a:t>
            </a:r>
            <a:r>
              <a:rPr lang="ru-RU" sz="2400" dirty="0" err="1">
                <a:solidFill>
                  <a:prstClr val="black"/>
                </a:solidFill>
                <a:ea typeface="Calibri"/>
                <a:cs typeface="ArialMT"/>
              </a:rPr>
              <a:t>widespread</a:t>
            </a:r>
            <a:r>
              <a:rPr lang="ru-RU" sz="2400" dirty="0">
                <a:solidFill>
                  <a:prstClr val="black"/>
                </a:solidFill>
                <a:ea typeface="Calibri"/>
                <a:cs typeface="ArialMT"/>
              </a:rPr>
              <a:t> </a:t>
            </a:r>
            <a:r>
              <a:rPr lang="ru-RU" sz="2400" dirty="0" err="1">
                <a:solidFill>
                  <a:prstClr val="black"/>
                </a:solidFill>
                <a:ea typeface="Calibri"/>
                <a:cs typeface="ArialMT"/>
              </a:rPr>
              <a:t>in</a:t>
            </a:r>
            <a:r>
              <a:rPr lang="ru-RU" sz="2400" dirty="0">
                <a:solidFill>
                  <a:prstClr val="black"/>
                </a:solidFill>
                <a:ea typeface="Calibri"/>
                <a:cs typeface="ArialMT"/>
              </a:rPr>
              <a:t> </a:t>
            </a:r>
            <a:r>
              <a:rPr lang="ru-RU" sz="2400" dirty="0" err="1">
                <a:solidFill>
                  <a:prstClr val="black"/>
                </a:solidFill>
                <a:ea typeface="Calibri"/>
                <a:cs typeface="ArialMT"/>
              </a:rPr>
              <a:t>the</a:t>
            </a:r>
            <a:r>
              <a:rPr lang="ru-RU" sz="2400" dirty="0">
                <a:solidFill>
                  <a:prstClr val="black"/>
                </a:solidFill>
                <a:ea typeface="Calibri"/>
                <a:cs typeface="ArialMT"/>
              </a:rPr>
              <a:t> </a:t>
            </a:r>
            <a:r>
              <a:rPr lang="ru-RU" sz="2400" dirty="0" err="1">
                <a:solidFill>
                  <a:prstClr val="black"/>
                </a:solidFill>
                <a:ea typeface="Calibri"/>
                <a:cs typeface="ArialMT"/>
              </a:rPr>
              <a:t>industry</a:t>
            </a:r>
            <a:r>
              <a:rPr lang="ru-RU" sz="2400" dirty="0">
                <a:solidFill>
                  <a:prstClr val="black"/>
                </a:solidFill>
                <a:ea typeface="Calibri"/>
                <a:cs typeface="ArialMT"/>
              </a:rPr>
              <a:t>; </a:t>
            </a:r>
            <a:r>
              <a:rPr lang="ru-RU" sz="2400" dirty="0" err="1">
                <a:solidFill>
                  <a:prstClr val="black"/>
                </a:solidFill>
                <a:ea typeface="Calibri"/>
                <a:cs typeface="ArialMT"/>
              </a:rPr>
              <a:t>most</a:t>
            </a:r>
            <a:r>
              <a:rPr lang="ru-RU" sz="2400" dirty="0">
                <a:solidFill>
                  <a:prstClr val="black"/>
                </a:solidFill>
                <a:ea typeface="Calibri"/>
                <a:cs typeface="ArialMT"/>
              </a:rPr>
              <a:t> </a:t>
            </a:r>
            <a:r>
              <a:rPr lang="ru-RU" sz="2400" dirty="0" err="1">
                <a:solidFill>
                  <a:prstClr val="black"/>
                </a:solidFill>
                <a:ea typeface="Calibri"/>
                <a:cs typeface="ArialMT"/>
              </a:rPr>
              <a:t>workers</a:t>
            </a:r>
            <a:r>
              <a:rPr lang="ru-RU" sz="2400" dirty="0">
                <a:solidFill>
                  <a:prstClr val="black"/>
                </a:solidFill>
                <a:ea typeface="Calibri"/>
                <a:cs typeface="ArialMT"/>
              </a:rPr>
              <a:t> </a:t>
            </a:r>
            <a:r>
              <a:rPr lang="ru-RU" sz="2400" dirty="0" err="1">
                <a:solidFill>
                  <a:prstClr val="black"/>
                </a:solidFill>
                <a:ea typeface="Calibri"/>
                <a:cs typeface="ArialMT"/>
              </a:rPr>
              <a:t>do</a:t>
            </a:r>
            <a:r>
              <a:rPr lang="ru-RU" sz="2400" dirty="0">
                <a:solidFill>
                  <a:prstClr val="black"/>
                </a:solidFill>
                <a:ea typeface="Calibri"/>
                <a:cs typeface="ArialMT"/>
              </a:rPr>
              <a:t> </a:t>
            </a:r>
            <a:r>
              <a:rPr lang="ru-RU" sz="2400" dirty="0" err="1">
                <a:solidFill>
                  <a:prstClr val="black"/>
                </a:solidFill>
                <a:ea typeface="Calibri"/>
                <a:cs typeface="ArialMT"/>
              </a:rPr>
              <a:t>not</a:t>
            </a:r>
            <a:r>
              <a:rPr lang="" sz="2400" dirty="0">
                <a:solidFill>
                  <a:prstClr val="black"/>
                </a:solidFill>
                <a:ea typeface="Calibri"/>
                <a:cs typeface="ArialMT"/>
              </a:rPr>
              <a:t> </a:t>
            </a:r>
            <a:r>
              <a:rPr lang="ru-RU" sz="2400" dirty="0" err="1">
                <a:solidFill>
                  <a:prstClr val="black"/>
                </a:solidFill>
                <a:ea typeface="Calibri"/>
                <a:cs typeface="ArialMT"/>
              </a:rPr>
              <a:t>deliberately</a:t>
            </a:r>
            <a:r>
              <a:rPr lang="ru-RU" sz="2400" dirty="0">
                <a:solidFill>
                  <a:prstClr val="black"/>
                </a:solidFill>
                <a:ea typeface="Calibri"/>
                <a:cs typeface="ArialMT"/>
              </a:rPr>
              <a:t> </a:t>
            </a:r>
            <a:r>
              <a:rPr lang="ru-RU" sz="2400" dirty="0" err="1">
                <a:solidFill>
                  <a:prstClr val="black"/>
                </a:solidFill>
                <a:ea typeface="Calibri"/>
                <a:cs typeface="ArialMT"/>
              </a:rPr>
              <a:t>swallow</a:t>
            </a:r>
            <a:r>
              <a:rPr lang="ru-RU" sz="2400" dirty="0">
                <a:solidFill>
                  <a:prstClr val="black"/>
                </a:solidFill>
                <a:ea typeface="Calibri"/>
                <a:cs typeface="ArialMT"/>
              </a:rPr>
              <a:t> </a:t>
            </a:r>
            <a:r>
              <a:rPr lang="ru-RU" sz="2400" dirty="0" err="1">
                <a:solidFill>
                  <a:prstClr val="black"/>
                </a:solidFill>
                <a:ea typeface="Calibri"/>
                <a:cs typeface="ArialMT"/>
              </a:rPr>
              <a:t>materials</a:t>
            </a:r>
            <a:r>
              <a:rPr lang="ru-RU" sz="2400" dirty="0">
                <a:solidFill>
                  <a:prstClr val="black"/>
                </a:solidFill>
                <a:ea typeface="Calibri"/>
                <a:cs typeface="ArialMT"/>
              </a:rPr>
              <a:t> </a:t>
            </a:r>
            <a:r>
              <a:rPr lang="ru-RU" sz="2400" dirty="0" err="1">
                <a:solidFill>
                  <a:prstClr val="black"/>
                </a:solidFill>
                <a:ea typeface="Calibri"/>
                <a:cs typeface="ArialMT"/>
              </a:rPr>
              <a:t>they</a:t>
            </a:r>
            <a:r>
              <a:rPr lang="ru-RU" sz="2400" dirty="0">
                <a:solidFill>
                  <a:prstClr val="black"/>
                </a:solidFill>
                <a:ea typeface="Calibri"/>
                <a:cs typeface="ArialMT"/>
              </a:rPr>
              <a:t> </a:t>
            </a:r>
            <a:r>
              <a:rPr lang="ru-RU" sz="2400" dirty="0" err="1">
                <a:solidFill>
                  <a:prstClr val="black"/>
                </a:solidFill>
                <a:ea typeface="Calibri"/>
                <a:cs typeface="ArialMT"/>
              </a:rPr>
              <a:t>handle</a:t>
            </a:r>
            <a:r>
              <a:rPr lang="ru-RU" sz="2400" dirty="0">
                <a:solidFill>
                  <a:prstClr val="black"/>
                </a:solidFill>
                <a:ea typeface="Calibri"/>
                <a:cs typeface="ArialMT"/>
              </a:rPr>
              <a:t>.</a:t>
            </a:r>
            <a:r>
              <a:rPr lang="" sz="2400" dirty="0">
                <a:solidFill>
                  <a:prstClr val="black"/>
                </a:solidFill>
                <a:ea typeface="Calibri"/>
                <a:cs typeface="ArialMT"/>
              </a:rPr>
              <a:t> </a:t>
            </a:r>
            <a:r>
              <a:rPr lang="ru-RU" sz="2400" dirty="0" err="1">
                <a:solidFill>
                  <a:prstClr val="black"/>
                </a:solidFill>
                <a:ea typeface="Calibri"/>
                <a:cs typeface="ArialMT"/>
              </a:rPr>
              <a:t>Nevertheless</a:t>
            </a:r>
            <a:r>
              <a:rPr lang="ru-RU" sz="2400" dirty="0">
                <a:solidFill>
                  <a:prstClr val="black"/>
                </a:solidFill>
                <a:ea typeface="Calibri"/>
                <a:cs typeface="ArialMT"/>
              </a:rPr>
              <a:t> ,</a:t>
            </a:r>
            <a:r>
              <a:rPr lang="ru-RU" sz="2400" dirty="0" err="1">
                <a:solidFill>
                  <a:prstClr val="black"/>
                </a:solidFill>
                <a:ea typeface="Calibri"/>
                <a:cs typeface="ArialMT"/>
              </a:rPr>
              <a:t>workers</a:t>
            </a:r>
            <a:r>
              <a:rPr lang="ru-RU" sz="2400" dirty="0">
                <a:solidFill>
                  <a:prstClr val="black"/>
                </a:solidFill>
                <a:ea typeface="Calibri"/>
                <a:cs typeface="ArialMT"/>
              </a:rPr>
              <a:t> </a:t>
            </a:r>
            <a:r>
              <a:rPr lang="ru-RU" sz="2400" dirty="0" err="1">
                <a:solidFill>
                  <a:prstClr val="black"/>
                </a:solidFill>
                <a:ea typeface="Calibri"/>
                <a:cs typeface="ArialMT"/>
              </a:rPr>
              <a:t>can</a:t>
            </a:r>
            <a:r>
              <a:rPr lang="ru-RU" sz="2400" dirty="0">
                <a:solidFill>
                  <a:prstClr val="black"/>
                </a:solidFill>
                <a:ea typeface="Calibri"/>
                <a:cs typeface="ArialMT"/>
              </a:rPr>
              <a:t> </a:t>
            </a:r>
            <a:r>
              <a:rPr lang="ru-RU" sz="2400" dirty="0" err="1">
                <a:solidFill>
                  <a:prstClr val="black"/>
                </a:solidFill>
                <a:ea typeface="Calibri"/>
                <a:cs typeface="ArialMT"/>
              </a:rPr>
              <a:t>ingest</a:t>
            </a:r>
            <a:r>
              <a:rPr lang="ru-RU" sz="2400" dirty="0">
                <a:solidFill>
                  <a:prstClr val="black"/>
                </a:solidFill>
                <a:ea typeface="Calibri"/>
                <a:cs typeface="ArialMT"/>
              </a:rPr>
              <a:t> </a:t>
            </a:r>
            <a:r>
              <a:rPr lang="ru-RU" sz="2400" dirty="0" err="1">
                <a:solidFill>
                  <a:prstClr val="black"/>
                </a:solidFill>
                <a:ea typeface="Calibri"/>
                <a:cs typeface="ArialMT"/>
              </a:rPr>
              <a:t>toxic</a:t>
            </a:r>
            <a:r>
              <a:rPr lang="ru-RU" sz="2400" dirty="0">
                <a:solidFill>
                  <a:prstClr val="black"/>
                </a:solidFill>
                <a:ea typeface="Calibri"/>
                <a:cs typeface="ArialMT"/>
              </a:rPr>
              <a:t> </a:t>
            </a:r>
            <a:r>
              <a:rPr lang="ru-RU" sz="2400" dirty="0" err="1">
                <a:solidFill>
                  <a:prstClr val="black"/>
                </a:solidFill>
                <a:ea typeface="Calibri"/>
                <a:cs typeface="ArialMT"/>
              </a:rPr>
              <a:t>materials</a:t>
            </a:r>
            <a:r>
              <a:rPr lang="ru-RU" sz="2400" dirty="0">
                <a:solidFill>
                  <a:prstClr val="black"/>
                </a:solidFill>
                <a:ea typeface="Calibri"/>
                <a:cs typeface="ArialMT"/>
              </a:rPr>
              <a:t> </a:t>
            </a:r>
            <a:r>
              <a:rPr lang="ru-RU" sz="2400" dirty="0" err="1">
                <a:solidFill>
                  <a:prstClr val="black"/>
                </a:solidFill>
                <a:ea typeface="Calibri"/>
                <a:cs typeface="ArialMT"/>
              </a:rPr>
              <a:t>as</a:t>
            </a:r>
            <a:r>
              <a:rPr lang="" sz="2400" dirty="0">
                <a:solidFill>
                  <a:prstClr val="black"/>
                </a:solidFill>
                <a:ea typeface="Calibri"/>
                <a:cs typeface="ArialMT"/>
              </a:rPr>
              <a:t> </a:t>
            </a:r>
            <a:r>
              <a:rPr lang="ru-RU" sz="2400" dirty="0" err="1">
                <a:solidFill>
                  <a:prstClr val="black"/>
                </a:solidFill>
                <a:ea typeface="Calibri"/>
                <a:cs typeface="ArialMT"/>
              </a:rPr>
              <a:t>result</a:t>
            </a:r>
            <a:r>
              <a:rPr lang="ru-RU" sz="2400" dirty="0">
                <a:solidFill>
                  <a:prstClr val="black"/>
                </a:solidFill>
                <a:ea typeface="Calibri"/>
                <a:cs typeface="ArialMT"/>
              </a:rPr>
              <a:t> </a:t>
            </a:r>
            <a:r>
              <a:rPr lang="ru-RU" sz="2400" dirty="0" err="1">
                <a:solidFill>
                  <a:prstClr val="black"/>
                </a:solidFill>
                <a:ea typeface="Calibri"/>
                <a:cs typeface="ArialMT"/>
              </a:rPr>
              <a:t>of</a:t>
            </a:r>
            <a:r>
              <a:rPr lang="ru-RU" sz="2400" dirty="0">
                <a:solidFill>
                  <a:prstClr val="black"/>
                </a:solidFill>
                <a:ea typeface="Calibri"/>
                <a:cs typeface="ArialMT"/>
              </a:rPr>
              <a:t> </a:t>
            </a:r>
            <a:r>
              <a:rPr lang="ru-RU" sz="2400" dirty="0" err="1">
                <a:solidFill>
                  <a:prstClr val="black"/>
                </a:solidFill>
                <a:ea typeface="Calibri"/>
                <a:cs typeface="ArialMT"/>
              </a:rPr>
              <a:t>eating</a:t>
            </a:r>
            <a:r>
              <a:rPr lang="ru-RU" sz="2400" dirty="0">
                <a:solidFill>
                  <a:prstClr val="black"/>
                </a:solidFill>
                <a:ea typeface="Calibri"/>
                <a:cs typeface="ArialMT"/>
              </a:rPr>
              <a:t> </a:t>
            </a:r>
            <a:r>
              <a:rPr lang="ru-RU" sz="2400" dirty="0" err="1">
                <a:solidFill>
                  <a:prstClr val="black"/>
                </a:solidFill>
                <a:ea typeface="Calibri"/>
                <a:cs typeface="ArialMT"/>
              </a:rPr>
              <a:t>in</a:t>
            </a:r>
            <a:r>
              <a:rPr lang="ru-RU" sz="2400" dirty="0">
                <a:solidFill>
                  <a:prstClr val="black"/>
                </a:solidFill>
                <a:ea typeface="Calibri"/>
                <a:cs typeface="ArialMT"/>
              </a:rPr>
              <a:t> </a:t>
            </a:r>
            <a:r>
              <a:rPr lang="ru-RU" sz="2400" dirty="0" err="1">
                <a:solidFill>
                  <a:prstClr val="black"/>
                </a:solidFill>
                <a:ea typeface="Calibri"/>
                <a:cs typeface="ArialMT"/>
              </a:rPr>
              <a:t>contaminated</a:t>
            </a:r>
            <a:r>
              <a:rPr lang="ru-RU" sz="2400" dirty="0">
                <a:solidFill>
                  <a:prstClr val="black"/>
                </a:solidFill>
                <a:ea typeface="Calibri"/>
                <a:cs typeface="ArialMT"/>
              </a:rPr>
              <a:t> </a:t>
            </a:r>
            <a:r>
              <a:rPr lang="ru-RU" sz="2400" dirty="0" err="1">
                <a:solidFill>
                  <a:prstClr val="black"/>
                </a:solidFill>
                <a:ea typeface="Calibri"/>
                <a:cs typeface="ArialMT"/>
              </a:rPr>
              <a:t>work</a:t>
            </a:r>
            <a:r>
              <a:rPr lang="ru-RU" sz="2400" dirty="0">
                <a:solidFill>
                  <a:prstClr val="black"/>
                </a:solidFill>
                <a:ea typeface="Calibri"/>
                <a:cs typeface="ArialMT"/>
              </a:rPr>
              <a:t> </a:t>
            </a:r>
            <a:r>
              <a:rPr lang="ru-RU" sz="2400" dirty="0" err="1">
                <a:solidFill>
                  <a:prstClr val="black"/>
                </a:solidFill>
                <a:ea typeface="Calibri"/>
                <a:cs typeface="ArialMT"/>
              </a:rPr>
              <a:t>areas</a:t>
            </a:r>
            <a:r>
              <a:rPr lang="ru-RU" sz="2400" dirty="0">
                <a:solidFill>
                  <a:prstClr val="black"/>
                </a:solidFill>
                <a:ea typeface="Calibri"/>
                <a:cs typeface="ArialMT"/>
              </a:rPr>
              <a:t>;</a:t>
            </a:r>
            <a:r>
              <a:rPr lang="" sz="2400" dirty="0">
                <a:solidFill>
                  <a:prstClr val="black"/>
                </a:solidFill>
                <a:ea typeface="Calibri"/>
                <a:cs typeface="ArialMT"/>
              </a:rPr>
              <a:t> </a:t>
            </a:r>
            <a:r>
              <a:rPr lang="ru-RU" sz="2400" dirty="0" err="1">
                <a:solidFill>
                  <a:prstClr val="black"/>
                </a:solidFill>
                <a:ea typeface="Calibri"/>
                <a:cs typeface="ArialMT"/>
              </a:rPr>
              <a:t>contaminated</a:t>
            </a:r>
            <a:r>
              <a:rPr lang="ru-RU" sz="2400" dirty="0">
                <a:solidFill>
                  <a:prstClr val="black"/>
                </a:solidFill>
                <a:ea typeface="Calibri"/>
                <a:cs typeface="ArialMT"/>
              </a:rPr>
              <a:t> </a:t>
            </a:r>
            <a:r>
              <a:rPr lang="ru-RU" sz="2400" dirty="0" err="1">
                <a:solidFill>
                  <a:prstClr val="black"/>
                </a:solidFill>
                <a:ea typeface="Calibri"/>
                <a:cs typeface="ArialMT"/>
              </a:rPr>
              <a:t>fingers</a:t>
            </a:r>
            <a:r>
              <a:rPr lang="ru-RU" sz="2400" dirty="0">
                <a:solidFill>
                  <a:prstClr val="black"/>
                </a:solidFill>
                <a:ea typeface="Calibri"/>
                <a:cs typeface="ArialMT"/>
              </a:rPr>
              <a:t> </a:t>
            </a:r>
            <a:r>
              <a:rPr lang="ru-RU" sz="2400" dirty="0" err="1">
                <a:solidFill>
                  <a:prstClr val="black"/>
                </a:solidFill>
                <a:ea typeface="Calibri"/>
                <a:cs typeface="ArialMT"/>
              </a:rPr>
              <a:t>and</a:t>
            </a:r>
            <a:r>
              <a:rPr lang="ru-RU" sz="2400" dirty="0">
                <a:solidFill>
                  <a:prstClr val="black"/>
                </a:solidFill>
                <a:ea typeface="Calibri"/>
                <a:cs typeface="ArialMT"/>
              </a:rPr>
              <a:t> </a:t>
            </a:r>
            <a:r>
              <a:rPr lang="ru-RU" sz="2400" dirty="0" err="1">
                <a:solidFill>
                  <a:prstClr val="black"/>
                </a:solidFill>
                <a:ea typeface="Calibri"/>
                <a:cs typeface="ArialMT"/>
              </a:rPr>
              <a:t>hands</a:t>
            </a:r>
            <a:r>
              <a:rPr lang="ru-RU" sz="2400" dirty="0">
                <a:solidFill>
                  <a:prstClr val="black"/>
                </a:solidFill>
                <a:ea typeface="Calibri"/>
                <a:cs typeface="ArialMT"/>
              </a:rPr>
              <a:t> </a:t>
            </a:r>
            <a:r>
              <a:rPr lang="ru-RU" sz="2400" dirty="0" err="1">
                <a:solidFill>
                  <a:prstClr val="black"/>
                </a:solidFill>
                <a:ea typeface="Calibri"/>
                <a:cs typeface="ArialMT"/>
              </a:rPr>
              <a:t>can</a:t>
            </a:r>
            <a:r>
              <a:rPr lang="ru-RU" sz="2400" dirty="0">
                <a:solidFill>
                  <a:prstClr val="black"/>
                </a:solidFill>
                <a:ea typeface="Calibri"/>
                <a:cs typeface="ArialMT"/>
              </a:rPr>
              <a:t> </a:t>
            </a:r>
            <a:r>
              <a:rPr lang="ru-RU" sz="2400" dirty="0" err="1">
                <a:solidFill>
                  <a:prstClr val="black"/>
                </a:solidFill>
                <a:ea typeface="Calibri"/>
                <a:cs typeface="ArialMT"/>
              </a:rPr>
              <a:t>lead</a:t>
            </a:r>
            <a:r>
              <a:rPr lang="ru-RU" sz="2400" dirty="0">
                <a:solidFill>
                  <a:prstClr val="black"/>
                </a:solidFill>
                <a:ea typeface="Calibri"/>
                <a:cs typeface="ArialMT"/>
              </a:rPr>
              <a:t> </a:t>
            </a:r>
            <a:r>
              <a:rPr lang="ru-RU" sz="2400" dirty="0" err="1">
                <a:solidFill>
                  <a:prstClr val="black"/>
                </a:solidFill>
                <a:ea typeface="Calibri"/>
                <a:cs typeface="ArialMT"/>
              </a:rPr>
              <a:t>to</a:t>
            </a:r>
            <a:r>
              <a:rPr lang="" sz="2400" dirty="0">
                <a:solidFill>
                  <a:prstClr val="black"/>
                </a:solidFill>
                <a:ea typeface="Calibri"/>
                <a:cs typeface="ArialMT"/>
              </a:rPr>
              <a:t> </a:t>
            </a:r>
            <a:r>
              <a:rPr lang="ru-RU" sz="2400" dirty="0" err="1">
                <a:solidFill>
                  <a:prstClr val="black"/>
                </a:solidFill>
                <a:ea typeface="Calibri"/>
                <a:cs typeface="ArialMT"/>
              </a:rPr>
              <a:t>accidental</a:t>
            </a:r>
            <a:r>
              <a:rPr lang="ru-RU" sz="2400" dirty="0">
                <a:solidFill>
                  <a:prstClr val="black"/>
                </a:solidFill>
                <a:ea typeface="Calibri"/>
                <a:cs typeface="ArialMT"/>
              </a:rPr>
              <a:t> </a:t>
            </a:r>
            <a:r>
              <a:rPr lang="ru-RU" sz="2400" dirty="0" err="1">
                <a:solidFill>
                  <a:prstClr val="black"/>
                </a:solidFill>
                <a:ea typeface="Calibri"/>
                <a:cs typeface="ArialMT"/>
              </a:rPr>
              <a:t>oral</a:t>
            </a:r>
            <a:r>
              <a:rPr lang="ru-RU" sz="2400" dirty="0">
                <a:solidFill>
                  <a:prstClr val="black"/>
                </a:solidFill>
                <a:ea typeface="Calibri"/>
                <a:cs typeface="ArialMT"/>
              </a:rPr>
              <a:t> </a:t>
            </a:r>
            <a:r>
              <a:rPr lang="ru-RU" sz="2400" dirty="0" err="1">
                <a:solidFill>
                  <a:prstClr val="black"/>
                </a:solidFill>
                <a:ea typeface="Calibri"/>
                <a:cs typeface="ArialMT"/>
              </a:rPr>
              <a:t>intake</a:t>
            </a:r>
            <a:r>
              <a:rPr lang="ru-RU" sz="2400" dirty="0">
                <a:solidFill>
                  <a:prstClr val="black"/>
                </a:solidFill>
                <a:ea typeface="Calibri"/>
                <a:cs typeface="ArialMT"/>
              </a:rPr>
              <a:t> </a:t>
            </a:r>
            <a:r>
              <a:rPr lang="ru-RU" sz="2400" dirty="0" err="1">
                <a:solidFill>
                  <a:prstClr val="black"/>
                </a:solidFill>
                <a:ea typeface="Calibri"/>
                <a:cs typeface="ArialMT"/>
              </a:rPr>
              <a:t>when</a:t>
            </a:r>
            <a:r>
              <a:rPr lang="ru-RU" sz="2400" dirty="0">
                <a:solidFill>
                  <a:prstClr val="black"/>
                </a:solidFill>
                <a:ea typeface="Calibri"/>
                <a:cs typeface="ArialMT"/>
              </a:rPr>
              <a:t> a </a:t>
            </a:r>
            <a:r>
              <a:rPr lang="ru-RU" sz="2400" dirty="0" err="1">
                <a:solidFill>
                  <a:prstClr val="black"/>
                </a:solidFill>
                <a:ea typeface="Calibri"/>
                <a:cs typeface="ArialMT"/>
              </a:rPr>
              <a:t>worker</a:t>
            </a:r>
            <a:r>
              <a:rPr lang="ru-RU" sz="2400" dirty="0">
                <a:solidFill>
                  <a:prstClr val="black"/>
                </a:solidFill>
                <a:ea typeface="Calibri"/>
                <a:cs typeface="ArialMT"/>
              </a:rPr>
              <a:t> </a:t>
            </a:r>
            <a:r>
              <a:rPr lang="ru-RU" sz="2400" dirty="0" err="1">
                <a:solidFill>
                  <a:prstClr val="black"/>
                </a:solidFill>
                <a:ea typeface="Calibri"/>
                <a:cs typeface="ArialMT"/>
              </a:rPr>
              <a:t>eats</a:t>
            </a:r>
            <a:r>
              <a:rPr lang="ru-RU" sz="2400" dirty="0">
                <a:solidFill>
                  <a:prstClr val="black"/>
                </a:solidFill>
                <a:ea typeface="Calibri"/>
                <a:cs typeface="ArialMT"/>
              </a:rPr>
              <a:t> </a:t>
            </a:r>
            <a:r>
              <a:rPr lang="ru-RU" sz="2400" dirty="0" err="1">
                <a:solidFill>
                  <a:prstClr val="black"/>
                </a:solidFill>
                <a:ea typeface="Calibri"/>
                <a:cs typeface="ArialMT"/>
              </a:rPr>
              <a:t>or</a:t>
            </a:r>
            <a:r>
              <a:rPr lang="ru-RU" sz="2400" dirty="0">
                <a:solidFill>
                  <a:prstClr val="black"/>
                </a:solidFill>
                <a:ea typeface="Calibri"/>
                <a:cs typeface="ArialMT"/>
              </a:rPr>
              <a:t> </a:t>
            </a:r>
            <a:r>
              <a:rPr lang="ru-RU" sz="2400" dirty="0" err="1">
                <a:solidFill>
                  <a:prstClr val="black"/>
                </a:solidFill>
                <a:ea typeface="Calibri"/>
                <a:cs typeface="ArialMT"/>
              </a:rPr>
              <a:t>smokes</a:t>
            </a:r>
            <a:r>
              <a:rPr lang="" sz="2400" dirty="0">
                <a:solidFill>
                  <a:prstClr val="black"/>
                </a:solidFill>
                <a:ea typeface="Calibri"/>
                <a:cs typeface="Times New Roman"/>
              </a:rPr>
              <a:t> </a:t>
            </a:r>
            <a:r>
              <a:rPr lang="ru-RU" sz="2400" dirty="0" err="1">
                <a:solidFill>
                  <a:prstClr val="black"/>
                </a:solidFill>
                <a:ea typeface="Calibri"/>
                <a:cs typeface="ArialMT"/>
              </a:rPr>
              <a:t>on</a:t>
            </a:r>
            <a:r>
              <a:rPr lang="ru-RU" sz="2400" dirty="0">
                <a:solidFill>
                  <a:prstClr val="black"/>
                </a:solidFill>
                <a:ea typeface="Calibri"/>
                <a:cs typeface="ArialMT"/>
              </a:rPr>
              <a:t> </a:t>
            </a:r>
            <a:r>
              <a:rPr lang="ru-RU" sz="2400" dirty="0" err="1">
                <a:solidFill>
                  <a:prstClr val="black"/>
                </a:solidFill>
                <a:ea typeface="Calibri"/>
                <a:cs typeface="ArialMT"/>
              </a:rPr>
              <a:t>the</a:t>
            </a:r>
            <a:r>
              <a:rPr lang="ru-RU" sz="2400" dirty="0">
                <a:solidFill>
                  <a:prstClr val="black"/>
                </a:solidFill>
                <a:ea typeface="Calibri"/>
                <a:cs typeface="ArialMT"/>
              </a:rPr>
              <a:t> </a:t>
            </a:r>
            <a:r>
              <a:rPr lang="ru-RU" sz="2400" dirty="0" err="1">
                <a:solidFill>
                  <a:prstClr val="black"/>
                </a:solidFill>
                <a:ea typeface="Calibri"/>
                <a:cs typeface="ArialMT"/>
              </a:rPr>
              <a:t>job</a:t>
            </a:r>
            <a:endParaRPr lang="ru-RU" sz="2400" dirty="0">
              <a:solidFill>
                <a:prstClr val="black"/>
              </a:solidFill>
              <a:ea typeface="Calibri"/>
              <a:cs typeface="Times New Roman"/>
            </a:endParaRPr>
          </a:p>
          <a:p>
            <a:pPr lvl="0" algn="just">
              <a:lnSpc>
                <a:spcPct val="115000"/>
              </a:lnSpc>
            </a:pPr>
            <a:r>
              <a:rPr lang="ru-RU" sz="2400" dirty="0">
                <a:solidFill>
                  <a:prstClr val="black"/>
                </a:solidFill>
                <a:ea typeface="Calibri"/>
                <a:cs typeface="ArialMT"/>
              </a:rPr>
              <a:t>b. </a:t>
            </a:r>
            <a:r>
              <a:rPr lang="ru-RU" sz="2400" b="1" dirty="0" err="1" smtClean="0">
                <a:solidFill>
                  <a:prstClr val="black"/>
                </a:solidFill>
                <a:ea typeface="Calibri"/>
                <a:cs typeface="Times New Roman"/>
              </a:rPr>
              <a:t>Injection</a:t>
            </a:r>
            <a:r>
              <a:rPr lang="" sz="2400" b="1" smtClean="0">
                <a:solidFill>
                  <a:prstClr val="black"/>
                </a:solidFill>
                <a:ea typeface="Calibri"/>
                <a:cs typeface="Times New Roman"/>
              </a:rPr>
              <a:t> (иньекции)</a:t>
            </a:r>
            <a:r>
              <a:rPr lang="ru-RU" sz="2400" b="1" dirty="0" smtClean="0">
                <a:solidFill>
                  <a:prstClr val="black"/>
                </a:solidFill>
                <a:ea typeface="Calibri"/>
                <a:cs typeface="Times New Roman"/>
              </a:rPr>
              <a:t>. </a:t>
            </a:r>
            <a:r>
              <a:rPr lang="ru-RU" sz="2400" dirty="0" err="1">
                <a:solidFill>
                  <a:prstClr val="black"/>
                </a:solidFill>
                <a:ea typeface="Calibri"/>
                <a:cs typeface="ArialMT"/>
              </a:rPr>
              <a:t>Although</a:t>
            </a:r>
            <a:r>
              <a:rPr lang="ru-RU" sz="2400" dirty="0">
                <a:solidFill>
                  <a:prstClr val="black"/>
                </a:solidFill>
                <a:ea typeface="Calibri"/>
                <a:cs typeface="ArialMT"/>
              </a:rPr>
              <a:t> </a:t>
            </a:r>
            <a:r>
              <a:rPr lang="ru-RU" sz="2400" dirty="0" err="1">
                <a:solidFill>
                  <a:prstClr val="black"/>
                </a:solidFill>
                <a:ea typeface="Calibri"/>
                <a:cs typeface="ArialMT"/>
              </a:rPr>
              <a:t>infrequent</a:t>
            </a:r>
            <a:r>
              <a:rPr lang="ru-RU" sz="2400" dirty="0">
                <a:solidFill>
                  <a:prstClr val="black"/>
                </a:solidFill>
                <a:ea typeface="Calibri"/>
                <a:cs typeface="ArialMT"/>
              </a:rPr>
              <a:t> </a:t>
            </a:r>
            <a:r>
              <a:rPr lang="ru-RU" sz="2400" dirty="0" err="1">
                <a:solidFill>
                  <a:prstClr val="black"/>
                </a:solidFill>
                <a:ea typeface="Calibri"/>
                <a:cs typeface="ArialMT"/>
              </a:rPr>
              <a:t>in</a:t>
            </a:r>
            <a:r>
              <a:rPr lang="ru-RU" sz="2400" dirty="0">
                <a:solidFill>
                  <a:prstClr val="black"/>
                </a:solidFill>
                <a:ea typeface="Calibri"/>
                <a:cs typeface="ArialMT"/>
              </a:rPr>
              <a:t> </a:t>
            </a:r>
            <a:r>
              <a:rPr lang="ru-RU" sz="2400" dirty="0" err="1">
                <a:solidFill>
                  <a:prstClr val="black"/>
                </a:solidFill>
                <a:ea typeface="Calibri"/>
                <a:cs typeface="ArialMT"/>
              </a:rPr>
              <a:t>industry</a:t>
            </a:r>
            <a:r>
              <a:rPr lang="ru-RU" sz="2400" dirty="0">
                <a:solidFill>
                  <a:prstClr val="black"/>
                </a:solidFill>
                <a:ea typeface="Calibri"/>
                <a:cs typeface="ArialMT"/>
              </a:rPr>
              <a:t>, a</a:t>
            </a:r>
            <a:r>
              <a:rPr lang="" sz="2400" dirty="0">
                <a:solidFill>
                  <a:prstClr val="black"/>
                </a:solidFill>
                <a:ea typeface="Calibri"/>
                <a:cs typeface="ArialMT"/>
              </a:rPr>
              <a:t> </a:t>
            </a:r>
            <a:r>
              <a:rPr lang="ru-RU" sz="2400" dirty="0" err="1">
                <a:solidFill>
                  <a:prstClr val="black"/>
                </a:solidFill>
                <a:ea typeface="Calibri"/>
                <a:cs typeface="ArialMT"/>
              </a:rPr>
              <a:t>substance</a:t>
            </a:r>
            <a:r>
              <a:rPr lang="ru-RU" sz="2400" dirty="0">
                <a:solidFill>
                  <a:prstClr val="black"/>
                </a:solidFill>
                <a:ea typeface="Calibri"/>
                <a:cs typeface="ArialMT"/>
              </a:rPr>
              <a:t> </a:t>
            </a:r>
            <a:r>
              <a:rPr lang="ru-RU" sz="2400" dirty="0" err="1">
                <a:solidFill>
                  <a:prstClr val="black"/>
                </a:solidFill>
                <a:ea typeface="Calibri"/>
                <a:cs typeface="ArialMT"/>
              </a:rPr>
              <a:t>can</a:t>
            </a:r>
            <a:r>
              <a:rPr lang="ru-RU" sz="2400" dirty="0">
                <a:solidFill>
                  <a:prstClr val="black"/>
                </a:solidFill>
                <a:ea typeface="Calibri"/>
                <a:cs typeface="ArialMT"/>
              </a:rPr>
              <a:t> </a:t>
            </a:r>
            <a:r>
              <a:rPr lang="ru-RU" sz="2400" dirty="0" err="1">
                <a:solidFill>
                  <a:prstClr val="black"/>
                </a:solidFill>
                <a:ea typeface="Calibri"/>
                <a:cs typeface="ArialMT"/>
              </a:rPr>
              <a:t>be</a:t>
            </a:r>
            <a:r>
              <a:rPr lang="ru-RU" sz="2400" dirty="0">
                <a:solidFill>
                  <a:prstClr val="black"/>
                </a:solidFill>
                <a:ea typeface="Calibri"/>
                <a:cs typeface="ArialMT"/>
              </a:rPr>
              <a:t> </a:t>
            </a:r>
            <a:r>
              <a:rPr lang="ru-RU" sz="2400" dirty="0" err="1">
                <a:solidFill>
                  <a:prstClr val="black"/>
                </a:solidFill>
                <a:ea typeface="Calibri"/>
                <a:cs typeface="ArialMT"/>
              </a:rPr>
              <a:t>injected</a:t>
            </a:r>
            <a:r>
              <a:rPr lang="ru-RU" sz="2400" dirty="0">
                <a:solidFill>
                  <a:prstClr val="black"/>
                </a:solidFill>
                <a:ea typeface="Calibri"/>
                <a:cs typeface="ArialMT"/>
              </a:rPr>
              <a:t> </a:t>
            </a:r>
            <a:r>
              <a:rPr lang="ru-RU" sz="2400" dirty="0" err="1">
                <a:solidFill>
                  <a:prstClr val="black"/>
                </a:solidFill>
                <a:ea typeface="Calibri"/>
                <a:cs typeface="ArialMT"/>
              </a:rPr>
              <a:t>into</a:t>
            </a:r>
            <a:r>
              <a:rPr lang="ru-RU" sz="2400" dirty="0">
                <a:solidFill>
                  <a:prstClr val="black"/>
                </a:solidFill>
                <a:ea typeface="Calibri"/>
                <a:cs typeface="ArialMT"/>
              </a:rPr>
              <a:t> </a:t>
            </a:r>
            <a:r>
              <a:rPr lang="ru-RU" sz="2400" dirty="0" err="1">
                <a:solidFill>
                  <a:prstClr val="black"/>
                </a:solidFill>
                <a:ea typeface="Calibri"/>
                <a:cs typeface="ArialMT"/>
              </a:rPr>
              <a:t>some</a:t>
            </a:r>
            <a:r>
              <a:rPr lang="ru-RU" sz="2400" dirty="0">
                <a:solidFill>
                  <a:prstClr val="black"/>
                </a:solidFill>
                <a:ea typeface="Calibri"/>
                <a:cs typeface="ArialMT"/>
              </a:rPr>
              <a:t> </a:t>
            </a:r>
            <a:r>
              <a:rPr lang="ru-RU" sz="2400" dirty="0" err="1">
                <a:solidFill>
                  <a:prstClr val="black"/>
                </a:solidFill>
                <a:ea typeface="Calibri"/>
                <a:cs typeface="ArialMT"/>
              </a:rPr>
              <a:t>part</a:t>
            </a:r>
            <a:r>
              <a:rPr lang="ru-RU" sz="2400" dirty="0">
                <a:solidFill>
                  <a:prstClr val="black"/>
                </a:solidFill>
                <a:ea typeface="Calibri"/>
                <a:cs typeface="ArialMT"/>
              </a:rPr>
              <a:t> </a:t>
            </a:r>
            <a:r>
              <a:rPr lang="ru-RU" sz="2400" dirty="0" err="1">
                <a:solidFill>
                  <a:prstClr val="black"/>
                </a:solidFill>
                <a:ea typeface="Calibri"/>
                <a:cs typeface="ArialMT"/>
              </a:rPr>
              <a:t>of</a:t>
            </a:r>
            <a:r>
              <a:rPr lang="ru-RU" sz="2400" dirty="0">
                <a:solidFill>
                  <a:prstClr val="black"/>
                </a:solidFill>
                <a:ea typeface="Calibri"/>
                <a:cs typeface="ArialMT"/>
              </a:rPr>
              <a:t> </a:t>
            </a:r>
            <a:r>
              <a:rPr lang="ru-RU" sz="2400" dirty="0" err="1">
                <a:solidFill>
                  <a:prstClr val="black"/>
                </a:solidFill>
                <a:ea typeface="Calibri"/>
                <a:cs typeface="ArialMT"/>
              </a:rPr>
              <a:t>the</a:t>
            </a:r>
            <a:r>
              <a:rPr lang="" sz="2400" dirty="0">
                <a:solidFill>
                  <a:prstClr val="black"/>
                </a:solidFill>
                <a:ea typeface="Calibri"/>
                <a:cs typeface="ArialMT"/>
              </a:rPr>
              <a:t> </a:t>
            </a:r>
            <a:r>
              <a:rPr lang="ru-RU" sz="2400" dirty="0" err="1">
                <a:solidFill>
                  <a:prstClr val="black"/>
                </a:solidFill>
                <a:ea typeface="Calibri"/>
                <a:cs typeface="ArialMT"/>
              </a:rPr>
              <a:t>body</a:t>
            </a:r>
            <a:r>
              <a:rPr lang="ru-RU" sz="2400" dirty="0">
                <a:solidFill>
                  <a:prstClr val="black"/>
                </a:solidFill>
                <a:ea typeface="Calibri"/>
                <a:cs typeface="ArialMT"/>
              </a:rPr>
              <a:t>. </a:t>
            </a:r>
            <a:r>
              <a:rPr lang="ru-RU" sz="2400" dirty="0" err="1">
                <a:solidFill>
                  <a:prstClr val="black"/>
                </a:solidFill>
                <a:ea typeface="Calibri"/>
                <a:cs typeface="ArialMT"/>
              </a:rPr>
              <a:t>This</a:t>
            </a:r>
            <a:r>
              <a:rPr lang="ru-RU" sz="2400" dirty="0">
                <a:solidFill>
                  <a:prstClr val="black"/>
                </a:solidFill>
                <a:ea typeface="Calibri"/>
                <a:cs typeface="ArialMT"/>
              </a:rPr>
              <a:t> </a:t>
            </a:r>
            <a:r>
              <a:rPr lang="ru-RU" sz="2400" dirty="0" err="1">
                <a:solidFill>
                  <a:prstClr val="black"/>
                </a:solidFill>
                <a:ea typeface="Calibri"/>
                <a:cs typeface="ArialMT"/>
              </a:rPr>
              <a:t>can</a:t>
            </a:r>
            <a:r>
              <a:rPr lang="ru-RU" sz="2400" dirty="0">
                <a:solidFill>
                  <a:prstClr val="black"/>
                </a:solidFill>
                <a:ea typeface="Calibri"/>
                <a:cs typeface="ArialMT"/>
              </a:rPr>
              <a:t> </a:t>
            </a:r>
            <a:r>
              <a:rPr lang="ru-RU" sz="2400" dirty="0" err="1">
                <a:solidFill>
                  <a:prstClr val="black"/>
                </a:solidFill>
                <a:ea typeface="Calibri"/>
                <a:cs typeface="ArialMT"/>
              </a:rPr>
              <a:t>be</a:t>
            </a:r>
            <a:r>
              <a:rPr lang="ru-RU" sz="2400" dirty="0">
                <a:solidFill>
                  <a:prstClr val="black"/>
                </a:solidFill>
                <a:ea typeface="Calibri"/>
                <a:cs typeface="ArialMT"/>
              </a:rPr>
              <a:t> </a:t>
            </a:r>
            <a:r>
              <a:rPr lang="ru-RU" sz="2400" dirty="0" err="1">
                <a:solidFill>
                  <a:prstClr val="black"/>
                </a:solidFill>
                <a:ea typeface="Calibri"/>
                <a:cs typeface="ArialMT"/>
              </a:rPr>
              <a:t>done</a:t>
            </a:r>
            <a:r>
              <a:rPr lang="ru-RU" sz="2400" dirty="0">
                <a:solidFill>
                  <a:prstClr val="black"/>
                </a:solidFill>
                <a:ea typeface="Calibri"/>
                <a:cs typeface="ArialMT"/>
              </a:rPr>
              <a:t> </a:t>
            </a:r>
            <a:r>
              <a:rPr lang="ru-RU" sz="2400" dirty="0" err="1">
                <a:solidFill>
                  <a:prstClr val="black"/>
                </a:solidFill>
                <a:ea typeface="Calibri"/>
                <a:cs typeface="ArialMT"/>
              </a:rPr>
              <a:t>directly</a:t>
            </a:r>
            <a:r>
              <a:rPr lang="ru-RU" sz="2400" dirty="0">
                <a:solidFill>
                  <a:prstClr val="black"/>
                </a:solidFill>
                <a:ea typeface="Calibri"/>
                <a:cs typeface="ArialMT"/>
              </a:rPr>
              <a:t> </a:t>
            </a:r>
            <a:r>
              <a:rPr lang="ru-RU" sz="2400" dirty="0" err="1">
                <a:solidFill>
                  <a:prstClr val="black"/>
                </a:solidFill>
                <a:ea typeface="Calibri"/>
                <a:cs typeface="ArialMT"/>
              </a:rPr>
              <a:t>into</a:t>
            </a:r>
            <a:r>
              <a:rPr lang="ru-RU" sz="2400" dirty="0">
                <a:solidFill>
                  <a:prstClr val="black"/>
                </a:solidFill>
                <a:ea typeface="Calibri"/>
                <a:cs typeface="ArialMT"/>
              </a:rPr>
              <a:t> </a:t>
            </a:r>
            <a:r>
              <a:rPr lang="ru-RU" sz="2400" dirty="0" err="1">
                <a:solidFill>
                  <a:prstClr val="black"/>
                </a:solidFill>
                <a:ea typeface="Calibri"/>
                <a:cs typeface="ArialMT"/>
              </a:rPr>
              <a:t>the</a:t>
            </a:r>
            <a:r>
              <a:rPr lang="" sz="2400" dirty="0">
                <a:solidFill>
                  <a:prstClr val="black"/>
                </a:solidFill>
                <a:ea typeface="Calibri"/>
                <a:cs typeface="ArialMT"/>
              </a:rPr>
              <a:t> </a:t>
            </a:r>
            <a:r>
              <a:rPr lang="ru-RU" sz="2400" dirty="0" err="1">
                <a:solidFill>
                  <a:prstClr val="black"/>
                </a:solidFill>
                <a:ea typeface="Calibri"/>
                <a:cs typeface="ArialMT"/>
              </a:rPr>
              <a:t>bloodstream</a:t>
            </a:r>
            <a:r>
              <a:rPr lang="ru-RU" sz="2400" dirty="0">
                <a:solidFill>
                  <a:prstClr val="black"/>
                </a:solidFill>
                <a:ea typeface="Calibri"/>
                <a:cs typeface="ArialMT"/>
              </a:rPr>
              <a:t>, </a:t>
            </a:r>
            <a:r>
              <a:rPr lang="ru-RU" sz="2400" dirty="0" err="1">
                <a:solidFill>
                  <a:prstClr val="black"/>
                </a:solidFill>
                <a:ea typeface="Calibri"/>
                <a:cs typeface="ArialMT"/>
              </a:rPr>
              <a:t>peritoneal</a:t>
            </a:r>
            <a:r>
              <a:rPr lang="ru-RU" sz="2400" dirty="0">
                <a:solidFill>
                  <a:prstClr val="black"/>
                </a:solidFill>
                <a:ea typeface="Calibri"/>
                <a:cs typeface="ArialMT"/>
              </a:rPr>
              <a:t> </a:t>
            </a:r>
            <a:r>
              <a:rPr lang="ru-RU" sz="2400" dirty="0" err="1">
                <a:solidFill>
                  <a:prstClr val="black"/>
                </a:solidFill>
                <a:ea typeface="Calibri"/>
                <a:cs typeface="ArialMT"/>
              </a:rPr>
              <a:t>cavity</a:t>
            </a:r>
            <a:r>
              <a:rPr lang="ru-RU" sz="2400" dirty="0">
                <a:solidFill>
                  <a:prstClr val="black"/>
                </a:solidFill>
                <a:ea typeface="Calibri"/>
                <a:cs typeface="ArialMT"/>
              </a:rPr>
              <a:t>, </a:t>
            </a:r>
            <a:r>
              <a:rPr lang="ru-RU" sz="2400" dirty="0" err="1">
                <a:solidFill>
                  <a:prstClr val="black"/>
                </a:solidFill>
                <a:ea typeface="Calibri"/>
                <a:cs typeface="ArialMT"/>
              </a:rPr>
              <a:t>pleural</a:t>
            </a:r>
            <a:r>
              <a:rPr lang="ru-RU" sz="2400" dirty="0">
                <a:solidFill>
                  <a:prstClr val="black"/>
                </a:solidFill>
                <a:ea typeface="Calibri"/>
                <a:cs typeface="ArialMT"/>
              </a:rPr>
              <a:t> </a:t>
            </a:r>
            <a:r>
              <a:rPr lang="ru-RU" sz="2400" dirty="0" err="1">
                <a:solidFill>
                  <a:prstClr val="black"/>
                </a:solidFill>
                <a:ea typeface="Calibri"/>
                <a:cs typeface="ArialMT"/>
              </a:rPr>
              <a:t>cavity</a:t>
            </a:r>
            <a:r>
              <a:rPr lang="ru-RU" sz="2400" dirty="0">
                <a:solidFill>
                  <a:prstClr val="black"/>
                </a:solidFill>
                <a:ea typeface="Calibri"/>
                <a:cs typeface="ArialMT"/>
              </a:rPr>
              <a:t>, </a:t>
            </a:r>
            <a:r>
              <a:rPr lang="ru-RU" sz="2400" dirty="0" err="1">
                <a:solidFill>
                  <a:prstClr val="black"/>
                </a:solidFill>
                <a:ea typeface="Calibri"/>
                <a:cs typeface="ArialMT"/>
              </a:rPr>
              <a:t>skin</a:t>
            </a:r>
            <a:r>
              <a:rPr lang="ru-RU" sz="2400" dirty="0">
                <a:solidFill>
                  <a:prstClr val="black"/>
                </a:solidFill>
                <a:ea typeface="Calibri"/>
                <a:cs typeface="ArialMT"/>
              </a:rPr>
              <a:t>,</a:t>
            </a:r>
            <a:r>
              <a:rPr lang="" sz="2400" dirty="0">
                <a:solidFill>
                  <a:prstClr val="black"/>
                </a:solidFill>
                <a:ea typeface="Calibri"/>
                <a:cs typeface="ArialMT"/>
              </a:rPr>
              <a:t> </a:t>
            </a:r>
            <a:r>
              <a:rPr lang="ru-RU" sz="2400" dirty="0" err="1">
                <a:solidFill>
                  <a:prstClr val="black"/>
                </a:solidFill>
                <a:ea typeface="Calibri"/>
                <a:cs typeface="ArialMT"/>
              </a:rPr>
              <a:t>muscle</a:t>
            </a:r>
            <a:r>
              <a:rPr lang="ru-RU" sz="2400" dirty="0">
                <a:solidFill>
                  <a:prstClr val="black"/>
                </a:solidFill>
                <a:ea typeface="Calibri"/>
                <a:cs typeface="ArialMT"/>
              </a:rPr>
              <a:t>, </a:t>
            </a:r>
            <a:r>
              <a:rPr lang="ru-RU" sz="2400" dirty="0" err="1">
                <a:solidFill>
                  <a:prstClr val="black"/>
                </a:solidFill>
                <a:ea typeface="Calibri"/>
                <a:cs typeface="ArialMT"/>
              </a:rPr>
              <a:t>or</a:t>
            </a:r>
            <a:r>
              <a:rPr lang="ru-RU" sz="2400" dirty="0">
                <a:solidFill>
                  <a:prstClr val="black"/>
                </a:solidFill>
                <a:ea typeface="Calibri"/>
                <a:cs typeface="ArialMT"/>
              </a:rPr>
              <a:t> </a:t>
            </a:r>
            <a:r>
              <a:rPr lang="ru-RU" sz="2400" dirty="0" err="1">
                <a:solidFill>
                  <a:prstClr val="black"/>
                </a:solidFill>
                <a:ea typeface="Calibri"/>
                <a:cs typeface="ArialMT"/>
              </a:rPr>
              <a:t>any</a:t>
            </a:r>
            <a:r>
              <a:rPr lang="ru-RU" sz="2400" dirty="0">
                <a:solidFill>
                  <a:prstClr val="black"/>
                </a:solidFill>
                <a:ea typeface="Calibri"/>
                <a:cs typeface="ArialMT"/>
              </a:rPr>
              <a:t> </a:t>
            </a:r>
            <a:r>
              <a:rPr lang="ru-RU" sz="2400" dirty="0" err="1">
                <a:solidFill>
                  <a:prstClr val="black"/>
                </a:solidFill>
                <a:ea typeface="Calibri"/>
                <a:cs typeface="ArialMT"/>
              </a:rPr>
              <a:t>other</a:t>
            </a:r>
            <a:r>
              <a:rPr lang="ru-RU" sz="2400" dirty="0">
                <a:solidFill>
                  <a:prstClr val="black"/>
                </a:solidFill>
                <a:ea typeface="Calibri"/>
                <a:cs typeface="ArialMT"/>
              </a:rPr>
              <a:t> </a:t>
            </a:r>
            <a:r>
              <a:rPr lang="ru-RU" sz="2400" dirty="0" err="1">
                <a:solidFill>
                  <a:prstClr val="black"/>
                </a:solidFill>
                <a:ea typeface="Calibri"/>
                <a:cs typeface="ArialMT"/>
              </a:rPr>
              <a:t>place</a:t>
            </a:r>
            <a:r>
              <a:rPr lang="ru-RU" sz="2400" dirty="0">
                <a:solidFill>
                  <a:prstClr val="black"/>
                </a:solidFill>
                <a:ea typeface="Calibri"/>
                <a:cs typeface="ArialMT"/>
              </a:rPr>
              <a:t> </a:t>
            </a:r>
            <a:r>
              <a:rPr lang="ru-RU" sz="2400" dirty="0" err="1" smtClean="0">
                <a:solidFill>
                  <a:prstClr val="black"/>
                </a:solidFill>
                <a:ea typeface="Calibri"/>
                <a:cs typeface="ArialMT"/>
              </a:rPr>
              <a:t>needle</a:t>
            </a:r>
            <a:r>
              <a:rPr lang="" sz="2400" smtClean="0">
                <a:solidFill>
                  <a:prstClr val="black"/>
                </a:solidFill>
                <a:ea typeface="Calibri"/>
                <a:cs typeface="ArialMT"/>
              </a:rPr>
              <a:t> </a:t>
            </a:r>
            <a:r>
              <a:rPr lang="ru-RU" sz="2400" dirty="0">
                <a:solidFill>
                  <a:prstClr val="black"/>
                </a:solidFill>
                <a:ea typeface="Calibri"/>
                <a:cs typeface="ArialMT"/>
              </a:rPr>
              <a:t> </a:t>
            </a:r>
            <a:r>
              <a:rPr lang="" sz="2400" smtClean="0">
                <a:solidFill>
                  <a:prstClr val="black"/>
                </a:solidFill>
                <a:ea typeface="Calibri"/>
                <a:cs typeface="ArialMT"/>
              </a:rPr>
              <a:t>(</a:t>
            </a:r>
            <a:r>
              <a:rPr lang="ru-RU" sz="2400" dirty="0" smtClean="0">
                <a:solidFill>
                  <a:prstClr val="black"/>
                </a:solidFill>
                <a:ea typeface="Calibri"/>
                <a:cs typeface="ArialMT"/>
              </a:rPr>
              <a:t>непосредственно </a:t>
            </a:r>
            <a:r>
              <a:rPr lang="ru-RU" sz="2400" dirty="0">
                <a:solidFill>
                  <a:prstClr val="black"/>
                </a:solidFill>
                <a:ea typeface="Calibri"/>
                <a:cs typeface="ArialMT"/>
              </a:rPr>
              <a:t>в кровоток, брюшную полость, плевральную полость, кожу, мышцу или любое другое место </a:t>
            </a:r>
            <a:r>
              <a:rPr lang="ru-RU" sz="2400" dirty="0" smtClean="0">
                <a:solidFill>
                  <a:prstClr val="black"/>
                </a:solidFill>
                <a:ea typeface="Calibri"/>
                <a:cs typeface="ArialMT"/>
              </a:rPr>
              <a:t>иглы</a:t>
            </a:r>
            <a:r>
              <a:rPr lang="" sz="2400" smtClean="0">
                <a:solidFill>
                  <a:prstClr val="black"/>
                </a:solidFill>
                <a:ea typeface="Calibri"/>
                <a:cs typeface="ArialMT"/>
              </a:rPr>
              <a:t>) </a:t>
            </a:r>
            <a:r>
              <a:rPr lang="ru-RU" sz="2400" dirty="0" err="1" smtClean="0">
                <a:solidFill>
                  <a:prstClr val="black"/>
                </a:solidFill>
                <a:ea typeface="Calibri"/>
                <a:cs typeface="ArialMT"/>
              </a:rPr>
              <a:t>or</a:t>
            </a:r>
            <a:r>
              <a:rPr lang="ru-RU" sz="2400" dirty="0" smtClean="0">
                <a:solidFill>
                  <a:prstClr val="black"/>
                </a:solidFill>
                <a:ea typeface="Calibri"/>
                <a:cs typeface="ArialMT"/>
              </a:rPr>
              <a:t> </a:t>
            </a:r>
            <a:r>
              <a:rPr lang="ru-RU" sz="2400" dirty="0" err="1">
                <a:solidFill>
                  <a:prstClr val="black"/>
                </a:solidFill>
                <a:ea typeface="Calibri"/>
                <a:cs typeface="ArialMT"/>
              </a:rPr>
              <a:t>high-pressure</a:t>
            </a:r>
            <a:r>
              <a:rPr lang="" sz="2400" dirty="0">
                <a:solidFill>
                  <a:prstClr val="black"/>
                </a:solidFill>
                <a:ea typeface="Calibri"/>
                <a:cs typeface="ArialMT"/>
              </a:rPr>
              <a:t> </a:t>
            </a:r>
            <a:r>
              <a:rPr lang="ru-RU" sz="2400" dirty="0" err="1" smtClean="0">
                <a:solidFill>
                  <a:prstClr val="black"/>
                </a:solidFill>
                <a:ea typeface="Calibri"/>
                <a:cs typeface="ArialMT"/>
              </a:rPr>
              <a:t>orifice</a:t>
            </a:r>
            <a:r>
              <a:rPr lang="" sz="2400" smtClean="0">
                <a:solidFill>
                  <a:prstClr val="black"/>
                </a:solidFill>
                <a:ea typeface="Calibri"/>
                <a:cs typeface="ArialMT"/>
              </a:rPr>
              <a:t> (отверстие)</a:t>
            </a:r>
            <a:r>
              <a:rPr lang="ru-RU" sz="2400" dirty="0" smtClean="0">
                <a:solidFill>
                  <a:prstClr val="black"/>
                </a:solidFill>
                <a:ea typeface="Calibri"/>
                <a:cs typeface="ArialMT"/>
              </a:rPr>
              <a:t> </a:t>
            </a:r>
            <a:r>
              <a:rPr lang="ru-RU" sz="2400" dirty="0" err="1">
                <a:solidFill>
                  <a:prstClr val="black"/>
                </a:solidFill>
                <a:ea typeface="Calibri"/>
                <a:cs typeface="ArialMT"/>
              </a:rPr>
              <a:t>can</a:t>
            </a:r>
            <a:r>
              <a:rPr lang="ru-RU" sz="2400" dirty="0">
                <a:solidFill>
                  <a:prstClr val="black"/>
                </a:solidFill>
                <a:ea typeface="Calibri"/>
                <a:cs typeface="ArialMT"/>
              </a:rPr>
              <a:t> </a:t>
            </a:r>
            <a:r>
              <a:rPr lang="ru-RU" sz="2400" dirty="0" err="1">
                <a:solidFill>
                  <a:prstClr val="black"/>
                </a:solidFill>
                <a:ea typeface="Calibri"/>
                <a:cs typeface="ArialMT"/>
              </a:rPr>
              <a:t>reach</a:t>
            </a:r>
            <a:endParaRPr lang="ru-RU" sz="2400" dirty="0">
              <a:solidFill>
                <a:prstClr val="black"/>
              </a:solidFill>
              <a:ea typeface="Calibri"/>
              <a:cs typeface="Times New Roman"/>
            </a:endParaRPr>
          </a:p>
          <a:p>
            <a:endParaRPr lang="ru-RU" dirty="0"/>
          </a:p>
        </p:txBody>
      </p:sp>
    </p:spTree>
    <p:extLst>
      <p:ext uri="{BB962C8B-B14F-4D97-AF65-F5344CB8AC3E}">
        <p14:creationId xmlns:p14="http://schemas.microsoft.com/office/powerpoint/2010/main" val="4056799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764704"/>
            <a:ext cx="8229600" cy="5361459"/>
          </a:xfrm>
        </p:spPr>
        <p:txBody>
          <a:bodyPr>
            <a:normAutofit fontScale="85000" lnSpcReduction="20000"/>
          </a:bodyPr>
          <a:lstStyle/>
          <a:p>
            <a:pPr marL="0" indent="0" algn="ctr">
              <a:lnSpc>
                <a:spcPct val="115000"/>
              </a:lnSpc>
              <a:spcAft>
                <a:spcPts val="0"/>
              </a:spcAft>
              <a:buNone/>
            </a:pPr>
            <a:r>
              <a:rPr lang="ru-RU" b="1" dirty="0" err="1">
                <a:latin typeface="Arial"/>
                <a:ea typeface="Calibri"/>
                <a:cs typeface="Times New Roman"/>
              </a:rPr>
              <a:t>Dose</a:t>
            </a:r>
            <a:endParaRPr lang="ru-RU" sz="4000" dirty="0">
              <a:ea typeface="Calibri"/>
              <a:cs typeface="Times New Roman"/>
            </a:endParaRPr>
          </a:p>
          <a:p>
            <a:pPr marL="0" indent="0">
              <a:lnSpc>
                <a:spcPct val="115000"/>
              </a:lnSpc>
              <a:spcAft>
                <a:spcPts val="0"/>
              </a:spcAft>
              <a:buNone/>
            </a:pP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dose</a:t>
            </a:r>
            <a:r>
              <a:rPr lang="ru-RU" dirty="0">
                <a:latin typeface="ArialMT"/>
                <a:ea typeface="Calibri"/>
                <a:cs typeface="ArialMT"/>
              </a:rPr>
              <a:t> </a:t>
            </a:r>
            <a:r>
              <a:rPr lang="ru-RU" dirty="0" err="1">
                <a:latin typeface="ArialMT"/>
                <a:ea typeface="Calibri"/>
                <a:cs typeface="ArialMT"/>
              </a:rPr>
              <a:t>is</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actual</a:t>
            </a:r>
            <a:r>
              <a:rPr lang="ru-RU" dirty="0">
                <a:latin typeface="ArialMT"/>
                <a:ea typeface="Calibri"/>
                <a:cs typeface="ArialMT"/>
              </a:rPr>
              <a:t> </a:t>
            </a:r>
            <a:r>
              <a:rPr lang="ru-RU" dirty="0" err="1">
                <a:latin typeface="ArialMT"/>
                <a:ea typeface="Calibri"/>
                <a:cs typeface="ArialMT"/>
              </a:rPr>
              <a:t>amount</a:t>
            </a:r>
            <a:r>
              <a:rPr lang="ru-RU" dirty="0">
                <a:latin typeface="ArialMT"/>
                <a:ea typeface="Calibri"/>
                <a:cs typeface="ArialMT"/>
              </a:rPr>
              <a:t> </a:t>
            </a:r>
            <a:r>
              <a:rPr lang="ru-RU" dirty="0" err="1">
                <a:latin typeface="ArialMT"/>
                <a:ea typeface="Calibri"/>
                <a:cs typeface="ArialMT"/>
              </a:rPr>
              <a:t>of</a:t>
            </a:r>
            <a:r>
              <a:rPr lang="ru-RU" dirty="0">
                <a:latin typeface="ArialMT"/>
                <a:ea typeface="Calibri"/>
                <a:cs typeface="ArialMT"/>
              </a:rPr>
              <a:t> a </a:t>
            </a:r>
            <a:r>
              <a:rPr lang="ru-RU" dirty="0" err="1">
                <a:latin typeface="ArialMT"/>
                <a:ea typeface="Calibri"/>
                <a:cs typeface="ArialMT"/>
              </a:rPr>
              <a:t>chemical</a:t>
            </a:r>
            <a:r>
              <a:rPr lang="ru-RU" dirty="0">
                <a:latin typeface="ArialMT"/>
                <a:ea typeface="Calibri"/>
                <a:cs typeface="ArialMT"/>
              </a:rPr>
              <a:t> </a:t>
            </a:r>
            <a:r>
              <a:rPr lang="ru-RU" dirty="0" err="1">
                <a:latin typeface="ArialMT"/>
                <a:ea typeface="Calibri"/>
                <a:cs typeface="ArialMT"/>
              </a:rPr>
              <a:t>that</a:t>
            </a:r>
            <a:r>
              <a:rPr lang="ru-RU" dirty="0">
                <a:latin typeface="ArialMT"/>
                <a:ea typeface="Calibri"/>
                <a:cs typeface="ArialMT"/>
              </a:rPr>
              <a:t> </a:t>
            </a:r>
            <a:r>
              <a:rPr lang="ru-RU" dirty="0" err="1">
                <a:latin typeface="ArialMT"/>
                <a:ea typeface="Calibri"/>
                <a:cs typeface="ArialMT"/>
              </a:rPr>
              <a:t>enters</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body</a:t>
            </a:r>
            <a:r>
              <a:rPr lang="ru-RU" dirty="0">
                <a:latin typeface="ArialMT"/>
                <a:ea typeface="Calibri"/>
                <a:cs typeface="ArialMT"/>
              </a:rPr>
              <a:t>.</a:t>
            </a:r>
            <a:endParaRPr lang="ru-RU" sz="4000" dirty="0">
              <a:ea typeface="Calibri"/>
              <a:cs typeface="Times New Roman"/>
            </a:endParaRPr>
          </a:p>
          <a:p>
            <a:pPr marL="0" indent="0">
              <a:lnSpc>
                <a:spcPct val="115000"/>
              </a:lnSpc>
              <a:spcAft>
                <a:spcPts val="0"/>
              </a:spcAft>
              <a:buNone/>
            </a:pP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dose</a:t>
            </a:r>
            <a:r>
              <a:rPr lang="ru-RU" dirty="0">
                <a:latin typeface="ArialMT"/>
                <a:ea typeface="Calibri"/>
                <a:cs typeface="ArialMT"/>
              </a:rPr>
              <a:t> </a:t>
            </a:r>
            <a:r>
              <a:rPr lang="ru-RU" dirty="0" err="1">
                <a:latin typeface="ArialMT"/>
                <a:ea typeface="Calibri"/>
                <a:cs typeface="ArialMT"/>
              </a:rPr>
              <a:t>received</a:t>
            </a:r>
            <a:r>
              <a:rPr lang="ru-RU" dirty="0">
                <a:latin typeface="ArialMT"/>
                <a:ea typeface="Calibri"/>
                <a:cs typeface="ArialMT"/>
              </a:rPr>
              <a:t> </a:t>
            </a:r>
            <a:r>
              <a:rPr lang="ru-RU" dirty="0" err="1">
                <a:latin typeface="ArialMT"/>
                <a:ea typeface="Calibri"/>
                <a:cs typeface="ArialMT"/>
              </a:rPr>
              <a:t>may</a:t>
            </a:r>
            <a:r>
              <a:rPr lang="ru-RU" dirty="0">
                <a:latin typeface="ArialMT"/>
                <a:ea typeface="Calibri"/>
                <a:cs typeface="ArialMT"/>
              </a:rPr>
              <a:t> </a:t>
            </a:r>
            <a:r>
              <a:rPr lang="ru-RU" dirty="0" err="1">
                <a:latin typeface="ArialMT"/>
                <a:ea typeface="Calibri"/>
                <a:cs typeface="ArialMT"/>
              </a:rPr>
              <a:t>be</a:t>
            </a:r>
            <a:r>
              <a:rPr lang="ru-RU" dirty="0">
                <a:latin typeface="ArialMT"/>
                <a:ea typeface="Calibri"/>
                <a:cs typeface="ArialMT"/>
              </a:rPr>
              <a:t> </a:t>
            </a:r>
            <a:r>
              <a:rPr lang="ru-RU" dirty="0" err="1">
                <a:latin typeface="ArialMT"/>
                <a:ea typeface="Calibri"/>
                <a:cs typeface="ArialMT"/>
              </a:rPr>
              <a:t>due</a:t>
            </a:r>
            <a:r>
              <a:rPr lang="ru-RU" dirty="0">
                <a:latin typeface="ArialMT"/>
                <a:ea typeface="Calibri"/>
                <a:cs typeface="ArialMT"/>
              </a:rPr>
              <a:t> </a:t>
            </a:r>
            <a:r>
              <a:rPr lang="ru-RU" dirty="0" err="1">
                <a:latin typeface="ArialMT"/>
                <a:ea typeface="Calibri"/>
                <a:cs typeface="ArialMT"/>
              </a:rPr>
              <a:t>to</a:t>
            </a:r>
            <a:r>
              <a:rPr lang="ru-RU" dirty="0">
                <a:latin typeface="ArialMT"/>
                <a:ea typeface="Calibri"/>
                <a:cs typeface="ArialMT"/>
              </a:rPr>
              <a:t> </a:t>
            </a:r>
            <a:r>
              <a:rPr lang="ru-RU" dirty="0" err="1">
                <a:latin typeface="ArialMT"/>
                <a:ea typeface="Calibri"/>
                <a:cs typeface="ArialMT"/>
              </a:rPr>
              <a:t>either</a:t>
            </a:r>
            <a:r>
              <a:rPr lang="ru-RU" dirty="0">
                <a:latin typeface="ArialMT"/>
                <a:ea typeface="Calibri"/>
                <a:cs typeface="ArialMT"/>
              </a:rPr>
              <a:t> </a:t>
            </a:r>
            <a:r>
              <a:rPr lang="ru-RU" b="1" dirty="0" err="1">
                <a:latin typeface="ArialMT"/>
                <a:ea typeface="Calibri"/>
                <a:cs typeface="ArialMT"/>
              </a:rPr>
              <a:t>acute</a:t>
            </a:r>
            <a:r>
              <a:rPr lang="ru-RU" b="1" dirty="0">
                <a:latin typeface="ArialMT"/>
                <a:ea typeface="Calibri"/>
                <a:cs typeface="ArialMT"/>
              </a:rPr>
              <a:t> (</a:t>
            </a:r>
            <a:r>
              <a:rPr lang="ru-RU" b="1" dirty="0" err="1">
                <a:latin typeface="ArialMT"/>
                <a:ea typeface="Calibri"/>
                <a:cs typeface="ArialMT"/>
              </a:rPr>
              <a:t>short</a:t>
            </a:r>
            <a:r>
              <a:rPr lang="ru-RU" b="1" dirty="0" smtClean="0">
                <a:latin typeface="ArialMT"/>
                <a:ea typeface="Calibri"/>
                <a:cs typeface="ArialMT"/>
              </a:rPr>
              <a:t>)</a:t>
            </a:r>
            <a:r>
              <a:rPr lang="" b="1" smtClean="0">
                <a:latin typeface="ArialMT"/>
                <a:ea typeface="Calibri"/>
                <a:cs typeface="ArialMT"/>
              </a:rPr>
              <a:t> </a:t>
            </a:r>
            <a:r>
              <a:rPr lang="" smtClean="0">
                <a:latin typeface="ArialMT"/>
                <a:ea typeface="Calibri"/>
                <a:cs typeface="ArialMT"/>
              </a:rPr>
              <a:t>(острое)</a:t>
            </a:r>
            <a:r>
              <a:rPr lang="ru-RU" dirty="0" smtClean="0">
                <a:latin typeface="ArialMT"/>
                <a:ea typeface="Calibri"/>
                <a:cs typeface="ArialMT"/>
              </a:rPr>
              <a:t> </a:t>
            </a:r>
            <a:r>
              <a:rPr lang="ru-RU" dirty="0" err="1">
                <a:latin typeface="ArialMT"/>
                <a:ea typeface="Calibri"/>
                <a:cs typeface="ArialMT"/>
              </a:rPr>
              <a:t>or</a:t>
            </a:r>
            <a:r>
              <a:rPr lang="ru-RU" dirty="0">
                <a:latin typeface="ArialMT"/>
                <a:ea typeface="Calibri"/>
                <a:cs typeface="ArialMT"/>
              </a:rPr>
              <a:t> </a:t>
            </a:r>
            <a:r>
              <a:rPr lang="ru-RU" b="1" dirty="0" err="1" smtClean="0">
                <a:latin typeface="ArialMT"/>
                <a:ea typeface="Calibri"/>
                <a:cs typeface="ArialMT"/>
              </a:rPr>
              <a:t>chronic</a:t>
            </a:r>
            <a:r>
              <a:rPr lang="" sz="4000" b="1" dirty="0" smtClean="0">
                <a:ea typeface="Calibri"/>
                <a:cs typeface="Times New Roman"/>
              </a:rPr>
              <a:t> </a:t>
            </a:r>
            <a:r>
              <a:rPr lang="ru-RU" b="1" dirty="0" smtClean="0">
                <a:latin typeface="ArialMT"/>
                <a:ea typeface="Calibri"/>
                <a:cs typeface="ArialMT"/>
              </a:rPr>
              <a:t>(</a:t>
            </a:r>
            <a:r>
              <a:rPr lang="ru-RU" b="1" dirty="0" err="1" smtClean="0">
                <a:latin typeface="ArialMT"/>
                <a:ea typeface="Calibri"/>
                <a:cs typeface="ArialMT"/>
              </a:rPr>
              <a:t>long-term</a:t>
            </a:r>
            <a:r>
              <a:rPr lang="ru-RU" b="1" dirty="0">
                <a:latin typeface="ArialMT"/>
                <a:ea typeface="Calibri"/>
                <a:cs typeface="ArialMT"/>
              </a:rPr>
              <a:t>) </a:t>
            </a:r>
            <a:r>
              <a:rPr lang="ru-RU" dirty="0" err="1">
                <a:latin typeface="ArialMT"/>
                <a:ea typeface="Calibri"/>
                <a:cs typeface="ArialMT"/>
              </a:rPr>
              <a:t>exposure</a:t>
            </a:r>
            <a:r>
              <a:rPr lang="ru-RU" dirty="0">
                <a:latin typeface="ArialMT"/>
                <a:ea typeface="Calibri"/>
                <a:cs typeface="ArialMT"/>
              </a:rPr>
              <a:t>. </a:t>
            </a:r>
            <a:r>
              <a:rPr lang="ru-RU" dirty="0" err="1">
                <a:latin typeface="ArialMT"/>
                <a:ea typeface="Calibri"/>
                <a:cs typeface="ArialMT"/>
              </a:rPr>
              <a:t>An</a:t>
            </a:r>
            <a:r>
              <a:rPr lang="ru-RU" dirty="0">
                <a:latin typeface="ArialMT"/>
                <a:ea typeface="Calibri"/>
                <a:cs typeface="ArialMT"/>
              </a:rPr>
              <a:t> </a:t>
            </a:r>
            <a:r>
              <a:rPr lang="ru-RU" dirty="0" err="1">
                <a:latin typeface="ArialMT"/>
                <a:ea typeface="Calibri"/>
                <a:cs typeface="ArialMT"/>
              </a:rPr>
              <a:t>acute</a:t>
            </a:r>
            <a:r>
              <a:rPr lang="ru-RU" dirty="0">
                <a:latin typeface="ArialMT"/>
                <a:ea typeface="Calibri"/>
                <a:cs typeface="ArialMT"/>
              </a:rPr>
              <a:t> </a:t>
            </a:r>
            <a:r>
              <a:rPr lang="ru-RU" dirty="0" err="1">
                <a:latin typeface="ArialMT"/>
                <a:ea typeface="Calibri"/>
                <a:cs typeface="ArialMT"/>
              </a:rPr>
              <a:t>exposure</a:t>
            </a:r>
            <a:r>
              <a:rPr lang="ru-RU" dirty="0">
                <a:latin typeface="ArialMT"/>
                <a:ea typeface="Calibri"/>
                <a:cs typeface="ArialMT"/>
              </a:rPr>
              <a:t> </a:t>
            </a:r>
            <a:r>
              <a:rPr lang="ru-RU" dirty="0" err="1">
                <a:latin typeface="ArialMT"/>
                <a:ea typeface="Calibri"/>
                <a:cs typeface="ArialMT"/>
              </a:rPr>
              <a:t>occurs</a:t>
            </a:r>
            <a:r>
              <a:rPr lang="ru-RU" dirty="0">
                <a:latin typeface="ArialMT"/>
                <a:ea typeface="Calibri"/>
                <a:cs typeface="ArialMT"/>
              </a:rPr>
              <a:t> </a:t>
            </a:r>
            <a:r>
              <a:rPr lang="ru-RU" dirty="0" err="1">
                <a:latin typeface="ArialMT"/>
                <a:ea typeface="Calibri"/>
                <a:cs typeface="ArialMT"/>
              </a:rPr>
              <a:t>over</a:t>
            </a:r>
            <a:r>
              <a:rPr lang="ru-RU" dirty="0">
                <a:latin typeface="ArialMT"/>
                <a:ea typeface="Calibri"/>
                <a:cs typeface="ArialMT"/>
              </a:rPr>
              <a:t> a </a:t>
            </a:r>
            <a:r>
              <a:rPr lang="ru-RU" dirty="0" err="1">
                <a:latin typeface="ArialMT"/>
                <a:ea typeface="Calibri"/>
                <a:cs typeface="ArialMT"/>
              </a:rPr>
              <a:t>very</a:t>
            </a:r>
            <a:r>
              <a:rPr lang="ru-RU" dirty="0">
                <a:latin typeface="ArialMT"/>
                <a:ea typeface="Calibri"/>
                <a:cs typeface="ArialMT"/>
              </a:rPr>
              <a:t> </a:t>
            </a:r>
            <a:r>
              <a:rPr lang="ru-RU" dirty="0" err="1" smtClean="0">
                <a:latin typeface="ArialMT"/>
                <a:ea typeface="Calibri"/>
                <a:cs typeface="ArialMT"/>
              </a:rPr>
              <a:t>short</a:t>
            </a:r>
            <a:r>
              <a:rPr lang="" sz="4000" dirty="0" smtClean="0">
                <a:ea typeface="Calibri"/>
                <a:cs typeface="Times New Roman"/>
              </a:rPr>
              <a:t> </a:t>
            </a:r>
            <a:r>
              <a:rPr lang="ru-RU" dirty="0" err="1" smtClean="0">
                <a:latin typeface="ArialMT"/>
                <a:ea typeface="Calibri"/>
                <a:cs typeface="ArialMT"/>
              </a:rPr>
              <a:t>period</a:t>
            </a:r>
            <a:r>
              <a:rPr lang="ru-RU" dirty="0" smtClean="0">
                <a:latin typeface="ArialMT"/>
                <a:ea typeface="Calibri"/>
                <a:cs typeface="ArialMT"/>
              </a:rPr>
              <a:t> </a:t>
            </a:r>
            <a:r>
              <a:rPr lang="ru-RU" dirty="0" err="1">
                <a:latin typeface="ArialMT"/>
                <a:ea typeface="Calibri"/>
                <a:cs typeface="ArialMT"/>
              </a:rPr>
              <a:t>of</a:t>
            </a:r>
            <a:r>
              <a:rPr lang="ru-RU" dirty="0">
                <a:latin typeface="ArialMT"/>
                <a:ea typeface="Calibri"/>
                <a:cs typeface="ArialMT"/>
              </a:rPr>
              <a:t> </a:t>
            </a:r>
            <a:r>
              <a:rPr lang="ru-RU" dirty="0" err="1">
                <a:latin typeface="ArialMT"/>
                <a:ea typeface="Calibri"/>
                <a:cs typeface="ArialMT"/>
              </a:rPr>
              <a:t>time</a:t>
            </a:r>
            <a:r>
              <a:rPr lang="ru-RU" dirty="0">
                <a:latin typeface="ArialMT"/>
                <a:ea typeface="Calibri"/>
                <a:cs typeface="ArialMT"/>
              </a:rPr>
              <a:t>, </a:t>
            </a:r>
            <a:r>
              <a:rPr lang="ru-RU" dirty="0" err="1">
                <a:latin typeface="ArialMT"/>
                <a:ea typeface="Calibri"/>
                <a:cs typeface="ArialMT"/>
              </a:rPr>
              <a:t>usually</a:t>
            </a:r>
            <a:r>
              <a:rPr lang="ru-RU" dirty="0">
                <a:latin typeface="ArialMT"/>
                <a:ea typeface="Calibri"/>
                <a:cs typeface="ArialMT"/>
              </a:rPr>
              <a:t> 24 </a:t>
            </a:r>
            <a:r>
              <a:rPr lang="ru-RU" dirty="0" err="1">
                <a:latin typeface="ArialMT"/>
                <a:ea typeface="Calibri"/>
                <a:cs typeface="ArialMT"/>
              </a:rPr>
              <a:t>hours</a:t>
            </a:r>
            <a:r>
              <a:rPr lang="ru-RU" dirty="0">
                <a:latin typeface="ArialMT"/>
                <a:ea typeface="Calibri"/>
                <a:cs typeface="ArialMT"/>
              </a:rPr>
              <a:t>. </a:t>
            </a:r>
            <a:endParaRPr lang="" smtClean="0">
              <a:latin typeface="ArialMT"/>
              <a:ea typeface="Calibri"/>
              <a:cs typeface="ArialMT"/>
            </a:endParaRPr>
          </a:p>
          <a:p>
            <a:pPr marL="0" indent="0">
              <a:lnSpc>
                <a:spcPct val="115000"/>
              </a:lnSpc>
              <a:spcAft>
                <a:spcPts val="0"/>
              </a:spcAft>
              <a:buNone/>
            </a:pPr>
            <a:r>
              <a:rPr lang="ru-RU" dirty="0" err="1" smtClean="0">
                <a:latin typeface="ArialMT"/>
                <a:ea typeface="Calibri"/>
                <a:cs typeface="ArialMT"/>
              </a:rPr>
              <a:t>Chronic</a:t>
            </a:r>
            <a:r>
              <a:rPr lang="ru-RU" dirty="0" smtClean="0">
                <a:latin typeface="ArialMT"/>
                <a:ea typeface="Calibri"/>
                <a:cs typeface="ArialMT"/>
              </a:rPr>
              <a:t> </a:t>
            </a:r>
            <a:r>
              <a:rPr lang="ru-RU" dirty="0" err="1">
                <a:latin typeface="ArialMT"/>
                <a:ea typeface="Calibri"/>
                <a:cs typeface="ArialMT"/>
              </a:rPr>
              <a:t>exposures</a:t>
            </a:r>
            <a:r>
              <a:rPr lang="ru-RU" dirty="0">
                <a:latin typeface="ArialMT"/>
                <a:ea typeface="Calibri"/>
                <a:cs typeface="ArialMT"/>
              </a:rPr>
              <a:t> </a:t>
            </a:r>
            <a:r>
              <a:rPr lang="ru-RU" dirty="0" err="1">
                <a:latin typeface="ArialMT"/>
                <a:ea typeface="Calibri"/>
                <a:cs typeface="ArialMT"/>
              </a:rPr>
              <a:t>occur</a:t>
            </a:r>
            <a:r>
              <a:rPr lang="ru-RU" dirty="0">
                <a:latin typeface="ArialMT"/>
                <a:ea typeface="Calibri"/>
                <a:cs typeface="ArialMT"/>
              </a:rPr>
              <a:t> </a:t>
            </a:r>
            <a:r>
              <a:rPr lang="ru-RU" dirty="0" err="1">
                <a:latin typeface="ArialMT"/>
                <a:ea typeface="Calibri"/>
                <a:cs typeface="ArialMT"/>
              </a:rPr>
              <a:t>over</a:t>
            </a:r>
            <a:r>
              <a:rPr lang="ru-RU" dirty="0">
                <a:latin typeface="ArialMT"/>
                <a:ea typeface="Calibri"/>
                <a:cs typeface="ArialMT"/>
              </a:rPr>
              <a:t> </a:t>
            </a:r>
            <a:r>
              <a:rPr lang="ru-RU" dirty="0" err="1" smtClean="0">
                <a:latin typeface="ArialMT"/>
                <a:ea typeface="Calibri"/>
                <a:cs typeface="ArialMT"/>
              </a:rPr>
              <a:t>long</a:t>
            </a:r>
            <a:r>
              <a:rPr lang="" sz="4000" dirty="0" smtClean="0">
                <a:ea typeface="Calibri"/>
                <a:cs typeface="Times New Roman"/>
              </a:rPr>
              <a:t> </a:t>
            </a:r>
            <a:r>
              <a:rPr lang="ru-RU" dirty="0" err="1" smtClean="0">
                <a:latin typeface="ArialMT"/>
                <a:ea typeface="Calibri"/>
                <a:cs typeface="ArialMT"/>
              </a:rPr>
              <a:t>periods</a:t>
            </a:r>
            <a:r>
              <a:rPr lang="ru-RU" dirty="0" smtClean="0">
                <a:latin typeface="ArialMT"/>
                <a:ea typeface="Calibri"/>
                <a:cs typeface="ArialMT"/>
              </a:rPr>
              <a:t> </a:t>
            </a:r>
            <a:r>
              <a:rPr lang="ru-RU" dirty="0" err="1">
                <a:latin typeface="ArialMT"/>
                <a:ea typeface="Calibri"/>
                <a:cs typeface="ArialMT"/>
              </a:rPr>
              <a:t>of</a:t>
            </a:r>
            <a:r>
              <a:rPr lang="ru-RU" dirty="0">
                <a:latin typeface="ArialMT"/>
                <a:ea typeface="Calibri"/>
                <a:cs typeface="ArialMT"/>
              </a:rPr>
              <a:t> </a:t>
            </a:r>
            <a:r>
              <a:rPr lang="ru-RU" dirty="0" err="1">
                <a:latin typeface="ArialMT"/>
                <a:ea typeface="Calibri"/>
                <a:cs typeface="ArialMT"/>
              </a:rPr>
              <a:t>time</a:t>
            </a:r>
            <a:r>
              <a:rPr lang="ru-RU" dirty="0">
                <a:latin typeface="ArialMT"/>
                <a:ea typeface="Calibri"/>
                <a:cs typeface="ArialMT"/>
              </a:rPr>
              <a:t> </a:t>
            </a:r>
            <a:r>
              <a:rPr lang="ru-RU" dirty="0" err="1">
                <a:latin typeface="ArialMT"/>
                <a:ea typeface="Calibri"/>
                <a:cs typeface="ArialMT"/>
              </a:rPr>
              <a:t>such</a:t>
            </a:r>
            <a:r>
              <a:rPr lang="ru-RU" dirty="0">
                <a:latin typeface="ArialMT"/>
                <a:ea typeface="Calibri"/>
                <a:cs typeface="ArialMT"/>
              </a:rPr>
              <a:t> </a:t>
            </a:r>
            <a:r>
              <a:rPr lang="ru-RU" dirty="0" err="1">
                <a:latin typeface="ArialMT"/>
                <a:ea typeface="Calibri"/>
                <a:cs typeface="ArialMT"/>
              </a:rPr>
              <a:t>as</a:t>
            </a:r>
            <a:r>
              <a:rPr lang="ru-RU" dirty="0">
                <a:latin typeface="ArialMT"/>
                <a:ea typeface="Calibri"/>
                <a:cs typeface="ArialMT"/>
              </a:rPr>
              <a:t> </a:t>
            </a:r>
            <a:r>
              <a:rPr lang="ru-RU" dirty="0" err="1">
                <a:latin typeface="ArialMT"/>
                <a:ea typeface="Calibri"/>
                <a:cs typeface="ArialMT"/>
              </a:rPr>
              <a:t>weeks</a:t>
            </a:r>
            <a:r>
              <a:rPr lang="ru-RU" dirty="0">
                <a:latin typeface="ArialMT"/>
                <a:ea typeface="Calibri"/>
                <a:cs typeface="ArialMT"/>
              </a:rPr>
              <a:t>, </a:t>
            </a:r>
            <a:r>
              <a:rPr lang="ru-RU" dirty="0" err="1">
                <a:latin typeface="ArialMT"/>
                <a:ea typeface="Calibri"/>
                <a:cs typeface="ArialMT"/>
              </a:rPr>
              <a:t>months</a:t>
            </a:r>
            <a:r>
              <a:rPr lang="ru-RU" dirty="0">
                <a:latin typeface="ArialMT"/>
                <a:ea typeface="Calibri"/>
                <a:cs typeface="ArialMT"/>
              </a:rPr>
              <a:t>, </a:t>
            </a:r>
            <a:r>
              <a:rPr lang="ru-RU" dirty="0" err="1">
                <a:latin typeface="ArialMT"/>
                <a:ea typeface="Calibri"/>
                <a:cs typeface="ArialMT"/>
              </a:rPr>
              <a:t>or</a:t>
            </a:r>
            <a:r>
              <a:rPr lang="ru-RU" dirty="0">
                <a:latin typeface="ArialMT"/>
                <a:ea typeface="Calibri"/>
                <a:cs typeface="ArialMT"/>
              </a:rPr>
              <a:t> </a:t>
            </a:r>
            <a:r>
              <a:rPr lang="ru-RU" dirty="0" err="1">
                <a:latin typeface="ArialMT"/>
                <a:ea typeface="Calibri"/>
                <a:cs typeface="ArialMT"/>
              </a:rPr>
              <a:t>years</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amount</a:t>
            </a:r>
            <a:r>
              <a:rPr lang="ru-RU" dirty="0">
                <a:latin typeface="ArialMT"/>
                <a:ea typeface="Calibri"/>
                <a:cs typeface="ArialMT"/>
              </a:rPr>
              <a:t> </a:t>
            </a:r>
            <a:r>
              <a:rPr lang="ru-RU" dirty="0" err="1">
                <a:latin typeface="ArialMT"/>
                <a:ea typeface="Calibri"/>
                <a:cs typeface="ArialMT"/>
              </a:rPr>
              <a:t>of</a:t>
            </a:r>
            <a:endParaRPr lang="ru-RU" sz="4000" dirty="0">
              <a:ea typeface="Calibri"/>
              <a:cs typeface="Times New Roman"/>
            </a:endParaRPr>
          </a:p>
          <a:p>
            <a:pPr marL="0" indent="0">
              <a:lnSpc>
                <a:spcPct val="115000"/>
              </a:lnSpc>
              <a:spcAft>
                <a:spcPts val="0"/>
              </a:spcAft>
              <a:buNone/>
            </a:pPr>
            <a:r>
              <a:rPr lang="ru-RU" dirty="0" err="1">
                <a:latin typeface="ArialMT"/>
                <a:ea typeface="Calibri"/>
                <a:cs typeface="ArialMT"/>
              </a:rPr>
              <a:t>exposure</a:t>
            </a:r>
            <a:r>
              <a:rPr lang="ru-RU" dirty="0">
                <a:latin typeface="ArialMT"/>
                <a:ea typeface="Calibri"/>
                <a:cs typeface="ArialMT"/>
              </a:rPr>
              <a:t> </a:t>
            </a:r>
            <a:r>
              <a:rPr lang="ru-RU" dirty="0" err="1">
                <a:latin typeface="ArialMT"/>
                <a:ea typeface="Calibri"/>
                <a:cs typeface="ArialMT"/>
              </a:rPr>
              <a:t>and</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type</a:t>
            </a:r>
            <a:r>
              <a:rPr lang="ru-RU" dirty="0">
                <a:latin typeface="ArialMT"/>
                <a:ea typeface="Calibri"/>
                <a:cs typeface="ArialMT"/>
              </a:rPr>
              <a:t> </a:t>
            </a:r>
            <a:r>
              <a:rPr lang="ru-RU" dirty="0" err="1">
                <a:latin typeface="ArialMT"/>
                <a:ea typeface="Calibri"/>
                <a:cs typeface="ArialMT"/>
              </a:rPr>
              <a:t>of</a:t>
            </a:r>
            <a:r>
              <a:rPr lang="ru-RU" dirty="0">
                <a:latin typeface="ArialMT"/>
                <a:ea typeface="Calibri"/>
                <a:cs typeface="ArialMT"/>
              </a:rPr>
              <a:t> </a:t>
            </a:r>
            <a:r>
              <a:rPr lang="ru-RU" dirty="0" err="1">
                <a:latin typeface="ArialMT"/>
                <a:ea typeface="Calibri"/>
                <a:cs typeface="ArialMT"/>
              </a:rPr>
              <a:t>toxin</a:t>
            </a:r>
            <a:r>
              <a:rPr lang="ru-RU" dirty="0">
                <a:latin typeface="ArialMT"/>
                <a:ea typeface="Calibri"/>
                <a:cs typeface="ArialMT"/>
              </a:rPr>
              <a:t> </a:t>
            </a:r>
            <a:r>
              <a:rPr lang="ru-RU" dirty="0" err="1">
                <a:latin typeface="ArialMT"/>
                <a:ea typeface="Calibri"/>
                <a:cs typeface="ArialMT"/>
              </a:rPr>
              <a:t>will</a:t>
            </a:r>
            <a:r>
              <a:rPr lang="ru-RU" dirty="0">
                <a:latin typeface="ArialMT"/>
                <a:ea typeface="Calibri"/>
                <a:cs typeface="ArialMT"/>
              </a:rPr>
              <a:t> </a:t>
            </a:r>
            <a:r>
              <a:rPr lang="ru-RU" dirty="0" err="1">
                <a:latin typeface="ArialMT"/>
                <a:ea typeface="Calibri"/>
                <a:cs typeface="ArialMT"/>
              </a:rPr>
              <a:t>determine</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toxic</a:t>
            </a:r>
            <a:r>
              <a:rPr lang="ru-RU" dirty="0">
                <a:latin typeface="ArialMT"/>
                <a:ea typeface="Calibri"/>
                <a:cs typeface="ArialMT"/>
              </a:rPr>
              <a:t> </a:t>
            </a:r>
            <a:r>
              <a:rPr lang="ru-RU" dirty="0" err="1">
                <a:latin typeface="ArialMT"/>
                <a:ea typeface="Calibri"/>
                <a:cs typeface="ArialMT"/>
              </a:rPr>
              <a:t>effect</a:t>
            </a:r>
            <a:r>
              <a:rPr lang="ru-RU" dirty="0">
                <a:latin typeface="ArialMT"/>
                <a:ea typeface="Calibri"/>
                <a:cs typeface="ArialMT"/>
              </a:rPr>
              <a:t>.</a:t>
            </a:r>
            <a:r>
              <a:rPr lang="ru-RU" b="1" dirty="0">
                <a:latin typeface="Arial"/>
                <a:ea typeface="Calibri"/>
                <a:cs typeface="Times New Roman"/>
              </a:rPr>
              <a:t> </a:t>
            </a:r>
            <a:endParaRPr lang="ru-RU" sz="4000" dirty="0">
              <a:ea typeface="Calibri"/>
              <a:cs typeface="Times New Roman"/>
            </a:endParaRPr>
          </a:p>
          <a:p>
            <a:endParaRPr lang="ru-RU" dirty="0"/>
          </a:p>
        </p:txBody>
      </p:sp>
    </p:spTree>
    <p:extLst>
      <p:ext uri="{BB962C8B-B14F-4D97-AF65-F5344CB8AC3E}">
        <p14:creationId xmlns:p14="http://schemas.microsoft.com/office/powerpoint/2010/main" val="35784088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04664"/>
            <a:ext cx="8229600" cy="5721499"/>
          </a:xfrm>
        </p:spPr>
        <p:txBody>
          <a:bodyPr>
            <a:normAutofit fontScale="85000" lnSpcReduction="20000"/>
          </a:bodyPr>
          <a:lstStyle/>
          <a:p>
            <a:pPr marL="0" indent="0" algn="ctr">
              <a:lnSpc>
                <a:spcPct val="115000"/>
              </a:lnSpc>
              <a:spcAft>
                <a:spcPts val="0"/>
              </a:spcAft>
              <a:buNone/>
            </a:pPr>
            <a:r>
              <a:rPr lang="ru-RU" b="1" dirty="0" err="1">
                <a:latin typeface="Arial"/>
                <a:ea typeface="Calibri"/>
                <a:cs typeface="Times New Roman"/>
              </a:rPr>
              <a:t>What</a:t>
            </a:r>
            <a:r>
              <a:rPr lang="ru-RU" b="1" dirty="0">
                <a:latin typeface="Arial"/>
                <a:ea typeface="Calibri"/>
                <a:cs typeface="Times New Roman"/>
              </a:rPr>
              <a:t> </a:t>
            </a:r>
            <a:r>
              <a:rPr lang="ru-RU" b="1" dirty="0" err="1">
                <a:latin typeface="Arial"/>
                <a:ea typeface="Calibri"/>
                <a:cs typeface="Times New Roman"/>
              </a:rPr>
              <a:t>is</a:t>
            </a:r>
            <a:r>
              <a:rPr lang="ru-RU" b="1" dirty="0">
                <a:latin typeface="Arial"/>
                <a:ea typeface="Calibri"/>
                <a:cs typeface="Times New Roman"/>
              </a:rPr>
              <a:t> </a:t>
            </a:r>
            <a:r>
              <a:rPr lang="ru-RU" b="1" dirty="0" err="1">
                <a:latin typeface="Arial"/>
                <a:ea typeface="Calibri"/>
                <a:cs typeface="Times New Roman"/>
              </a:rPr>
              <a:t>dose-response</a:t>
            </a:r>
            <a:r>
              <a:rPr lang="ru-RU" b="1" dirty="0">
                <a:latin typeface="Arial"/>
                <a:ea typeface="Calibri"/>
                <a:cs typeface="Times New Roman"/>
              </a:rPr>
              <a:t>?</a:t>
            </a:r>
            <a:endParaRPr lang="ru-RU" sz="4000" dirty="0">
              <a:ea typeface="Calibri"/>
              <a:cs typeface="Times New Roman"/>
            </a:endParaRPr>
          </a:p>
          <a:p>
            <a:pPr marL="0" indent="0">
              <a:lnSpc>
                <a:spcPct val="115000"/>
              </a:lnSpc>
              <a:spcAft>
                <a:spcPts val="0"/>
              </a:spcAft>
              <a:buNone/>
            </a:pPr>
            <a:r>
              <a:rPr lang="" smtClean="0">
                <a:latin typeface="ArialMT"/>
                <a:ea typeface="Calibri"/>
                <a:cs typeface="ArialMT"/>
              </a:rPr>
              <a:t>	</a:t>
            </a:r>
            <a:r>
              <a:rPr lang="ru-RU" dirty="0" err="1" smtClean="0">
                <a:latin typeface="ArialMT"/>
                <a:ea typeface="Calibri"/>
                <a:cs typeface="ArialMT"/>
              </a:rPr>
              <a:t>Dose-response</a:t>
            </a:r>
            <a:r>
              <a:rPr lang="ru-RU" dirty="0" smtClean="0">
                <a:latin typeface="ArialMT"/>
                <a:ea typeface="Calibri"/>
                <a:cs typeface="ArialMT"/>
              </a:rPr>
              <a:t> </a:t>
            </a:r>
            <a:r>
              <a:rPr lang="ru-RU" dirty="0" err="1">
                <a:latin typeface="ArialMT"/>
                <a:ea typeface="Calibri"/>
                <a:cs typeface="ArialMT"/>
              </a:rPr>
              <a:t>is</a:t>
            </a:r>
            <a:r>
              <a:rPr lang="ru-RU" dirty="0">
                <a:latin typeface="ArialMT"/>
                <a:ea typeface="Calibri"/>
                <a:cs typeface="ArialMT"/>
              </a:rPr>
              <a:t> a </a:t>
            </a:r>
            <a:r>
              <a:rPr lang="ru-RU" dirty="0" err="1">
                <a:latin typeface="ArialMT"/>
                <a:ea typeface="Calibri"/>
                <a:cs typeface="ArialMT"/>
              </a:rPr>
              <a:t>relationship</a:t>
            </a:r>
            <a:r>
              <a:rPr lang="ru-RU" dirty="0">
                <a:latin typeface="ArialMT"/>
                <a:ea typeface="Calibri"/>
                <a:cs typeface="ArialMT"/>
              </a:rPr>
              <a:t> </a:t>
            </a:r>
            <a:r>
              <a:rPr lang="ru-RU" dirty="0" err="1">
                <a:latin typeface="ArialMT"/>
                <a:ea typeface="Calibri"/>
                <a:cs typeface="ArialMT"/>
              </a:rPr>
              <a:t>between</a:t>
            </a:r>
            <a:r>
              <a:rPr lang="ru-RU" dirty="0">
                <a:latin typeface="ArialMT"/>
                <a:ea typeface="Calibri"/>
                <a:cs typeface="ArialMT"/>
              </a:rPr>
              <a:t> </a:t>
            </a:r>
            <a:r>
              <a:rPr lang="ru-RU" dirty="0" err="1">
                <a:latin typeface="ArialMT"/>
                <a:ea typeface="Calibri"/>
                <a:cs typeface="ArialMT"/>
              </a:rPr>
              <a:t>exposure</a:t>
            </a:r>
            <a:r>
              <a:rPr lang="ru-RU" dirty="0">
                <a:latin typeface="ArialMT"/>
                <a:ea typeface="Calibri"/>
                <a:cs typeface="ArialMT"/>
              </a:rPr>
              <a:t> </a:t>
            </a:r>
            <a:r>
              <a:rPr lang="ru-RU" dirty="0" err="1">
                <a:latin typeface="ArialMT"/>
                <a:ea typeface="Calibri"/>
                <a:cs typeface="ArialMT"/>
              </a:rPr>
              <a:t>and</a:t>
            </a:r>
            <a:r>
              <a:rPr lang="ru-RU" dirty="0">
                <a:latin typeface="ArialMT"/>
                <a:ea typeface="Calibri"/>
                <a:cs typeface="ArialMT"/>
              </a:rPr>
              <a:t> </a:t>
            </a:r>
            <a:r>
              <a:rPr lang="ru-RU" dirty="0" err="1">
                <a:latin typeface="ArialMT"/>
                <a:ea typeface="Calibri"/>
                <a:cs typeface="ArialMT"/>
              </a:rPr>
              <a:t>health</a:t>
            </a:r>
            <a:r>
              <a:rPr lang="ru-RU" dirty="0">
                <a:latin typeface="ArialMT"/>
                <a:ea typeface="Calibri"/>
                <a:cs typeface="ArialMT"/>
              </a:rPr>
              <a:t> </a:t>
            </a:r>
            <a:r>
              <a:rPr lang="ru-RU" dirty="0" err="1" smtClean="0">
                <a:latin typeface="ArialMT"/>
                <a:ea typeface="Calibri"/>
                <a:cs typeface="ArialMT"/>
              </a:rPr>
              <a:t>effect</a:t>
            </a:r>
            <a:r>
              <a:rPr lang="" smtClean="0">
                <a:latin typeface="ArialMT"/>
                <a:ea typeface="Calibri"/>
                <a:cs typeface="ArialMT"/>
              </a:rPr>
              <a:t> </a:t>
            </a:r>
            <a:r>
              <a:rPr lang="ru-RU" dirty="0" err="1" smtClean="0">
                <a:latin typeface="ArialMT"/>
                <a:ea typeface="Calibri"/>
                <a:cs typeface="ArialMT"/>
              </a:rPr>
              <a:t>that</a:t>
            </a:r>
            <a:r>
              <a:rPr lang="ru-RU" dirty="0" smtClean="0">
                <a:latin typeface="ArialMT"/>
                <a:ea typeface="Calibri"/>
                <a:cs typeface="ArialMT"/>
              </a:rPr>
              <a:t> </a:t>
            </a:r>
            <a:r>
              <a:rPr lang="ru-RU" dirty="0" err="1">
                <a:latin typeface="ArialMT"/>
                <a:ea typeface="Calibri"/>
                <a:cs typeface="ArialMT"/>
              </a:rPr>
              <a:t>can</a:t>
            </a:r>
            <a:r>
              <a:rPr lang="ru-RU" dirty="0">
                <a:latin typeface="ArialMT"/>
                <a:ea typeface="Calibri"/>
                <a:cs typeface="ArialMT"/>
              </a:rPr>
              <a:t> </a:t>
            </a:r>
            <a:r>
              <a:rPr lang="ru-RU" dirty="0" err="1">
                <a:latin typeface="ArialMT"/>
                <a:ea typeface="Calibri"/>
                <a:cs typeface="ArialMT"/>
              </a:rPr>
              <a:t>be</a:t>
            </a:r>
            <a:r>
              <a:rPr lang="ru-RU" dirty="0">
                <a:latin typeface="ArialMT"/>
                <a:ea typeface="Calibri"/>
                <a:cs typeface="ArialMT"/>
              </a:rPr>
              <a:t> </a:t>
            </a:r>
            <a:r>
              <a:rPr lang="ru-RU" dirty="0" err="1">
                <a:latin typeface="ArialMT"/>
                <a:ea typeface="Calibri"/>
                <a:cs typeface="ArialMT"/>
              </a:rPr>
              <a:t>established</a:t>
            </a:r>
            <a:r>
              <a:rPr lang="ru-RU" dirty="0">
                <a:latin typeface="ArialMT"/>
                <a:ea typeface="Calibri"/>
                <a:cs typeface="ArialMT"/>
              </a:rPr>
              <a:t> </a:t>
            </a:r>
            <a:r>
              <a:rPr lang="ru-RU" dirty="0" err="1">
                <a:latin typeface="ArialMT"/>
                <a:ea typeface="Calibri"/>
                <a:cs typeface="ArialMT"/>
              </a:rPr>
              <a:t>by</a:t>
            </a:r>
            <a:r>
              <a:rPr lang="ru-RU" dirty="0">
                <a:latin typeface="ArialMT"/>
                <a:ea typeface="Calibri"/>
                <a:cs typeface="ArialMT"/>
              </a:rPr>
              <a:t> </a:t>
            </a:r>
            <a:r>
              <a:rPr lang="ru-RU" dirty="0" err="1">
                <a:latin typeface="ArialMT"/>
                <a:ea typeface="Calibri"/>
                <a:cs typeface="ArialMT"/>
              </a:rPr>
              <a:t>measuring</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response</a:t>
            </a:r>
            <a:r>
              <a:rPr lang="ru-RU" dirty="0">
                <a:latin typeface="ArialMT"/>
                <a:ea typeface="Calibri"/>
                <a:cs typeface="ArialMT"/>
              </a:rPr>
              <a:t> </a:t>
            </a:r>
            <a:r>
              <a:rPr lang="ru-RU" dirty="0" err="1">
                <a:latin typeface="ArialMT"/>
                <a:ea typeface="Calibri"/>
                <a:cs typeface="ArialMT"/>
              </a:rPr>
              <a:t>relative</a:t>
            </a:r>
            <a:r>
              <a:rPr lang="ru-RU" dirty="0">
                <a:latin typeface="ArialMT"/>
                <a:ea typeface="Calibri"/>
                <a:cs typeface="ArialMT"/>
              </a:rPr>
              <a:t> </a:t>
            </a:r>
            <a:r>
              <a:rPr lang="ru-RU" dirty="0" err="1">
                <a:latin typeface="ArialMT"/>
                <a:ea typeface="Calibri"/>
                <a:cs typeface="ArialMT"/>
              </a:rPr>
              <a:t>to</a:t>
            </a:r>
            <a:r>
              <a:rPr lang="ru-RU" dirty="0">
                <a:latin typeface="ArialMT"/>
                <a:ea typeface="Calibri"/>
                <a:cs typeface="ArialMT"/>
              </a:rPr>
              <a:t> </a:t>
            </a:r>
            <a:r>
              <a:rPr lang="ru-RU" dirty="0" err="1" smtClean="0">
                <a:latin typeface="ArialMT"/>
                <a:ea typeface="Calibri"/>
                <a:cs typeface="ArialMT"/>
              </a:rPr>
              <a:t>an</a:t>
            </a:r>
            <a:r>
              <a:rPr lang="" sz="4000" dirty="0" smtClean="0">
                <a:ea typeface="Calibri"/>
                <a:cs typeface="Times New Roman"/>
              </a:rPr>
              <a:t> </a:t>
            </a:r>
            <a:r>
              <a:rPr lang="ru-RU" dirty="0" err="1" smtClean="0">
                <a:latin typeface="ArialMT"/>
                <a:ea typeface="Calibri"/>
                <a:cs typeface="ArialMT"/>
              </a:rPr>
              <a:t>increasing</a:t>
            </a:r>
            <a:r>
              <a:rPr lang="ru-RU" dirty="0" smtClean="0">
                <a:latin typeface="ArialMT"/>
                <a:ea typeface="Calibri"/>
                <a:cs typeface="ArialMT"/>
              </a:rPr>
              <a:t> </a:t>
            </a:r>
            <a:r>
              <a:rPr lang="ru-RU" dirty="0" err="1">
                <a:latin typeface="ArialMT"/>
                <a:ea typeface="Calibri"/>
                <a:cs typeface="ArialMT"/>
              </a:rPr>
              <a:t>dose</a:t>
            </a:r>
            <a:r>
              <a:rPr lang="ru-RU" dirty="0">
                <a:latin typeface="ArialMT"/>
                <a:ea typeface="Calibri"/>
                <a:cs typeface="ArialMT"/>
              </a:rPr>
              <a:t>. </a:t>
            </a:r>
            <a:r>
              <a:rPr lang="ru-RU" dirty="0" err="1">
                <a:latin typeface="ArialMT"/>
                <a:ea typeface="Calibri"/>
                <a:cs typeface="ArialMT"/>
              </a:rPr>
              <a:t>This</a:t>
            </a:r>
            <a:r>
              <a:rPr lang="ru-RU" dirty="0">
                <a:latin typeface="ArialMT"/>
                <a:ea typeface="Calibri"/>
                <a:cs typeface="ArialMT"/>
              </a:rPr>
              <a:t> </a:t>
            </a:r>
            <a:r>
              <a:rPr lang="ru-RU" dirty="0" err="1">
                <a:latin typeface="ArialMT"/>
                <a:ea typeface="Calibri"/>
                <a:cs typeface="ArialMT"/>
              </a:rPr>
              <a:t>relationship</a:t>
            </a:r>
            <a:r>
              <a:rPr lang="ru-RU" dirty="0">
                <a:latin typeface="ArialMT"/>
                <a:ea typeface="Calibri"/>
                <a:cs typeface="ArialMT"/>
              </a:rPr>
              <a:t> </a:t>
            </a:r>
            <a:r>
              <a:rPr lang="ru-RU" dirty="0" err="1">
                <a:latin typeface="ArialMT"/>
                <a:ea typeface="Calibri"/>
                <a:cs typeface="ArialMT"/>
              </a:rPr>
              <a:t>is</a:t>
            </a:r>
            <a:r>
              <a:rPr lang="ru-RU" dirty="0">
                <a:latin typeface="ArialMT"/>
                <a:ea typeface="Calibri"/>
                <a:cs typeface="ArialMT"/>
              </a:rPr>
              <a:t> </a:t>
            </a:r>
            <a:r>
              <a:rPr lang="ru-RU" dirty="0" err="1">
                <a:latin typeface="ArialMT"/>
                <a:ea typeface="Calibri"/>
                <a:cs typeface="ArialMT"/>
              </a:rPr>
              <a:t>important</a:t>
            </a:r>
            <a:r>
              <a:rPr lang="ru-RU" dirty="0">
                <a:latin typeface="ArialMT"/>
                <a:ea typeface="Calibri"/>
                <a:cs typeface="ArialMT"/>
              </a:rPr>
              <a:t> </a:t>
            </a:r>
            <a:r>
              <a:rPr lang="ru-RU" dirty="0" err="1">
                <a:latin typeface="ArialMT"/>
                <a:ea typeface="Calibri"/>
                <a:cs typeface="ArialMT"/>
              </a:rPr>
              <a:t>in</a:t>
            </a:r>
            <a:r>
              <a:rPr lang="ru-RU" dirty="0">
                <a:latin typeface="ArialMT"/>
                <a:ea typeface="Calibri"/>
                <a:cs typeface="ArialMT"/>
              </a:rPr>
              <a:t> </a:t>
            </a:r>
            <a:r>
              <a:rPr lang="ru-RU" dirty="0" err="1">
                <a:latin typeface="ArialMT"/>
                <a:ea typeface="Calibri"/>
                <a:cs typeface="ArialMT"/>
              </a:rPr>
              <a:t>determining</a:t>
            </a:r>
            <a:r>
              <a:rPr lang="ru-RU" dirty="0">
                <a:latin typeface="ArialMT"/>
                <a:ea typeface="Calibri"/>
                <a:cs typeface="ArialMT"/>
              </a:rPr>
              <a:t> </a:t>
            </a:r>
            <a:r>
              <a:rPr lang="ru-RU" dirty="0" err="1" smtClean="0">
                <a:latin typeface="ArialMT"/>
                <a:ea typeface="Calibri"/>
                <a:cs typeface="ArialMT"/>
              </a:rPr>
              <a:t>the</a:t>
            </a:r>
            <a:r>
              <a:rPr lang="" smtClean="0">
                <a:latin typeface="ArialMT"/>
                <a:ea typeface="Calibri"/>
                <a:cs typeface="ArialMT"/>
              </a:rPr>
              <a:t> </a:t>
            </a:r>
            <a:r>
              <a:rPr lang="ru-RU" dirty="0" err="1" smtClean="0">
                <a:latin typeface="ArialMT"/>
                <a:ea typeface="Calibri"/>
                <a:cs typeface="ArialMT"/>
              </a:rPr>
              <a:t>toxicity</a:t>
            </a:r>
            <a:r>
              <a:rPr lang="ru-RU" dirty="0" smtClean="0">
                <a:latin typeface="ArialMT"/>
                <a:ea typeface="Calibri"/>
                <a:cs typeface="ArialMT"/>
              </a:rPr>
              <a:t> </a:t>
            </a:r>
            <a:r>
              <a:rPr lang="ru-RU" dirty="0" err="1">
                <a:latin typeface="ArialMT"/>
                <a:ea typeface="Calibri"/>
                <a:cs typeface="ArialMT"/>
              </a:rPr>
              <a:t>of</a:t>
            </a:r>
            <a:r>
              <a:rPr lang="ru-RU" dirty="0">
                <a:latin typeface="ArialMT"/>
                <a:ea typeface="Calibri"/>
                <a:cs typeface="ArialMT"/>
              </a:rPr>
              <a:t> a </a:t>
            </a:r>
            <a:r>
              <a:rPr lang="ru-RU" dirty="0" err="1">
                <a:latin typeface="ArialMT"/>
                <a:ea typeface="Calibri"/>
                <a:cs typeface="ArialMT"/>
              </a:rPr>
              <a:t>particular</a:t>
            </a:r>
            <a:r>
              <a:rPr lang="ru-RU" dirty="0">
                <a:latin typeface="ArialMT"/>
                <a:ea typeface="Calibri"/>
                <a:cs typeface="ArialMT"/>
              </a:rPr>
              <a:t> </a:t>
            </a:r>
            <a:r>
              <a:rPr lang="ru-RU" dirty="0" err="1">
                <a:latin typeface="ArialMT"/>
                <a:ea typeface="Calibri"/>
                <a:cs typeface="ArialMT"/>
              </a:rPr>
              <a:t>substance</a:t>
            </a:r>
            <a:r>
              <a:rPr lang="ru-RU" dirty="0">
                <a:latin typeface="ArialMT"/>
                <a:ea typeface="Calibri"/>
                <a:cs typeface="ArialMT"/>
              </a:rPr>
              <a:t>. </a:t>
            </a:r>
            <a:r>
              <a:rPr lang="ru-RU" dirty="0" err="1">
                <a:latin typeface="ArialMT"/>
                <a:ea typeface="Calibri"/>
                <a:cs typeface="ArialMT"/>
              </a:rPr>
              <a:t>It</a:t>
            </a:r>
            <a:r>
              <a:rPr lang="ru-RU" dirty="0">
                <a:latin typeface="ArialMT"/>
                <a:ea typeface="Calibri"/>
                <a:cs typeface="ArialMT"/>
              </a:rPr>
              <a:t> </a:t>
            </a:r>
            <a:r>
              <a:rPr lang="ru-RU" dirty="0" err="1">
                <a:latin typeface="ArialMT"/>
                <a:ea typeface="Calibri"/>
                <a:cs typeface="ArialMT"/>
              </a:rPr>
              <a:t>relies</a:t>
            </a:r>
            <a:r>
              <a:rPr lang="ru-RU" dirty="0">
                <a:latin typeface="ArialMT"/>
                <a:ea typeface="Calibri"/>
                <a:cs typeface="ArialMT"/>
              </a:rPr>
              <a:t> </a:t>
            </a:r>
            <a:r>
              <a:rPr lang="ru-RU" dirty="0" err="1">
                <a:latin typeface="ArialMT"/>
                <a:ea typeface="Calibri"/>
                <a:cs typeface="ArialMT"/>
              </a:rPr>
              <a:t>on</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concept</a:t>
            </a:r>
            <a:r>
              <a:rPr lang="ru-RU" dirty="0">
                <a:latin typeface="ArialMT"/>
                <a:ea typeface="Calibri"/>
                <a:cs typeface="ArialMT"/>
              </a:rPr>
              <a:t> </a:t>
            </a:r>
            <a:r>
              <a:rPr lang="ru-RU" dirty="0" err="1">
                <a:latin typeface="ArialMT"/>
                <a:ea typeface="Calibri"/>
                <a:cs typeface="ArialMT"/>
              </a:rPr>
              <a:t>that</a:t>
            </a:r>
            <a:r>
              <a:rPr lang="ru-RU" dirty="0">
                <a:latin typeface="ArialMT"/>
                <a:ea typeface="Calibri"/>
                <a:cs typeface="ArialMT"/>
              </a:rPr>
              <a:t> a </a:t>
            </a:r>
            <a:r>
              <a:rPr lang="ru-RU" dirty="0" err="1" smtClean="0">
                <a:latin typeface="ArialMT"/>
                <a:ea typeface="Calibri"/>
                <a:cs typeface="ArialMT"/>
              </a:rPr>
              <a:t>dose</a:t>
            </a:r>
            <a:r>
              <a:rPr lang="ru-RU" dirty="0" smtClean="0">
                <a:latin typeface="ArialMT"/>
                <a:ea typeface="Calibri"/>
                <a:cs typeface="ArialMT"/>
              </a:rPr>
              <a:t>,</a:t>
            </a:r>
            <a:r>
              <a:rPr lang="" smtClean="0">
                <a:latin typeface="ArialMT"/>
                <a:ea typeface="Calibri"/>
                <a:cs typeface="ArialMT"/>
              </a:rPr>
              <a:t> </a:t>
            </a:r>
            <a:r>
              <a:rPr lang="ru-RU" dirty="0" err="1" smtClean="0">
                <a:latin typeface="ArialMT"/>
                <a:ea typeface="Calibri"/>
                <a:cs typeface="ArialMT"/>
              </a:rPr>
              <a:t>or</a:t>
            </a:r>
            <a:r>
              <a:rPr lang="ru-RU" dirty="0" smtClean="0">
                <a:latin typeface="ArialMT"/>
                <a:ea typeface="Calibri"/>
                <a:cs typeface="ArialMT"/>
              </a:rPr>
              <a:t> </a:t>
            </a:r>
            <a:r>
              <a:rPr lang="ru-RU" dirty="0">
                <a:latin typeface="ArialMT"/>
                <a:ea typeface="Calibri"/>
                <a:cs typeface="ArialMT"/>
              </a:rPr>
              <a:t>a </a:t>
            </a:r>
            <a:r>
              <a:rPr lang="ru-RU" dirty="0" err="1">
                <a:latin typeface="ArialMT"/>
                <a:ea typeface="Calibri"/>
                <a:cs typeface="ArialMT"/>
              </a:rPr>
              <a:t>time</a:t>
            </a:r>
            <a:r>
              <a:rPr lang="ru-RU" dirty="0">
                <a:latin typeface="ArialMT"/>
                <a:ea typeface="Calibri"/>
                <a:cs typeface="ArialMT"/>
              </a:rPr>
              <a:t> </a:t>
            </a:r>
            <a:r>
              <a:rPr lang="ru-RU" dirty="0" err="1">
                <a:latin typeface="ArialMT"/>
                <a:ea typeface="Calibri"/>
                <a:cs typeface="ArialMT"/>
              </a:rPr>
              <a:t>of</a:t>
            </a:r>
            <a:r>
              <a:rPr lang="ru-RU" dirty="0">
                <a:latin typeface="ArialMT"/>
                <a:ea typeface="Calibri"/>
                <a:cs typeface="ArialMT"/>
              </a:rPr>
              <a:t> </a:t>
            </a:r>
            <a:r>
              <a:rPr lang="ru-RU" dirty="0" err="1">
                <a:latin typeface="ArialMT"/>
                <a:ea typeface="Calibri"/>
                <a:cs typeface="ArialMT"/>
              </a:rPr>
              <a:t>exposure</a:t>
            </a:r>
            <a:r>
              <a:rPr lang="ru-RU" dirty="0">
                <a:latin typeface="ArialMT"/>
                <a:ea typeface="Calibri"/>
                <a:cs typeface="ArialMT"/>
              </a:rPr>
              <a:t> (</a:t>
            </a:r>
            <a:r>
              <a:rPr lang="ru-RU" dirty="0" err="1">
                <a:latin typeface="ArialMT"/>
                <a:ea typeface="Calibri"/>
                <a:cs typeface="ArialMT"/>
              </a:rPr>
              <a:t>to</a:t>
            </a:r>
            <a:r>
              <a:rPr lang="ru-RU" dirty="0">
                <a:latin typeface="ArialMT"/>
                <a:ea typeface="Calibri"/>
                <a:cs typeface="ArialMT"/>
              </a:rPr>
              <a:t> a </a:t>
            </a:r>
            <a:r>
              <a:rPr lang="ru-RU" dirty="0" err="1">
                <a:latin typeface="ArialMT"/>
                <a:ea typeface="Calibri"/>
                <a:cs typeface="ArialMT"/>
              </a:rPr>
              <a:t>chemical</a:t>
            </a:r>
            <a:r>
              <a:rPr lang="ru-RU" dirty="0">
                <a:latin typeface="ArialMT"/>
                <a:ea typeface="Calibri"/>
                <a:cs typeface="ArialMT"/>
              </a:rPr>
              <a:t>, </a:t>
            </a:r>
            <a:r>
              <a:rPr lang="ru-RU" dirty="0" err="1">
                <a:latin typeface="ArialMT"/>
                <a:ea typeface="Calibri"/>
                <a:cs typeface="ArialMT"/>
              </a:rPr>
              <a:t>drug</a:t>
            </a:r>
            <a:r>
              <a:rPr lang="ru-RU" dirty="0">
                <a:latin typeface="ArialMT"/>
                <a:ea typeface="Calibri"/>
                <a:cs typeface="ArialMT"/>
              </a:rPr>
              <a:t>, </a:t>
            </a:r>
            <a:r>
              <a:rPr lang="ru-RU" dirty="0" err="1">
                <a:latin typeface="ArialMT"/>
                <a:ea typeface="Calibri"/>
                <a:cs typeface="ArialMT"/>
              </a:rPr>
              <a:t>or</a:t>
            </a:r>
            <a:r>
              <a:rPr lang="ru-RU" dirty="0">
                <a:latin typeface="ArialMT"/>
                <a:ea typeface="Calibri"/>
                <a:cs typeface="ArialMT"/>
              </a:rPr>
              <a:t> </a:t>
            </a:r>
            <a:r>
              <a:rPr lang="ru-RU" dirty="0" err="1">
                <a:latin typeface="ArialMT"/>
                <a:ea typeface="Calibri"/>
                <a:cs typeface="ArialMT"/>
              </a:rPr>
              <a:t>toxic</a:t>
            </a:r>
            <a:r>
              <a:rPr lang="ru-RU" dirty="0">
                <a:latin typeface="ArialMT"/>
                <a:ea typeface="Calibri"/>
                <a:cs typeface="ArialMT"/>
              </a:rPr>
              <a:t> </a:t>
            </a:r>
            <a:r>
              <a:rPr lang="ru-RU" dirty="0" err="1">
                <a:latin typeface="ArialMT"/>
                <a:ea typeface="Calibri"/>
                <a:cs typeface="ArialMT"/>
              </a:rPr>
              <a:t>substance</a:t>
            </a:r>
            <a:r>
              <a:rPr lang="ru-RU" dirty="0">
                <a:latin typeface="ArialMT"/>
                <a:ea typeface="Calibri"/>
                <a:cs typeface="ArialMT"/>
              </a:rPr>
              <a:t>), </a:t>
            </a:r>
            <a:r>
              <a:rPr lang="ru-RU" dirty="0" err="1" smtClean="0">
                <a:latin typeface="ArialMT"/>
                <a:ea typeface="Calibri"/>
                <a:cs typeface="ArialMT"/>
              </a:rPr>
              <a:t>will</a:t>
            </a:r>
            <a:r>
              <a:rPr lang="" smtClean="0">
                <a:latin typeface="ArialMT"/>
                <a:ea typeface="Calibri"/>
                <a:cs typeface="ArialMT"/>
              </a:rPr>
              <a:t> </a:t>
            </a:r>
            <a:r>
              <a:rPr lang="ru-RU" dirty="0" err="1" smtClean="0">
                <a:latin typeface="ArialMT"/>
                <a:ea typeface="Calibri"/>
                <a:cs typeface="ArialMT"/>
              </a:rPr>
              <a:t>cause</a:t>
            </a:r>
            <a:r>
              <a:rPr lang="ru-RU" dirty="0" smtClean="0">
                <a:latin typeface="ArialMT"/>
                <a:ea typeface="Calibri"/>
                <a:cs typeface="ArialMT"/>
              </a:rPr>
              <a:t> </a:t>
            </a:r>
            <a:r>
              <a:rPr lang="ru-RU" dirty="0" err="1">
                <a:latin typeface="ArialMT"/>
                <a:ea typeface="Calibri"/>
                <a:cs typeface="ArialMT"/>
              </a:rPr>
              <a:t>an</a:t>
            </a:r>
            <a:r>
              <a:rPr lang="ru-RU" dirty="0">
                <a:latin typeface="ArialMT"/>
                <a:ea typeface="Calibri"/>
                <a:cs typeface="ArialMT"/>
              </a:rPr>
              <a:t> </a:t>
            </a:r>
            <a:r>
              <a:rPr lang="ru-RU" dirty="0" err="1">
                <a:latin typeface="ArialMT"/>
                <a:ea typeface="Calibri"/>
                <a:cs typeface="ArialMT"/>
              </a:rPr>
              <a:t>effect</a:t>
            </a:r>
            <a:r>
              <a:rPr lang="ru-RU" dirty="0">
                <a:latin typeface="ArialMT"/>
                <a:ea typeface="Calibri"/>
                <a:cs typeface="ArialMT"/>
              </a:rPr>
              <a:t> (</a:t>
            </a:r>
            <a:r>
              <a:rPr lang="ru-RU" dirty="0" err="1">
                <a:latin typeface="ArialMT"/>
                <a:ea typeface="Calibri"/>
                <a:cs typeface="ArialMT"/>
              </a:rPr>
              <a:t>response</a:t>
            </a:r>
            <a:r>
              <a:rPr lang="ru-RU" dirty="0">
                <a:latin typeface="ArialMT"/>
                <a:ea typeface="Calibri"/>
                <a:cs typeface="ArialMT"/>
              </a:rPr>
              <a:t>) </a:t>
            </a:r>
            <a:r>
              <a:rPr lang="ru-RU" dirty="0" err="1">
                <a:latin typeface="ArialMT"/>
                <a:ea typeface="Calibri"/>
                <a:cs typeface="ArialMT"/>
              </a:rPr>
              <a:t>on</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exposed</a:t>
            </a:r>
            <a:r>
              <a:rPr lang="ru-RU" dirty="0">
                <a:latin typeface="ArialMT"/>
                <a:ea typeface="Calibri"/>
                <a:cs typeface="ArialMT"/>
              </a:rPr>
              <a:t> </a:t>
            </a:r>
            <a:r>
              <a:rPr lang="ru-RU" dirty="0" err="1">
                <a:latin typeface="ArialMT"/>
                <a:ea typeface="Calibri"/>
                <a:cs typeface="ArialMT"/>
              </a:rPr>
              <a:t>organism</a:t>
            </a:r>
            <a:r>
              <a:rPr lang="ru-RU" dirty="0">
                <a:latin typeface="ArialMT"/>
                <a:ea typeface="Calibri"/>
                <a:cs typeface="ArialMT"/>
              </a:rPr>
              <a:t>. </a:t>
            </a:r>
            <a:r>
              <a:rPr lang="" smtClean="0">
                <a:latin typeface="ArialMT"/>
                <a:ea typeface="Calibri"/>
                <a:cs typeface="ArialMT"/>
              </a:rPr>
              <a:t>	</a:t>
            </a:r>
          </a:p>
          <a:p>
            <a:pPr marL="0" indent="0">
              <a:lnSpc>
                <a:spcPct val="115000"/>
              </a:lnSpc>
              <a:spcAft>
                <a:spcPts val="0"/>
              </a:spcAft>
              <a:buNone/>
            </a:pPr>
            <a:r>
              <a:rPr lang="">
                <a:latin typeface="ArialMT"/>
                <a:ea typeface="Calibri"/>
                <a:cs typeface="ArialMT"/>
              </a:rPr>
              <a:t>	</a:t>
            </a:r>
            <a:r>
              <a:rPr lang="ru-RU" dirty="0" err="1" smtClean="0">
                <a:latin typeface="ArialMT"/>
                <a:ea typeface="Calibri"/>
                <a:cs typeface="ArialMT"/>
              </a:rPr>
              <a:t>Usually</a:t>
            </a:r>
            <a:r>
              <a:rPr lang="ru-RU" dirty="0">
                <a:latin typeface="ArialMT"/>
                <a:ea typeface="Calibri"/>
                <a:cs typeface="ArialMT"/>
              </a:rPr>
              <a:t>, </a:t>
            </a:r>
            <a:r>
              <a:rPr lang="ru-RU" dirty="0" err="1" smtClean="0">
                <a:latin typeface="ArialMT"/>
                <a:ea typeface="Calibri"/>
                <a:cs typeface="ArialMT"/>
              </a:rPr>
              <a:t>the</a:t>
            </a:r>
            <a:r>
              <a:rPr lang="" smtClean="0">
                <a:latin typeface="ArialMT"/>
                <a:ea typeface="Calibri"/>
                <a:cs typeface="ArialMT"/>
              </a:rPr>
              <a:t> </a:t>
            </a:r>
            <a:r>
              <a:rPr lang="ru-RU" dirty="0" err="1" smtClean="0">
                <a:latin typeface="ArialMT"/>
                <a:ea typeface="Calibri"/>
                <a:cs typeface="ArialMT"/>
              </a:rPr>
              <a:t>larger</a:t>
            </a:r>
            <a:r>
              <a:rPr lang="ru-RU" dirty="0" smtClean="0">
                <a:latin typeface="ArialMT"/>
                <a:ea typeface="Calibri"/>
                <a:cs typeface="ArialMT"/>
              </a:rPr>
              <a:t> </a:t>
            </a:r>
            <a:r>
              <a:rPr lang="ru-RU" dirty="0" err="1">
                <a:latin typeface="ArialMT"/>
                <a:ea typeface="Calibri"/>
                <a:cs typeface="ArialMT"/>
              </a:rPr>
              <a:t>or</a:t>
            </a:r>
            <a:r>
              <a:rPr lang="ru-RU" dirty="0">
                <a:latin typeface="ArialMT"/>
                <a:ea typeface="Calibri"/>
                <a:cs typeface="ArialMT"/>
              </a:rPr>
              <a:t> </a:t>
            </a:r>
            <a:r>
              <a:rPr lang="ru-RU" dirty="0" err="1">
                <a:latin typeface="ArialMT"/>
                <a:ea typeface="Calibri"/>
                <a:cs typeface="ArialMT"/>
              </a:rPr>
              <a:t>more</a:t>
            </a:r>
            <a:r>
              <a:rPr lang="ru-RU" dirty="0">
                <a:latin typeface="ArialMT"/>
                <a:ea typeface="Calibri"/>
                <a:cs typeface="ArialMT"/>
              </a:rPr>
              <a:t> </a:t>
            </a:r>
            <a:r>
              <a:rPr lang="ru-RU" dirty="0" err="1">
                <a:latin typeface="ArialMT"/>
                <a:ea typeface="Calibri"/>
                <a:cs typeface="ArialMT"/>
              </a:rPr>
              <a:t>intense</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dose</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greater</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response</a:t>
            </a:r>
            <a:r>
              <a:rPr lang="ru-RU" dirty="0">
                <a:latin typeface="ArialMT"/>
                <a:ea typeface="Calibri"/>
                <a:cs typeface="ArialMT"/>
              </a:rPr>
              <a:t>, </a:t>
            </a:r>
            <a:r>
              <a:rPr lang="ru-RU" dirty="0" err="1">
                <a:latin typeface="ArialMT"/>
                <a:ea typeface="Calibri"/>
                <a:cs typeface="ArialMT"/>
              </a:rPr>
              <a:t>or</a:t>
            </a:r>
            <a:r>
              <a:rPr lang="ru-RU" dirty="0">
                <a:latin typeface="ArialMT"/>
                <a:ea typeface="Calibri"/>
                <a:cs typeface="ArialMT"/>
              </a:rPr>
              <a:t> </a:t>
            </a:r>
            <a:r>
              <a:rPr lang="ru-RU" dirty="0" err="1" smtClean="0">
                <a:latin typeface="ArialMT"/>
                <a:ea typeface="Calibri"/>
                <a:cs typeface="ArialMT"/>
              </a:rPr>
              <a:t>the</a:t>
            </a:r>
            <a:r>
              <a:rPr lang="" smtClean="0">
                <a:latin typeface="ArialMT"/>
                <a:ea typeface="Calibri"/>
                <a:cs typeface="ArialMT"/>
              </a:rPr>
              <a:t> </a:t>
            </a:r>
            <a:r>
              <a:rPr lang="ru-RU" dirty="0" err="1" smtClean="0">
                <a:latin typeface="ArialMT"/>
                <a:ea typeface="Calibri"/>
                <a:cs typeface="ArialMT"/>
              </a:rPr>
              <a:t>effect</a:t>
            </a:r>
            <a:r>
              <a:rPr lang="ru-RU" dirty="0">
                <a:latin typeface="ArialMT"/>
                <a:ea typeface="Calibri"/>
                <a:cs typeface="ArialMT"/>
              </a:rPr>
              <a:t>. </a:t>
            </a:r>
            <a:r>
              <a:rPr lang="ru-RU" dirty="0" err="1">
                <a:latin typeface="ArialMT"/>
                <a:ea typeface="Calibri"/>
                <a:cs typeface="ArialMT"/>
              </a:rPr>
              <a:t>This</a:t>
            </a:r>
            <a:r>
              <a:rPr lang="ru-RU" dirty="0">
                <a:latin typeface="ArialMT"/>
                <a:ea typeface="Calibri"/>
                <a:cs typeface="ArialMT"/>
              </a:rPr>
              <a:t> </a:t>
            </a:r>
            <a:r>
              <a:rPr lang="ru-RU" dirty="0" err="1">
                <a:latin typeface="ArialMT"/>
                <a:ea typeface="Calibri"/>
                <a:cs typeface="ArialMT"/>
              </a:rPr>
              <a:t>is</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meaning</a:t>
            </a:r>
            <a:r>
              <a:rPr lang="ru-RU" dirty="0">
                <a:latin typeface="ArialMT"/>
                <a:ea typeface="Calibri"/>
                <a:cs typeface="ArialMT"/>
              </a:rPr>
              <a:t> </a:t>
            </a:r>
            <a:r>
              <a:rPr lang="ru-RU" dirty="0" err="1">
                <a:latin typeface="ArialMT"/>
                <a:ea typeface="Calibri"/>
                <a:cs typeface="ArialMT"/>
              </a:rPr>
              <a:t>behind</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statement</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dose</a:t>
            </a:r>
            <a:r>
              <a:rPr lang="ru-RU" dirty="0">
                <a:latin typeface="ArialMT"/>
                <a:ea typeface="Calibri"/>
                <a:cs typeface="ArialMT"/>
              </a:rPr>
              <a:t> </a:t>
            </a:r>
            <a:r>
              <a:rPr lang="ru-RU" dirty="0" err="1">
                <a:latin typeface="ArialMT"/>
                <a:ea typeface="Calibri"/>
                <a:cs typeface="ArialMT"/>
              </a:rPr>
              <a:t>makes</a:t>
            </a:r>
            <a:endParaRPr lang="ru-RU" sz="4000" dirty="0">
              <a:ea typeface="Calibri"/>
              <a:cs typeface="Times New Roman"/>
            </a:endParaRPr>
          </a:p>
          <a:p>
            <a:pPr marL="0" indent="0">
              <a:lnSpc>
                <a:spcPct val="115000"/>
              </a:lnSpc>
              <a:spcAft>
                <a:spcPts val="1000"/>
              </a:spcAft>
              <a:buNone/>
            </a:pPr>
            <a:r>
              <a:rPr lang="ru-RU" dirty="0" err="1">
                <a:latin typeface="ArialMT"/>
                <a:ea typeface="Calibri"/>
                <a:cs typeface="ArialMT"/>
              </a:rPr>
              <a:t>the</a:t>
            </a:r>
            <a:r>
              <a:rPr lang="ru-RU" dirty="0">
                <a:latin typeface="ArialMT"/>
                <a:ea typeface="Calibri"/>
                <a:cs typeface="ArialMT"/>
              </a:rPr>
              <a:t> </a:t>
            </a:r>
            <a:r>
              <a:rPr lang="ru-RU" dirty="0" err="1" smtClean="0">
                <a:latin typeface="ArialMT"/>
                <a:ea typeface="Calibri"/>
                <a:cs typeface="ArialMT"/>
              </a:rPr>
              <a:t>poison</a:t>
            </a:r>
            <a:r>
              <a:rPr lang="" smtClean="0">
                <a:latin typeface="ArialMT"/>
                <a:ea typeface="Calibri"/>
                <a:cs typeface="ArialMT"/>
              </a:rPr>
              <a:t> (яд)</a:t>
            </a:r>
            <a:r>
              <a:rPr lang="ru-RU" dirty="0" smtClean="0">
                <a:latin typeface="ArialMT"/>
                <a:ea typeface="Calibri"/>
                <a:cs typeface="ArialMT"/>
              </a:rPr>
              <a:t>."</a:t>
            </a:r>
            <a:endParaRPr lang="ru-RU" sz="4000" dirty="0">
              <a:ea typeface="Calibri"/>
              <a:cs typeface="Times New Roman"/>
            </a:endParaRPr>
          </a:p>
          <a:p>
            <a:endParaRPr lang="ru-RU" dirty="0"/>
          </a:p>
        </p:txBody>
      </p:sp>
    </p:spTree>
    <p:extLst>
      <p:ext uri="{BB962C8B-B14F-4D97-AF65-F5344CB8AC3E}">
        <p14:creationId xmlns:p14="http://schemas.microsoft.com/office/powerpoint/2010/main" val="424109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548680"/>
            <a:ext cx="8229600" cy="5577483"/>
          </a:xfrm>
        </p:spPr>
        <p:txBody>
          <a:bodyPr>
            <a:normAutofit/>
          </a:bodyPr>
          <a:lstStyle/>
          <a:p>
            <a:pPr marL="0" indent="0" algn="ctr">
              <a:buNone/>
            </a:pPr>
            <a:r>
              <a:rPr lang="en-US" b="1" dirty="0"/>
              <a:t>Individual </a:t>
            </a:r>
            <a:r>
              <a:rPr lang="en-US" b="1" dirty="0" smtClean="0"/>
              <a:t>susceptibility</a:t>
            </a:r>
            <a:r>
              <a:rPr lang="" b="1" smtClean="0"/>
              <a:t> (восприимчивость)</a:t>
            </a:r>
            <a:endParaRPr lang="en-US" b="1" dirty="0"/>
          </a:p>
          <a:p>
            <a:pPr marL="0" indent="0">
              <a:buNone/>
            </a:pPr>
            <a:r>
              <a:rPr lang="en-US" dirty="0"/>
              <a:t>This term describes the differences in types of responses </a:t>
            </a:r>
            <a:r>
              <a:rPr lang="en-US" dirty="0" smtClean="0"/>
              <a:t>to</a:t>
            </a:r>
            <a:r>
              <a:rPr lang="" smtClean="0"/>
              <a:t> </a:t>
            </a:r>
            <a:r>
              <a:rPr lang="en-US" dirty="0" smtClean="0"/>
              <a:t>hazardous </a:t>
            </a:r>
            <a:r>
              <a:rPr lang="en-US" dirty="0"/>
              <a:t>substances, between people. Each person is unique, </a:t>
            </a:r>
            <a:r>
              <a:rPr lang="en-US" dirty="0" smtClean="0"/>
              <a:t>and</a:t>
            </a:r>
            <a:r>
              <a:rPr lang="" smtClean="0"/>
              <a:t> </a:t>
            </a:r>
            <a:r>
              <a:rPr lang="en-US" dirty="0" smtClean="0"/>
              <a:t>because </a:t>
            </a:r>
            <a:r>
              <a:rPr lang="en-US" dirty="0"/>
              <a:t>of that, there may be great differences in the response </a:t>
            </a:r>
            <a:r>
              <a:rPr lang="en-US" dirty="0" smtClean="0"/>
              <a:t>to</a:t>
            </a:r>
            <a:r>
              <a:rPr lang="" smtClean="0"/>
              <a:t> </a:t>
            </a:r>
            <a:r>
              <a:rPr lang="en-US" dirty="0" smtClean="0"/>
              <a:t>exposure</a:t>
            </a:r>
            <a:r>
              <a:rPr lang="en-US" dirty="0"/>
              <a:t>. </a:t>
            </a:r>
            <a:endParaRPr lang="" smtClean="0"/>
          </a:p>
          <a:p>
            <a:pPr marL="0" indent="0">
              <a:buNone/>
            </a:pPr>
            <a:r>
              <a:rPr lang="en-US" dirty="0" smtClean="0"/>
              <a:t>Exposure </a:t>
            </a:r>
            <a:r>
              <a:rPr lang="en-US" dirty="0"/>
              <a:t>in one person may have no effect, while </a:t>
            </a:r>
            <a:r>
              <a:rPr lang="en-US" dirty="0" smtClean="0"/>
              <a:t>a</a:t>
            </a:r>
            <a:r>
              <a:rPr lang="" smtClean="0"/>
              <a:t> </a:t>
            </a:r>
            <a:r>
              <a:rPr lang="en-US" dirty="0" smtClean="0"/>
              <a:t>second </a:t>
            </a:r>
            <a:r>
              <a:rPr lang="en-US" dirty="0"/>
              <a:t>person may become seriously ill, and a third may </a:t>
            </a:r>
            <a:r>
              <a:rPr lang="en-US" dirty="0" smtClean="0"/>
              <a:t>develop</a:t>
            </a:r>
            <a:r>
              <a:rPr lang="" smtClean="0"/>
              <a:t> </a:t>
            </a:r>
            <a:r>
              <a:rPr lang="en-US" dirty="0" smtClean="0"/>
              <a:t>cancer</a:t>
            </a:r>
            <a:r>
              <a:rPr lang="en-US" dirty="0"/>
              <a:t>. </a:t>
            </a:r>
          </a:p>
          <a:p>
            <a:endParaRPr lang="ru-RU" dirty="0"/>
          </a:p>
        </p:txBody>
      </p:sp>
    </p:spTree>
    <p:extLst>
      <p:ext uri="{BB962C8B-B14F-4D97-AF65-F5344CB8AC3E}">
        <p14:creationId xmlns:p14="http://schemas.microsoft.com/office/powerpoint/2010/main" val="2088920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332656"/>
            <a:ext cx="8229600" cy="5793507"/>
          </a:xfrm>
        </p:spPr>
        <p:txBody>
          <a:bodyPr>
            <a:normAutofit fontScale="92500" lnSpcReduction="10000"/>
          </a:bodyPr>
          <a:lstStyle/>
          <a:p>
            <a:pPr marL="0" indent="0" algn="ctr">
              <a:buNone/>
            </a:pPr>
            <a:r>
              <a:rPr lang="en-US" b="1" dirty="0"/>
              <a:t>Sensitive </a:t>
            </a:r>
            <a:r>
              <a:rPr lang="en-US" b="1" dirty="0" smtClean="0"/>
              <a:t>sub-population</a:t>
            </a:r>
            <a:r>
              <a:rPr lang="" b="1" smtClean="0"/>
              <a:t> (чувствительная группа людей)</a:t>
            </a:r>
            <a:endParaRPr lang="en-US" b="1" dirty="0"/>
          </a:p>
          <a:p>
            <a:pPr marL="0" indent="0" algn="just">
              <a:buNone/>
            </a:pPr>
            <a:r>
              <a:rPr lang="en-US" dirty="0"/>
              <a:t>A sensitive sub-population describes those persons who are </a:t>
            </a:r>
            <a:r>
              <a:rPr lang="en-US" dirty="0" smtClean="0"/>
              <a:t>more</a:t>
            </a:r>
            <a:r>
              <a:rPr lang="" smtClean="0"/>
              <a:t> </a:t>
            </a:r>
            <a:r>
              <a:rPr lang="en-US" dirty="0" smtClean="0"/>
              <a:t>at </a:t>
            </a:r>
            <a:r>
              <a:rPr lang="en-US" dirty="0"/>
              <a:t>risk from illness due to exposure to hazardous substances </a:t>
            </a:r>
            <a:r>
              <a:rPr lang="en-US" dirty="0" smtClean="0"/>
              <a:t>than</a:t>
            </a:r>
            <a:r>
              <a:rPr lang="" smtClean="0"/>
              <a:t> </a:t>
            </a:r>
            <a:r>
              <a:rPr lang="en-US" dirty="0" smtClean="0"/>
              <a:t>the </a:t>
            </a:r>
            <a:r>
              <a:rPr lang="en-US" dirty="0"/>
              <a:t>average, healthy person. </a:t>
            </a:r>
            <a:endParaRPr lang="" smtClean="0"/>
          </a:p>
          <a:p>
            <a:pPr marL="0" indent="0" algn="just">
              <a:buNone/>
            </a:pPr>
            <a:r>
              <a:rPr lang="en-US" dirty="0" smtClean="0"/>
              <a:t>These </a:t>
            </a:r>
            <a:r>
              <a:rPr lang="en-US" dirty="0"/>
              <a:t>persons usually include </a:t>
            </a:r>
            <a:r>
              <a:rPr lang="en-US" dirty="0" smtClean="0"/>
              <a:t>the</a:t>
            </a:r>
            <a:r>
              <a:rPr lang="" smtClean="0"/>
              <a:t> </a:t>
            </a:r>
            <a:r>
              <a:rPr lang="en-US" dirty="0" smtClean="0"/>
              <a:t>very </a:t>
            </a:r>
            <a:r>
              <a:rPr lang="en-US" dirty="0"/>
              <a:t>young, the chronically ill, and the very old. It may also include</a:t>
            </a:r>
          </a:p>
          <a:p>
            <a:pPr marL="0" indent="0" algn="just">
              <a:buNone/>
            </a:pPr>
            <a:r>
              <a:rPr lang="en-US" dirty="0"/>
              <a:t>pregnant women and women of childbearing age. Depending </a:t>
            </a:r>
            <a:r>
              <a:rPr lang="en-US" dirty="0" smtClean="0"/>
              <a:t>on</a:t>
            </a:r>
            <a:r>
              <a:rPr lang="" smtClean="0"/>
              <a:t> </a:t>
            </a:r>
            <a:r>
              <a:rPr lang="en-US" dirty="0" smtClean="0"/>
              <a:t>the </a:t>
            </a:r>
            <a:r>
              <a:rPr lang="en-US" dirty="0"/>
              <a:t>type of </a:t>
            </a:r>
            <a:r>
              <a:rPr lang="en-US" dirty="0" smtClean="0"/>
              <a:t>contaminant</a:t>
            </a:r>
            <a:r>
              <a:rPr lang="" smtClean="0"/>
              <a:t> (загрязнителя)</a:t>
            </a:r>
            <a:r>
              <a:rPr lang="en-US" dirty="0" smtClean="0"/>
              <a:t>, </a:t>
            </a:r>
            <a:r>
              <a:rPr lang="en-US" dirty="0"/>
              <a:t>other factors (e.g., age, weight, </a:t>
            </a:r>
            <a:r>
              <a:rPr lang="en-US" dirty="0" smtClean="0"/>
              <a:t>lifestyle,</a:t>
            </a:r>
            <a:r>
              <a:rPr lang="" smtClean="0"/>
              <a:t> </a:t>
            </a:r>
            <a:r>
              <a:rPr lang="en-US" dirty="0" smtClean="0"/>
              <a:t>sex)</a:t>
            </a:r>
            <a:r>
              <a:rPr lang="" smtClean="0"/>
              <a:t> </a:t>
            </a:r>
            <a:r>
              <a:rPr lang="en-US" dirty="0" smtClean="0"/>
              <a:t>could </a:t>
            </a:r>
            <a:r>
              <a:rPr lang="en-US" dirty="0"/>
              <a:t>be used to describe the population.</a:t>
            </a:r>
            <a:endParaRPr lang="ru-RU" dirty="0"/>
          </a:p>
        </p:txBody>
      </p:sp>
    </p:spTree>
    <p:extLst>
      <p:ext uri="{BB962C8B-B14F-4D97-AF65-F5344CB8AC3E}">
        <p14:creationId xmlns:p14="http://schemas.microsoft.com/office/powerpoint/2010/main" val="4147781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60648"/>
            <a:ext cx="8229600" cy="5865515"/>
          </a:xfrm>
        </p:spPr>
        <p:txBody>
          <a:bodyPr>
            <a:normAutofit fontScale="77500" lnSpcReduction="20000"/>
          </a:bodyPr>
          <a:lstStyle/>
          <a:p>
            <a:r>
              <a:rPr lang="en-US" b="1" dirty="0"/>
              <a:t>Deﬁnition and purpose of prevention and </a:t>
            </a:r>
            <a:r>
              <a:rPr lang="en-US" b="1" dirty="0" err="1"/>
              <a:t>toxicovigilance</a:t>
            </a:r>
            <a:r>
              <a:rPr lang="en-US" b="1" dirty="0"/>
              <a:t> </a:t>
            </a:r>
            <a:endParaRPr lang="ru-RU" b="1" dirty="0" smtClean="0"/>
          </a:p>
          <a:p>
            <a:r>
              <a:rPr lang="en-US" dirty="0" smtClean="0"/>
              <a:t>Prevention </a:t>
            </a:r>
            <a:r>
              <a:rPr lang="en-US" dirty="0"/>
              <a:t>is deﬁned as the promotion of health by the individual and the community, and includes identifying departures from good health and intervening to correct them or to minimize their effects. </a:t>
            </a:r>
            <a:endParaRPr lang="ru-RU" dirty="0" smtClean="0"/>
          </a:p>
          <a:p>
            <a:r>
              <a:rPr lang="en-US" dirty="0" smtClean="0"/>
              <a:t>Prevention </a:t>
            </a:r>
            <a:r>
              <a:rPr lang="en-US" dirty="0"/>
              <a:t>of toxic exposures is concerned with preventing chemicals of synthetic or natural origin from reaching people in amounts or at rates that exceed human tolerance to them. It includes identifying and evaluating the causes of poisonings, making predictions about their frequency, and putting into practice measures intended to mitigate or eliminate future exposures or to reduce the severity of health effects after an exposure. </a:t>
            </a:r>
            <a:endParaRPr lang="ru-RU" dirty="0" smtClean="0"/>
          </a:p>
          <a:p>
            <a:r>
              <a:rPr lang="en-US" dirty="0" smtClean="0"/>
              <a:t>Prevention </a:t>
            </a:r>
            <a:r>
              <a:rPr lang="en-US" dirty="0"/>
              <a:t>of exposure is part of the dynamic process of </a:t>
            </a:r>
            <a:r>
              <a:rPr lang="en-US" dirty="0" err="1"/>
              <a:t>toxicovigilance</a:t>
            </a:r>
            <a:r>
              <a:rPr lang="en-US" dirty="0"/>
              <a:t>, which includes identiﬁcation and evaluation of toxic risks and phenomena, and communication with the authorities in order to plan and take action</a:t>
            </a:r>
            <a:r>
              <a:rPr lang="en-US" dirty="0" smtClean="0"/>
              <a:t>.</a:t>
            </a:r>
            <a:endParaRPr lang="en-US" dirty="0"/>
          </a:p>
        </p:txBody>
      </p:sp>
    </p:spTree>
    <p:extLst>
      <p:ext uri="{BB962C8B-B14F-4D97-AF65-F5344CB8AC3E}">
        <p14:creationId xmlns:p14="http://schemas.microsoft.com/office/powerpoint/2010/main" val="4293486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60648"/>
            <a:ext cx="8229600" cy="5865515"/>
          </a:xfrm>
        </p:spPr>
        <p:txBody>
          <a:bodyPr>
            <a:normAutofit/>
          </a:bodyPr>
          <a:lstStyle/>
          <a:p>
            <a:pPr lvl="0"/>
            <a:r>
              <a:rPr lang="en-US" sz="1500" b="1" dirty="0" smtClean="0">
                <a:solidFill>
                  <a:prstClr val="black"/>
                </a:solidFill>
              </a:rPr>
              <a:t>Types </a:t>
            </a:r>
            <a:r>
              <a:rPr lang="en-US" sz="1500" b="1" dirty="0">
                <a:solidFill>
                  <a:prstClr val="black"/>
                </a:solidFill>
              </a:rPr>
              <a:t>of </a:t>
            </a:r>
            <a:r>
              <a:rPr lang="en-US" sz="1500" b="1" dirty="0" smtClean="0">
                <a:solidFill>
                  <a:prstClr val="black"/>
                </a:solidFill>
              </a:rPr>
              <a:t>prevention</a:t>
            </a:r>
            <a:endParaRPr lang="ru-RU" sz="1500" b="1" dirty="0" smtClean="0">
              <a:solidFill>
                <a:prstClr val="black"/>
              </a:solidFill>
            </a:endParaRPr>
          </a:p>
          <a:p>
            <a:pPr lvl="0"/>
            <a:r>
              <a:rPr lang="en-US" sz="1500" dirty="0" smtClean="0">
                <a:solidFill>
                  <a:prstClr val="black"/>
                </a:solidFill>
              </a:rPr>
              <a:t> </a:t>
            </a:r>
            <a:r>
              <a:rPr lang="en-US" sz="1500" dirty="0">
                <a:solidFill>
                  <a:prstClr val="black"/>
                </a:solidFill>
              </a:rPr>
              <a:t>A toxic exposure occurs when a susceptible individual or population comes into contact with a chemical in a particular environment. The individual may be poisoned as a result. Throughout these guidelines, the term “poisoning” should be understood to include all toxic exposures, including “suspected poisonings” and those that may not result in poisoning. Prevention activities may intervene before, during, or after a “poisoning” event. </a:t>
            </a:r>
            <a:endParaRPr lang="ru-RU" sz="1500" dirty="0" smtClean="0">
              <a:solidFill>
                <a:prstClr val="black"/>
              </a:solidFill>
            </a:endParaRPr>
          </a:p>
          <a:p>
            <a:pPr lvl="0"/>
            <a:r>
              <a:rPr lang="en-US" sz="1500" b="1" dirty="0" smtClean="0">
                <a:solidFill>
                  <a:prstClr val="black"/>
                </a:solidFill>
              </a:rPr>
              <a:t>Primary </a:t>
            </a:r>
            <a:r>
              <a:rPr lang="en-US" sz="1500" b="1" dirty="0">
                <a:solidFill>
                  <a:prstClr val="black"/>
                </a:solidFill>
              </a:rPr>
              <a:t>poisons prevention activities </a:t>
            </a:r>
            <a:r>
              <a:rPr lang="en-US" sz="1500" dirty="0">
                <a:solidFill>
                  <a:prstClr val="black"/>
                </a:solidFill>
              </a:rPr>
              <a:t>intervene before the event, aiming to prevent it happening, either by controlling the victim’s access to the agent, controlling the action of an agent upon the victim, or controlling or changing hostile environmental factors. Primary prevention strategies may be active or passive. </a:t>
            </a:r>
            <a:endParaRPr lang="ru-RU" sz="1500" dirty="0" smtClean="0">
              <a:solidFill>
                <a:prstClr val="black"/>
              </a:solidFill>
            </a:endParaRPr>
          </a:p>
          <a:p>
            <a:pPr lvl="0"/>
            <a:r>
              <a:rPr lang="en-US" sz="1500" dirty="0" smtClean="0">
                <a:solidFill>
                  <a:prstClr val="black"/>
                </a:solidFill>
              </a:rPr>
              <a:t>• </a:t>
            </a:r>
            <a:r>
              <a:rPr lang="en-US" sz="1500" dirty="0">
                <a:solidFill>
                  <a:prstClr val="black"/>
                </a:solidFill>
              </a:rPr>
              <a:t>Active strategies seek to change attitudes, lifestyles and </a:t>
            </a:r>
            <a:r>
              <a:rPr lang="en-US" sz="1500" dirty="0" err="1">
                <a:solidFill>
                  <a:prstClr val="black"/>
                </a:solidFill>
              </a:rPr>
              <a:t>behaviours</a:t>
            </a:r>
            <a:r>
              <a:rPr lang="en-US" sz="1500" dirty="0">
                <a:solidFill>
                  <a:prstClr val="black"/>
                </a:solidFill>
              </a:rPr>
              <a:t> of individuals and groups, for example, by educating communities and individuals about poison awareness and safety practices, or campaigning for initiatives such as safer packaging, labelling and storage of chemical products. </a:t>
            </a:r>
            <a:endParaRPr lang="ru-RU" sz="1500" dirty="0" smtClean="0">
              <a:solidFill>
                <a:prstClr val="black"/>
              </a:solidFill>
            </a:endParaRPr>
          </a:p>
          <a:p>
            <a:pPr lvl="0"/>
            <a:r>
              <a:rPr lang="en-US" sz="1500" dirty="0" smtClean="0">
                <a:solidFill>
                  <a:prstClr val="black"/>
                </a:solidFill>
              </a:rPr>
              <a:t>• </a:t>
            </a:r>
            <a:r>
              <a:rPr lang="en-US" sz="1500" dirty="0">
                <a:solidFill>
                  <a:prstClr val="black"/>
                </a:solidFill>
              </a:rPr>
              <a:t>Passive strategies automatically protect people, by improving the safety of products and the environment where they are used. Once these changes are made, they require little individual effort from the beneﬁciary and </a:t>
            </a:r>
            <a:r>
              <a:rPr lang="en-US" sz="1500" dirty="0" smtClean="0">
                <a:solidFill>
                  <a:prstClr val="black"/>
                </a:solidFill>
              </a:rPr>
              <a:t>can</a:t>
            </a:r>
            <a:r>
              <a:rPr lang="ru-RU" sz="1500" dirty="0" smtClean="0">
                <a:solidFill>
                  <a:prstClr val="black"/>
                </a:solidFill>
              </a:rPr>
              <a:t> </a:t>
            </a:r>
            <a:r>
              <a:rPr lang="en-US" sz="1500" dirty="0" smtClean="0">
                <a:solidFill>
                  <a:prstClr val="black"/>
                </a:solidFill>
              </a:rPr>
              <a:t>have </a:t>
            </a:r>
            <a:r>
              <a:rPr lang="en-US" sz="1500" dirty="0">
                <a:solidFill>
                  <a:prstClr val="black"/>
                </a:solidFill>
              </a:rPr>
              <a:t>a far-reaching impact. The best example is given by the </a:t>
            </a:r>
            <a:r>
              <a:rPr lang="en-US" sz="1500" dirty="0" err="1">
                <a:solidFill>
                  <a:prstClr val="black"/>
                </a:solidFill>
              </a:rPr>
              <a:t>childresistant</a:t>
            </a:r>
            <a:r>
              <a:rPr lang="en-US" sz="1500" dirty="0">
                <a:solidFill>
                  <a:prstClr val="black"/>
                </a:solidFill>
              </a:rPr>
              <a:t> packaging of pharmaceuticals, which has reduced poisoning in children (Rodgers, 1996). Although the safety of </a:t>
            </a:r>
            <a:r>
              <a:rPr lang="en-US" sz="1500" dirty="0" err="1">
                <a:solidFill>
                  <a:prstClr val="black"/>
                </a:solidFill>
              </a:rPr>
              <a:t>reclosable</a:t>
            </a:r>
            <a:r>
              <a:rPr lang="en-US" sz="1500" dirty="0">
                <a:solidFill>
                  <a:prstClr val="black"/>
                </a:solidFill>
              </a:rPr>
              <a:t> child-resistant closures (CRCs) is only maintained if the user remembers to re-close the container correctly, non-</a:t>
            </a:r>
            <a:r>
              <a:rPr lang="en-US" sz="1500" dirty="0" err="1">
                <a:solidFill>
                  <a:prstClr val="black"/>
                </a:solidFill>
              </a:rPr>
              <a:t>reclosable</a:t>
            </a:r>
            <a:r>
              <a:rPr lang="en-US" sz="1500" dirty="0">
                <a:solidFill>
                  <a:prstClr val="black"/>
                </a:solidFill>
              </a:rPr>
              <a:t> packaging provides protection without any cooperation from the user. The addition of bittering agents to dangerous liquids, such as ethylene glycol, is another passive strategy to prevent poisoning. </a:t>
            </a:r>
            <a:endParaRPr lang="ru-RU" sz="1500" dirty="0">
              <a:solidFill>
                <a:prstClr val="black"/>
              </a:solidFill>
            </a:endParaRPr>
          </a:p>
          <a:p>
            <a:endParaRPr lang="ru-RU" dirty="0"/>
          </a:p>
        </p:txBody>
      </p:sp>
    </p:spTree>
    <p:extLst>
      <p:ext uri="{BB962C8B-B14F-4D97-AF65-F5344CB8AC3E}">
        <p14:creationId xmlns:p14="http://schemas.microsoft.com/office/powerpoint/2010/main" val="3759279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04664"/>
            <a:ext cx="8229600" cy="5721499"/>
          </a:xfrm>
        </p:spPr>
        <p:txBody>
          <a:bodyPr>
            <a:normAutofit fontScale="77500" lnSpcReduction="20000"/>
          </a:bodyPr>
          <a:lstStyle/>
          <a:p>
            <a:r>
              <a:rPr lang="en-US" b="1" dirty="0"/>
              <a:t>Education aimed at individuals or communities </a:t>
            </a:r>
            <a:r>
              <a:rPr lang="en-US" dirty="0"/>
              <a:t>Prevention of poisoning and chemical safety should be something people learn throughout life in school, home, work and community settings. </a:t>
            </a:r>
            <a:endParaRPr lang="ru-RU" dirty="0" smtClean="0"/>
          </a:p>
          <a:p>
            <a:r>
              <a:rPr lang="en-US" dirty="0" smtClean="0"/>
              <a:t>Education </a:t>
            </a:r>
            <a:r>
              <a:rPr lang="en-US" dirty="0"/>
              <a:t>should aim to: </a:t>
            </a:r>
            <a:endParaRPr lang="ru-RU" dirty="0" smtClean="0"/>
          </a:p>
          <a:p>
            <a:r>
              <a:rPr lang="en-US" dirty="0" smtClean="0"/>
              <a:t>• </a:t>
            </a:r>
            <a:r>
              <a:rPr lang="en-US" dirty="0"/>
              <a:t>raise awareness </a:t>
            </a:r>
            <a:endParaRPr lang="ru-RU" dirty="0" smtClean="0"/>
          </a:p>
          <a:p>
            <a:r>
              <a:rPr lang="en-US" dirty="0" smtClean="0"/>
              <a:t>• </a:t>
            </a:r>
            <a:r>
              <a:rPr lang="en-US" dirty="0"/>
              <a:t>increase knowledge </a:t>
            </a:r>
            <a:endParaRPr lang="ru-RU" dirty="0" smtClean="0"/>
          </a:p>
          <a:p>
            <a:r>
              <a:rPr lang="en-US" dirty="0" smtClean="0"/>
              <a:t>• </a:t>
            </a:r>
            <a:r>
              <a:rPr lang="en-US" dirty="0"/>
              <a:t>change attitudes and </a:t>
            </a:r>
            <a:r>
              <a:rPr lang="en-US" dirty="0" err="1"/>
              <a:t>behaviour</a:t>
            </a:r>
            <a:r>
              <a:rPr lang="en-US" dirty="0" smtClean="0"/>
              <a:t>.</a:t>
            </a:r>
            <a:endParaRPr lang="ru-RU" dirty="0" smtClean="0"/>
          </a:p>
          <a:p>
            <a:r>
              <a:rPr lang="en-US" dirty="0" smtClean="0"/>
              <a:t> </a:t>
            </a:r>
            <a:r>
              <a:rPr lang="en-US" dirty="0"/>
              <a:t>Education should seek to persuade people to adopt a “poison prevention” oriented lifestyle by providing them with information and understanding of prevention issues so that they can make their own well-informed decisions, and act on them, assuming responsibility for their own health. Rather than presenting a list of facts with “dos” and “don’ts”, the modern approach to education is to help people to explore their values and attitudes, to see the possible options, then make choices and take action. </a:t>
            </a:r>
            <a:endParaRPr lang="ru-RU" dirty="0"/>
          </a:p>
        </p:txBody>
      </p:sp>
    </p:spTree>
    <p:extLst>
      <p:ext uri="{BB962C8B-B14F-4D97-AF65-F5344CB8AC3E}">
        <p14:creationId xmlns:p14="http://schemas.microsoft.com/office/powerpoint/2010/main" val="2985792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59632" y="980728"/>
            <a:ext cx="6084168" cy="4524315"/>
          </a:xfrm>
          <a:prstGeom prst="rect">
            <a:avLst/>
          </a:prstGeom>
        </p:spPr>
        <p:txBody>
          <a:bodyPr wrap="square">
            <a:spAutoFit/>
          </a:bodyPr>
          <a:lstStyle/>
          <a:p>
            <a:r>
              <a:rPr lang="en-US" b="1" dirty="0"/>
              <a:t>Prevention of toxic substance exposure in the </a:t>
            </a:r>
            <a:r>
              <a:rPr lang="en-US" b="1" dirty="0" smtClean="0"/>
              <a:t>workplace</a:t>
            </a:r>
            <a:endParaRPr lang="ru-RU" b="1" dirty="0" smtClean="0"/>
          </a:p>
          <a:p>
            <a:r>
              <a:rPr lang="en-US" dirty="0"/>
              <a:t>Modern industries, from small family businesses to large corporations, use chemicals in increasingly diverse workplace environments. There are many tens of thousands of industrial chemicals, many of which can cause health problems as a result of occupational exposure. Effects range from chronic skin diseases caused by solvents to reproductive and developmental problems caused by toxic metals. Health problems due to exposure to toxic substances cause needless human suffering and increase the cost of business. The development of </a:t>
            </a:r>
            <a:r>
              <a:rPr lang="en-US" dirty="0" err="1"/>
              <a:t>programmes</a:t>
            </a:r>
            <a:r>
              <a:rPr lang="en-US" dirty="0"/>
              <a:t> to prevent exposure is an increasingly urgent necessity. It is sound business practice to incorporate prevention principles into business plans and goals, and thereby reduce absence due to ill health, medical costs and insurance rates.</a:t>
            </a:r>
          </a:p>
          <a:p>
            <a:endParaRPr lang="ru-RU" dirty="0"/>
          </a:p>
        </p:txBody>
      </p:sp>
    </p:spTree>
    <p:extLst>
      <p:ext uri="{BB962C8B-B14F-4D97-AF65-F5344CB8AC3E}">
        <p14:creationId xmlns:p14="http://schemas.microsoft.com/office/powerpoint/2010/main" val="3847303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836712"/>
            <a:ext cx="8229600" cy="5289451"/>
          </a:xfrm>
        </p:spPr>
        <p:txBody>
          <a:bodyPr>
            <a:normAutofit fontScale="70000" lnSpcReduction="20000"/>
          </a:bodyPr>
          <a:lstStyle/>
          <a:p>
            <a:pPr>
              <a:lnSpc>
                <a:spcPct val="115000"/>
              </a:lnSpc>
              <a:spcAft>
                <a:spcPts val="0"/>
              </a:spcAft>
            </a:pPr>
            <a:r>
              <a:rPr lang="ru-RU" b="1" dirty="0">
                <a:latin typeface="Arial"/>
                <a:ea typeface="Calibri"/>
                <a:cs typeface="Times New Roman"/>
              </a:rPr>
              <a:t>A. </a:t>
            </a:r>
            <a:r>
              <a:rPr lang="ru-RU" b="1" dirty="0" err="1">
                <a:latin typeface="Arial"/>
                <a:ea typeface="Calibri"/>
                <a:cs typeface="Times New Roman"/>
              </a:rPr>
              <a:t>Corrosive</a:t>
            </a:r>
            <a:endParaRPr lang="ru-RU" sz="4000" dirty="0">
              <a:ea typeface="Calibri"/>
              <a:cs typeface="Times New Roman"/>
            </a:endParaRPr>
          </a:p>
          <a:p>
            <a:pPr>
              <a:lnSpc>
                <a:spcPct val="115000"/>
              </a:lnSpc>
              <a:spcAft>
                <a:spcPts val="0"/>
              </a:spcAft>
            </a:pPr>
            <a:r>
              <a:rPr lang="ru-RU" b="1" dirty="0" err="1">
                <a:latin typeface="Arial"/>
                <a:ea typeface="Calibri"/>
                <a:cs typeface="Times New Roman"/>
              </a:rPr>
              <a:t>Hazard</a:t>
            </a:r>
            <a:r>
              <a:rPr lang="ru-RU" b="1" dirty="0">
                <a:latin typeface="Arial"/>
                <a:ea typeface="Calibri"/>
                <a:cs typeface="Times New Roman"/>
              </a:rPr>
              <a:t>: </a:t>
            </a:r>
            <a:r>
              <a:rPr lang="ru-RU" dirty="0" err="1">
                <a:latin typeface="ArialMT"/>
                <a:ea typeface="Calibri"/>
                <a:cs typeface="ArialMT"/>
              </a:rPr>
              <a:t>Living</a:t>
            </a:r>
            <a:r>
              <a:rPr lang="ru-RU" dirty="0">
                <a:latin typeface="ArialMT"/>
                <a:ea typeface="Calibri"/>
                <a:cs typeface="ArialMT"/>
              </a:rPr>
              <a:t> </a:t>
            </a:r>
            <a:r>
              <a:rPr lang="ru-RU" dirty="0" err="1" smtClean="0">
                <a:latin typeface="ArialMT"/>
                <a:ea typeface="Calibri"/>
                <a:cs typeface="ArialMT"/>
              </a:rPr>
              <a:t>tissues</a:t>
            </a:r>
            <a:r>
              <a:rPr lang="" smtClean="0">
                <a:latin typeface="ArialMT"/>
                <a:ea typeface="Calibri"/>
                <a:cs typeface="ArialMT"/>
              </a:rPr>
              <a:t> (живые ткани)</a:t>
            </a:r>
            <a:r>
              <a:rPr lang="ru-RU" dirty="0" smtClean="0">
                <a:latin typeface="ArialMT"/>
                <a:ea typeface="Calibri"/>
                <a:cs typeface="ArialMT"/>
              </a:rPr>
              <a:t> </a:t>
            </a:r>
            <a:r>
              <a:rPr lang="ru-RU" dirty="0" err="1">
                <a:latin typeface="ArialMT"/>
                <a:ea typeface="Calibri"/>
                <a:cs typeface="ArialMT"/>
              </a:rPr>
              <a:t>as</a:t>
            </a:r>
            <a:r>
              <a:rPr lang="ru-RU" dirty="0">
                <a:latin typeface="ArialMT"/>
                <a:ea typeface="Calibri"/>
                <a:cs typeface="ArialMT"/>
              </a:rPr>
              <a:t> </a:t>
            </a:r>
            <a:r>
              <a:rPr lang="ru-RU" dirty="0" err="1">
                <a:latin typeface="ArialMT"/>
                <a:ea typeface="Calibri"/>
                <a:cs typeface="ArialMT"/>
              </a:rPr>
              <a:t>well</a:t>
            </a:r>
            <a:r>
              <a:rPr lang="ru-RU" dirty="0">
                <a:latin typeface="ArialMT"/>
                <a:ea typeface="Calibri"/>
                <a:cs typeface="ArialMT"/>
              </a:rPr>
              <a:t> </a:t>
            </a:r>
            <a:r>
              <a:rPr lang="ru-RU" dirty="0" err="1">
                <a:latin typeface="ArialMT"/>
                <a:ea typeface="Calibri"/>
                <a:cs typeface="ArialMT"/>
              </a:rPr>
              <a:t>as</a:t>
            </a:r>
            <a:r>
              <a:rPr lang="ru-RU" dirty="0">
                <a:latin typeface="ArialMT"/>
                <a:ea typeface="Calibri"/>
                <a:cs typeface="ArialMT"/>
              </a:rPr>
              <a:t> </a:t>
            </a:r>
            <a:r>
              <a:rPr lang="ru-RU" dirty="0" err="1">
                <a:latin typeface="ArialMT"/>
                <a:ea typeface="Calibri"/>
                <a:cs typeface="ArialMT"/>
              </a:rPr>
              <a:t>equipment</a:t>
            </a:r>
            <a:r>
              <a:rPr lang="ru-RU" dirty="0">
                <a:latin typeface="ArialMT"/>
                <a:ea typeface="Calibri"/>
                <a:cs typeface="ArialMT"/>
              </a:rPr>
              <a:t> </a:t>
            </a:r>
            <a:r>
              <a:rPr lang="ru-RU" dirty="0" err="1">
                <a:latin typeface="ArialMT"/>
                <a:ea typeface="Calibri"/>
                <a:cs typeface="ArialMT"/>
              </a:rPr>
              <a:t>are</a:t>
            </a:r>
            <a:r>
              <a:rPr lang="ru-RU" dirty="0">
                <a:latin typeface="ArialMT"/>
                <a:ea typeface="Calibri"/>
                <a:cs typeface="ArialMT"/>
              </a:rPr>
              <a:t> </a:t>
            </a:r>
            <a:r>
              <a:rPr lang="ru-RU" dirty="0" err="1">
                <a:latin typeface="ArialMT"/>
                <a:ea typeface="Calibri"/>
                <a:cs typeface="ArialMT"/>
              </a:rPr>
              <a:t>destroyed</a:t>
            </a:r>
            <a:r>
              <a:rPr lang="ru-RU" dirty="0">
                <a:latin typeface="ArialMT"/>
                <a:ea typeface="Calibri"/>
                <a:cs typeface="ArialMT"/>
              </a:rPr>
              <a:t> </a:t>
            </a:r>
            <a:r>
              <a:rPr lang="ru-RU" dirty="0" err="1" smtClean="0">
                <a:latin typeface="ArialMT"/>
                <a:ea typeface="Calibri"/>
                <a:cs typeface="ArialMT"/>
              </a:rPr>
              <a:t>on</a:t>
            </a:r>
            <a:r>
              <a:rPr lang="" sz="4000" dirty="0" smtClean="0">
                <a:ea typeface="Calibri"/>
                <a:cs typeface="Times New Roman"/>
              </a:rPr>
              <a:t> </a:t>
            </a:r>
            <a:r>
              <a:rPr lang="ru-RU" dirty="0" err="1" smtClean="0">
                <a:latin typeface="ArialMT"/>
                <a:ea typeface="Calibri"/>
                <a:cs typeface="ArialMT"/>
              </a:rPr>
              <a:t>contact</a:t>
            </a:r>
            <a:r>
              <a:rPr lang="ru-RU" dirty="0" smtClean="0">
                <a:latin typeface="ArialMT"/>
                <a:ea typeface="Calibri"/>
                <a:cs typeface="ArialMT"/>
              </a:rPr>
              <a:t> </a:t>
            </a:r>
            <a:r>
              <a:rPr lang="ru-RU" dirty="0" err="1">
                <a:latin typeface="ArialMT"/>
                <a:ea typeface="Calibri"/>
                <a:cs typeface="ArialMT"/>
              </a:rPr>
              <a:t>with</a:t>
            </a:r>
            <a:r>
              <a:rPr lang="ru-RU" dirty="0">
                <a:latin typeface="ArialMT"/>
                <a:ea typeface="Calibri"/>
                <a:cs typeface="ArialMT"/>
              </a:rPr>
              <a:t> </a:t>
            </a:r>
            <a:r>
              <a:rPr lang="ru-RU" dirty="0" err="1">
                <a:latin typeface="ArialMT"/>
                <a:ea typeface="Calibri"/>
                <a:cs typeface="ArialMT"/>
              </a:rPr>
              <a:t>these</a:t>
            </a:r>
            <a:r>
              <a:rPr lang="ru-RU" dirty="0">
                <a:latin typeface="ArialMT"/>
                <a:ea typeface="Calibri"/>
                <a:cs typeface="ArialMT"/>
              </a:rPr>
              <a:t> </a:t>
            </a:r>
            <a:r>
              <a:rPr lang="ru-RU" dirty="0" err="1">
                <a:latin typeface="ArialMT"/>
                <a:ea typeface="Calibri"/>
                <a:cs typeface="ArialMT"/>
              </a:rPr>
              <a:t>chemicals</a:t>
            </a:r>
            <a:r>
              <a:rPr lang="ru-RU" dirty="0">
                <a:latin typeface="ArialMT"/>
                <a:ea typeface="Calibri"/>
                <a:cs typeface="ArialMT"/>
              </a:rPr>
              <a:t>.</a:t>
            </a:r>
            <a:endParaRPr lang="ru-RU" sz="4000" dirty="0">
              <a:ea typeface="Calibri"/>
              <a:cs typeface="Times New Roman"/>
            </a:endParaRPr>
          </a:p>
          <a:p>
            <a:pPr>
              <a:lnSpc>
                <a:spcPct val="115000"/>
              </a:lnSpc>
              <a:spcAft>
                <a:spcPts val="0"/>
              </a:spcAft>
            </a:pPr>
            <a:r>
              <a:rPr lang="ru-RU" b="1" dirty="0" err="1">
                <a:latin typeface="Arial"/>
                <a:ea typeface="Calibri"/>
                <a:cs typeface="Times New Roman"/>
              </a:rPr>
              <a:t>Caution</a:t>
            </a:r>
            <a:r>
              <a:rPr lang="ru-RU" b="1" dirty="0">
                <a:latin typeface="Arial"/>
                <a:ea typeface="Calibri"/>
                <a:cs typeface="Times New Roman"/>
              </a:rPr>
              <a:t> (меры предосторожности)</a:t>
            </a:r>
            <a:r>
              <a:rPr lang="ru-RU" dirty="0">
                <a:latin typeface="ArialMT"/>
                <a:ea typeface="Calibri"/>
                <a:cs typeface="ArialMT"/>
              </a:rPr>
              <a:t>: </a:t>
            </a:r>
            <a:r>
              <a:rPr lang="ru-RU" dirty="0" err="1">
                <a:latin typeface="ArialMT"/>
                <a:ea typeface="Calibri"/>
                <a:cs typeface="ArialMT"/>
              </a:rPr>
              <a:t>Do</a:t>
            </a:r>
            <a:r>
              <a:rPr lang="ru-RU" dirty="0">
                <a:latin typeface="ArialMT"/>
                <a:ea typeface="Calibri"/>
                <a:cs typeface="ArialMT"/>
              </a:rPr>
              <a:t> </a:t>
            </a:r>
            <a:r>
              <a:rPr lang="ru-RU" dirty="0" err="1">
                <a:latin typeface="ArialMT"/>
                <a:ea typeface="Calibri"/>
                <a:cs typeface="ArialMT"/>
              </a:rPr>
              <a:t>not</a:t>
            </a:r>
            <a:r>
              <a:rPr lang="ru-RU" dirty="0">
                <a:latin typeface="ArialMT"/>
                <a:ea typeface="Calibri"/>
                <a:cs typeface="ArialMT"/>
              </a:rPr>
              <a:t> </a:t>
            </a:r>
            <a:r>
              <a:rPr lang="ru-RU" dirty="0" err="1">
                <a:latin typeface="ArialMT"/>
                <a:ea typeface="Calibri"/>
                <a:cs typeface="ArialMT"/>
              </a:rPr>
              <a:t>breathe</a:t>
            </a:r>
            <a:r>
              <a:rPr lang="ru-RU" dirty="0">
                <a:latin typeface="ArialMT"/>
                <a:ea typeface="Calibri"/>
                <a:cs typeface="ArialMT"/>
              </a:rPr>
              <a:t> </a:t>
            </a:r>
            <a:r>
              <a:rPr lang="ru-RU" dirty="0" err="1">
                <a:latin typeface="ArialMT"/>
                <a:ea typeface="Calibri"/>
                <a:cs typeface="ArialMT"/>
              </a:rPr>
              <a:t>vapors</a:t>
            </a:r>
            <a:r>
              <a:rPr lang="ru-RU" dirty="0">
                <a:latin typeface="ArialMT"/>
                <a:ea typeface="Calibri"/>
                <a:cs typeface="ArialMT"/>
              </a:rPr>
              <a:t> </a:t>
            </a:r>
            <a:r>
              <a:rPr lang="ru-RU" dirty="0" err="1">
                <a:latin typeface="ArialMT"/>
                <a:ea typeface="Calibri"/>
                <a:cs typeface="ArialMT"/>
              </a:rPr>
              <a:t>and</a:t>
            </a:r>
            <a:r>
              <a:rPr lang="ru-RU" dirty="0">
                <a:latin typeface="ArialMT"/>
                <a:ea typeface="Calibri"/>
                <a:cs typeface="ArialMT"/>
              </a:rPr>
              <a:t> </a:t>
            </a:r>
            <a:r>
              <a:rPr lang="ru-RU" dirty="0" err="1">
                <a:latin typeface="ArialMT"/>
                <a:ea typeface="Calibri"/>
                <a:cs typeface="ArialMT"/>
              </a:rPr>
              <a:t>avoid</a:t>
            </a:r>
            <a:r>
              <a:rPr lang="ru-RU" dirty="0">
                <a:latin typeface="ArialMT"/>
                <a:ea typeface="Calibri"/>
                <a:cs typeface="ArialMT"/>
              </a:rPr>
              <a:t> </a:t>
            </a:r>
            <a:r>
              <a:rPr lang="ru-RU" dirty="0" err="1">
                <a:latin typeface="ArialMT"/>
                <a:ea typeface="Calibri"/>
                <a:cs typeface="ArialMT"/>
              </a:rPr>
              <a:t>contact</a:t>
            </a:r>
            <a:r>
              <a:rPr lang="ru-RU" dirty="0">
                <a:latin typeface="ArialMT"/>
                <a:ea typeface="Calibri"/>
                <a:cs typeface="ArialMT"/>
              </a:rPr>
              <a:t> </a:t>
            </a:r>
            <a:r>
              <a:rPr lang="ru-RU" dirty="0" err="1">
                <a:latin typeface="ArialMT"/>
                <a:ea typeface="Calibri"/>
                <a:cs typeface="ArialMT"/>
              </a:rPr>
              <a:t>with</a:t>
            </a:r>
            <a:r>
              <a:rPr lang="ru-RU" dirty="0">
                <a:latin typeface="ArialMT"/>
                <a:ea typeface="Calibri"/>
                <a:cs typeface="ArialMT"/>
              </a:rPr>
              <a:t> </a:t>
            </a:r>
            <a:r>
              <a:rPr lang="ru-RU" dirty="0" err="1">
                <a:latin typeface="ArialMT"/>
                <a:ea typeface="Calibri"/>
                <a:cs typeface="ArialMT"/>
              </a:rPr>
              <a:t>skin</a:t>
            </a:r>
            <a:r>
              <a:rPr lang="ru-RU" dirty="0">
                <a:latin typeface="ArialMT"/>
                <a:ea typeface="Calibri"/>
                <a:cs typeface="ArialMT"/>
              </a:rPr>
              <a:t> </a:t>
            </a:r>
            <a:r>
              <a:rPr lang="ru-RU" dirty="0" err="1" smtClean="0">
                <a:latin typeface="ArialMT"/>
                <a:ea typeface="Calibri"/>
                <a:cs typeface="ArialMT"/>
              </a:rPr>
              <a:t>eyes</a:t>
            </a:r>
            <a:r>
              <a:rPr lang="" smtClean="0">
                <a:latin typeface="ArialMT"/>
                <a:ea typeface="Calibri"/>
                <a:cs typeface="ArialMT"/>
              </a:rPr>
              <a:t> </a:t>
            </a:r>
            <a:r>
              <a:rPr lang="ru-RU" dirty="0" err="1" smtClean="0">
                <a:latin typeface="ArialMT"/>
                <a:ea typeface="Calibri"/>
                <a:cs typeface="ArialMT"/>
              </a:rPr>
              <a:t>and</a:t>
            </a:r>
            <a:r>
              <a:rPr lang="ru-RU" dirty="0" smtClean="0">
                <a:latin typeface="ArialMT"/>
                <a:ea typeface="Calibri"/>
                <a:cs typeface="ArialMT"/>
              </a:rPr>
              <a:t> </a:t>
            </a:r>
            <a:r>
              <a:rPr lang="ru-RU" dirty="0" err="1">
                <a:latin typeface="ArialMT"/>
                <a:ea typeface="Calibri"/>
                <a:cs typeface="ArialMT"/>
              </a:rPr>
              <a:t>clothing</a:t>
            </a:r>
            <a:endParaRPr lang="ru-RU" sz="4000" dirty="0">
              <a:ea typeface="Calibri"/>
              <a:cs typeface="Times New Roman"/>
            </a:endParaRPr>
          </a:p>
          <a:p>
            <a:pPr>
              <a:lnSpc>
                <a:spcPct val="115000"/>
              </a:lnSpc>
              <a:spcAft>
                <a:spcPts val="0"/>
              </a:spcAft>
            </a:pPr>
            <a:r>
              <a:rPr lang="ru-RU" dirty="0">
                <a:latin typeface="ArialMT"/>
                <a:ea typeface="Calibri"/>
                <a:cs typeface="ArialMT"/>
              </a:rPr>
              <a:t> </a:t>
            </a:r>
            <a:endParaRPr lang="ru-RU" sz="4000" dirty="0">
              <a:ea typeface="Calibri"/>
              <a:cs typeface="Times New Roman"/>
            </a:endParaRPr>
          </a:p>
          <a:p>
            <a:pPr>
              <a:lnSpc>
                <a:spcPct val="115000"/>
              </a:lnSpc>
              <a:spcAft>
                <a:spcPts val="0"/>
              </a:spcAft>
            </a:pPr>
            <a:r>
              <a:rPr lang="ru-RU" b="1" dirty="0">
                <a:latin typeface="Arial"/>
                <a:ea typeface="Calibri"/>
                <a:cs typeface="Times New Roman"/>
              </a:rPr>
              <a:t>B. </a:t>
            </a:r>
            <a:r>
              <a:rPr lang="ru-RU" b="1" dirty="0" err="1">
                <a:latin typeface="Arial"/>
                <a:ea typeface="Calibri"/>
                <a:cs typeface="Times New Roman"/>
              </a:rPr>
              <a:t>Oxidizing</a:t>
            </a:r>
            <a:endParaRPr lang="ru-RU" sz="4000" dirty="0">
              <a:ea typeface="Calibri"/>
              <a:cs typeface="Times New Roman"/>
            </a:endParaRPr>
          </a:p>
          <a:p>
            <a:pPr>
              <a:lnSpc>
                <a:spcPct val="115000"/>
              </a:lnSpc>
              <a:spcAft>
                <a:spcPts val="0"/>
              </a:spcAft>
            </a:pPr>
            <a:r>
              <a:rPr lang="ru-RU" b="1" dirty="0" err="1">
                <a:latin typeface="Arial"/>
                <a:ea typeface="Calibri"/>
                <a:cs typeface="Times New Roman"/>
              </a:rPr>
              <a:t>Hazard</a:t>
            </a:r>
            <a:r>
              <a:rPr lang="ru-RU" dirty="0">
                <a:latin typeface="ArialMT"/>
                <a:ea typeface="Calibri"/>
                <a:cs typeface="ArialMT"/>
              </a:rPr>
              <a:t>: </a:t>
            </a:r>
            <a:r>
              <a:rPr lang="ru-RU" dirty="0" err="1">
                <a:latin typeface="ArialMT"/>
                <a:ea typeface="Calibri"/>
                <a:cs typeface="ArialMT"/>
              </a:rPr>
              <a:t>ignite</a:t>
            </a:r>
            <a:r>
              <a:rPr lang="ru-RU" dirty="0">
                <a:latin typeface="ArialMT"/>
                <a:ea typeface="Calibri"/>
                <a:cs typeface="ArialMT"/>
              </a:rPr>
              <a:t> </a:t>
            </a:r>
            <a:r>
              <a:rPr lang="ru-RU" dirty="0" err="1">
                <a:latin typeface="ArialMT"/>
                <a:ea typeface="Calibri"/>
                <a:cs typeface="ArialMT"/>
              </a:rPr>
              <a:t>combustible</a:t>
            </a:r>
            <a:r>
              <a:rPr lang="ru-RU" dirty="0">
                <a:latin typeface="ArialMT"/>
                <a:ea typeface="Calibri"/>
                <a:cs typeface="ArialMT"/>
              </a:rPr>
              <a:t> </a:t>
            </a:r>
            <a:r>
              <a:rPr lang="ru-RU" dirty="0" err="1" smtClean="0">
                <a:latin typeface="ArialMT"/>
                <a:ea typeface="Calibri"/>
                <a:cs typeface="ArialMT"/>
              </a:rPr>
              <a:t>material</a:t>
            </a:r>
            <a:r>
              <a:rPr lang="" smtClean="0">
                <a:latin typeface="ArialMT"/>
                <a:ea typeface="Calibri"/>
                <a:cs typeface="ArialMT"/>
              </a:rPr>
              <a:t> (воспламеняющий горючий матреиал)</a:t>
            </a:r>
            <a:r>
              <a:rPr lang="ru-RU" dirty="0" smtClean="0">
                <a:latin typeface="ArialMT"/>
                <a:ea typeface="Calibri"/>
                <a:cs typeface="ArialMT"/>
              </a:rPr>
              <a:t> </a:t>
            </a:r>
            <a:r>
              <a:rPr lang="ru-RU" dirty="0" err="1">
                <a:latin typeface="ArialMT"/>
                <a:ea typeface="Calibri"/>
                <a:cs typeface="ArialMT"/>
              </a:rPr>
              <a:t>or</a:t>
            </a:r>
            <a:r>
              <a:rPr lang="ru-RU" dirty="0">
                <a:latin typeface="ArialMT"/>
                <a:ea typeface="Calibri"/>
                <a:cs typeface="ArialMT"/>
              </a:rPr>
              <a:t> </a:t>
            </a:r>
            <a:r>
              <a:rPr lang="ru-RU" dirty="0" err="1">
                <a:latin typeface="ArialMT"/>
                <a:ea typeface="Calibri"/>
                <a:cs typeface="ArialMT"/>
              </a:rPr>
              <a:t>worsen</a:t>
            </a:r>
            <a:r>
              <a:rPr lang="ru-RU" dirty="0">
                <a:latin typeface="ArialMT"/>
                <a:ea typeface="Calibri"/>
                <a:cs typeface="ArialMT"/>
              </a:rPr>
              <a:t> </a:t>
            </a:r>
            <a:r>
              <a:rPr lang="ru-RU" dirty="0" err="1">
                <a:latin typeface="ArialMT"/>
                <a:ea typeface="Calibri"/>
                <a:cs typeface="ArialMT"/>
              </a:rPr>
              <a:t>existing</a:t>
            </a:r>
            <a:r>
              <a:rPr lang="ru-RU" dirty="0">
                <a:latin typeface="ArialMT"/>
                <a:ea typeface="Calibri"/>
                <a:cs typeface="ArialMT"/>
              </a:rPr>
              <a:t> </a:t>
            </a:r>
            <a:r>
              <a:rPr lang="ru-RU" dirty="0" err="1">
                <a:latin typeface="ArialMT"/>
                <a:ea typeface="Calibri"/>
                <a:cs typeface="ArialMT"/>
              </a:rPr>
              <a:t>fire</a:t>
            </a:r>
            <a:r>
              <a:rPr lang="ru-RU" dirty="0">
                <a:latin typeface="ArialMT"/>
                <a:ea typeface="Calibri"/>
                <a:cs typeface="ArialMT"/>
              </a:rPr>
              <a:t> </a:t>
            </a:r>
            <a:r>
              <a:rPr lang="ru-RU" dirty="0" err="1" smtClean="0">
                <a:latin typeface="ArialMT"/>
                <a:ea typeface="Calibri"/>
                <a:cs typeface="ArialMT"/>
              </a:rPr>
              <a:t>and</a:t>
            </a:r>
            <a:r>
              <a:rPr lang="" sz="4000" dirty="0" smtClean="0">
                <a:ea typeface="Calibri"/>
                <a:cs typeface="Times New Roman"/>
              </a:rPr>
              <a:t> </a:t>
            </a:r>
            <a:r>
              <a:rPr lang="ru-RU" dirty="0" err="1" smtClean="0">
                <a:latin typeface="ArialMT"/>
                <a:ea typeface="Calibri"/>
                <a:cs typeface="ArialMT"/>
              </a:rPr>
              <a:t>thus</a:t>
            </a:r>
            <a:r>
              <a:rPr lang="ru-RU" dirty="0" smtClean="0">
                <a:latin typeface="ArialMT"/>
                <a:ea typeface="Calibri"/>
                <a:cs typeface="ArialMT"/>
              </a:rPr>
              <a:t> </a:t>
            </a:r>
            <a:r>
              <a:rPr lang="ru-RU" dirty="0" err="1">
                <a:latin typeface="ArialMT"/>
                <a:ea typeface="Calibri"/>
                <a:cs typeface="ArialMT"/>
              </a:rPr>
              <a:t>make</a:t>
            </a:r>
            <a:r>
              <a:rPr lang="ru-RU" dirty="0">
                <a:latin typeface="ArialMT"/>
                <a:ea typeface="Calibri"/>
                <a:cs typeface="ArialMT"/>
              </a:rPr>
              <a:t> </a:t>
            </a:r>
            <a:r>
              <a:rPr lang="ru-RU" dirty="0" err="1">
                <a:latin typeface="ArialMT"/>
                <a:ea typeface="Calibri"/>
                <a:cs typeface="ArialMT"/>
              </a:rPr>
              <a:t>fire</a:t>
            </a:r>
            <a:r>
              <a:rPr lang="ru-RU" dirty="0">
                <a:latin typeface="ArialMT"/>
                <a:ea typeface="Calibri"/>
                <a:cs typeface="ArialMT"/>
              </a:rPr>
              <a:t> </a:t>
            </a:r>
            <a:r>
              <a:rPr lang="ru-RU" dirty="0" err="1">
                <a:latin typeface="ArialMT"/>
                <a:ea typeface="Calibri"/>
                <a:cs typeface="ArialMT"/>
              </a:rPr>
              <a:t>fighting</a:t>
            </a:r>
            <a:r>
              <a:rPr lang="ru-RU" dirty="0">
                <a:latin typeface="ArialMT"/>
                <a:ea typeface="Calibri"/>
                <a:cs typeface="ArialMT"/>
              </a:rPr>
              <a:t> </a:t>
            </a:r>
            <a:r>
              <a:rPr lang="ru-RU" dirty="0" err="1">
                <a:latin typeface="ArialMT"/>
                <a:ea typeface="Calibri"/>
                <a:cs typeface="ArialMT"/>
              </a:rPr>
              <a:t>more</a:t>
            </a:r>
            <a:r>
              <a:rPr lang="ru-RU" dirty="0">
                <a:latin typeface="ArialMT"/>
                <a:ea typeface="Calibri"/>
                <a:cs typeface="ArialMT"/>
              </a:rPr>
              <a:t> </a:t>
            </a:r>
            <a:r>
              <a:rPr lang="ru-RU" dirty="0" err="1">
                <a:latin typeface="ArialMT"/>
                <a:ea typeface="Calibri"/>
                <a:cs typeface="ArialMT"/>
              </a:rPr>
              <a:t>difficult</a:t>
            </a:r>
            <a:r>
              <a:rPr lang="ru-RU" dirty="0">
                <a:latin typeface="ArialMT"/>
                <a:ea typeface="Calibri"/>
                <a:cs typeface="ArialMT"/>
              </a:rPr>
              <a:t>.</a:t>
            </a:r>
            <a:endParaRPr lang="ru-RU" sz="4000" dirty="0">
              <a:ea typeface="Calibri"/>
              <a:cs typeface="Times New Roman"/>
            </a:endParaRPr>
          </a:p>
          <a:p>
            <a:pPr>
              <a:lnSpc>
                <a:spcPct val="115000"/>
              </a:lnSpc>
              <a:spcAft>
                <a:spcPts val="0"/>
              </a:spcAft>
            </a:pPr>
            <a:r>
              <a:rPr lang="ru-RU" b="1" dirty="0" err="1">
                <a:latin typeface="Arial"/>
                <a:ea typeface="Calibri"/>
                <a:cs typeface="Times New Roman"/>
              </a:rPr>
              <a:t>Caution</a:t>
            </a:r>
            <a:r>
              <a:rPr lang="ru-RU" b="1" dirty="0">
                <a:latin typeface="Arial"/>
                <a:ea typeface="Calibri"/>
                <a:cs typeface="Times New Roman"/>
              </a:rPr>
              <a:t>: </a:t>
            </a:r>
            <a:r>
              <a:rPr lang="ru-RU" dirty="0" err="1">
                <a:latin typeface="ArialMT"/>
                <a:ea typeface="Calibri"/>
                <a:cs typeface="ArialMT"/>
              </a:rPr>
              <a:t>Keep</a:t>
            </a:r>
            <a:r>
              <a:rPr lang="ru-RU" dirty="0">
                <a:latin typeface="ArialMT"/>
                <a:ea typeface="Calibri"/>
                <a:cs typeface="ArialMT"/>
              </a:rPr>
              <a:t> </a:t>
            </a:r>
            <a:r>
              <a:rPr lang="ru-RU" dirty="0" err="1">
                <a:latin typeface="ArialMT"/>
                <a:ea typeface="Calibri"/>
                <a:cs typeface="ArialMT"/>
              </a:rPr>
              <a:t>away</a:t>
            </a:r>
            <a:r>
              <a:rPr lang="ru-RU" dirty="0">
                <a:latin typeface="ArialMT"/>
                <a:ea typeface="Calibri"/>
                <a:cs typeface="ArialMT"/>
              </a:rPr>
              <a:t> </a:t>
            </a:r>
            <a:r>
              <a:rPr lang="ru-RU" dirty="0" err="1">
                <a:latin typeface="ArialMT"/>
                <a:ea typeface="Calibri"/>
                <a:cs typeface="ArialMT"/>
              </a:rPr>
              <a:t>from</a:t>
            </a:r>
            <a:r>
              <a:rPr lang="ru-RU" dirty="0">
                <a:latin typeface="ArialMT"/>
                <a:ea typeface="Calibri"/>
                <a:cs typeface="ArialMT"/>
              </a:rPr>
              <a:t> </a:t>
            </a:r>
            <a:r>
              <a:rPr lang="ru-RU" dirty="0" err="1">
                <a:latin typeface="ArialMT"/>
                <a:ea typeface="Calibri"/>
                <a:cs typeface="ArialMT"/>
              </a:rPr>
              <a:t>combustible</a:t>
            </a:r>
            <a:r>
              <a:rPr lang="ru-RU" dirty="0">
                <a:latin typeface="ArialMT"/>
                <a:ea typeface="Calibri"/>
                <a:cs typeface="ArialMT"/>
              </a:rPr>
              <a:t> </a:t>
            </a:r>
            <a:r>
              <a:rPr lang="ru-RU" dirty="0" err="1">
                <a:latin typeface="ArialMT"/>
                <a:ea typeface="Calibri"/>
                <a:cs typeface="ArialMT"/>
              </a:rPr>
              <a:t>material</a:t>
            </a:r>
            <a:r>
              <a:rPr lang="ru-RU" dirty="0">
                <a:latin typeface="ArialMT"/>
                <a:ea typeface="Calibri"/>
                <a:cs typeface="ArialMT"/>
              </a:rPr>
              <a:t>. </a:t>
            </a:r>
            <a:r>
              <a:rPr lang="ru-RU" dirty="0" err="1">
                <a:latin typeface="ArialMT"/>
                <a:ea typeface="Calibri"/>
                <a:cs typeface="ArialMT"/>
              </a:rPr>
              <a:t>Restrict</a:t>
            </a:r>
            <a:r>
              <a:rPr lang="ru-RU" dirty="0">
                <a:latin typeface="ArialMT"/>
                <a:ea typeface="Calibri"/>
                <a:cs typeface="ArialMT"/>
              </a:rPr>
              <a:t> </a:t>
            </a:r>
            <a:r>
              <a:rPr lang="ru-RU" dirty="0" err="1" smtClean="0">
                <a:latin typeface="ArialMT"/>
                <a:ea typeface="Calibri"/>
                <a:cs typeface="ArialMT"/>
              </a:rPr>
              <a:t>smoking</a:t>
            </a:r>
            <a:r>
              <a:rPr lang="" sz="4000" dirty="0" smtClean="0">
                <a:ea typeface="Calibri"/>
                <a:cs typeface="Times New Roman"/>
              </a:rPr>
              <a:t> </a:t>
            </a:r>
            <a:r>
              <a:rPr lang="ru-RU" dirty="0" err="1" smtClean="0">
                <a:latin typeface="ArialMT"/>
                <a:ea typeface="Calibri"/>
                <a:cs typeface="ArialMT"/>
              </a:rPr>
              <a:t>in</a:t>
            </a:r>
            <a:r>
              <a:rPr lang="ru-RU" dirty="0" smtClean="0">
                <a:latin typeface="ArialMT"/>
                <a:ea typeface="Calibri"/>
                <a:cs typeface="ArialMT"/>
              </a:rPr>
              <a:t> </a:t>
            </a:r>
            <a:r>
              <a:rPr lang="ru-RU" dirty="0" err="1">
                <a:latin typeface="ArialMT"/>
                <a:ea typeface="Calibri"/>
                <a:cs typeface="ArialMT"/>
              </a:rPr>
              <a:t>that</a:t>
            </a:r>
            <a:r>
              <a:rPr lang="ru-RU" dirty="0">
                <a:latin typeface="ArialMT"/>
                <a:ea typeface="Calibri"/>
                <a:cs typeface="ArialMT"/>
              </a:rPr>
              <a:t> </a:t>
            </a:r>
            <a:r>
              <a:rPr lang="ru-RU" dirty="0" err="1">
                <a:latin typeface="ArialMT"/>
                <a:ea typeface="Calibri"/>
                <a:cs typeface="ArialMT"/>
              </a:rPr>
              <a:t>area</a:t>
            </a:r>
            <a:r>
              <a:rPr lang="ru-RU" dirty="0">
                <a:latin typeface="ArialMT"/>
                <a:ea typeface="Calibri"/>
                <a:cs typeface="ArialMT"/>
              </a:rPr>
              <a:t>.</a:t>
            </a:r>
            <a:endParaRPr lang="ru-RU" sz="4000" dirty="0">
              <a:ea typeface="Calibri"/>
              <a:cs typeface="Times New Roman"/>
            </a:endParaRPr>
          </a:p>
          <a:p>
            <a:endParaRPr lang="ru-RU" dirty="0"/>
          </a:p>
        </p:txBody>
      </p:sp>
    </p:spTree>
    <p:extLst>
      <p:ext uri="{BB962C8B-B14F-4D97-AF65-F5344CB8AC3E}">
        <p14:creationId xmlns:p14="http://schemas.microsoft.com/office/powerpoint/2010/main" val="3232846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332656"/>
            <a:ext cx="8229600" cy="5793507"/>
          </a:xfrm>
        </p:spPr>
        <p:txBody>
          <a:bodyPr>
            <a:normAutofit fontScale="77500" lnSpcReduction="20000"/>
          </a:bodyPr>
          <a:lstStyle/>
          <a:p>
            <a:r>
              <a:rPr lang="en-US" b="1" dirty="0" smtClean="0"/>
              <a:t>1</a:t>
            </a:r>
            <a:r>
              <a:rPr lang="ru-RU" b="1" dirty="0" smtClean="0"/>
              <a:t>. </a:t>
            </a:r>
            <a:r>
              <a:rPr lang="en-US" b="1" dirty="0" smtClean="0"/>
              <a:t>Planning </a:t>
            </a:r>
            <a:r>
              <a:rPr lang="en-US" b="1" dirty="0"/>
              <a:t>prevention and deﬁning responsibility </a:t>
            </a:r>
            <a:r>
              <a:rPr lang="en-US" dirty="0"/>
              <a:t>Development of a prevention </a:t>
            </a:r>
            <a:r>
              <a:rPr lang="en-US" dirty="0" err="1"/>
              <a:t>programme</a:t>
            </a:r>
            <a:r>
              <a:rPr lang="en-US" dirty="0"/>
              <a:t> requires commitment of resources and an internal structure that deﬁnes who is responsible, what they are responsible for, and how the </a:t>
            </a:r>
            <a:r>
              <a:rPr lang="en-US" dirty="0" err="1"/>
              <a:t>programme</a:t>
            </a:r>
            <a:r>
              <a:rPr lang="en-US" dirty="0"/>
              <a:t> is going to be implemented. All people involved in the process must value the concept of prevention. If the business is large enough, a toxic substance committee could be formed to provide structure and focus the prevention effort. The committee may be composed of safety managers, manufacturing supervisors, purchasing agents, warehouse personnel, engineers, and research and development personnel. The monthly committee duties may involve reviewing new chemicals purchased by the company to decide where they can be stored, which employees need to be trained in handling and use, and what kind of personal protective clothing is needed.</a:t>
            </a:r>
          </a:p>
          <a:p>
            <a:endParaRPr lang="ru-RU" dirty="0"/>
          </a:p>
        </p:txBody>
      </p:sp>
    </p:spTree>
    <p:extLst>
      <p:ext uri="{BB962C8B-B14F-4D97-AF65-F5344CB8AC3E}">
        <p14:creationId xmlns:p14="http://schemas.microsoft.com/office/powerpoint/2010/main" val="4724303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88640"/>
            <a:ext cx="8229600" cy="5937523"/>
          </a:xfrm>
        </p:spPr>
        <p:txBody>
          <a:bodyPr>
            <a:normAutofit fontScale="77500" lnSpcReduction="20000"/>
          </a:bodyPr>
          <a:lstStyle/>
          <a:p>
            <a:pPr marL="0" indent="0">
              <a:buNone/>
            </a:pPr>
            <a:r>
              <a:rPr lang="ru-RU" dirty="0" smtClean="0"/>
              <a:t>2. </a:t>
            </a:r>
            <a:r>
              <a:rPr lang="en-US" dirty="0" smtClean="0"/>
              <a:t>Deﬁning </a:t>
            </a:r>
            <a:r>
              <a:rPr lang="en-US" dirty="0"/>
              <a:t>the scope of the </a:t>
            </a:r>
            <a:r>
              <a:rPr lang="en-US" dirty="0" err="1"/>
              <a:t>programme</a:t>
            </a:r>
            <a:r>
              <a:rPr lang="en-US" dirty="0"/>
              <a:t> The scope of the </a:t>
            </a:r>
            <a:r>
              <a:rPr lang="en-US" dirty="0" err="1"/>
              <a:t>programme</a:t>
            </a:r>
            <a:r>
              <a:rPr lang="en-US" dirty="0"/>
              <a:t> needs to be clearly deﬁned, in terms of the chemicals and products to be included in the </a:t>
            </a:r>
            <a:r>
              <a:rPr lang="en-US" dirty="0" err="1"/>
              <a:t>programme</a:t>
            </a:r>
            <a:r>
              <a:rPr lang="en-US" dirty="0"/>
              <a:t> and the employees who may be exposed to them. This initial deﬁnition focuses the </a:t>
            </a:r>
            <a:r>
              <a:rPr lang="en-US" dirty="0" err="1"/>
              <a:t>programme</a:t>
            </a:r>
            <a:r>
              <a:rPr lang="en-US" dirty="0"/>
              <a:t> and ensures it is comprehensive.</a:t>
            </a:r>
          </a:p>
          <a:p>
            <a:pPr marL="0" indent="0">
              <a:buNone/>
            </a:pPr>
            <a:r>
              <a:rPr lang="ru-RU" dirty="0" smtClean="0"/>
              <a:t>3. </a:t>
            </a:r>
            <a:r>
              <a:rPr lang="en-US" dirty="0" smtClean="0"/>
              <a:t>Prevention </a:t>
            </a:r>
            <a:r>
              <a:rPr lang="en-US" dirty="0"/>
              <a:t>of toxic substance exposure in the workplace</a:t>
            </a:r>
          </a:p>
          <a:p>
            <a:pPr marL="0" indent="0">
              <a:buNone/>
            </a:pPr>
            <a:r>
              <a:rPr lang="ru-RU" dirty="0" smtClean="0"/>
              <a:t>4. </a:t>
            </a:r>
            <a:r>
              <a:rPr lang="en-US" dirty="0" smtClean="0"/>
              <a:t>Raising </a:t>
            </a:r>
            <a:r>
              <a:rPr lang="en-US" dirty="0"/>
              <a:t>awareness </a:t>
            </a:r>
            <a:endParaRPr lang="ru-RU" dirty="0" smtClean="0"/>
          </a:p>
          <a:p>
            <a:pPr marL="0" indent="0">
              <a:buNone/>
            </a:pPr>
            <a:r>
              <a:rPr lang="en-US" dirty="0" smtClean="0"/>
              <a:t>Employees </a:t>
            </a:r>
            <a:r>
              <a:rPr lang="en-US" dirty="0"/>
              <a:t>must be made aware of the existence of the </a:t>
            </a:r>
            <a:r>
              <a:rPr lang="en-US" dirty="0" err="1"/>
              <a:t>programme</a:t>
            </a:r>
            <a:r>
              <a:rPr lang="en-US" dirty="0"/>
              <a:t> by means of awareness campaigns with posters, active training and participatory events. This will give employees ownership of the </a:t>
            </a:r>
            <a:r>
              <a:rPr lang="en-US" dirty="0" err="1"/>
              <a:t>programme</a:t>
            </a:r>
            <a:r>
              <a:rPr lang="en-US" dirty="0"/>
              <a:t> and empower them.</a:t>
            </a:r>
          </a:p>
          <a:p>
            <a:pPr marL="0" indent="0">
              <a:buNone/>
            </a:pPr>
            <a:r>
              <a:rPr lang="ru-RU" dirty="0" smtClean="0"/>
              <a:t>5. </a:t>
            </a:r>
            <a:r>
              <a:rPr lang="en-US" dirty="0" smtClean="0"/>
              <a:t>Risk characterization</a:t>
            </a:r>
            <a:endParaRPr lang="ru-RU" dirty="0" smtClean="0"/>
          </a:p>
          <a:p>
            <a:pPr marL="0" indent="0">
              <a:buNone/>
            </a:pPr>
            <a:r>
              <a:rPr lang="en-US" dirty="0" smtClean="0"/>
              <a:t> </a:t>
            </a:r>
            <a:r>
              <a:rPr lang="en-US" dirty="0"/>
              <a:t>The risk associated with each substance must be weighted in relation to other substances and workplace hazards.</a:t>
            </a:r>
          </a:p>
          <a:p>
            <a:endParaRPr lang="ru-RU" dirty="0"/>
          </a:p>
        </p:txBody>
      </p:sp>
    </p:spTree>
    <p:extLst>
      <p:ext uri="{BB962C8B-B14F-4D97-AF65-F5344CB8AC3E}">
        <p14:creationId xmlns:p14="http://schemas.microsoft.com/office/powerpoint/2010/main" val="4049937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
            </a:r>
            <a:br>
              <a:rPr lang="ru-RU" dirty="0" smtClean="0"/>
            </a:br>
            <a:r>
              <a:rPr lang="ru-RU" dirty="0"/>
              <a:t/>
            </a:r>
            <a:br>
              <a:rPr lang="ru-RU" dirty="0"/>
            </a:br>
            <a:r>
              <a:rPr lang="ru-RU" dirty="0" smtClean="0"/>
              <a:t/>
            </a:r>
            <a:br>
              <a:rPr lang="ru-RU" dirty="0" smtClean="0"/>
            </a:br>
            <a:r>
              <a:rPr lang="ru-RU" dirty="0"/>
              <a:t/>
            </a:r>
            <a:br>
              <a:rPr lang="ru-RU" dirty="0"/>
            </a:br>
            <a:r>
              <a:rPr lang="en-US" dirty="0" err="1" smtClean="0"/>
              <a:t>II.Harmful</a:t>
            </a:r>
            <a:r>
              <a:rPr lang="en-US" dirty="0" smtClean="0"/>
              <a:t> </a:t>
            </a:r>
            <a:r>
              <a:rPr lang="en-US" dirty="0"/>
              <a:t>substances and poisoning prevention</a:t>
            </a:r>
            <a:br>
              <a:rPr lang="en-US" dirty="0"/>
            </a:br>
            <a:r>
              <a:rPr lang="en-US" dirty="0"/>
              <a:t/>
            </a:r>
            <a:br>
              <a:rPr lang="en-US" dirty="0"/>
            </a:br>
            <a:r>
              <a:rPr lang="en-US" sz="2700" dirty="0"/>
              <a:t>Harmful substances and their classification. The effect of harmful substances on the human body. Rationing of harmful substances in the air of the working area and determination methods. Methods for the prevention of occupational poisoning and disease. - 2 hours</a:t>
            </a:r>
            <a:endParaRPr lang="ru-RU" sz="2700" dirty="0"/>
          </a:p>
        </p:txBody>
      </p:sp>
      <p:sp>
        <p:nvSpPr>
          <p:cNvPr id="3" name="Объект 2"/>
          <p:cNvSpPr>
            <a:spLocks noGrp="1"/>
          </p:cNvSpPr>
          <p:nvPr>
            <p:ph idx="1"/>
          </p:nvPr>
        </p:nvSpPr>
        <p:spPr/>
        <p:txBody>
          <a:bodyPr/>
          <a:lstStyle/>
          <a:p>
            <a:pPr marL="0" indent="0">
              <a:buNone/>
            </a:pPr>
            <a:endParaRPr lang="ru-RU" dirty="0"/>
          </a:p>
        </p:txBody>
      </p:sp>
    </p:spTree>
    <p:extLst>
      <p:ext uri="{BB962C8B-B14F-4D97-AF65-F5344CB8AC3E}">
        <p14:creationId xmlns:p14="http://schemas.microsoft.com/office/powerpoint/2010/main" val="26348361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60648"/>
            <a:ext cx="8229600" cy="5865515"/>
          </a:xfrm>
        </p:spPr>
        <p:txBody>
          <a:bodyPr/>
          <a:lstStyle/>
          <a:p>
            <a:r>
              <a:rPr lang="en-US" b="1" dirty="0"/>
              <a:t>Harmful substance </a:t>
            </a:r>
            <a:r>
              <a:rPr lang="en-US" dirty="0"/>
              <a:t>- a substance which, in contact with the human body in case of violation of safety requirements, can cause work-related injuries, occupational diseases or deviations in the state of health, detected by modern methods, both during work and in the long-term life of the present and subsequent </a:t>
            </a:r>
            <a:r>
              <a:rPr lang="en-US" dirty="0" smtClean="0"/>
              <a:t>generations.</a:t>
            </a:r>
            <a:endParaRPr lang="ru-RU" dirty="0"/>
          </a:p>
        </p:txBody>
      </p:sp>
    </p:spTree>
    <p:extLst>
      <p:ext uri="{BB962C8B-B14F-4D97-AF65-F5344CB8AC3E}">
        <p14:creationId xmlns:p14="http://schemas.microsoft.com/office/powerpoint/2010/main" val="39433644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60648"/>
            <a:ext cx="8229600" cy="5865515"/>
          </a:xfrm>
        </p:spPr>
        <p:txBody>
          <a:bodyPr>
            <a:normAutofit fontScale="92500" lnSpcReduction="20000"/>
          </a:bodyPr>
          <a:lstStyle/>
          <a:p>
            <a:r>
              <a:rPr lang="en-US" b="1" dirty="0"/>
              <a:t>By the nature </a:t>
            </a:r>
            <a:r>
              <a:rPr lang="en-US" dirty="0"/>
              <a:t>of the effect on the human body, six groups of substances are distinguished: </a:t>
            </a:r>
            <a:endParaRPr lang="en-US" dirty="0" smtClean="0"/>
          </a:p>
          <a:p>
            <a:r>
              <a:rPr lang="en-US" dirty="0" smtClean="0"/>
              <a:t>toxic</a:t>
            </a:r>
            <a:r>
              <a:rPr lang="en-US" dirty="0"/>
              <a:t>, </a:t>
            </a:r>
            <a:endParaRPr lang="en-US" dirty="0" smtClean="0"/>
          </a:p>
          <a:p>
            <a:r>
              <a:rPr lang="en-US" dirty="0" smtClean="0"/>
              <a:t>irritating</a:t>
            </a:r>
            <a:r>
              <a:rPr lang="en-US" dirty="0"/>
              <a:t>, </a:t>
            </a:r>
            <a:endParaRPr lang="en-US" dirty="0" smtClean="0"/>
          </a:p>
          <a:p>
            <a:r>
              <a:rPr lang="en-US" dirty="0" smtClean="0"/>
              <a:t>sensitizing</a:t>
            </a:r>
            <a:r>
              <a:rPr lang="en-US" dirty="0"/>
              <a:t>, </a:t>
            </a:r>
            <a:endParaRPr lang="en-US" dirty="0" smtClean="0"/>
          </a:p>
          <a:p>
            <a:r>
              <a:rPr lang="en-US" dirty="0" smtClean="0"/>
              <a:t>carcinogenic</a:t>
            </a:r>
            <a:r>
              <a:rPr lang="en-US" dirty="0"/>
              <a:t>, </a:t>
            </a:r>
            <a:endParaRPr lang="en-US" dirty="0" smtClean="0"/>
          </a:p>
          <a:p>
            <a:r>
              <a:rPr lang="en-US" dirty="0" smtClean="0"/>
              <a:t>mutagenic</a:t>
            </a:r>
            <a:r>
              <a:rPr lang="en-US" dirty="0"/>
              <a:t>, affecting reproductive function (SSBT. Dangerous and harmful production factors. Classification ").</a:t>
            </a:r>
          </a:p>
          <a:p>
            <a:r>
              <a:rPr lang="en-US" dirty="0"/>
              <a:t>1. </a:t>
            </a:r>
            <a:r>
              <a:rPr lang="en-US" b="1" dirty="0"/>
              <a:t>Toxic chemicals </a:t>
            </a:r>
            <a:r>
              <a:rPr lang="en-US" dirty="0"/>
              <a:t>have a harmful effect on the human body, cause disorders of the nervous system, muscle cramps, affect the blood-forming organs, interact with blood hemoglobin.</a:t>
            </a:r>
            <a:endParaRPr lang="ru-RU" dirty="0"/>
          </a:p>
        </p:txBody>
      </p:sp>
    </p:spTree>
    <p:extLst>
      <p:ext uri="{BB962C8B-B14F-4D97-AF65-F5344CB8AC3E}">
        <p14:creationId xmlns:p14="http://schemas.microsoft.com/office/powerpoint/2010/main" val="34242744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60648"/>
            <a:ext cx="8229600" cy="5865515"/>
          </a:xfrm>
        </p:spPr>
        <p:txBody>
          <a:bodyPr>
            <a:normAutofit fontScale="92500" lnSpcReduction="10000"/>
          </a:bodyPr>
          <a:lstStyle/>
          <a:p>
            <a:r>
              <a:rPr lang="en-US" b="1" dirty="0"/>
              <a:t>Irritating harmful substances </a:t>
            </a:r>
            <a:r>
              <a:rPr lang="en-US" dirty="0"/>
              <a:t>are substances that cause irritation of the mucous membranes </a:t>
            </a:r>
            <a:r>
              <a:rPr lang="ru-RU" dirty="0" smtClean="0"/>
              <a:t>(слизистой оболочки) </a:t>
            </a:r>
            <a:r>
              <a:rPr lang="en-US" dirty="0" smtClean="0"/>
              <a:t>of </a:t>
            </a:r>
            <a:r>
              <a:rPr lang="en-US" dirty="0"/>
              <a:t>the respiratory tract, eyes, lungs, skin integuments, </a:t>
            </a:r>
            <a:r>
              <a:rPr lang="en-US" dirty="0" smtClean="0"/>
              <a:t>cause </a:t>
            </a:r>
            <a:r>
              <a:rPr lang="en-US" dirty="0"/>
              <a:t>changes in their state or activity in living objects</a:t>
            </a:r>
            <a:r>
              <a:rPr lang="en-US" dirty="0" smtClean="0"/>
              <a:t>.</a:t>
            </a:r>
            <a:endParaRPr lang="ru-RU" dirty="0" smtClean="0"/>
          </a:p>
          <a:p>
            <a:r>
              <a:rPr lang="en-US" b="1" dirty="0" smtClean="0"/>
              <a:t>Sensitizing </a:t>
            </a:r>
            <a:r>
              <a:rPr lang="en-US" b="1" dirty="0"/>
              <a:t>substances </a:t>
            </a:r>
            <a:r>
              <a:rPr lang="en-US" dirty="0"/>
              <a:t>- substances that cause increased sensitivity and violent reactions during subsequent contacts, most often leading to skin changes, asthmatic phenomena, blood diseases, and decreased immunity.</a:t>
            </a:r>
          </a:p>
          <a:p>
            <a:r>
              <a:rPr lang="en-US" b="1" dirty="0" smtClean="0"/>
              <a:t>Carcinogenic </a:t>
            </a:r>
            <a:r>
              <a:rPr lang="en-US" b="1" dirty="0"/>
              <a:t>substances </a:t>
            </a:r>
            <a:r>
              <a:rPr lang="en-US" dirty="0"/>
              <a:t>(Greek: "giving birth to cancer") (</a:t>
            </a:r>
            <a:r>
              <a:rPr lang="en-US" dirty="0" err="1"/>
              <a:t>blastomogenic</a:t>
            </a:r>
            <a:r>
              <a:rPr lang="en-US" dirty="0"/>
              <a:t>) - substances cause the development of malignant tumors.</a:t>
            </a:r>
            <a:endParaRPr lang="ru-RU" dirty="0"/>
          </a:p>
        </p:txBody>
      </p:sp>
    </p:spTree>
    <p:extLst>
      <p:ext uri="{BB962C8B-B14F-4D97-AF65-F5344CB8AC3E}">
        <p14:creationId xmlns:p14="http://schemas.microsoft.com/office/powerpoint/2010/main" val="12279102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60648"/>
            <a:ext cx="8229600" cy="5865515"/>
          </a:xfrm>
        </p:spPr>
        <p:txBody>
          <a:bodyPr>
            <a:normAutofit fontScale="92500" lnSpcReduction="20000"/>
          </a:bodyPr>
          <a:lstStyle/>
          <a:p>
            <a:r>
              <a:rPr lang="en-US" b="1" dirty="0"/>
              <a:t>Mutagenic substances </a:t>
            </a:r>
            <a:r>
              <a:rPr lang="en-US" dirty="0"/>
              <a:t>affect the genetic apparatus of germinal and somatic cells of the body. This can cause a decrease in the body's overall resistance, early aging, and in some cases serious diseases. The effect of mutagenic substances can affect the offspring (not always of the first, and possibly second and third generations).</a:t>
            </a:r>
          </a:p>
          <a:p>
            <a:r>
              <a:rPr lang="en-US" b="1" dirty="0" smtClean="0"/>
              <a:t>Substances </a:t>
            </a:r>
            <a:r>
              <a:rPr lang="en-US" b="1" dirty="0"/>
              <a:t>affecting the reproductive function </a:t>
            </a:r>
            <a:r>
              <a:rPr lang="en-US" dirty="0"/>
              <a:t>(reproduction of offspring) of a person cause the occurrence of congenital malformations and deviations from normal development in offspring, affect the intrauterine and postnatal development of offspring.</a:t>
            </a:r>
            <a:endParaRPr lang="ru-RU" dirty="0"/>
          </a:p>
        </p:txBody>
      </p:sp>
    </p:spTree>
    <p:extLst>
      <p:ext uri="{BB962C8B-B14F-4D97-AF65-F5344CB8AC3E}">
        <p14:creationId xmlns:p14="http://schemas.microsoft.com/office/powerpoint/2010/main" val="3844911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88640"/>
            <a:ext cx="8229600" cy="5937523"/>
          </a:xfrm>
        </p:spPr>
        <p:txBody>
          <a:bodyPr>
            <a:normAutofit lnSpcReduction="10000"/>
          </a:bodyPr>
          <a:lstStyle/>
          <a:p>
            <a:r>
              <a:rPr lang="en-US" dirty="0"/>
              <a:t>By the degree of exposure to the body, harmful substances are divided into four hazard </a:t>
            </a:r>
            <a:r>
              <a:rPr lang="en-US" dirty="0" smtClean="0"/>
              <a:t>classes</a:t>
            </a:r>
            <a:r>
              <a:rPr lang="ru-RU" dirty="0" smtClean="0"/>
              <a:t> (</a:t>
            </a:r>
            <a:r>
              <a:rPr lang="en-US" dirty="0" smtClean="0"/>
              <a:t>On </a:t>
            </a:r>
            <a:r>
              <a:rPr lang="en-US" dirty="0"/>
              <a:t>approval of the technical regulation "Safety requirements for toxic and highly toxic </a:t>
            </a:r>
            <a:r>
              <a:rPr lang="en-US" dirty="0" smtClean="0"/>
              <a:t>substances</a:t>
            </a:r>
            <a:r>
              <a:rPr lang="ru-RU" dirty="0" smtClean="0"/>
              <a:t>» </a:t>
            </a:r>
            <a:r>
              <a:rPr lang="en-US" dirty="0" smtClean="0"/>
              <a:t>Decree </a:t>
            </a:r>
            <a:r>
              <a:rPr lang="en-US" dirty="0"/>
              <a:t>of the Government of the Republic of Kazakhstan dated November 19, 2010 No. </a:t>
            </a:r>
            <a:r>
              <a:rPr lang="en-US" dirty="0" smtClean="0"/>
              <a:t>1219</a:t>
            </a:r>
            <a:r>
              <a:rPr lang="ru-RU" dirty="0" smtClean="0"/>
              <a:t>)</a:t>
            </a:r>
            <a:r>
              <a:rPr lang="en-US" dirty="0" smtClean="0"/>
              <a:t>:</a:t>
            </a:r>
            <a:endParaRPr lang="en-US" dirty="0"/>
          </a:p>
          <a:p>
            <a:r>
              <a:rPr lang="en-US" dirty="0"/>
              <a:t>- 1st class - substances are extremely dangerous;</a:t>
            </a:r>
          </a:p>
          <a:p>
            <a:r>
              <a:rPr lang="en-US" dirty="0"/>
              <a:t>- 2nd class - highly hazardous substances;</a:t>
            </a:r>
          </a:p>
          <a:p>
            <a:r>
              <a:rPr lang="en-US" dirty="0"/>
              <a:t>- 3rd class - moderately hazardous substances;</a:t>
            </a:r>
          </a:p>
          <a:p>
            <a:r>
              <a:rPr lang="en-US" dirty="0"/>
              <a:t>- 4th class - low-hazard substances.</a:t>
            </a:r>
            <a:endParaRPr lang="ru-RU" dirty="0"/>
          </a:p>
        </p:txBody>
      </p:sp>
    </p:spTree>
    <p:extLst>
      <p:ext uri="{BB962C8B-B14F-4D97-AF65-F5344CB8AC3E}">
        <p14:creationId xmlns:p14="http://schemas.microsoft.com/office/powerpoint/2010/main" val="959556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332656"/>
            <a:ext cx="8229600" cy="5793507"/>
          </a:xfrm>
        </p:spPr>
        <p:txBody>
          <a:bodyPr/>
          <a:lstStyle/>
          <a:p>
            <a:r>
              <a:rPr lang="en-US" dirty="0"/>
              <a:t>The hazard class of harmful substances is established depending on indicators and their norms characterizing the effect of the effects of poisons on the body along the pathways of their </a:t>
            </a:r>
            <a:r>
              <a:rPr lang="en-US" dirty="0" smtClean="0"/>
              <a:t>penetration</a:t>
            </a:r>
            <a:endParaRPr lang="ru-RU" dirty="0" smtClean="0"/>
          </a:p>
          <a:p>
            <a:endParaRPr lang="ru-RU" dirty="0"/>
          </a:p>
        </p:txBody>
      </p:sp>
    </p:spTree>
    <p:extLst>
      <p:ext uri="{BB962C8B-B14F-4D97-AF65-F5344CB8AC3E}">
        <p14:creationId xmlns:p14="http://schemas.microsoft.com/office/powerpoint/2010/main" val="33206352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88640"/>
            <a:ext cx="8229600" cy="6624736"/>
          </a:xfrm>
        </p:spPr>
        <p:txBody>
          <a:bodyPr>
            <a:noAutofit/>
          </a:bodyPr>
          <a:lstStyle/>
          <a:p>
            <a:r>
              <a:rPr lang="en-US" sz="1200" dirty="0"/>
              <a:t>Factors to be avoided in hazardous production processes regarding the likelihood of harm to human health, living organism and the environment are</a:t>
            </a:r>
            <a:r>
              <a:rPr lang="en-US" sz="1200" dirty="0" smtClean="0"/>
              <a:t>:</a:t>
            </a:r>
            <a:endParaRPr lang="en-US" sz="1200" dirty="0"/>
          </a:p>
          <a:p>
            <a:r>
              <a:rPr lang="en-US" sz="1200" dirty="0"/>
              <a:t>      1) the risk of toxic and highly toxic effects on humans and living organisms by inhalation (inhalation exposure) of toxic chemical products</a:t>
            </a:r>
            <a:r>
              <a:rPr lang="en-US" sz="1200" dirty="0" smtClean="0"/>
              <a:t>;</a:t>
            </a:r>
            <a:endParaRPr lang="en-US" sz="1200" dirty="0"/>
          </a:p>
          <a:p>
            <a:r>
              <a:rPr lang="en-US" sz="1200" dirty="0"/>
              <a:t>      2) the risk of toxic effects of hazardous products that cause visible necrosis (damage) of the skin of the human body and living organism</a:t>
            </a:r>
            <a:r>
              <a:rPr lang="en-US" sz="1200" dirty="0" smtClean="0"/>
              <a:t>;</a:t>
            </a:r>
            <a:endParaRPr lang="en-US" sz="1200" dirty="0"/>
          </a:p>
          <a:p>
            <a:r>
              <a:rPr lang="en-US" sz="1200" dirty="0"/>
              <a:t>      3) the risk of toxic effects of hazardous products causing irreversible effects in contact with eyes</a:t>
            </a:r>
            <a:r>
              <a:rPr lang="en-US" sz="1200" dirty="0" smtClean="0"/>
              <a:t>;</a:t>
            </a:r>
            <a:endParaRPr lang="en-US" sz="1200" dirty="0"/>
          </a:p>
          <a:p>
            <a:r>
              <a:rPr lang="en-US" sz="1200" dirty="0"/>
              <a:t>      4) the risk of toxic effects of hazardous products on the human body with a sensitizing effect by inhalation, which is expressed as an increased sensitivity reaction (asthma, rhinitis, conjunctivitis, </a:t>
            </a:r>
            <a:r>
              <a:rPr lang="en-US" sz="1200" dirty="0" err="1"/>
              <a:t>alveolitis</a:t>
            </a:r>
            <a:r>
              <a:rPr lang="en-US" sz="1200" dirty="0" smtClean="0"/>
              <a:t>);</a:t>
            </a:r>
            <a:endParaRPr lang="en-US" sz="1200" dirty="0"/>
          </a:p>
          <a:p>
            <a:r>
              <a:rPr lang="en-US" sz="1200" dirty="0"/>
              <a:t>      5) the risk of toxic effects of hazardous products on the human body, which has a sensitizing effect in contact with skin, which can lead to allergic contact dermatitis</a:t>
            </a:r>
            <a:r>
              <a:rPr lang="en-US" sz="1200" dirty="0" smtClean="0"/>
              <a:t>;</a:t>
            </a:r>
            <a:endParaRPr lang="en-US" sz="1200" dirty="0"/>
          </a:p>
          <a:p>
            <a:r>
              <a:rPr lang="en-US" sz="1200" dirty="0"/>
              <a:t>      6) the risk of toxic effects of hazardous products on the human body and living organism, causing mutations in somatic cells</a:t>
            </a:r>
            <a:r>
              <a:rPr lang="en-US" sz="1200" dirty="0" smtClean="0"/>
              <a:t>;</a:t>
            </a:r>
            <a:endParaRPr lang="en-US" sz="1200" dirty="0"/>
          </a:p>
          <a:p>
            <a:r>
              <a:rPr lang="en-US" sz="1200" dirty="0"/>
              <a:t>      7) the risk of toxic effects of hazardous products on the human body and living organism, causing carcinogenicity to humans and living organisms</a:t>
            </a:r>
            <a:r>
              <a:rPr lang="en-US" sz="1200" dirty="0" smtClean="0"/>
              <a:t>;</a:t>
            </a:r>
            <a:endParaRPr lang="en-US" sz="1200" dirty="0"/>
          </a:p>
          <a:p>
            <a:r>
              <a:rPr lang="en-US" sz="1200" dirty="0"/>
              <a:t>      8) the risk of toxic effects of hazardous products on the human body and living organism, which has a harmful effect on the reproduction function</a:t>
            </a:r>
            <a:r>
              <a:rPr lang="en-US" sz="1200" dirty="0" smtClean="0"/>
              <a:t>;</a:t>
            </a:r>
            <a:endParaRPr lang="en-US" sz="1200" dirty="0"/>
          </a:p>
          <a:p>
            <a:r>
              <a:rPr lang="en-US" sz="1200" dirty="0"/>
              <a:t>      9) the risk of toxic effects of hazardous products on the human body and a living organism, having a harmful effect on the target organ and / or system in the human or animal body with a single and chronic exposure</a:t>
            </a:r>
            <a:r>
              <a:rPr lang="en-US" sz="1200" dirty="0" smtClean="0"/>
              <a:t>;</a:t>
            </a:r>
            <a:endParaRPr lang="en-US" sz="1200" dirty="0"/>
          </a:p>
          <a:p>
            <a:r>
              <a:rPr lang="en-US" sz="1200" dirty="0"/>
              <a:t>      10) the risk of the harmful effects of hazardous products with acute toxicity in the aquatic environment on fish and other aquatic animals, algae, which can lead to significant toxic effects on them</a:t>
            </a:r>
            <a:r>
              <a:rPr lang="en-US" sz="1200" dirty="0" smtClean="0"/>
              <a:t>;</a:t>
            </a:r>
            <a:endParaRPr lang="en-US" sz="1200" dirty="0"/>
          </a:p>
          <a:p>
            <a:r>
              <a:rPr lang="en-US" sz="1200" dirty="0"/>
              <a:t>      11) the risk of the harmful effects of hazardous products with chronic aquatic toxicity on fish and other aquatic animals, algae, which can lead to significant toxic effects on them</a:t>
            </a:r>
            <a:r>
              <a:rPr lang="en-US" sz="1200" dirty="0" smtClean="0"/>
              <a:t>;</a:t>
            </a:r>
            <a:endParaRPr lang="en-US" sz="1200" dirty="0"/>
          </a:p>
          <a:p>
            <a:r>
              <a:rPr lang="en-US" sz="1200" dirty="0"/>
              <a:t>      12) the risk of surface water pollution of water bodies of drinking and cultural and domestic water use</a:t>
            </a:r>
            <a:r>
              <a:rPr lang="en-US" sz="1200" dirty="0" smtClean="0"/>
              <a:t>;</a:t>
            </a:r>
            <a:endParaRPr lang="en-US" sz="1200" dirty="0"/>
          </a:p>
          <a:p>
            <a:r>
              <a:rPr lang="en-US" sz="1200" dirty="0"/>
              <a:t>      13) the risk of contamination with hazardous products of atmospheric air</a:t>
            </a:r>
            <a:r>
              <a:rPr lang="en-US" sz="1200" dirty="0" smtClean="0"/>
              <a:t>;</a:t>
            </a:r>
            <a:endParaRPr lang="en-US" sz="1200" dirty="0"/>
          </a:p>
          <a:p>
            <a:r>
              <a:rPr lang="en-US" sz="1200" dirty="0"/>
              <a:t>      14) the risk of contamination with hazardous soil products</a:t>
            </a:r>
            <a:r>
              <a:rPr lang="en-US" sz="1200" dirty="0" smtClean="0"/>
              <a:t>;</a:t>
            </a:r>
            <a:endParaRPr lang="en-US" sz="1200" dirty="0"/>
          </a:p>
          <a:p>
            <a:r>
              <a:rPr lang="en-US" sz="1200" dirty="0"/>
              <a:t>      15) harmful effects on the environment of hazardous industrial wastes</a:t>
            </a:r>
            <a:r>
              <a:rPr lang="en-US" sz="1200" dirty="0" smtClean="0"/>
              <a:t>;</a:t>
            </a:r>
            <a:endParaRPr lang="en-US" sz="1200" dirty="0"/>
          </a:p>
          <a:p>
            <a:r>
              <a:rPr lang="en-US" sz="1200" dirty="0"/>
              <a:t>      16) the risk of contamination of food products with heavy metals and arsenic, nitrosamines, </a:t>
            </a:r>
            <a:r>
              <a:rPr lang="en-US" sz="1200" dirty="0" err="1"/>
              <a:t>benzo</a:t>
            </a:r>
            <a:r>
              <a:rPr lang="en-US" sz="1200" dirty="0"/>
              <a:t> (a) </a:t>
            </a:r>
            <a:r>
              <a:rPr lang="en-US" sz="1200" dirty="0" err="1"/>
              <a:t>prins</a:t>
            </a:r>
            <a:r>
              <a:rPr lang="en-US" sz="1200" dirty="0"/>
              <a:t>, polychlorinated biphenyls and histamines at all stages of agricultural and industrial production of food raw materials and food products, as well as their storage, packaging and labeling</a:t>
            </a:r>
            <a:r>
              <a:rPr lang="en-US" sz="1200" dirty="0" smtClean="0"/>
              <a:t>;</a:t>
            </a:r>
            <a:endParaRPr lang="en-US" sz="1200" dirty="0"/>
          </a:p>
          <a:p>
            <a:r>
              <a:rPr lang="en-US" sz="1200" dirty="0"/>
              <a:t>      17) the risk of the harmful effects of industrial waste on the environment.</a:t>
            </a:r>
            <a:endParaRPr lang="ru-RU" sz="1200" dirty="0"/>
          </a:p>
        </p:txBody>
      </p:sp>
    </p:spTree>
    <p:extLst>
      <p:ext uri="{BB962C8B-B14F-4D97-AF65-F5344CB8AC3E}">
        <p14:creationId xmlns:p14="http://schemas.microsoft.com/office/powerpoint/2010/main" val="159754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548680"/>
            <a:ext cx="8229600" cy="5577483"/>
          </a:xfrm>
        </p:spPr>
        <p:txBody>
          <a:bodyPr>
            <a:normAutofit fontScale="62500" lnSpcReduction="20000"/>
          </a:bodyPr>
          <a:lstStyle/>
          <a:p>
            <a:pPr>
              <a:lnSpc>
                <a:spcPct val="115000"/>
              </a:lnSpc>
              <a:spcAft>
                <a:spcPts val="0"/>
              </a:spcAft>
            </a:pPr>
            <a:r>
              <a:rPr lang="ru-RU" b="1" dirty="0">
                <a:latin typeface="ArialMT"/>
                <a:ea typeface="Calibri"/>
                <a:cs typeface="ArialMT"/>
              </a:rPr>
              <a:t>C. </a:t>
            </a:r>
            <a:r>
              <a:rPr lang="ru-RU" b="1" dirty="0" err="1">
                <a:latin typeface="ArialMT"/>
                <a:ea typeface="Calibri"/>
                <a:cs typeface="ArialMT"/>
              </a:rPr>
              <a:t>Harmful</a:t>
            </a:r>
            <a:endParaRPr lang="ru-RU" sz="4000" dirty="0">
              <a:ea typeface="Calibri"/>
              <a:cs typeface="Times New Roman"/>
            </a:endParaRPr>
          </a:p>
          <a:p>
            <a:pPr>
              <a:lnSpc>
                <a:spcPct val="115000"/>
              </a:lnSpc>
              <a:spcAft>
                <a:spcPts val="0"/>
              </a:spcAft>
            </a:pPr>
            <a:r>
              <a:rPr lang="ru-RU" b="1" dirty="0" err="1">
                <a:latin typeface="ArialMT"/>
                <a:ea typeface="Calibri"/>
                <a:cs typeface="ArialMT"/>
              </a:rPr>
              <a:t>Hazard</a:t>
            </a:r>
            <a:r>
              <a:rPr lang="ru-RU" dirty="0">
                <a:latin typeface="ArialMT"/>
                <a:ea typeface="Calibri"/>
                <a:cs typeface="ArialMT"/>
              </a:rPr>
              <a:t>: </a:t>
            </a:r>
            <a:r>
              <a:rPr lang="ru-RU" dirty="0" err="1">
                <a:latin typeface="ArialMT"/>
                <a:ea typeface="Calibri"/>
                <a:cs typeface="ArialMT"/>
              </a:rPr>
              <a:t>Inhalation</a:t>
            </a:r>
            <a:r>
              <a:rPr lang="ru-RU" dirty="0">
                <a:latin typeface="ArialMT"/>
                <a:ea typeface="Calibri"/>
                <a:cs typeface="ArialMT"/>
              </a:rPr>
              <a:t> </a:t>
            </a:r>
            <a:r>
              <a:rPr lang="ru-RU" dirty="0" err="1">
                <a:latin typeface="ArialMT"/>
                <a:ea typeface="Calibri"/>
                <a:cs typeface="ArialMT"/>
              </a:rPr>
              <a:t>and</a:t>
            </a:r>
            <a:r>
              <a:rPr lang="ru-RU" dirty="0">
                <a:latin typeface="ArialMT"/>
                <a:ea typeface="Calibri"/>
                <a:cs typeface="ArialMT"/>
              </a:rPr>
              <a:t> </a:t>
            </a:r>
            <a:r>
              <a:rPr lang="ru-RU" dirty="0" err="1">
                <a:latin typeface="ArialMT"/>
                <a:ea typeface="Calibri"/>
                <a:cs typeface="ArialMT"/>
              </a:rPr>
              <a:t>insertion</a:t>
            </a:r>
            <a:r>
              <a:rPr lang="ru-RU" dirty="0">
                <a:latin typeface="ArialMT"/>
                <a:ea typeface="Calibri"/>
                <a:cs typeface="ArialMT"/>
              </a:rPr>
              <a:t> </a:t>
            </a:r>
            <a:r>
              <a:rPr lang="ru-RU" dirty="0" err="1">
                <a:latin typeface="ArialMT"/>
                <a:ea typeface="Calibri"/>
                <a:cs typeface="ArialMT"/>
              </a:rPr>
              <a:t>of</a:t>
            </a:r>
            <a:r>
              <a:rPr lang="ru-RU" dirty="0">
                <a:latin typeface="ArialMT"/>
                <a:ea typeface="Calibri"/>
                <a:cs typeface="ArialMT"/>
              </a:rPr>
              <a:t> </a:t>
            </a:r>
            <a:r>
              <a:rPr lang="ru-RU" dirty="0" err="1">
                <a:latin typeface="ArialMT"/>
                <a:ea typeface="Calibri"/>
                <a:cs typeface="ArialMT"/>
              </a:rPr>
              <a:t>or</a:t>
            </a:r>
            <a:r>
              <a:rPr lang="ru-RU" dirty="0">
                <a:latin typeface="ArialMT"/>
                <a:ea typeface="Calibri"/>
                <a:cs typeface="ArialMT"/>
              </a:rPr>
              <a:t> </a:t>
            </a:r>
            <a:r>
              <a:rPr lang="ru-RU" dirty="0" err="1">
                <a:latin typeface="ArialMT"/>
                <a:ea typeface="Calibri"/>
                <a:cs typeface="ArialMT"/>
              </a:rPr>
              <a:t>skin</a:t>
            </a:r>
            <a:r>
              <a:rPr lang="ru-RU" dirty="0">
                <a:latin typeface="ArialMT"/>
                <a:ea typeface="Calibri"/>
                <a:cs typeface="ArialMT"/>
              </a:rPr>
              <a:t> </a:t>
            </a:r>
            <a:r>
              <a:rPr lang="ru-RU" dirty="0" err="1">
                <a:latin typeface="ArialMT"/>
                <a:ea typeface="Calibri"/>
                <a:cs typeface="ArialMT"/>
              </a:rPr>
              <a:t>penetration</a:t>
            </a:r>
            <a:r>
              <a:rPr lang="ru-RU" dirty="0">
                <a:latin typeface="ArialMT"/>
                <a:ea typeface="Calibri"/>
                <a:cs typeface="ArialMT"/>
              </a:rPr>
              <a:t> </a:t>
            </a:r>
            <a:r>
              <a:rPr lang="ru-RU" dirty="0" err="1">
                <a:latin typeface="ArialMT"/>
                <a:ea typeface="Calibri"/>
                <a:cs typeface="ArialMT"/>
              </a:rPr>
              <a:t>by</a:t>
            </a:r>
            <a:r>
              <a:rPr lang="ru-RU" dirty="0">
                <a:latin typeface="ArialMT"/>
                <a:ea typeface="Calibri"/>
                <a:cs typeface="ArialMT"/>
              </a:rPr>
              <a:t> </a:t>
            </a:r>
            <a:r>
              <a:rPr lang="ru-RU" dirty="0" err="1">
                <a:latin typeface="ArialMT"/>
                <a:ea typeface="Calibri"/>
                <a:cs typeface="ArialMT"/>
              </a:rPr>
              <a:t>these</a:t>
            </a:r>
            <a:endParaRPr lang="ru-RU" sz="4000" dirty="0">
              <a:ea typeface="Calibri"/>
              <a:cs typeface="Times New Roman"/>
            </a:endParaRPr>
          </a:p>
          <a:p>
            <a:pPr>
              <a:lnSpc>
                <a:spcPct val="115000"/>
              </a:lnSpc>
              <a:spcAft>
                <a:spcPts val="0"/>
              </a:spcAft>
            </a:pPr>
            <a:r>
              <a:rPr lang="ru-RU" dirty="0" err="1">
                <a:latin typeface="ArialMT"/>
                <a:ea typeface="Calibri"/>
                <a:cs typeface="ArialMT"/>
              </a:rPr>
              <a:t>substances</a:t>
            </a:r>
            <a:r>
              <a:rPr lang="ru-RU" dirty="0">
                <a:latin typeface="ArialMT"/>
                <a:ea typeface="Calibri"/>
                <a:cs typeface="ArialMT"/>
              </a:rPr>
              <a:t> </a:t>
            </a:r>
            <a:r>
              <a:rPr lang="ru-RU" dirty="0" err="1">
                <a:latin typeface="ArialMT"/>
                <a:ea typeface="Calibri"/>
                <a:cs typeface="ArialMT"/>
              </a:rPr>
              <a:t>is</a:t>
            </a:r>
            <a:r>
              <a:rPr lang="ru-RU" dirty="0">
                <a:latin typeface="ArialMT"/>
                <a:ea typeface="Calibri"/>
                <a:cs typeface="ArialMT"/>
              </a:rPr>
              <a:t> </a:t>
            </a:r>
            <a:r>
              <a:rPr lang="ru-RU" dirty="0" err="1">
                <a:latin typeface="ArialMT"/>
                <a:ea typeface="Calibri"/>
                <a:cs typeface="ArialMT"/>
              </a:rPr>
              <a:t>harmful</a:t>
            </a:r>
            <a:r>
              <a:rPr lang="ru-RU" dirty="0">
                <a:latin typeface="ArialMT"/>
                <a:ea typeface="Calibri"/>
                <a:cs typeface="ArialMT"/>
              </a:rPr>
              <a:t> </a:t>
            </a:r>
            <a:r>
              <a:rPr lang="ru-RU" dirty="0" err="1">
                <a:latin typeface="ArialMT"/>
                <a:ea typeface="Calibri"/>
                <a:cs typeface="ArialMT"/>
              </a:rPr>
              <a:t>to</a:t>
            </a:r>
            <a:r>
              <a:rPr lang="ru-RU" dirty="0">
                <a:latin typeface="ArialMT"/>
                <a:ea typeface="Calibri"/>
                <a:cs typeface="ArialMT"/>
              </a:rPr>
              <a:t> </a:t>
            </a:r>
            <a:r>
              <a:rPr lang="ru-RU" dirty="0" err="1">
                <a:latin typeface="ArialMT"/>
                <a:ea typeface="Calibri"/>
                <a:cs typeface="ArialMT"/>
              </a:rPr>
              <a:t>heath</a:t>
            </a:r>
            <a:r>
              <a:rPr lang="ru-RU" dirty="0">
                <a:latin typeface="ArialMT"/>
                <a:ea typeface="Calibri"/>
                <a:cs typeface="ArialMT"/>
              </a:rPr>
              <a:t>. </a:t>
            </a:r>
            <a:r>
              <a:rPr lang="" smtClean="0">
                <a:latin typeface="ArialMT"/>
                <a:ea typeface="Calibri"/>
                <a:cs typeface="ArialMT"/>
              </a:rPr>
              <a:t>( При в</a:t>
            </a:r>
            <a:r>
              <a:rPr lang="ru-RU" dirty="0" err="1" smtClean="0">
                <a:latin typeface="ArialMT"/>
                <a:ea typeface="Calibri"/>
                <a:cs typeface="ArialMT"/>
              </a:rPr>
              <a:t>дыхани</a:t>
            </a:r>
            <a:r>
              <a:rPr lang="" smtClean="0">
                <a:latin typeface="ArialMT"/>
                <a:ea typeface="Calibri"/>
                <a:cs typeface="ArialMT"/>
              </a:rPr>
              <a:t>и</a:t>
            </a:r>
            <a:r>
              <a:rPr lang="ru-RU" dirty="0" smtClean="0">
                <a:latin typeface="ArialMT"/>
                <a:ea typeface="Calibri"/>
                <a:cs typeface="ArialMT"/>
              </a:rPr>
              <a:t> </a:t>
            </a:r>
            <a:r>
              <a:rPr lang="ru-RU" dirty="0">
                <a:latin typeface="ArialMT"/>
                <a:ea typeface="Calibri"/>
                <a:cs typeface="ArialMT"/>
              </a:rPr>
              <a:t>и </a:t>
            </a:r>
            <a:r>
              <a:rPr lang="ru-RU" dirty="0" err="1" smtClean="0">
                <a:latin typeface="ArialMT"/>
                <a:ea typeface="Calibri"/>
                <a:cs typeface="ArialMT"/>
              </a:rPr>
              <a:t>проникновени</a:t>
            </a:r>
            <a:r>
              <a:rPr lang="" smtClean="0">
                <a:latin typeface="ArialMT"/>
                <a:ea typeface="Calibri"/>
                <a:cs typeface="ArialMT"/>
              </a:rPr>
              <a:t>и</a:t>
            </a:r>
            <a:r>
              <a:rPr lang="">
                <a:latin typeface="ArialMT"/>
                <a:ea typeface="Calibri"/>
                <a:cs typeface="ArialMT"/>
              </a:rPr>
              <a:t> </a:t>
            </a:r>
            <a:r>
              <a:rPr lang="ru-RU" dirty="0" smtClean="0">
                <a:latin typeface="ArialMT"/>
                <a:ea typeface="Calibri"/>
                <a:cs typeface="ArialMT"/>
              </a:rPr>
              <a:t>через кожу</a:t>
            </a:r>
            <a:r>
              <a:rPr lang="" smtClean="0">
                <a:latin typeface="ArialMT"/>
                <a:ea typeface="Calibri"/>
                <a:cs typeface="ArialMT"/>
              </a:rPr>
              <a:t> </a:t>
            </a:r>
            <a:r>
              <a:rPr lang="ru-RU" dirty="0" smtClean="0">
                <a:latin typeface="ArialMT"/>
                <a:ea typeface="Calibri"/>
                <a:cs typeface="ArialMT"/>
              </a:rPr>
              <a:t>вещества </a:t>
            </a:r>
            <a:r>
              <a:rPr lang="ru-RU" dirty="0">
                <a:latin typeface="ArialMT"/>
                <a:ea typeface="Calibri"/>
                <a:cs typeface="ArialMT"/>
              </a:rPr>
              <a:t>вредны для </a:t>
            </a:r>
            <a:r>
              <a:rPr lang="ru-RU" dirty="0" smtClean="0">
                <a:latin typeface="ArialMT"/>
                <a:ea typeface="Calibri"/>
                <a:cs typeface="ArialMT"/>
              </a:rPr>
              <a:t>здоровья</a:t>
            </a:r>
            <a:r>
              <a:rPr lang="" smtClean="0">
                <a:latin typeface="ArialMT"/>
                <a:ea typeface="Calibri"/>
                <a:cs typeface="ArialMT"/>
              </a:rPr>
              <a:t>)</a:t>
            </a:r>
            <a:endParaRPr lang="ru-RU" sz="4000" dirty="0">
              <a:ea typeface="Calibri"/>
              <a:cs typeface="Times New Roman"/>
            </a:endParaRPr>
          </a:p>
          <a:p>
            <a:pPr>
              <a:lnSpc>
                <a:spcPct val="115000"/>
              </a:lnSpc>
              <a:spcAft>
                <a:spcPts val="0"/>
              </a:spcAft>
            </a:pPr>
            <a:r>
              <a:rPr lang="ru-RU" b="1" dirty="0" err="1">
                <a:latin typeface="ArialMT"/>
                <a:ea typeface="Calibri"/>
                <a:cs typeface="ArialMT"/>
              </a:rPr>
              <a:t>Caution</a:t>
            </a:r>
            <a:r>
              <a:rPr lang="ru-RU" b="1" dirty="0">
                <a:latin typeface="ArialMT"/>
                <a:ea typeface="Calibri"/>
                <a:cs typeface="ArialMT"/>
              </a:rPr>
              <a:t>: </a:t>
            </a:r>
            <a:r>
              <a:rPr lang="ru-RU" dirty="0" err="1">
                <a:latin typeface="ArialMT"/>
                <a:ea typeface="Calibri"/>
                <a:cs typeface="ArialMT"/>
              </a:rPr>
              <a:t>Avoid</a:t>
            </a:r>
            <a:r>
              <a:rPr lang="ru-RU" dirty="0">
                <a:latin typeface="ArialMT"/>
                <a:ea typeface="Calibri"/>
                <a:cs typeface="ArialMT"/>
              </a:rPr>
              <a:t> </a:t>
            </a:r>
            <a:r>
              <a:rPr lang="ru-RU" dirty="0" err="1">
                <a:latin typeface="ArialMT"/>
                <a:ea typeface="Calibri"/>
                <a:cs typeface="ArialMT"/>
              </a:rPr>
              <a:t>contact</a:t>
            </a:r>
            <a:r>
              <a:rPr lang="ru-RU" dirty="0">
                <a:latin typeface="ArialMT"/>
                <a:ea typeface="Calibri"/>
                <a:cs typeface="ArialMT"/>
              </a:rPr>
              <a:t> </a:t>
            </a:r>
            <a:r>
              <a:rPr lang="ru-RU" dirty="0" err="1">
                <a:latin typeface="ArialMT"/>
                <a:ea typeface="Calibri"/>
                <a:cs typeface="ArialMT"/>
              </a:rPr>
              <a:t>with</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human</a:t>
            </a:r>
            <a:r>
              <a:rPr lang="ru-RU" dirty="0">
                <a:latin typeface="ArialMT"/>
                <a:ea typeface="Calibri"/>
                <a:cs typeface="ArialMT"/>
              </a:rPr>
              <a:t> </a:t>
            </a:r>
            <a:r>
              <a:rPr lang="ru-RU" dirty="0" err="1">
                <a:latin typeface="ArialMT"/>
                <a:ea typeface="Calibri"/>
                <a:cs typeface="ArialMT"/>
              </a:rPr>
              <a:t>body</a:t>
            </a:r>
            <a:r>
              <a:rPr lang="ru-RU" dirty="0">
                <a:latin typeface="ArialMT"/>
                <a:ea typeface="Calibri"/>
                <a:cs typeface="ArialMT"/>
              </a:rPr>
              <a:t>, </a:t>
            </a:r>
            <a:r>
              <a:rPr lang="ru-RU" dirty="0" err="1">
                <a:latin typeface="ArialMT"/>
                <a:ea typeface="Calibri"/>
                <a:cs typeface="ArialMT"/>
              </a:rPr>
              <a:t>including</a:t>
            </a:r>
            <a:r>
              <a:rPr lang="ru-RU" dirty="0">
                <a:latin typeface="ArialMT"/>
                <a:ea typeface="Calibri"/>
                <a:cs typeface="ArialMT"/>
              </a:rPr>
              <a:t> </a:t>
            </a:r>
            <a:r>
              <a:rPr lang="ru-RU" dirty="0" err="1">
                <a:latin typeface="ArialMT"/>
                <a:ea typeface="Calibri"/>
                <a:cs typeface="ArialMT"/>
              </a:rPr>
              <a:t>inhalation</a:t>
            </a:r>
            <a:endParaRPr lang="ru-RU" sz="4000" dirty="0">
              <a:ea typeface="Calibri"/>
              <a:cs typeface="Times New Roman"/>
            </a:endParaRPr>
          </a:p>
          <a:p>
            <a:pPr>
              <a:lnSpc>
                <a:spcPct val="115000"/>
              </a:lnSpc>
              <a:spcAft>
                <a:spcPts val="0"/>
              </a:spcAft>
            </a:pPr>
            <a:r>
              <a:rPr lang="ru-RU" dirty="0" err="1">
                <a:latin typeface="ArialMT"/>
                <a:ea typeface="Calibri"/>
                <a:cs typeface="ArialMT"/>
              </a:rPr>
              <a:t>of</a:t>
            </a:r>
            <a:r>
              <a:rPr lang="ru-RU" dirty="0">
                <a:latin typeface="ArialMT"/>
                <a:ea typeface="Calibri"/>
                <a:cs typeface="ArialMT"/>
              </a:rPr>
              <a:t> </a:t>
            </a:r>
            <a:r>
              <a:rPr lang="ru-RU" dirty="0" err="1">
                <a:latin typeface="ArialMT"/>
                <a:ea typeface="Calibri"/>
                <a:cs typeface="ArialMT"/>
              </a:rPr>
              <a:t>vapors</a:t>
            </a:r>
            <a:r>
              <a:rPr lang="ru-RU" dirty="0">
                <a:latin typeface="ArialMT"/>
                <a:ea typeface="Calibri"/>
                <a:cs typeface="ArialMT"/>
              </a:rPr>
              <a:t> </a:t>
            </a:r>
            <a:r>
              <a:rPr lang="ru-RU" dirty="0" err="1">
                <a:latin typeface="ArialMT"/>
                <a:ea typeface="Calibri"/>
                <a:cs typeface="ArialMT"/>
              </a:rPr>
              <a:t>and</a:t>
            </a:r>
            <a:r>
              <a:rPr lang="ru-RU" dirty="0">
                <a:latin typeface="ArialMT"/>
                <a:ea typeface="Calibri"/>
                <a:cs typeface="ArialMT"/>
              </a:rPr>
              <a:t> </a:t>
            </a:r>
            <a:r>
              <a:rPr lang="ru-RU" dirty="0" err="1">
                <a:latin typeface="ArialMT"/>
                <a:ea typeface="Calibri"/>
                <a:cs typeface="ArialMT"/>
              </a:rPr>
              <a:t>in</a:t>
            </a:r>
            <a:r>
              <a:rPr lang="ru-RU" dirty="0">
                <a:latin typeface="ArialMT"/>
                <a:ea typeface="Calibri"/>
                <a:cs typeface="ArialMT"/>
              </a:rPr>
              <a:t> </a:t>
            </a:r>
            <a:r>
              <a:rPr lang="ru-RU" dirty="0" err="1">
                <a:latin typeface="ArialMT"/>
                <a:ea typeface="Calibri"/>
                <a:cs typeface="ArialMT"/>
              </a:rPr>
              <a:t>cases</a:t>
            </a:r>
            <a:r>
              <a:rPr lang="ru-RU" dirty="0">
                <a:latin typeface="ArialMT"/>
                <a:ea typeface="Calibri"/>
                <a:cs typeface="ArialMT"/>
              </a:rPr>
              <a:t> </a:t>
            </a:r>
            <a:r>
              <a:rPr lang="ru-RU" dirty="0" err="1">
                <a:latin typeface="ArialMT"/>
                <a:ea typeface="Calibri"/>
                <a:cs typeface="ArialMT"/>
              </a:rPr>
              <a:t>of</a:t>
            </a:r>
            <a:r>
              <a:rPr lang="ru-RU" dirty="0">
                <a:latin typeface="ArialMT"/>
                <a:ea typeface="Calibri"/>
                <a:cs typeface="ArialMT"/>
              </a:rPr>
              <a:t> </a:t>
            </a:r>
            <a:r>
              <a:rPr lang="ru-RU" dirty="0" err="1" smtClean="0">
                <a:latin typeface="ArialMT"/>
                <a:ea typeface="Calibri"/>
                <a:cs typeface="ArialMT"/>
              </a:rPr>
              <a:t>malaise</a:t>
            </a:r>
            <a:r>
              <a:rPr lang="" smtClean="0">
                <a:latin typeface="ArialMT"/>
                <a:ea typeface="Calibri"/>
                <a:cs typeface="ArialMT"/>
              </a:rPr>
              <a:t> (</a:t>
            </a:r>
            <a:r>
              <a:rPr lang="ru-RU" dirty="0" smtClean="0">
                <a:latin typeface="ArialMT"/>
                <a:ea typeface="Calibri"/>
                <a:cs typeface="ArialMT"/>
              </a:rPr>
              <a:t>недомогание</a:t>
            </a:r>
            <a:r>
              <a:rPr lang="" smtClean="0">
                <a:latin typeface="ArialMT"/>
                <a:ea typeface="Calibri"/>
                <a:cs typeface="ArialMT"/>
              </a:rPr>
              <a:t>)</a:t>
            </a:r>
            <a:r>
              <a:rPr lang="ru-RU" dirty="0" smtClean="0">
                <a:latin typeface="ArialMT"/>
                <a:ea typeface="Calibri"/>
                <a:cs typeface="ArialMT"/>
              </a:rPr>
              <a:t> </a:t>
            </a:r>
            <a:r>
              <a:rPr lang="ru-RU" dirty="0" err="1">
                <a:latin typeface="ArialMT"/>
                <a:ea typeface="Calibri"/>
                <a:cs typeface="ArialMT"/>
              </a:rPr>
              <a:t>consult</a:t>
            </a:r>
            <a:r>
              <a:rPr lang="ru-RU" dirty="0">
                <a:latin typeface="ArialMT"/>
                <a:ea typeface="Calibri"/>
                <a:cs typeface="ArialMT"/>
              </a:rPr>
              <a:t> </a:t>
            </a:r>
            <a:r>
              <a:rPr lang="ru-RU" dirty="0" err="1">
                <a:latin typeface="ArialMT"/>
                <a:ea typeface="Calibri"/>
                <a:cs typeface="ArialMT"/>
              </a:rPr>
              <a:t>doctor</a:t>
            </a:r>
            <a:r>
              <a:rPr lang="ru-RU" dirty="0">
                <a:latin typeface="ArialMT"/>
                <a:ea typeface="Calibri"/>
                <a:cs typeface="ArialMT"/>
              </a:rPr>
              <a:t>.</a:t>
            </a:r>
            <a:endParaRPr lang="ru-RU" sz="4000" dirty="0">
              <a:ea typeface="Calibri"/>
              <a:cs typeface="Times New Roman"/>
            </a:endParaRPr>
          </a:p>
          <a:p>
            <a:pPr>
              <a:lnSpc>
                <a:spcPct val="115000"/>
              </a:lnSpc>
              <a:spcAft>
                <a:spcPts val="0"/>
              </a:spcAft>
            </a:pPr>
            <a:r>
              <a:rPr lang="ru-RU" dirty="0">
                <a:latin typeface="ArialMT"/>
                <a:ea typeface="Calibri"/>
                <a:cs typeface="ArialMT"/>
              </a:rPr>
              <a:t> </a:t>
            </a:r>
            <a:endParaRPr lang="ru-RU" sz="4000" dirty="0">
              <a:ea typeface="Calibri"/>
              <a:cs typeface="Times New Roman"/>
            </a:endParaRPr>
          </a:p>
          <a:p>
            <a:pPr>
              <a:lnSpc>
                <a:spcPct val="115000"/>
              </a:lnSpc>
              <a:spcAft>
                <a:spcPts val="0"/>
              </a:spcAft>
            </a:pPr>
            <a:r>
              <a:rPr lang="ru-RU" b="1" dirty="0">
                <a:latin typeface="Arial"/>
                <a:ea typeface="Calibri"/>
                <a:cs typeface="Times New Roman"/>
              </a:rPr>
              <a:t>D. </a:t>
            </a:r>
            <a:r>
              <a:rPr lang="ru-RU" b="1" dirty="0" err="1">
                <a:latin typeface="Arial"/>
                <a:ea typeface="Calibri"/>
                <a:cs typeface="Times New Roman"/>
              </a:rPr>
              <a:t>Very</a:t>
            </a:r>
            <a:r>
              <a:rPr lang="ru-RU" b="1" dirty="0">
                <a:latin typeface="Arial"/>
                <a:ea typeface="Calibri"/>
                <a:cs typeface="Times New Roman"/>
              </a:rPr>
              <a:t> </a:t>
            </a:r>
            <a:r>
              <a:rPr lang="ru-RU" b="1" dirty="0" err="1">
                <a:latin typeface="Arial"/>
                <a:ea typeface="Calibri"/>
                <a:cs typeface="Times New Roman"/>
              </a:rPr>
              <a:t>toxic</a:t>
            </a:r>
            <a:r>
              <a:rPr lang="ru-RU" b="1" dirty="0">
                <a:latin typeface="Arial"/>
                <a:ea typeface="Calibri"/>
                <a:cs typeface="Times New Roman"/>
              </a:rPr>
              <a:t> </a:t>
            </a:r>
            <a:r>
              <a:rPr lang="ru-RU" b="1" dirty="0" err="1">
                <a:latin typeface="Arial"/>
                <a:ea typeface="Calibri"/>
                <a:cs typeface="Times New Roman"/>
              </a:rPr>
              <a:t>and</a:t>
            </a:r>
            <a:r>
              <a:rPr lang="ru-RU" b="1" dirty="0">
                <a:latin typeface="Arial"/>
                <a:ea typeface="Calibri"/>
                <a:cs typeface="Times New Roman"/>
              </a:rPr>
              <a:t> </a:t>
            </a:r>
            <a:r>
              <a:rPr lang="ru-RU" b="1" dirty="0" err="1">
                <a:latin typeface="Arial"/>
                <a:ea typeface="Calibri"/>
                <a:cs typeface="Times New Roman"/>
              </a:rPr>
              <a:t>toxic</a:t>
            </a:r>
            <a:endParaRPr lang="ru-RU" sz="4000" dirty="0">
              <a:ea typeface="Calibri"/>
              <a:cs typeface="Times New Roman"/>
            </a:endParaRPr>
          </a:p>
          <a:p>
            <a:pPr>
              <a:lnSpc>
                <a:spcPct val="115000"/>
              </a:lnSpc>
              <a:spcAft>
                <a:spcPts val="0"/>
              </a:spcAft>
            </a:pPr>
            <a:r>
              <a:rPr lang="ru-RU" b="1" dirty="0" err="1">
                <a:latin typeface="Arial"/>
                <a:ea typeface="Calibri"/>
                <a:cs typeface="Times New Roman"/>
              </a:rPr>
              <a:t>Hazard</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substances</a:t>
            </a:r>
            <a:r>
              <a:rPr lang="ru-RU" dirty="0">
                <a:latin typeface="ArialMT"/>
                <a:ea typeface="Calibri"/>
                <a:cs typeface="ArialMT"/>
              </a:rPr>
              <a:t> </a:t>
            </a:r>
            <a:r>
              <a:rPr lang="ru-RU" dirty="0" err="1">
                <a:latin typeface="ArialMT"/>
                <a:ea typeface="Calibri"/>
                <a:cs typeface="ArialMT"/>
              </a:rPr>
              <a:t>are</a:t>
            </a:r>
            <a:r>
              <a:rPr lang="ru-RU" dirty="0">
                <a:latin typeface="ArialMT"/>
                <a:ea typeface="Calibri"/>
                <a:cs typeface="ArialMT"/>
              </a:rPr>
              <a:t> </a:t>
            </a:r>
            <a:r>
              <a:rPr lang="ru-RU" dirty="0" err="1">
                <a:latin typeface="ArialMT"/>
                <a:ea typeface="Calibri"/>
                <a:cs typeface="ArialMT"/>
              </a:rPr>
              <a:t>very</a:t>
            </a:r>
            <a:r>
              <a:rPr lang="ru-RU" dirty="0">
                <a:latin typeface="ArialMT"/>
                <a:ea typeface="Calibri"/>
                <a:cs typeface="ArialMT"/>
              </a:rPr>
              <a:t> </a:t>
            </a:r>
            <a:r>
              <a:rPr lang="ru-RU" dirty="0" err="1">
                <a:latin typeface="ArialMT"/>
                <a:ea typeface="Calibri"/>
                <a:cs typeface="ArialMT"/>
              </a:rPr>
              <a:t>hazardous</a:t>
            </a:r>
            <a:r>
              <a:rPr lang="ru-RU" dirty="0">
                <a:latin typeface="ArialMT"/>
                <a:ea typeface="Calibri"/>
                <a:cs typeface="ArialMT"/>
              </a:rPr>
              <a:t> </a:t>
            </a:r>
            <a:r>
              <a:rPr lang="ru-RU" dirty="0" err="1">
                <a:latin typeface="ArialMT"/>
                <a:ea typeface="Calibri"/>
                <a:cs typeface="ArialMT"/>
              </a:rPr>
              <a:t>to</a:t>
            </a:r>
            <a:r>
              <a:rPr lang="ru-RU" dirty="0">
                <a:latin typeface="ArialMT"/>
                <a:ea typeface="Calibri"/>
                <a:cs typeface="ArialMT"/>
              </a:rPr>
              <a:t> </a:t>
            </a:r>
            <a:r>
              <a:rPr lang="ru-RU" dirty="0" err="1">
                <a:latin typeface="ArialMT"/>
                <a:ea typeface="Calibri"/>
                <a:cs typeface="ArialMT"/>
              </a:rPr>
              <a:t>health</a:t>
            </a:r>
            <a:r>
              <a:rPr lang="ru-RU" dirty="0">
                <a:latin typeface="ArialMT"/>
                <a:ea typeface="Calibri"/>
                <a:cs typeface="ArialMT"/>
              </a:rPr>
              <a:t> </a:t>
            </a:r>
            <a:r>
              <a:rPr lang="ru-RU" dirty="0" err="1">
                <a:latin typeface="ArialMT"/>
                <a:ea typeface="Calibri"/>
                <a:cs typeface="ArialMT"/>
              </a:rPr>
              <a:t>whether</a:t>
            </a:r>
            <a:endParaRPr lang="ru-RU" sz="4000" dirty="0">
              <a:ea typeface="Calibri"/>
              <a:cs typeface="Times New Roman"/>
            </a:endParaRPr>
          </a:p>
          <a:p>
            <a:pPr>
              <a:lnSpc>
                <a:spcPct val="115000"/>
              </a:lnSpc>
              <a:spcAft>
                <a:spcPts val="0"/>
              </a:spcAft>
            </a:pPr>
            <a:r>
              <a:rPr lang="ru-RU" dirty="0" err="1">
                <a:latin typeface="ArialMT"/>
                <a:ea typeface="Calibri"/>
                <a:cs typeface="ArialMT"/>
              </a:rPr>
              <a:t>breathed</a:t>
            </a:r>
            <a:r>
              <a:rPr lang="ru-RU" dirty="0">
                <a:latin typeface="ArialMT"/>
                <a:ea typeface="Calibri"/>
                <a:cs typeface="ArialMT"/>
              </a:rPr>
              <a:t>, </a:t>
            </a:r>
            <a:r>
              <a:rPr lang="ru-RU" dirty="0" err="1" smtClean="0">
                <a:latin typeface="ArialMT"/>
                <a:ea typeface="Calibri"/>
                <a:cs typeface="ArialMT"/>
              </a:rPr>
              <a:t>swallowed</a:t>
            </a:r>
            <a:r>
              <a:rPr lang="" smtClean="0">
                <a:latin typeface="ArialMT"/>
                <a:ea typeface="Calibri"/>
                <a:cs typeface="ArialMT"/>
              </a:rPr>
              <a:t> (глотать)</a:t>
            </a:r>
            <a:r>
              <a:rPr lang="ru-RU" dirty="0" smtClean="0">
                <a:latin typeface="ArialMT"/>
                <a:ea typeface="Calibri"/>
                <a:cs typeface="ArialMT"/>
              </a:rPr>
              <a:t> </a:t>
            </a:r>
            <a:r>
              <a:rPr lang="ru-RU" dirty="0" err="1">
                <a:latin typeface="ArialMT"/>
                <a:ea typeface="Calibri"/>
                <a:cs typeface="ArialMT"/>
              </a:rPr>
              <a:t>or</a:t>
            </a:r>
            <a:r>
              <a:rPr lang="ru-RU" dirty="0">
                <a:latin typeface="ArialMT"/>
                <a:ea typeface="Calibri"/>
                <a:cs typeface="ArialMT"/>
              </a:rPr>
              <a:t> </a:t>
            </a:r>
            <a:r>
              <a:rPr lang="ru-RU" dirty="0" err="1">
                <a:latin typeface="ArialMT"/>
                <a:ea typeface="Calibri"/>
                <a:cs typeface="ArialMT"/>
              </a:rPr>
              <a:t>in</a:t>
            </a:r>
            <a:r>
              <a:rPr lang="ru-RU" dirty="0">
                <a:latin typeface="ArialMT"/>
                <a:ea typeface="Calibri"/>
                <a:cs typeface="ArialMT"/>
              </a:rPr>
              <a:t> </a:t>
            </a:r>
            <a:r>
              <a:rPr lang="ru-RU" dirty="0" err="1">
                <a:latin typeface="ArialMT"/>
                <a:ea typeface="Calibri"/>
                <a:cs typeface="ArialMT"/>
              </a:rPr>
              <a:t>contact</a:t>
            </a:r>
            <a:r>
              <a:rPr lang="ru-RU" dirty="0">
                <a:latin typeface="ArialMT"/>
                <a:ea typeface="Calibri"/>
                <a:cs typeface="ArialMT"/>
              </a:rPr>
              <a:t> </a:t>
            </a:r>
            <a:r>
              <a:rPr lang="ru-RU" dirty="0" err="1">
                <a:latin typeface="ArialMT"/>
                <a:ea typeface="Calibri"/>
                <a:cs typeface="ArialMT"/>
              </a:rPr>
              <a:t>with</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skin</a:t>
            </a:r>
            <a:r>
              <a:rPr lang="ru-RU" dirty="0">
                <a:latin typeface="ArialMT"/>
                <a:ea typeface="Calibri"/>
                <a:cs typeface="ArialMT"/>
              </a:rPr>
              <a:t> </a:t>
            </a:r>
            <a:r>
              <a:rPr lang="ru-RU" dirty="0" err="1">
                <a:latin typeface="ArialMT"/>
                <a:ea typeface="Calibri"/>
                <a:cs typeface="ArialMT"/>
              </a:rPr>
              <a:t>and</a:t>
            </a:r>
            <a:r>
              <a:rPr lang="ru-RU" dirty="0">
                <a:latin typeface="ArialMT"/>
                <a:ea typeface="Calibri"/>
                <a:cs typeface="ArialMT"/>
              </a:rPr>
              <a:t> </a:t>
            </a:r>
            <a:r>
              <a:rPr lang="ru-RU" dirty="0" err="1">
                <a:latin typeface="ArialMT"/>
                <a:ea typeface="Calibri"/>
                <a:cs typeface="ArialMT"/>
              </a:rPr>
              <a:t>may</a:t>
            </a:r>
            <a:endParaRPr lang="ru-RU" sz="4000" dirty="0">
              <a:ea typeface="Calibri"/>
              <a:cs typeface="Times New Roman"/>
            </a:endParaRPr>
          </a:p>
          <a:p>
            <a:pPr>
              <a:lnSpc>
                <a:spcPct val="115000"/>
              </a:lnSpc>
              <a:spcAft>
                <a:spcPts val="0"/>
              </a:spcAft>
            </a:pPr>
            <a:r>
              <a:rPr lang="ru-RU" dirty="0" err="1">
                <a:latin typeface="ArialMT"/>
                <a:ea typeface="Calibri"/>
                <a:cs typeface="ArialMT"/>
              </a:rPr>
              <a:t>even</a:t>
            </a:r>
            <a:r>
              <a:rPr lang="ru-RU" dirty="0">
                <a:latin typeface="ArialMT"/>
                <a:ea typeface="Calibri"/>
                <a:cs typeface="ArialMT"/>
              </a:rPr>
              <a:t> </a:t>
            </a:r>
            <a:r>
              <a:rPr lang="ru-RU" dirty="0" err="1">
                <a:latin typeface="ArialMT"/>
                <a:ea typeface="Calibri"/>
                <a:cs typeface="ArialMT"/>
              </a:rPr>
              <a:t>lead</a:t>
            </a:r>
            <a:r>
              <a:rPr lang="ru-RU" dirty="0">
                <a:latin typeface="ArialMT"/>
                <a:ea typeface="Calibri"/>
                <a:cs typeface="ArialMT"/>
              </a:rPr>
              <a:t> </a:t>
            </a:r>
            <a:r>
              <a:rPr lang="ru-RU" dirty="0" err="1">
                <a:latin typeface="ArialMT"/>
                <a:ea typeface="Calibri"/>
                <a:cs typeface="ArialMT"/>
              </a:rPr>
              <a:t>to</a:t>
            </a:r>
            <a:r>
              <a:rPr lang="ru-RU" dirty="0">
                <a:latin typeface="ArialMT"/>
                <a:ea typeface="Calibri"/>
                <a:cs typeface="ArialMT"/>
              </a:rPr>
              <a:t> </a:t>
            </a:r>
            <a:r>
              <a:rPr lang="ru-RU" dirty="0" err="1">
                <a:latin typeface="ArialMT"/>
                <a:ea typeface="Calibri"/>
                <a:cs typeface="ArialMT"/>
              </a:rPr>
              <a:t>death</a:t>
            </a:r>
            <a:r>
              <a:rPr lang="ru-RU" dirty="0">
                <a:latin typeface="ArialMT"/>
                <a:ea typeface="Calibri"/>
                <a:cs typeface="ArialMT"/>
              </a:rPr>
              <a:t>.</a:t>
            </a:r>
            <a:endParaRPr lang="ru-RU" sz="4000" dirty="0">
              <a:ea typeface="Calibri"/>
              <a:cs typeface="Times New Roman"/>
            </a:endParaRPr>
          </a:p>
          <a:p>
            <a:pPr>
              <a:lnSpc>
                <a:spcPct val="115000"/>
              </a:lnSpc>
              <a:spcAft>
                <a:spcPts val="0"/>
              </a:spcAft>
            </a:pPr>
            <a:r>
              <a:rPr lang="ru-RU" b="1" dirty="0" err="1">
                <a:latin typeface="Arial"/>
                <a:ea typeface="Calibri"/>
                <a:cs typeface="Times New Roman"/>
              </a:rPr>
              <a:t>Caution</a:t>
            </a:r>
            <a:r>
              <a:rPr lang="ru-RU" b="1" dirty="0">
                <a:latin typeface="Arial"/>
                <a:ea typeface="Calibri"/>
                <a:cs typeface="Times New Roman"/>
              </a:rPr>
              <a:t>: </a:t>
            </a:r>
            <a:r>
              <a:rPr lang="ru-RU" dirty="0" err="1">
                <a:latin typeface="ArialMT"/>
                <a:ea typeface="Calibri"/>
                <a:cs typeface="ArialMT"/>
              </a:rPr>
              <a:t>Avoid</a:t>
            </a:r>
            <a:r>
              <a:rPr lang="ru-RU" dirty="0">
                <a:latin typeface="ArialMT"/>
                <a:ea typeface="Calibri"/>
                <a:cs typeface="ArialMT"/>
              </a:rPr>
              <a:t> </a:t>
            </a:r>
            <a:r>
              <a:rPr lang="ru-RU" dirty="0" err="1">
                <a:latin typeface="ArialMT"/>
                <a:ea typeface="Calibri"/>
                <a:cs typeface="ArialMT"/>
              </a:rPr>
              <a:t>contact</a:t>
            </a:r>
            <a:r>
              <a:rPr lang="ru-RU" dirty="0">
                <a:latin typeface="ArialMT"/>
                <a:ea typeface="Calibri"/>
                <a:cs typeface="ArialMT"/>
              </a:rPr>
              <a:t> </a:t>
            </a:r>
            <a:r>
              <a:rPr lang="ru-RU" dirty="0" err="1">
                <a:latin typeface="ArialMT"/>
                <a:ea typeface="Calibri"/>
                <a:cs typeface="ArialMT"/>
              </a:rPr>
              <a:t>with</a:t>
            </a:r>
            <a:r>
              <a:rPr lang="ru-RU" dirty="0">
                <a:latin typeface="ArialMT"/>
                <a:ea typeface="Calibri"/>
                <a:cs typeface="ArialMT"/>
              </a:rPr>
              <a:t> </a:t>
            </a:r>
            <a:r>
              <a:rPr lang="ru-RU" dirty="0" err="1">
                <a:latin typeface="ArialMT"/>
                <a:ea typeface="Calibri"/>
                <a:cs typeface="ArialMT"/>
              </a:rPr>
              <a:t>human</a:t>
            </a:r>
            <a:r>
              <a:rPr lang="ru-RU" dirty="0">
                <a:latin typeface="ArialMT"/>
                <a:ea typeface="Calibri"/>
                <a:cs typeface="ArialMT"/>
              </a:rPr>
              <a:t> </a:t>
            </a:r>
            <a:r>
              <a:rPr lang="ru-RU" dirty="0" err="1">
                <a:latin typeface="ArialMT"/>
                <a:ea typeface="Calibri"/>
                <a:cs typeface="ArialMT"/>
              </a:rPr>
              <a:t>body</a:t>
            </a:r>
            <a:r>
              <a:rPr lang="ru-RU" dirty="0">
                <a:latin typeface="ArialMT"/>
                <a:ea typeface="Calibri"/>
                <a:cs typeface="ArialMT"/>
              </a:rPr>
              <a:t>, </a:t>
            </a:r>
            <a:r>
              <a:rPr lang="ru-RU" dirty="0" err="1">
                <a:latin typeface="ArialMT"/>
                <a:ea typeface="Calibri"/>
                <a:cs typeface="ArialMT"/>
              </a:rPr>
              <a:t>and</a:t>
            </a:r>
            <a:r>
              <a:rPr lang="ru-RU" dirty="0">
                <a:latin typeface="ArialMT"/>
                <a:ea typeface="Calibri"/>
                <a:cs typeface="ArialMT"/>
              </a:rPr>
              <a:t> </a:t>
            </a:r>
            <a:r>
              <a:rPr lang="ru-RU" dirty="0" err="1">
                <a:latin typeface="ArialMT"/>
                <a:ea typeface="Calibri"/>
                <a:cs typeface="ArialMT"/>
              </a:rPr>
              <a:t>immediately</a:t>
            </a:r>
            <a:endParaRPr lang="ru-RU" sz="4000" dirty="0">
              <a:ea typeface="Calibri"/>
              <a:cs typeface="Times New Roman"/>
            </a:endParaRPr>
          </a:p>
          <a:p>
            <a:pPr>
              <a:lnSpc>
                <a:spcPct val="115000"/>
              </a:lnSpc>
              <a:spcAft>
                <a:spcPts val="1000"/>
              </a:spcAft>
            </a:pPr>
            <a:r>
              <a:rPr lang="ru-RU" dirty="0" err="1">
                <a:latin typeface="ArialMT"/>
                <a:ea typeface="Calibri"/>
                <a:cs typeface="ArialMT"/>
              </a:rPr>
              <a:t>consult</a:t>
            </a:r>
            <a:r>
              <a:rPr lang="ru-RU" dirty="0">
                <a:latin typeface="ArialMT"/>
                <a:ea typeface="Calibri"/>
                <a:cs typeface="ArialMT"/>
              </a:rPr>
              <a:t> a </a:t>
            </a:r>
            <a:r>
              <a:rPr lang="ru-RU" dirty="0" err="1">
                <a:latin typeface="ArialMT"/>
                <a:ea typeface="Calibri"/>
                <a:cs typeface="ArialMT"/>
              </a:rPr>
              <a:t>doctor</a:t>
            </a:r>
            <a:r>
              <a:rPr lang="ru-RU" dirty="0">
                <a:latin typeface="ArialMT"/>
                <a:ea typeface="Calibri"/>
                <a:cs typeface="ArialMT"/>
              </a:rPr>
              <a:t> </a:t>
            </a:r>
            <a:r>
              <a:rPr lang="ru-RU" dirty="0" err="1">
                <a:latin typeface="ArialMT"/>
                <a:ea typeface="Calibri"/>
                <a:cs typeface="ArialMT"/>
              </a:rPr>
              <a:t>in</a:t>
            </a:r>
            <a:r>
              <a:rPr lang="ru-RU" dirty="0">
                <a:latin typeface="ArialMT"/>
                <a:ea typeface="Calibri"/>
                <a:cs typeface="ArialMT"/>
              </a:rPr>
              <a:t> </a:t>
            </a:r>
            <a:r>
              <a:rPr lang="ru-RU" dirty="0" err="1">
                <a:latin typeface="ArialMT"/>
                <a:ea typeface="Calibri"/>
                <a:cs typeface="ArialMT"/>
              </a:rPr>
              <a:t>case</a:t>
            </a:r>
            <a:r>
              <a:rPr lang="ru-RU" dirty="0">
                <a:latin typeface="ArialMT"/>
                <a:ea typeface="Calibri"/>
                <a:cs typeface="ArialMT"/>
              </a:rPr>
              <a:t> </a:t>
            </a:r>
            <a:r>
              <a:rPr lang="ru-RU" dirty="0" err="1">
                <a:latin typeface="ArialMT"/>
                <a:ea typeface="Calibri"/>
                <a:cs typeface="ArialMT"/>
              </a:rPr>
              <a:t>of</a:t>
            </a:r>
            <a:r>
              <a:rPr lang="ru-RU" dirty="0">
                <a:latin typeface="ArialMT"/>
                <a:ea typeface="Calibri"/>
                <a:cs typeface="ArialMT"/>
              </a:rPr>
              <a:t> </a:t>
            </a:r>
            <a:r>
              <a:rPr lang="ru-RU" dirty="0" err="1">
                <a:latin typeface="ArialMT"/>
                <a:ea typeface="Calibri"/>
                <a:cs typeface="ArialMT"/>
              </a:rPr>
              <a:t>malaise</a:t>
            </a:r>
            <a:r>
              <a:rPr lang="ru-RU" dirty="0">
                <a:latin typeface="ArialMT"/>
                <a:ea typeface="Calibri"/>
                <a:cs typeface="ArialMT"/>
              </a:rPr>
              <a:t>.</a:t>
            </a:r>
            <a:endParaRPr lang="ru-RU" sz="4000" dirty="0">
              <a:ea typeface="Calibri"/>
              <a:cs typeface="Times New Roman"/>
            </a:endParaRPr>
          </a:p>
          <a:p>
            <a:endParaRPr lang="ru-RU" dirty="0"/>
          </a:p>
        </p:txBody>
      </p:sp>
    </p:spTree>
    <p:extLst>
      <p:ext uri="{BB962C8B-B14F-4D97-AF65-F5344CB8AC3E}">
        <p14:creationId xmlns:p14="http://schemas.microsoft.com/office/powerpoint/2010/main" val="1525606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88640"/>
            <a:ext cx="8229600" cy="5937523"/>
          </a:xfrm>
        </p:spPr>
        <p:txBody>
          <a:bodyPr>
            <a:normAutofit fontScale="47500" lnSpcReduction="20000"/>
          </a:bodyPr>
          <a:lstStyle/>
          <a:p>
            <a:r>
              <a:rPr lang="en-US" dirty="0"/>
              <a:t>This Technical Regulation uses the concepts provided for by the laws of the Republic of Kazakhstan dated November 9, 2004 "On Technical Regulation" and dated April 3, 2002 "On Industrial Safety at Hazardous Production Facilities", as well as the following:</a:t>
            </a:r>
          </a:p>
          <a:p>
            <a:endParaRPr lang="en-US" dirty="0"/>
          </a:p>
          <a:p>
            <a:r>
              <a:rPr lang="en-US" dirty="0"/>
              <a:t>      1) dose - the amount of a substance that has been ingested or introduced into the body, or a long-term exposure of an organism to a factor, taking into account its intensity;</a:t>
            </a:r>
          </a:p>
          <a:p>
            <a:r>
              <a:rPr lang="en-US" dirty="0"/>
              <a:t>      2) lethal dose - the minimum amount of a harmful substance or exposure, the ingestion or exposure of which on the body leads to the death of the latter;</a:t>
            </a:r>
          </a:p>
          <a:p>
            <a:r>
              <a:rPr lang="en-US" dirty="0"/>
              <a:t>      3) toxic dose - the minimum amount of a toxic substance that leads to poisoning of the body;</a:t>
            </a:r>
          </a:p>
          <a:p>
            <a:r>
              <a:rPr lang="en-US" dirty="0"/>
              <a:t>      4) hazardous products - hazardous chemical products, hazardous food products, hazardous waste, which includes at least one toxic substance that affects human health and the environment,</a:t>
            </a:r>
          </a:p>
          <a:p>
            <a:r>
              <a:rPr lang="en-US" dirty="0"/>
              <a:t>      5) warning labeling - information on the hazardous properties of hazardous products and on safety measures at the stages of handling it, applied to products and (or) packaging in accordance with the requirements of technical regulations in the field of safety of products containing toxic and highly toxic substances;</a:t>
            </a:r>
          </a:p>
          <a:p>
            <a:r>
              <a:rPr lang="en-US" dirty="0"/>
              <a:t>      6) product safety data sheet - a document containing information on the characteristics of hazardous products and measures to ensure safe handling of them;</a:t>
            </a:r>
          </a:p>
          <a:p>
            <a:r>
              <a:rPr lang="en-US" dirty="0"/>
              <a:t>      7) chemical products - products that have passed the technological stages of separation from natural resources and (or) transformation of raw materials using chemical reactions and are suitable for use on the day of meeting human needs or for production in the form in which it was released by the manufacturer;</a:t>
            </a:r>
          </a:p>
          <a:p>
            <a:r>
              <a:rPr lang="en-US" dirty="0"/>
              <a:t>      8) hazardous chemical products - chemicals with properties that can have a harmful effect on human life and health, the environment;</a:t>
            </a:r>
          </a:p>
          <a:p>
            <a:r>
              <a:rPr lang="en-US" dirty="0"/>
              <a:t>      9) classification of hazardous chemical products - the division of chemical products containing toxic and highly toxic substances into hazard classes and categories of chemicals to identify its properties that have or may have a harmful effect on human life and health, the environment;</a:t>
            </a:r>
            <a:endParaRPr lang="ru-RU" dirty="0"/>
          </a:p>
        </p:txBody>
      </p:sp>
    </p:spTree>
    <p:extLst>
      <p:ext uri="{BB962C8B-B14F-4D97-AF65-F5344CB8AC3E}">
        <p14:creationId xmlns:p14="http://schemas.microsoft.com/office/powerpoint/2010/main" val="16466223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fontScale="62500" lnSpcReduction="20000"/>
          </a:bodyPr>
          <a:lstStyle/>
          <a:p>
            <a:r>
              <a:rPr lang="ru-RU" dirty="0" smtClean="0"/>
              <a:t>10) </a:t>
            </a:r>
            <a:r>
              <a:rPr lang="en-US" dirty="0" smtClean="0"/>
              <a:t>maximum </a:t>
            </a:r>
            <a:r>
              <a:rPr lang="en-US" dirty="0"/>
              <a:t>permissible concentration (hereinafter - MPC) - the maximum amount of a harmful chemical substance per unit volume, which, if daily exposed for a long time, does not have a harmful effect on the human body, as detected by modern research methods; It is a genetic criterion in assessing the sanitary-epidemiological state of the environment (air of the working zone, atmospheric air, water bodies and soil);</a:t>
            </a:r>
          </a:p>
          <a:p>
            <a:endParaRPr lang="en-US" dirty="0"/>
          </a:p>
          <a:p>
            <a:r>
              <a:rPr lang="en-US" dirty="0"/>
              <a:t>      </a:t>
            </a:r>
            <a:r>
              <a:rPr lang="ru-RU" dirty="0" smtClean="0"/>
              <a:t>11</a:t>
            </a:r>
            <a:r>
              <a:rPr lang="en-US" dirty="0" smtClean="0"/>
              <a:t>) </a:t>
            </a:r>
            <a:r>
              <a:rPr lang="en-US" dirty="0"/>
              <a:t>approximate permissible levels (hereinafter - ODE) - permissible levels of substances in the water, developed on the basis of calculated and express experimental methods for predicting toxicity and applicable only at the stage of preventive sanitary supervision of designed or constructed enterprises, treatment facilities;</a:t>
            </a:r>
          </a:p>
          <a:p>
            <a:endParaRPr lang="en-US" dirty="0"/>
          </a:p>
          <a:p>
            <a:r>
              <a:rPr lang="en-US" dirty="0"/>
              <a:t>   </a:t>
            </a:r>
            <a:r>
              <a:rPr lang="ru-RU" dirty="0" smtClean="0"/>
              <a:t>12)</a:t>
            </a:r>
            <a:r>
              <a:rPr lang="en-US" dirty="0"/>
              <a:t>   circulation of hazardous products - the implementation of production, processing, acquisition, storage, sale, use and destruction of hazardous products on the territory of the Republic of Kazakhstan.</a:t>
            </a:r>
            <a:endParaRPr lang="ru-RU" dirty="0"/>
          </a:p>
        </p:txBody>
      </p:sp>
    </p:spTree>
    <p:extLst>
      <p:ext uri="{BB962C8B-B14F-4D97-AF65-F5344CB8AC3E}">
        <p14:creationId xmlns:p14="http://schemas.microsoft.com/office/powerpoint/2010/main" val="2081855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260648"/>
            <a:ext cx="8229600" cy="4525963"/>
          </a:xfrm>
        </p:spPr>
        <p:txBody>
          <a:bodyPr>
            <a:normAutofit fontScale="77500" lnSpcReduction="20000"/>
          </a:bodyPr>
          <a:lstStyle/>
          <a:p>
            <a:r>
              <a:rPr lang="en-US" dirty="0"/>
              <a:t>Warning labeling of hazardous products must indicate that more complete information on the safe handling of hazardous products is in the safety data sheet.</a:t>
            </a:r>
          </a:p>
          <a:p>
            <a:endParaRPr lang="en-US" dirty="0"/>
          </a:p>
          <a:p>
            <a:r>
              <a:rPr lang="en-US" dirty="0"/>
              <a:t>      </a:t>
            </a:r>
            <a:r>
              <a:rPr lang="en-US" dirty="0" smtClean="0"/>
              <a:t>Marking </a:t>
            </a:r>
            <a:r>
              <a:rPr lang="en-US" dirty="0"/>
              <a:t>in the territory of the Republic of Kazakhstan should be made in the Kazakh and Russian languages; additional use of foreign languages ​​is allowed.</a:t>
            </a:r>
          </a:p>
          <a:p>
            <a:endParaRPr lang="en-US" dirty="0"/>
          </a:p>
          <a:p>
            <a:r>
              <a:rPr lang="en-US" dirty="0"/>
              <a:t>      </a:t>
            </a:r>
            <a:r>
              <a:rPr lang="en-US" dirty="0" smtClean="0"/>
              <a:t> </a:t>
            </a:r>
            <a:r>
              <a:rPr lang="en-US" dirty="0"/>
              <a:t>Warning labels should be distinguished from other information accompanying hazardous products. Warning labels must be clear and legible, resistant to chemicals, climatic factors, stored throughout the entire period of storage and use of hazardous products.</a:t>
            </a:r>
            <a:endParaRPr lang="ru-RU" dirty="0"/>
          </a:p>
        </p:txBody>
      </p:sp>
    </p:spTree>
    <p:extLst>
      <p:ext uri="{BB962C8B-B14F-4D97-AF65-F5344CB8AC3E}">
        <p14:creationId xmlns:p14="http://schemas.microsoft.com/office/powerpoint/2010/main" val="26965086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67544" y="404664"/>
            <a:ext cx="8229600" cy="5865515"/>
          </a:xfrm>
        </p:spPr>
        <p:txBody>
          <a:bodyPr>
            <a:noAutofit/>
          </a:bodyPr>
          <a:lstStyle/>
          <a:p>
            <a:r>
              <a:rPr lang="en-US" sz="1600" b="1" dirty="0"/>
              <a:t>The safety data </a:t>
            </a:r>
            <a:r>
              <a:rPr lang="en-US" sz="1600" dirty="0"/>
              <a:t>sheet must contain the following sections</a:t>
            </a:r>
            <a:r>
              <a:rPr lang="en-US" sz="1600" dirty="0" smtClean="0"/>
              <a:t>:</a:t>
            </a:r>
            <a:endParaRPr lang="en-US" sz="1600" dirty="0"/>
          </a:p>
          <a:p>
            <a:r>
              <a:rPr lang="en-US" sz="1600" dirty="0"/>
              <a:t>      1) identification of hazardous products and information about the manufacturer or supplier</a:t>
            </a:r>
            <a:r>
              <a:rPr lang="en-US" sz="1600" dirty="0" smtClean="0"/>
              <a:t>;</a:t>
            </a:r>
            <a:endParaRPr lang="en-US" sz="1600" dirty="0"/>
          </a:p>
          <a:p>
            <a:r>
              <a:rPr lang="en-US" sz="1600" dirty="0"/>
              <a:t>      2) hazard identification (s</a:t>
            </a:r>
            <a:r>
              <a:rPr lang="en-US" sz="1600" dirty="0" smtClean="0"/>
              <a:t>);</a:t>
            </a:r>
            <a:endParaRPr lang="en-US" sz="1600" dirty="0"/>
          </a:p>
          <a:p>
            <a:r>
              <a:rPr lang="en-US" sz="1600" dirty="0"/>
              <a:t>      3) toxicity information</a:t>
            </a:r>
            <a:r>
              <a:rPr lang="en-US" sz="1600" dirty="0" smtClean="0"/>
              <a:t>;</a:t>
            </a:r>
            <a:endParaRPr lang="en-US" sz="1600" dirty="0"/>
          </a:p>
          <a:p>
            <a:r>
              <a:rPr lang="en-US" sz="1600" dirty="0"/>
              <a:t>      4) First aid measures</a:t>
            </a:r>
            <a:r>
              <a:rPr lang="en-US" sz="1600" dirty="0" smtClean="0"/>
              <a:t>;</a:t>
            </a:r>
            <a:endParaRPr lang="en-US" sz="1600" dirty="0"/>
          </a:p>
          <a:p>
            <a:r>
              <a:rPr lang="en-US" sz="1600" dirty="0"/>
              <a:t>      </a:t>
            </a:r>
            <a:r>
              <a:rPr lang="en-US" sz="1600" dirty="0" smtClean="0"/>
              <a:t>5)measures </a:t>
            </a:r>
            <a:r>
              <a:rPr lang="en-US" sz="1600" dirty="0"/>
              <a:t>to prevent and eliminate emergency and emergency situations and their consequences</a:t>
            </a:r>
            <a:r>
              <a:rPr lang="en-US" sz="1600" dirty="0" smtClean="0"/>
              <a:t>;</a:t>
            </a:r>
            <a:endParaRPr lang="en-US" sz="1600" dirty="0"/>
          </a:p>
          <a:p>
            <a:r>
              <a:rPr lang="en-US" sz="1600" dirty="0"/>
              <a:t>      6) rules for storing hazardous products and handling them during loading and unloading</a:t>
            </a:r>
            <a:r>
              <a:rPr lang="en-US" sz="1600" dirty="0" smtClean="0"/>
              <a:t>;</a:t>
            </a:r>
            <a:endParaRPr lang="en-US" sz="1600" dirty="0"/>
          </a:p>
          <a:p>
            <a:r>
              <a:rPr lang="en-US" sz="1600" dirty="0"/>
              <a:t>      7) hazardous exposure controls and personal protective equipment</a:t>
            </a:r>
            <a:r>
              <a:rPr lang="en-US" sz="1600" dirty="0" smtClean="0"/>
              <a:t>;</a:t>
            </a:r>
            <a:endParaRPr lang="en-US" sz="1600" dirty="0"/>
          </a:p>
          <a:p>
            <a:r>
              <a:rPr lang="en-US" sz="1600" dirty="0"/>
              <a:t>      8) physicochemical properties</a:t>
            </a:r>
            <a:r>
              <a:rPr lang="en-US" sz="1600" dirty="0" smtClean="0"/>
              <a:t>;</a:t>
            </a:r>
            <a:endParaRPr lang="en-US" sz="1600" dirty="0"/>
          </a:p>
          <a:p>
            <a:r>
              <a:rPr lang="en-US" sz="1600" dirty="0"/>
              <a:t>      9) stability and reactivity</a:t>
            </a:r>
            <a:r>
              <a:rPr lang="en-US" sz="1600" dirty="0" smtClean="0"/>
              <a:t>;</a:t>
            </a:r>
            <a:endParaRPr lang="en-US" sz="1600" dirty="0"/>
          </a:p>
          <a:p>
            <a:r>
              <a:rPr lang="en-US" sz="1600" dirty="0"/>
              <a:t>      </a:t>
            </a:r>
            <a:r>
              <a:rPr lang="en-US" sz="1600" dirty="0" smtClean="0"/>
              <a:t>10</a:t>
            </a:r>
            <a:r>
              <a:rPr lang="en-US" sz="1600" dirty="0"/>
              <a:t>) information on the environmental impact</a:t>
            </a:r>
            <a:r>
              <a:rPr lang="en-US" sz="1600" dirty="0" smtClean="0"/>
              <a:t>;</a:t>
            </a:r>
            <a:endParaRPr lang="en-US" sz="1600" dirty="0"/>
          </a:p>
          <a:p>
            <a:r>
              <a:rPr lang="en-US" sz="1600" dirty="0"/>
              <a:t>      11) recommendations for the disposal of toxic waste</a:t>
            </a:r>
            <a:r>
              <a:rPr lang="en-US" sz="1600" dirty="0" smtClean="0"/>
              <a:t>;</a:t>
            </a:r>
            <a:endParaRPr lang="en-US" sz="1600" dirty="0"/>
          </a:p>
          <a:p>
            <a:r>
              <a:rPr lang="en-US" sz="1600" dirty="0"/>
              <a:t>      12) information during transportation. (The procedure for packaging and labeling hazardous waste for transportation purposes is established by the legislation of the Republic of Kazakhstan on transport</a:t>
            </a:r>
            <a:r>
              <a:rPr lang="en-US" sz="1600" dirty="0" smtClean="0"/>
              <a:t>);</a:t>
            </a:r>
            <a:endParaRPr lang="en-US" sz="1600" dirty="0"/>
          </a:p>
          <a:p>
            <a:r>
              <a:rPr lang="en-US" sz="1600" dirty="0"/>
              <a:t>      13) information on national and international legislation</a:t>
            </a:r>
            <a:r>
              <a:rPr lang="en-US" sz="1600" dirty="0" smtClean="0"/>
              <a:t>;</a:t>
            </a:r>
            <a:endParaRPr lang="en-US" sz="1600" dirty="0"/>
          </a:p>
          <a:p>
            <a:r>
              <a:rPr lang="en-US" sz="1600" dirty="0"/>
              <a:t>      14) additional information or a document certifying the safety of food products.</a:t>
            </a:r>
            <a:endParaRPr lang="ru-RU" sz="1600" dirty="0"/>
          </a:p>
        </p:txBody>
      </p:sp>
    </p:spTree>
    <p:extLst>
      <p:ext uri="{BB962C8B-B14F-4D97-AF65-F5344CB8AC3E}">
        <p14:creationId xmlns:p14="http://schemas.microsoft.com/office/powerpoint/2010/main" val="24291024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90066"/>
          </a:xfrm>
        </p:spPr>
        <p:txBody>
          <a:bodyPr>
            <a:normAutofit/>
          </a:bodyPr>
          <a:lstStyle/>
          <a:p>
            <a:r>
              <a:rPr lang="en-US" sz="2000" b="1" dirty="0"/>
              <a:t>Requirements for hazardous industrial processes</a:t>
            </a:r>
            <a:endParaRPr lang="ru-RU" sz="2000" b="1" dirty="0"/>
          </a:p>
        </p:txBody>
      </p:sp>
      <p:sp>
        <p:nvSpPr>
          <p:cNvPr id="3" name="Объект 2"/>
          <p:cNvSpPr>
            <a:spLocks noGrp="1"/>
          </p:cNvSpPr>
          <p:nvPr>
            <p:ph idx="1"/>
          </p:nvPr>
        </p:nvSpPr>
        <p:spPr>
          <a:xfrm>
            <a:off x="457200" y="764704"/>
            <a:ext cx="8229600" cy="5361459"/>
          </a:xfrm>
        </p:spPr>
        <p:txBody>
          <a:bodyPr>
            <a:normAutofit fontScale="40000" lnSpcReduction="20000"/>
          </a:bodyPr>
          <a:lstStyle/>
          <a:p>
            <a:r>
              <a:rPr lang="en-US" dirty="0"/>
              <a:t>In the production of hazardous products, standards must be established that ensure safety for the life and health of production personnel, environmental protection in accordance with the requirements of the labor legislation of the Republic of Kazakhstan.</a:t>
            </a:r>
          </a:p>
          <a:p>
            <a:endParaRPr lang="en-US" dirty="0"/>
          </a:p>
          <a:p>
            <a:r>
              <a:rPr lang="en-US" dirty="0"/>
              <a:t>      </a:t>
            </a:r>
            <a:r>
              <a:rPr lang="en-US" dirty="0" smtClean="0"/>
              <a:t>Personnel </a:t>
            </a:r>
            <a:r>
              <a:rPr lang="en-US" dirty="0"/>
              <a:t>engaged in the stages of the life cycle of hazardous products must have the necessary qualifications, knowledge of safe working methods, be provided with the necessary means of control and protection, and have appropriate approvals for working with hazardous products in the manner established by the legislation of the Republic of Kazakhstan.</a:t>
            </a:r>
          </a:p>
          <a:p>
            <a:endParaRPr lang="en-US" dirty="0"/>
          </a:p>
          <a:p>
            <a:r>
              <a:rPr lang="en-US" dirty="0"/>
              <a:t>      </a:t>
            </a:r>
            <a:r>
              <a:rPr lang="en-US" dirty="0" smtClean="0"/>
              <a:t>In </a:t>
            </a:r>
            <a:r>
              <a:rPr lang="en-US" dirty="0"/>
              <a:t>order to ensure the safety of personnel employed at all stages of the life cycle of hazardous products, the conditions must be met:</a:t>
            </a:r>
          </a:p>
          <a:p>
            <a:endParaRPr lang="en-US" dirty="0"/>
          </a:p>
          <a:p>
            <a:r>
              <a:rPr lang="en-US" dirty="0"/>
              <a:t>      1) the use of techniques and methods of labor protection, eliminating the risk of exposure to hazardous products on human life and health, the environment;</a:t>
            </a:r>
          </a:p>
          <a:p>
            <a:endParaRPr lang="en-US" dirty="0"/>
          </a:p>
          <a:p>
            <a:r>
              <a:rPr lang="en-US" dirty="0"/>
              <a:t>      2) the provision of necessary personal hygiene products, personal protective equipment;</a:t>
            </a:r>
          </a:p>
          <a:p>
            <a:endParaRPr lang="en-US" dirty="0"/>
          </a:p>
          <a:p>
            <a:r>
              <a:rPr lang="en-US" dirty="0"/>
              <a:t>      3) the use of warning labels;</a:t>
            </a:r>
          </a:p>
          <a:p>
            <a:endParaRPr lang="en-US" dirty="0"/>
          </a:p>
          <a:p>
            <a:r>
              <a:rPr lang="en-US" dirty="0"/>
              <a:t>      4) familiarization of personnel with measures of safe work with chemical products;</a:t>
            </a:r>
          </a:p>
          <a:p>
            <a:endParaRPr lang="en-US" dirty="0"/>
          </a:p>
          <a:p>
            <a:r>
              <a:rPr lang="en-US" dirty="0"/>
              <a:t>      5) development of measures for the prevention and elimination of emergency situations;</a:t>
            </a:r>
          </a:p>
          <a:p>
            <a:endParaRPr lang="en-US" dirty="0"/>
          </a:p>
          <a:p>
            <a:r>
              <a:rPr lang="en-US" dirty="0"/>
              <a:t>      6) development of organization standards for working personnel on general requirements when working with toxic and highly toxic substances and safety and labor protection instructions, including requirements for work in closed apparatus, wells, collectors and other similar equipment, tanks and structures at enterprises production of hazardous products.</a:t>
            </a:r>
            <a:endParaRPr lang="ru-RU" dirty="0"/>
          </a:p>
        </p:txBody>
      </p:sp>
    </p:spTree>
    <p:extLst>
      <p:ext uri="{BB962C8B-B14F-4D97-AF65-F5344CB8AC3E}">
        <p14:creationId xmlns:p14="http://schemas.microsoft.com/office/powerpoint/2010/main" val="13836550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60648"/>
            <a:ext cx="8229600" cy="5865515"/>
          </a:xfrm>
        </p:spPr>
        <p:txBody>
          <a:bodyPr>
            <a:normAutofit fontScale="85000" lnSpcReduction="20000"/>
          </a:bodyPr>
          <a:lstStyle/>
          <a:p>
            <a:r>
              <a:rPr lang="en-US" dirty="0"/>
              <a:t>At industrial facilities, the production activity of which is associated with toxic and highly toxic substances, should be</a:t>
            </a:r>
            <a:r>
              <a:rPr lang="en-US" dirty="0" smtClean="0"/>
              <a:t>:</a:t>
            </a:r>
            <a:endParaRPr lang="en-US" dirty="0"/>
          </a:p>
          <a:p>
            <a:r>
              <a:rPr lang="en-US" dirty="0"/>
              <a:t>      1) normative documents on standardization of labor safety during the production (manufacture), use and storage of toxic and highly toxic substances have been developed</a:t>
            </a:r>
            <a:r>
              <a:rPr lang="en-US" dirty="0" smtClean="0"/>
              <a:t>;</a:t>
            </a:r>
            <a:endParaRPr lang="en-US" dirty="0"/>
          </a:p>
          <a:p>
            <a:r>
              <a:rPr lang="en-US" dirty="0"/>
              <a:t>      2) complexes of organizational and technical, sanitary-epidemiological and biomedical measures were completed</a:t>
            </a:r>
            <a:r>
              <a:rPr lang="en-US" dirty="0" smtClean="0"/>
              <a:t>.</a:t>
            </a:r>
            <a:endParaRPr lang="en-US" dirty="0"/>
          </a:p>
          <a:p>
            <a:r>
              <a:rPr lang="en-US" dirty="0"/>
              <a:t>     </a:t>
            </a:r>
            <a:r>
              <a:rPr lang="en-US" dirty="0" smtClean="0"/>
              <a:t>The </a:t>
            </a:r>
            <a:r>
              <a:rPr lang="en-US" dirty="0"/>
              <a:t>limit quantities of toxic and highly toxic substances, the presence of which at the industrial facility is the basis for declaration, are established in the Law of the Republic of Kazakhstan "On Industrial Safety at Hazardous Production Facilities".</a:t>
            </a:r>
            <a:endParaRPr lang="ru-RU" dirty="0"/>
          </a:p>
        </p:txBody>
      </p:sp>
    </p:spTree>
    <p:extLst>
      <p:ext uri="{BB962C8B-B14F-4D97-AF65-F5344CB8AC3E}">
        <p14:creationId xmlns:p14="http://schemas.microsoft.com/office/powerpoint/2010/main" val="39460475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76672"/>
            <a:ext cx="8229600" cy="5649491"/>
          </a:xfrm>
        </p:spPr>
        <p:txBody>
          <a:bodyPr>
            <a:normAutofit fontScale="85000" lnSpcReduction="20000"/>
          </a:bodyPr>
          <a:lstStyle/>
          <a:p>
            <a:r>
              <a:rPr lang="en-US" dirty="0"/>
              <a:t>Monitoring of the air environment of industrial premises is carried out according to a schedule approved by the chief engineer of the enterprise</a:t>
            </a:r>
            <a:r>
              <a:rPr lang="en-US" dirty="0" smtClean="0"/>
              <a:t>.</a:t>
            </a:r>
            <a:endParaRPr lang="en-US" dirty="0"/>
          </a:p>
          <a:p>
            <a:r>
              <a:rPr lang="en-US" dirty="0"/>
              <a:t>Air sampling is carried out in the working area at a distance of 0.5 m from sources of harmful substances in the conditions of the existing supply and exhaust ventilation outside the action of the supply ventilation torch and open windows</a:t>
            </a:r>
            <a:r>
              <a:rPr lang="en-US" dirty="0" smtClean="0"/>
              <a:t>.</a:t>
            </a:r>
            <a:endParaRPr lang="en-US" dirty="0"/>
          </a:p>
          <a:p>
            <a:r>
              <a:rPr lang="en-US" dirty="0"/>
              <a:t>Typically, the frequency of sampling and analysis is set depending on the hazard class of substances: 1st hazard class - at least once every 10 days, 2nd - at least once a month, 3rd and 4th hazard classes - not less than once a quarter</a:t>
            </a:r>
            <a:r>
              <a:rPr lang="en-US" dirty="0" smtClean="0"/>
              <a:t>.</a:t>
            </a:r>
            <a:endParaRPr lang="en-US" dirty="0"/>
          </a:p>
          <a:p>
            <a:r>
              <a:rPr lang="en-US" dirty="0"/>
              <a:t>To control the air environment, laboratory, indicator and express methods are used. There are also automatic gas monitoring devices.</a:t>
            </a:r>
            <a:endParaRPr lang="ru-RU" dirty="0"/>
          </a:p>
        </p:txBody>
      </p:sp>
    </p:spTree>
    <p:extLst>
      <p:ext uri="{BB962C8B-B14F-4D97-AF65-F5344CB8AC3E}">
        <p14:creationId xmlns:p14="http://schemas.microsoft.com/office/powerpoint/2010/main" val="15478370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88640"/>
            <a:ext cx="8229600" cy="5937523"/>
          </a:xfrm>
        </p:spPr>
        <p:txBody>
          <a:bodyPr>
            <a:normAutofit fontScale="62500" lnSpcReduction="20000"/>
          </a:bodyPr>
          <a:lstStyle/>
          <a:p>
            <a:r>
              <a:rPr lang="en-US" b="1" dirty="0"/>
              <a:t>Laboratory methods </a:t>
            </a:r>
            <a:r>
              <a:rPr lang="en-US" dirty="0"/>
              <a:t>are very accurate and make it possible to determine the trace amounts of toxic substances in the air. In this case, an air sample is taken in the production room, and analyzed in the laboratory. However, they require considerable time and are mainly used in research. For this purpose, various methods of chemical (bulk and weight) and physicochemical (</a:t>
            </a:r>
            <a:r>
              <a:rPr lang="en-US" dirty="0" err="1"/>
              <a:t>photocolorimetry</a:t>
            </a:r>
            <a:r>
              <a:rPr lang="en-US" dirty="0"/>
              <a:t>, spectroscopy, </a:t>
            </a:r>
            <a:r>
              <a:rPr lang="en-US" dirty="0" err="1"/>
              <a:t>coulometry</a:t>
            </a:r>
            <a:r>
              <a:rPr lang="en-US" dirty="0"/>
              <a:t>, chromatography, polarography, etc.) analysis are used.</a:t>
            </a:r>
          </a:p>
          <a:p>
            <a:endParaRPr lang="en-US" dirty="0"/>
          </a:p>
          <a:p>
            <a:r>
              <a:rPr lang="en-US" b="1" dirty="0"/>
              <a:t>Indication methods </a:t>
            </a:r>
            <a:r>
              <a:rPr lang="en-US" dirty="0"/>
              <a:t>are simple, they allow you to quickly determine the qualitative composition of pollutants. These methods are used in cases where the presence of toxic substances in the premises is undesirable even in low concentrations, and if they are available, special urgent measures are required (start-up of emergency ventilation, neutralization of the gas-polluted area, use of personal protective equipment, etc.). However, the quantitative determination of toxic substances in air using indicator methods can be made very tentatively</a:t>
            </a:r>
            <a:r>
              <a:rPr lang="en-US" dirty="0" smtClean="0"/>
              <a:t>.</a:t>
            </a:r>
            <a:endParaRPr lang="en-US" dirty="0"/>
          </a:p>
          <a:p>
            <a:r>
              <a:rPr lang="en-US" dirty="0"/>
              <a:t>Indication methods are based on color reactions between polluted air and an absorption solution or reactive paper. By the intensity of the color of the absorber, we can tentatively judge the concentration of the </a:t>
            </a:r>
            <a:r>
              <a:rPr lang="en-US" dirty="0" err="1"/>
              <a:t>analyte</a:t>
            </a:r>
            <a:r>
              <a:rPr lang="en-US" dirty="0"/>
              <a:t> in the air. So, a piece of paper saturated with lead acetic acid blackens in the presence of traces of hydrogen sulfide; a piece of paper soaked in </a:t>
            </a:r>
            <a:r>
              <a:rPr lang="en-US" dirty="0" err="1"/>
              <a:t>dimethylaminobenzenedehyde</a:t>
            </a:r>
            <a:r>
              <a:rPr lang="en-US" dirty="0"/>
              <a:t> vapor (Prokofiev's piece of paper) turns red in the presence of traces of phosgene, etc.</a:t>
            </a:r>
            <a:endParaRPr lang="ru-RU" dirty="0"/>
          </a:p>
        </p:txBody>
      </p:sp>
    </p:spTree>
    <p:extLst>
      <p:ext uri="{BB962C8B-B14F-4D97-AF65-F5344CB8AC3E}">
        <p14:creationId xmlns:p14="http://schemas.microsoft.com/office/powerpoint/2010/main" val="34592417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88640"/>
            <a:ext cx="8229600" cy="5937523"/>
          </a:xfrm>
        </p:spPr>
        <p:txBody>
          <a:bodyPr>
            <a:normAutofit fontScale="85000" lnSpcReduction="20000"/>
          </a:bodyPr>
          <a:lstStyle/>
          <a:p>
            <a:r>
              <a:rPr lang="en-US" b="1" dirty="0"/>
              <a:t>Express methods </a:t>
            </a:r>
            <a:r>
              <a:rPr lang="en-US" dirty="0"/>
              <a:t>are used for qualitative and quantitative determination of the concentration of harmful vapors and gases directly in the working area. For monitoring, gas analyzers of the UG brands, a chemical gas detector GC, a gas analyzer of the type PGF 2M1-IZG, etc. are used.</a:t>
            </a:r>
          </a:p>
          <a:p>
            <a:endParaRPr lang="en-US" dirty="0"/>
          </a:p>
          <a:p>
            <a:r>
              <a:rPr lang="en-US" dirty="0"/>
              <a:t>Express methods are mainly based on obtaining a color reaction in the interaction of the </a:t>
            </a:r>
            <a:r>
              <a:rPr lang="en-US" dirty="0" err="1"/>
              <a:t>analyte</a:t>
            </a:r>
            <a:r>
              <a:rPr lang="en-US" dirty="0"/>
              <a:t> with a solid sorbent - indicator powder, placed in a narrow glass tube. When contaminated air is sucked through the tube, the indicator powder is painted for a certain length, the value of which determines the concentration of the </a:t>
            </a:r>
            <a:r>
              <a:rPr lang="en-US" dirty="0" err="1"/>
              <a:t>analyte</a:t>
            </a:r>
            <a:r>
              <a:rPr lang="en-US" dirty="0"/>
              <a:t>. The main principles of the linear coloristic method are implemented in gas analyzers UG-1 and UG-2.</a:t>
            </a:r>
            <a:endParaRPr lang="ru-RU" dirty="0"/>
          </a:p>
        </p:txBody>
      </p:sp>
    </p:spTree>
    <p:extLst>
      <p:ext uri="{BB962C8B-B14F-4D97-AF65-F5344CB8AC3E}">
        <p14:creationId xmlns:p14="http://schemas.microsoft.com/office/powerpoint/2010/main" val="34125936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16632"/>
            <a:ext cx="8229600" cy="6009531"/>
          </a:xfrm>
        </p:spPr>
        <p:txBody>
          <a:bodyPr>
            <a:normAutofit fontScale="62500" lnSpcReduction="20000"/>
          </a:bodyPr>
          <a:lstStyle/>
          <a:p>
            <a:r>
              <a:rPr lang="en-US" b="1" dirty="0"/>
              <a:t>Continuous automatic gas analyzers </a:t>
            </a:r>
            <a:r>
              <a:rPr lang="en-US" dirty="0"/>
              <a:t>usually carry out continuous recording of the level of gas contamination on a chart tape. They may have varying sensitivities. Gas analyzers tuned to MPC levels or explosive hazard indicators ™, when they reach the appropriate concentration, give a light or sound signal, automatically turn on ventilation, etc. Such devices are called gas detectors.</a:t>
            </a:r>
          </a:p>
          <a:p>
            <a:endParaRPr lang="en-US" dirty="0"/>
          </a:p>
          <a:p>
            <a:r>
              <a:rPr lang="en-US" dirty="0"/>
              <a:t>To determine the concentration of dust in the air, there are several methods</a:t>
            </a:r>
            <a:r>
              <a:rPr lang="en-US" dirty="0" smtClean="0"/>
              <a:t>:</a:t>
            </a:r>
            <a:endParaRPr lang="en-US" dirty="0"/>
          </a:p>
          <a:p>
            <a:r>
              <a:rPr lang="ru-RU" dirty="0" smtClean="0"/>
              <a:t>1. </a:t>
            </a:r>
            <a:r>
              <a:rPr lang="en-US" dirty="0" smtClean="0"/>
              <a:t>aspiration </a:t>
            </a:r>
            <a:r>
              <a:rPr lang="en-US" dirty="0"/>
              <a:t>- based on air suction through porous materials or through liquids (water, oils). However, standard filters are most often used. Filters AFA-VP-20, AFA-KhP-20, AFA-HA-20, AFA-VP-10, FPP made of various polymeric filtering materials are found to be most widely used</a:t>
            </a:r>
            <a:r>
              <a:rPr lang="en-US" dirty="0" smtClean="0"/>
              <a:t>;</a:t>
            </a:r>
            <a:endParaRPr lang="en-US" dirty="0"/>
          </a:p>
          <a:p>
            <a:r>
              <a:rPr lang="ru-RU" dirty="0" smtClean="0"/>
              <a:t>2. </a:t>
            </a:r>
            <a:r>
              <a:rPr lang="en-US" dirty="0" smtClean="0"/>
              <a:t>sedimentation </a:t>
            </a:r>
            <a:r>
              <a:rPr lang="en-US" dirty="0"/>
              <a:t>- based on the natural deposition of dust on glass plates with the subsequent calculation of the mass of dust per 1 m2 of surface</a:t>
            </a:r>
            <a:r>
              <a:rPr lang="en-US" dirty="0" smtClean="0"/>
              <a:t>;</a:t>
            </a:r>
            <a:endParaRPr lang="en-US" dirty="0"/>
          </a:p>
          <a:p>
            <a:r>
              <a:rPr lang="ru-RU" dirty="0" smtClean="0"/>
              <a:t>3. </a:t>
            </a:r>
            <a:r>
              <a:rPr lang="en-US" dirty="0" smtClean="0"/>
              <a:t>electrostatic </a:t>
            </a:r>
            <a:r>
              <a:rPr lang="en-US" dirty="0"/>
              <a:t>- consists in creating a high voltage field in which dust particles are electrified and attracted to the electrodes</a:t>
            </a:r>
            <a:r>
              <a:rPr lang="en-US" dirty="0" smtClean="0"/>
              <a:t>;</a:t>
            </a:r>
            <a:endParaRPr lang="en-US" dirty="0"/>
          </a:p>
          <a:p>
            <a:r>
              <a:rPr lang="ru-RU" dirty="0" smtClean="0"/>
              <a:t>4. </a:t>
            </a:r>
            <a:r>
              <a:rPr lang="en-US" dirty="0" smtClean="0"/>
              <a:t>photometric </a:t>
            </a:r>
            <a:r>
              <a:rPr lang="en-US" dirty="0"/>
              <a:t>- dust particles are recorded using strong side light</a:t>
            </a:r>
            <a:r>
              <a:rPr lang="en-US" dirty="0" smtClean="0"/>
              <a:t>;</a:t>
            </a:r>
            <a:endParaRPr lang="en-US" dirty="0"/>
          </a:p>
          <a:p>
            <a:r>
              <a:rPr lang="ru-RU" dirty="0" smtClean="0"/>
              <a:t>5. </a:t>
            </a:r>
            <a:r>
              <a:rPr lang="en-US" dirty="0" smtClean="0"/>
              <a:t>radioisotope </a:t>
            </a:r>
            <a:r>
              <a:rPr lang="en-US" dirty="0"/>
              <a:t>- based on determining the mass of dust retained by the filter by the degree of attenuation of the flux of P particles passing through the filter before it is dusted and after.</a:t>
            </a:r>
            <a:endParaRPr lang="ru-RU" dirty="0"/>
          </a:p>
        </p:txBody>
      </p:sp>
    </p:spTree>
    <p:extLst>
      <p:ext uri="{BB962C8B-B14F-4D97-AF65-F5344CB8AC3E}">
        <p14:creationId xmlns:p14="http://schemas.microsoft.com/office/powerpoint/2010/main" val="2998387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76672"/>
            <a:ext cx="8229600" cy="5649491"/>
          </a:xfrm>
        </p:spPr>
        <p:txBody>
          <a:bodyPr>
            <a:normAutofit fontScale="62500" lnSpcReduction="20000"/>
          </a:bodyPr>
          <a:lstStyle/>
          <a:p>
            <a:pPr>
              <a:lnSpc>
                <a:spcPct val="115000"/>
              </a:lnSpc>
              <a:spcAft>
                <a:spcPts val="0"/>
              </a:spcAft>
            </a:pPr>
            <a:r>
              <a:rPr lang="ru-RU" b="1" dirty="0">
                <a:latin typeface="Arial"/>
                <a:ea typeface="Calibri"/>
                <a:cs typeface="Times New Roman"/>
              </a:rPr>
              <a:t>E. </a:t>
            </a:r>
            <a:r>
              <a:rPr lang="ru-RU" b="1" dirty="0" err="1">
                <a:latin typeface="Arial"/>
                <a:ea typeface="Calibri"/>
                <a:cs typeface="Times New Roman"/>
              </a:rPr>
              <a:t>Irritant</a:t>
            </a:r>
            <a:endParaRPr lang="ru-RU" sz="4000" dirty="0">
              <a:ea typeface="Calibri"/>
              <a:cs typeface="Times New Roman"/>
            </a:endParaRPr>
          </a:p>
          <a:p>
            <a:pPr>
              <a:lnSpc>
                <a:spcPct val="115000"/>
              </a:lnSpc>
              <a:spcAft>
                <a:spcPts val="0"/>
              </a:spcAft>
            </a:pPr>
            <a:r>
              <a:rPr lang="ru-RU" b="1" dirty="0" err="1">
                <a:latin typeface="Arial"/>
                <a:ea typeface="Calibri"/>
                <a:cs typeface="Times New Roman"/>
              </a:rPr>
              <a:t>Hazard</a:t>
            </a:r>
            <a:r>
              <a:rPr lang="ru-RU" b="1" dirty="0">
                <a:latin typeface="Arial"/>
                <a:ea typeface="Calibri"/>
                <a:cs typeface="Times New Roman"/>
              </a:rPr>
              <a:t>: </a:t>
            </a:r>
            <a:r>
              <a:rPr lang="ru-RU" dirty="0" err="1">
                <a:latin typeface="ArialMT"/>
                <a:ea typeface="Calibri"/>
                <a:cs typeface="ArialMT"/>
              </a:rPr>
              <a:t>May</a:t>
            </a:r>
            <a:r>
              <a:rPr lang="ru-RU" dirty="0">
                <a:latin typeface="ArialMT"/>
                <a:ea typeface="Calibri"/>
                <a:cs typeface="ArialMT"/>
              </a:rPr>
              <a:t> </a:t>
            </a:r>
            <a:r>
              <a:rPr lang="ru-RU" dirty="0" err="1">
                <a:latin typeface="ArialMT"/>
                <a:ea typeface="Calibri"/>
                <a:cs typeface="ArialMT"/>
              </a:rPr>
              <a:t>have</a:t>
            </a:r>
            <a:r>
              <a:rPr lang="ru-RU" dirty="0">
                <a:latin typeface="ArialMT"/>
                <a:ea typeface="Calibri"/>
                <a:cs typeface="ArialMT"/>
              </a:rPr>
              <a:t> </a:t>
            </a:r>
            <a:r>
              <a:rPr lang="ru-RU" dirty="0" err="1">
                <a:latin typeface="ArialMT"/>
                <a:ea typeface="Calibri"/>
                <a:cs typeface="ArialMT"/>
              </a:rPr>
              <a:t>an</a:t>
            </a:r>
            <a:r>
              <a:rPr lang="ru-RU" dirty="0">
                <a:latin typeface="ArialMT"/>
                <a:ea typeface="Calibri"/>
                <a:cs typeface="ArialMT"/>
              </a:rPr>
              <a:t> </a:t>
            </a:r>
            <a:r>
              <a:rPr lang="ru-RU" dirty="0" err="1">
                <a:latin typeface="ArialMT"/>
                <a:ea typeface="Calibri"/>
                <a:cs typeface="ArialMT"/>
              </a:rPr>
              <a:t>irritant</a:t>
            </a:r>
            <a:r>
              <a:rPr lang="ru-RU" dirty="0">
                <a:latin typeface="ArialMT"/>
                <a:ea typeface="Calibri"/>
                <a:cs typeface="ArialMT"/>
              </a:rPr>
              <a:t> </a:t>
            </a:r>
            <a:r>
              <a:rPr lang="ru-RU" dirty="0" err="1">
                <a:latin typeface="ArialMT"/>
                <a:ea typeface="Calibri"/>
                <a:cs typeface="ArialMT"/>
              </a:rPr>
              <a:t>effect</a:t>
            </a:r>
            <a:r>
              <a:rPr lang="ru-RU" dirty="0">
                <a:latin typeface="ArialMT"/>
                <a:ea typeface="Calibri"/>
                <a:cs typeface="ArialMT"/>
              </a:rPr>
              <a:t> </a:t>
            </a:r>
            <a:r>
              <a:rPr lang="ru-RU" dirty="0" err="1">
                <a:latin typeface="ArialMT"/>
                <a:ea typeface="Calibri"/>
                <a:cs typeface="ArialMT"/>
              </a:rPr>
              <a:t>on</a:t>
            </a:r>
            <a:r>
              <a:rPr lang="ru-RU" dirty="0">
                <a:latin typeface="ArialMT"/>
                <a:ea typeface="Calibri"/>
                <a:cs typeface="ArialMT"/>
              </a:rPr>
              <a:t> </a:t>
            </a:r>
            <a:r>
              <a:rPr lang="ru-RU" dirty="0" err="1">
                <a:latin typeface="ArialMT"/>
                <a:ea typeface="Calibri"/>
                <a:cs typeface="ArialMT"/>
              </a:rPr>
              <a:t>skin</a:t>
            </a:r>
            <a:r>
              <a:rPr lang="ru-RU" dirty="0">
                <a:latin typeface="ArialMT"/>
                <a:ea typeface="Calibri"/>
                <a:cs typeface="ArialMT"/>
              </a:rPr>
              <a:t>, </a:t>
            </a:r>
            <a:r>
              <a:rPr lang="ru-RU" dirty="0" err="1">
                <a:latin typeface="ArialMT"/>
                <a:ea typeface="Calibri"/>
                <a:cs typeface="ArialMT"/>
              </a:rPr>
              <a:t>eyes</a:t>
            </a:r>
            <a:r>
              <a:rPr lang="ru-RU" dirty="0">
                <a:latin typeface="ArialMT"/>
                <a:ea typeface="Calibri"/>
                <a:cs typeface="ArialMT"/>
              </a:rPr>
              <a:t> </a:t>
            </a:r>
            <a:r>
              <a:rPr lang="ru-RU" dirty="0" err="1">
                <a:latin typeface="ArialMT"/>
                <a:ea typeface="Calibri"/>
                <a:cs typeface="ArialMT"/>
              </a:rPr>
              <a:t>and</a:t>
            </a:r>
            <a:r>
              <a:rPr lang="ru-RU" dirty="0">
                <a:latin typeface="ArialMT"/>
                <a:ea typeface="Calibri"/>
                <a:cs typeface="ArialMT"/>
              </a:rPr>
              <a:t> </a:t>
            </a:r>
            <a:r>
              <a:rPr lang="ru-RU" dirty="0" err="1">
                <a:latin typeface="ArialMT"/>
                <a:ea typeface="Calibri"/>
                <a:cs typeface="ArialMT"/>
              </a:rPr>
              <a:t>respiratory</a:t>
            </a:r>
            <a:endParaRPr lang="ru-RU" sz="4000" dirty="0">
              <a:ea typeface="Calibri"/>
              <a:cs typeface="Times New Roman"/>
            </a:endParaRPr>
          </a:p>
          <a:p>
            <a:pPr>
              <a:lnSpc>
                <a:spcPct val="115000"/>
              </a:lnSpc>
              <a:spcAft>
                <a:spcPts val="0"/>
              </a:spcAft>
            </a:pPr>
            <a:r>
              <a:rPr lang="ru-RU" dirty="0" err="1">
                <a:latin typeface="ArialMT"/>
                <a:ea typeface="Calibri"/>
                <a:cs typeface="ArialMT"/>
              </a:rPr>
              <a:t>organs</a:t>
            </a:r>
            <a:endParaRPr lang="ru-RU" sz="4000" dirty="0">
              <a:ea typeface="Calibri"/>
              <a:cs typeface="Times New Roman"/>
            </a:endParaRPr>
          </a:p>
          <a:p>
            <a:pPr>
              <a:lnSpc>
                <a:spcPct val="115000"/>
              </a:lnSpc>
              <a:spcAft>
                <a:spcPts val="0"/>
              </a:spcAft>
            </a:pPr>
            <a:r>
              <a:rPr lang="ru-RU" b="1" dirty="0" err="1">
                <a:latin typeface="Arial"/>
                <a:ea typeface="Calibri"/>
                <a:cs typeface="Times New Roman"/>
              </a:rPr>
              <a:t>Caution</a:t>
            </a:r>
            <a:r>
              <a:rPr lang="ru-RU" dirty="0">
                <a:latin typeface="ArialMT"/>
                <a:ea typeface="Calibri"/>
                <a:cs typeface="ArialMT"/>
              </a:rPr>
              <a:t>: </a:t>
            </a:r>
            <a:r>
              <a:rPr lang="ru-RU" dirty="0" err="1">
                <a:latin typeface="ArialMT"/>
                <a:ea typeface="Calibri"/>
                <a:cs typeface="ArialMT"/>
              </a:rPr>
              <a:t>Do</a:t>
            </a:r>
            <a:r>
              <a:rPr lang="ru-RU" dirty="0">
                <a:latin typeface="ArialMT"/>
                <a:ea typeface="Calibri"/>
                <a:cs typeface="ArialMT"/>
              </a:rPr>
              <a:t> </a:t>
            </a:r>
            <a:r>
              <a:rPr lang="ru-RU" dirty="0" err="1">
                <a:latin typeface="ArialMT"/>
                <a:ea typeface="Calibri"/>
                <a:cs typeface="ArialMT"/>
              </a:rPr>
              <a:t>not</a:t>
            </a:r>
            <a:r>
              <a:rPr lang="ru-RU" dirty="0">
                <a:latin typeface="ArialMT"/>
                <a:ea typeface="Calibri"/>
                <a:cs typeface="ArialMT"/>
              </a:rPr>
              <a:t> </a:t>
            </a:r>
            <a:r>
              <a:rPr lang="ru-RU" dirty="0" err="1">
                <a:latin typeface="ArialMT"/>
                <a:ea typeface="Calibri"/>
                <a:cs typeface="ArialMT"/>
              </a:rPr>
              <a:t>breathe</a:t>
            </a:r>
            <a:r>
              <a:rPr lang="ru-RU" dirty="0">
                <a:latin typeface="ArialMT"/>
                <a:ea typeface="Calibri"/>
                <a:cs typeface="ArialMT"/>
              </a:rPr>
              <a:t> </a:t>
            </a:r>
            <a:r>
              <a:rPr lang="ru-RU" dirty="0" err="1">
                <a:latin typeface="ArialMT"/>
                <a:ea typeface="Calibri"/>
                <a:cs typeface="ArialMT"/>
              </a:rPr>
              <a:t>vapors</a:t>
            </a:r>
            <a:r>
              <a:rPr lang="ru-RU" dirty="0">
                <a:latin typeface="ArialMT"/>
                <a:ea typeface="Calibri"/>
                <a:cs typeface="ArialMT"/>
              </a:rPr>
              <a:t> </a:t>
            </a:r>
            <a:r>
              <a:rPr lang="ru-RU" dirty="0" err="1">
                <a:latin typeface="ArialMT"/>
                <a:ea typeface="Calibri"/>
                <a:cs typeface="ArialMT"/>
              </a:rPr>
              <a:t>and</a:t>
            </a:r>
            <a:r>
              <a:rPr lang="ru-RU" dirty="0">
                <a:latin typeface="ArialMT"/>
                <a:ea typeface="Calibri"/>
                <a:cs typeface="ArialMT"/>
              </a:rPr>
              <a:t> </a:t>
            </a:r>
            <a:r>
              <a:rPr lang="ru-RU" dirty="0" err="1">
                <a:latin typeface="ArialMT"/>
                <a:ea typeface="Calibri"/>
                <a:cs typeface="ArialMT"/>
              </a:rPr>
              <a:t>avoid</a:t>
            </a:r>
            <a:r>
              <a:rPr lang="ru-RU" dirty="0">
                <a:latin typeface="ArialMT"/>
                <a:ea typeface="Calibri"/>
                <a:cs typeface="ArialMT"/>
              </a:rPr>
              <a:t> </a:t>
            </a:r>
            <a:r>
              <a:rPr lang="ru-RU" dirty="0" err="1">
                <a:latin typeface="ArialMT"/>
                <a:ea typeface="Calibri"/>
                <a:cs typeface="ArialMT"/>
              </a:rPr>
              <a:t>contact</a:t>
            </a:r>
            <a:r>
              <a:rPr lang="ru-RU" dirty="0">
                <a:latin typeface="ArialMT"/>
                <a:ea typeface="Calibri"/>
                <a:cs typeface="ArialMT"/>
              </a:rPr>
              <a:t> </a:t>
            </a:r>
            <a:r>
              <a:rPr lang="ru-RU" dirty="0" err="1">
                <a:latin typeface="ArialMT"/>
                <a:ea typeface="Calibri"/>
                <a:cs typeface="ArialMT"/>
              </a:rPr>
              <a:t>with</a:t>
            </a:r>
            <a:r>
              <a:rPr lang="ru-RU" dirty="0">
                <a:latin typeface="ArialMT"/>
                <a:ea typeface="Calibri"/>
                <a:cs typeface="ArialMT"/>
              </a:rPr>
              <a:t> </a:t>
            </a:r>
            <a:r>
              <a:rPr lang="ru-RU" dirty="0" err="1">
                <a:latin typeface="ArialMT"/>
                <a:ea typeface="Calibri"/>
                <a:cs typeface="ArialMT"/>
              </a:rPr>
              <a:t>skin</a:t>
            </a:r>
            <a:r>
              <a:rPr lang="ru-RU" dirty="0">
                <a:latin typeface="ArialMT"/>
                <a:ea typeface="Calibri"/>
                <a:cs typeface="ArialMT"/>
              </a:rPr>
              <a:t> </a:t>
            </a:r>
            <a:r>
              <a:rPr lang="ru-RU" dirty="0" err="1">
                <a:latin typeface="ArialMT"/>
                <a:ea typeface="Calibri"/>
                <a:cs typeface="ArialMT"/>
              </a:rPr>
              <a:t>and</a:t>
            </a:r>
            <a:endParaRPr lang="ru-RU" sz="4000" dirty="0">
              <a:ea typeface="Calibri"/>
              <a:cs typeface="Times New Roman"/>
            </a:endParaRPr>
          </a:p>
          <a:p>
            <a:pPr>
              <a:lnSpc>
                <a:spcPct val="115000"/>
              </a:lnSpc>
              <a:spcAft>
                <a:spcPts val="0"/>
              </a:spcAft>
            </a:pPr>
            <a:r>
              <a:rPr lang="ru-RU" dirty="0" err="1">
                <a:latin typeface="ArialMT"/>
                <a:ea typeface="Calibri"/>
                <a:cs typeface="ArialMT"/>
              </a:rPr>
              <a:t>Eye</a:t>
            </a:r>
            <a:endParaRPr lang="ru-RU" sz="4000" dirty="0">
              <a:ea typeface="Calibri"/>
              <a:cs typeface="Times New Roman"/>
            </a:endParaRPr>
          </a:p>
          <a:p>
            <a:pPr>
              <a:lnSpc>
                <a:spcPct val="115000"/>
              </a:lnSpc>
              <a:spcAft>
                <a:spcPts val="0"/>
              </a:spcAft>
            </a:pPr>
            <a:r>
              <a:rPr lang="ru-RU" dirty="0">
                <a:latin typeface="ArialMT"/>
                <a:ea typeface="Calibri"/>
                <a:cs typeface="ArialMT"/>
              </a:rPr>
              <a:t> </a:t>
            </a:r>
            <a:endParaRPr lang="ru-RU" sz="4000" dirty="0">
              <a:ea typeface="Calibri"/>
              <a:cs typeface="Times New Roman"/>
            </a:endParaRPr>
          </a:p>
          <a:p>
            <a:pPr>
              <a:lnSpc>
                <a:spcPct val="115000"/>
              </a:lnSpc>
              <a:spcAft>
                <a:spcPts val="0"/>
              </a:spcAft>
            </a:pPr>
            <a:r>
              <a:rPr lang="ru-RU" b="1" dirty="0">
                <a:latin typeface="Arial"/>
                <a:ea typeface="Calibri"/>
                <a:cs typeface="Times New Roman"/>
              </a:rPr>
              <a:t>F. </a:t>
            </a:r>
            <a:r>
              <a:rPr lang="ru-RU" b="1" dirty="0" err="1">
                <a:latin typeface="Arial"/>
                <a:ea typeface="Calibri"/>
                <a:cs typeface="Times New Roman"/>
              </a:rPr>
              <a:t>Highly</a:t>
            </a:r>
            <a:r>
              <a:rPr lang="ru-RU" b="1" dirty="0">
                <a:latin typeface="Arial"/>
                <a:ea typeface="Calibri"/>
                <a:cs typeface="Times New Roman"/>
              </a:rPr>
              <a:t> </a:t>
            </a:r>
            <a:r>
              <a:rPr lang="ru-RU" b="1" dirty="0" err="1">
                <a:latin typeface="Arial"/>
                <a:ea typeface="Calibri"/>
                <a:cs typeface="Times New Roman"/>
              </a:rPr>
              <a:t>Flammable</a:t>
            </a:r>
            <a:endParaRPr lang="ru-RU" sz="4000" dirty="0">
              <a:ea typeface="Calibri"/>
              <a:cs typeface="Times New Roman"/>
            </a:endParaRPr>
          </a:p>
          <a:p>
            <a:pPr>
              <a:lnSpc>
                <a:spcPct val="115000"/>
              </a:lnSpc>
              <a:spcAft>
                <a:spcPts val="0"/>
              </a:spcAft>
            </a:pPr>
            <a:r>
              <a:rPr lang="ru-RU" b="1" dirty="0" err="1">
                <a:latin typeface="Arial"/>
                <a:ea typeface="Calibri"/>
                <a:cs typeface="Times New Roman"/>
              </a:rPr>
              <a:t>Hazard</a:t>
            </a:r>
            <a:r>
              <a:rPr lang="ru-RU" b="1" dirty="0">
                <a:latin typeface="Arial"/>
                <a:ea typeface="Calibri"/>
                <a:cs typeface="Times New Roman"/>
              </a:rPr>
              <a:t>: </a:t>
            </a:r>
            <a:r>
              <a:rPr lang="ru-RU" dirty="0" err="1">
                <a:latin typeface="ArialMT"/>
                <a:ea typeface="Calibri"/>
                <a:cs typeface="ArialMT"/>
              </a:rPr>
              <a:t>Substances</a:t>
            </a:r>
            <a:r>
              <a:rPr lang="ru-RU" dirty="0">
                <a:latin typeface="ArialMT"/>
                <a:ea typeface="Calibri"/>
                <a:cs typeface="ArialMT"/>
              </a:rPr>
              <a:t> </a:t>
            </a:r>
            <a:r>
              <a:rPr lang="ru-RU" dirty="0" err="1">
                <a:latin typeface="ArialMT"/>
                <a:ea typeface="Calibri"/>
                <a:cs typeface="ArialMT"/>
              </a:rPr>
              <a:t>with</a:t>
            </a:r>
            <a:r>
              <a:rPr lang="ru-RU" dirty="0">
                <a:latin typeface="ArialMT"/>
                <a:ea typeface="Calibri"/>
                <a:cs typeface="ArialMT"/>
              </a:rPr>
              <a:t> </a:t>
            </a:r>
            <a:r>
              <a:rPr lang="ru-RU" dirty="0" err="1">
                <a:latin typeface="ArialMT"/>
                <a:ea typeface="Calibri"/>
                <a:cs typeface="ArialMT"/>
              </a:rPr>
              <a:t>flash</a:t>
            </a:r>
            <a:r>
              <a:rPr lang="ru-RU" dirty="0">
                <a:latin typeface="ArialMT"/>
                <a:ea typeface="Calibri"/>
                <a:cs typeface="ArialMT"/>
              </a:rPr>
              <a:t> </a:t>
            </a:r>
            <a:r>
              <a:rPr lang="ru-RU" dirty="0" err="1">
                <a:latin typeface="ArialMT"/>
                <a:ea typeface="Calibri"/>
                <a:cs typeface="ArialMT"/>
              </a:rPr>
              <a:t>point</a:t>
            </a:r>
            <a:r>
              <a:rPr lang="ru-RU" dirty="0">
                <a:latin typeface="ArialMT"/>
                <a:ea typeface="Calibri"/>
                <a:cs typeface="ArialMT"/>
              </a:rPr>
              <a:t> </a:t>
            </a:r>
            <a:r>
              <a:rPr lang="ru-RU" dirty="0" err="1">
                <a:latin typeface="ArialMT"/>
                <a:ea typeface="Calibri"/>
                <a:cs typeface="ArialMT"/>
              </a:rPr>
              <a:t>less</a:t>
            </a:r>
            <a:r>
              <a:rPr lang="ru-RU" dirty="0">
                <a:latin typeface="ArialMT"/>
                <a:ea typeface="Calibri"/>
                <a:cs typeface="ArialMT"/>
              </a:rPr>
              <a:t> </a:t>
            </a:r>
            <a:r>
              <a:rPr lang="ru-RU" dirty="0" err="1">
                <a:latin typeface="ArialMT"/>
                <a:ea typeface="Calibri"/>
                <a:cs typeface="ArialMT"/>
              </a:rPr>
              <a:t>than</a:t>
            </a:r>
            <a:r>
              <a:rPr lang="ru-RU" dirty="0">
                <a:latin typeface="ArialMT"/>
                <a:ea typeface="Calibri"/>
                <a:cs typeface="ArialMT"/>
              </a:rPr>
              <a:t> 60 </a:t>
            </a:r>
            <a:r>
              <a:rPr lang="ru-RU" sz="800" dirty="0">
                <a:latin typeface="ArialMT"/>
                <a:ea typeface="Calibri"/>
                <a:cs typeface="ArialMT"/>
              </a:rPr>
              <a:t>0 </a:t>
            </a:r>
            <a:r>
              <a:rPr lang="ru-RU" dirty="0">
                <a:latin typeface="ArialMT"/>
                <a:ea typeface="Calibri"/>
                <a:cs typeface="ArialMT"/>
              </a:rPr>
              <a:t>C </a:t>
            </a:r>
            <a:r>
              <a:rPr lang="ru-RU" dirty="0" err="1">
                <a:latin typeface="ArialMT"/>
                <a:ea typeface="Calibri"/>
                <a:cs typeface="ArialMT"/>
              </a:rPr>
              <a:t>or</a:t>
            </a:r>
            <a:r>
              <a:rPr lang="ru-RU" dirty="0">
                <a:latin typeface="ArialMT"/>
                <a:ea typeface="Calibri"/>
                <a:cs typeface="ArialMT"/>
              </a:rPr>
              <a:t> 140 </a:t>
            </a:r>
            <a:r>
              <a:rPr lang="ru-RU" sz="800" dirty="0">
                <a:latin typeface="ArialMT"/>
                <a:ea typeface="Calibri"/>
                <a:cs typeface="ArialMT"/>
              </a:rPr>
              <a:t>0</a:t>
            </a:r>
            <a:r>
              <a:rPr lang="ru-RU" dirty="0">
                <a:latin typeface="ArialMT"/>
                <a:ea typeface="Calibri"/>
                <a:cs typeface="ArialMT"/>
              </a:rPr>
              <a:t>F</a:t>
            </a:r>
            <a:endParaRPr lang="ru-RU" sz="4000" dirty="0">
              <a:ea typeface="Calibri"/>
              <a:cs typeface="Times New Roman"/>
            </a:endParaRPr>
          </a:p>
          <a:p>
            <a:pPr>
              <a:lnSpc>
                <a:spcPct val="115000"/>
              </a:lnSpc>
              <a:spcAft>
                <a:spcPts val="0"/>
              </a:spcAft>
            </a:pPr>
            <a:r>
              <a:rPr lang="ru-RU" b="1" dirty="0" err="1">
                <a:latin typeface="Arial"/>
                <a:ea typeface="Calibri"/>
                <a:cs typeface="Times New Roman"/>
              </a:rPr>
              <a:t>Caution</a:t>
            </a:r>
            <a:r>
              <a:rPr lang="ru-RU" b="1" dirty="0">
                <a:latin typeface="Arial"/>
                <a:ea typeface="Calibri"/>
                <a:cs typeface="Times New Roman"/>
              </a:rPr>
              <a:t>: </a:t>
            </a:r>
            <a:r>
              <a:rPr lang="ru-RU" dirty="0" err="1">
                <a:latin typeface="ArialMT"/>
                <a:ea typeface="Calibri"/>
                <a:cs typeface="ArialMT"/>
              </a:rPr>
              <a:t>keep</a:t>
            </a:r>
            <a:r>
              <a:rPr lang="ru-RU" dirty="0">
                <a:latin typeface="ArialMT"/>
                <a:ea typeface="Calibri"/>
                <a:cs typeface="ArialMT"/>
              </a:rPr>
              <a:t> </a:t>
            </a:r>
            <a:r>
              <a:rPr lang="ru-RU" dirty="0" err="1">
                <a:latin typeface="ArialMT"/>
                <a:ea typeface="Calibri"/>
                <a:cs typeface="ArialMT"/>
              </a:rPr>
              <a:t>away</a:t>
            </a:r>
            <a:r>
              <a:rPr lang="ru-RU" dirty="0">
                <a:latin typeface="ArialMT"/>
                <a:ea typeface="Calibri"/>
                <a:cs typeface="ArialMT"/>
              </a:rPr>
              <a:t> </a:t>
            </a:r>
            <a:r>
              <a:rPr lang="ru-RU" dirty="0" err="1">
                <a:latin typeface="ArialMT"/>
                <a:ea typeface="Calibri"/>
                <a:cs typeface="ArialMT"/>
              </a:rPr>
              <a:t>source</a:t>
            </a:r>
            <a:r>
              <a:rPr lang="ru-RU" dirty="0">
                <a:latin typeface="ArialMT"/>
                <a:ea typeface="Calibri"/>
                <a:cs typeface="ArialMT"/>
              </a:rPr>
              <a:t> </a:t>
            </a:r>
            <a:r>
              <a:rPr lang="ru-RU" dirty="0" err="1">
                <a:latin typeface="ArialMT"/>
                <a:ea typeface="Calibri"/>
                <a:cs typeface="ArialMT"/>
              </a:rPr>
              <a:t>of</a:t>
            </a:r>
            <a:r>
              <a:rPr lang="ru-RU" dirty="0">
                <a:latin typeface="ArialMT"/>
                <a:ea typeface="Calibri"/>
                <a:cs typeface="ArialMT"/>
              </a:rPr>
              <a:t> </a:t>
            </a:r>
            <a:r>
              <a:rPr lang="ru-RU" dirty="0" err="1">
                <a:latin typeface="ArialMT"/>
                <a:ea typeface="Calibri"/>
                <a:cs typeface="ArialMT"/>
              </a:rPr>
              <a:t>ignition</a:t>
            </a:r>
            <a:r>
              <a:rPr lang="ru-RU" dirty="0">
                <a:latin typeface="ArialMT"/>
                <a:ea typeface="Calibri"/>
                <a:cs typeface="ArialMT"/>
              </a:rPr>
              <a:t>.</a:t>
            </a:r>
            <a:endParaRPr lang="ru-RU" sz="4000" dirty="0">
              <a:ea typeface="Calibri"/>
              <a:cs typeface="Times New Roman"/>
            </a:endParaRPr>
          </a:p>
          <a:p>
            <a:pPr>
              <a:lnSpc>
                <a:spcPct val="115000"/>
              </a:lnSpc>
              <a:spcAft>
                <a:spcPts val="0"/>
              </a:spcAft>
            </a:pPr>
            <a:r>
              <a:rPr lang="ru-RU" b="1" dirty="0">
                <a:latin typeface="Arial"/>
                <a:ea typeface="Calibri"/>
                <a:cs typeface="Times New Roman"/>
              </a:rPr>
              <a:t>G. </a:t>
            </a:r>
            <a:r>
              <a:rPr lang="ru-RU" b="1" dirty="0" err="1">
                <a:latin typeface="Arial"/>
                <a:ea typeface="Calibri"/>
                <a:cs typeface="Times New Roman"/>
              </a:rPr>
              <a:t>Explosive</a:t>
            </a:r>
            <a:endParaRPr lang="ru-RU" sz="4000" dirty="0">
              <a:ea typeface="Calibri"/>
              <a:cs typeface="Times New Roman"/>
            </a:endParaRPr>
          </a:p>
          <a:p>
            <a:pPr>
              <a:lnSpc>
                <a:spcPct val="115000"/>
              </a:lnSpc>
              <a:spcAft>
                <a:spcPts val="0"/>
              </a:spcAft>
            </a:pPr>
            <a:r>
              <a:rPr lang="ru-RU" b="1" dirty="0" err="1">
                <a:latin typeface="Arial"/>
                <a:ea typeface="Calibri"/>
                <a:cs typeface="Times New Roman"/>
              </a:rPr>
              <a:t>Hazard</a:t>
            </a:r>
            <a:r>
              <a:rPr lang="ru-RU" dirty="0">
                <a:latin typeface="ArialMT"/>
                <a:ea typeface="Calibri"/>
                <a:cs typeface="ArialMT"/>
              </a:rPr>
              <a:t>: </a:t>
            </a:r>
            <a:r>
              <a:rPr lang="ru-RU" dirty="0" err="1">
                <a:latin typeface="ArialMT"/>
                <a:ea typeface="Calibri"/>
                <a:cs typeface="ArialMT"/>
              </a:rPr>
              <a:t>Substances</a:t>
            </a:r>
            <a:r>
              <a:rPr lang="ru-RU" dirty="0">
                <a:latin typeface="ArialMT"/>
                <a:ea typeface="Calibri"/>
                <a:cs typeface="ArialMT"/>
              </a:rPr>
              <a:t> </a:t>
            </a:r>
            <a:r>
              <a:rPr lang="ru-RU" dirty="0" err="1">
                <a:latin typeface="ArialMT"/>
                <a:ea typeface="Calibri"/>
                <a:cs typeface="ArialMT"/>
              </a:rPr>
              <a:t>which</a:t>
            </a:r>
            <a:r>
              <a:rPr lang="ru-RU" dirty="0">
                <a:latin typeface="ArialMT"/>
                <a:ea typeface="Calibri"/>
                <a:cs typeface="ArialMT"/>
              </a:rPr>
              <a:t> </a:t>
            </a:r>
            <a:r>
              <a:rPr lang="ru-RU" dirty="0" err="1">
                <a:latin typeface="ArialMT"/>
                <a:ea typeface="Calibri"/>
                <a:cs typeface="ArialMT"/>
              </a:rPr>
              <a:t>may</a:t>
            </a:r>
            <a:r>
              <a:rPr lang="ru-RU" dirty="0">
                <a:latin typeface="ArialMT"/>
                <a:ea typeface="Calibri"/>
                <a:cs typeface="ArialMT"/>
              </a:rPr>
              <a:t> </a:t>
            </a:r>
            <a:r>
              <a:rPr lang="ru-RU" dirty="0" err="1">
                <a:latin typeface="ArialMT"/>
                <a:ea typeface="Calibri"/>
                <a:cs typeface="ArialMT"/>
              </a:rPr>
              <a:t>explode</a:t>
            </a:r>
            <a:r>
              <a:rPr lang="ru-RU" dirty="0">
                <a:latin typeface="ArialMT"/>
                <a:ea typeface="Calibri"/>
                <a:cs typeface="ArialMT"/>
              </a:rPr>
              <a:t> </a:t>
            </a:r>
            <a:r>
              <a:rPr lang="ru-RU" dirty="0" err="1">
                <a:latin typeface="ArialMT"/>
                <a:ea typeface="Calibri"/>
                <a:cs typeface="ArialMT"/>
              </a:rPr>
              <a:t>under</a:t>
            </a:r>
            <a:r>
              <a:rPr lang="ru-RU" dirty="0">
                <a:latin typeface="ArialMT"/>
                <a:ea typeface="Calibri"/>
                <a:cs typeface="ArialMT"/>
              </a:rPr>
              <a:t> </a:t>
            </a:r>
            <a:r>
              <a:rPr lang="ru-RU" dirty="0" err="1">
                <a:latin typeface="ArialMT"/>
                <a:ea typeface="Calibri"/>
                <a:cs typeface="ArialMT"/>
              </a:rPr>
              <a:t>certain</a:t>
            </a:r>
            <a:r>
              <a:rPr lang="ru-RU" dirty="0">
                <a:latin typeface="ArialMT"/>
                <a:ea typeface="Calibri"/>
                <a:cs typeface="ArialMT"/>
              </a:rPr>
              <a:t> </a:t>
            </a:r>
            <a:r>
              <a:rPr lang="ru-RU" dirty="0" err="1">
                <a:latin typeface="ArialMT"/>
                <a:ea typeface="Calibri"/>
                <a:cs typeface="ArialMT"/>
              </a:rPr>
              <a:t>condition</a:t>
            </a:r>
            <a:endParaRPr lang="ru-RU" sz="4000" dirty="0">
              <a:ea typeface="Calibri"/>
              <a:cs typeface="Times New Roman"/>
            </a:endParaRPr>
          </a:p>
          <a:p>
            <a:pPr>
              <a:lnSpc>
                <a:spcPct val="115000"/>
              </a:lnSpc>
              <a:spcAft>
                <a:spcPts val="1000"/>
              </a:spcAft>
            </a:pPr>
            <a:r>
              <a:rPr lang="ru-RU" b="1" dirty="0" err="1">
                <a:latin typeface="Arial"/>
                <a:ea typeface="Calibri"/>
                <a:cs typeface="Times New Roman"/>
              </a:rPr>
              <a:t>Caution</a:t>
            </a:r>
            <a:r>
              <a:rPr lang="ru-RU" b="1" dirty="0">
                <a:latin typeface="Arial"/>
                <a:ea typeface="Calibri"/>
                <a:cs typeface="Times New Roman"/>
              </a:rPr>
              <a:t>: </a:t>
            </a:r>
            <a:r>
              <a:rPr lang="ru-RU" dirty="0" err="1">
                <a:latin typeface="ArialMT"/>
                <a:ea typeface="Calibri"/>
                <a:cs typeface="ArialMT"/>
              </a:rPr>
              <a:t>Avoid</a:t>
            </a:r>
            <a:r>
              <a:rPr lang="ru-RU" dirty="0">
                <a:latin typeface="ArialMT"/>
                <a:ea typeface="Calibri"/>
                <a:cs typeface="ArialMT"/>
              </a:rPr>
              <a:t> </a:t>
            </a:r>
            <a:r>
              <a:rPr lang="ru-RU" dirty="0" err="1">
                <a:latin typeface="ArialMT"/>
                <a:ea typeface="Calibri"/>
                <a:cs typeface="ArialMT"/>
              </a:rPr>
              <a:t>shock</a:t>
            </a:r>
            <a:r>
              <a:rPr lang="ru-RU" dirty="0">
                <a:latin typeface="ArialMT"/>
                <a:ea typeface="Calibri"/>
                <a:cs typeface="ArialMT"/>
              </a:rPr>
              <a:t>, </a:t>
            </a:r>
            <a:r>
              <a:rPr lang="ru-RU" dirty="0" err="1">
                <a:latin typeface="ArialMT"/>
                <a:ea typeface="Calibri"/>
                <a:cs typeface="ArialMT"/>
              </a:rPr>
              <a:t>friction</a:t>
            </a:r>
            <a:r>
              <a:rPr lang="ru-RU" dirty="0">
                <a:latin typeface="ArialMT"/>
                <a:ea typeface="Calibri"/>
                <a:cs typeface="ArialMT"/>
              </a:rPr>
              <a:t>, </a:t>
            </a:r>
            <a:r>
              <a:rPr lang="ru-RU" dirty="0" err="1">
                <a:latin typeface="ArialMT"/>
                <a:ea typeface="Calibri"/>
                <a:cs typeface="ArialMT"/>
              </a:rPr>
              <a:t>sparks</a:t>
            </a:r>
            <a:r>
              <a:rPr lang="ru-RU" dirty="0">
                <a:latin typeface="ArialMT"/>
                <a:ea typeface="Calibri"/>
                <a:cs typeface="ArialMT"/>
              </a:rPr>
              <a:t> </a:t>
            </a:r>
            <a:r>
              <a:rPr lang="ru-RU" dirty="0" err="1">
                <a:latin typeface="ArialMT"/>
                <a:ea typeface="Calibri"/>
                <a:cs typeface="ArialMT"/>
              </a:rPr>
              <a:t>and</a:t>
            </a:r>
            <a:r>
              <a:rPr lang="ru-RU" dirty="0">
                <a:latin typeface="ArialMT"/>
                <a:ea typeface="Calibri"/>
                <a:cs typeface="ArialMT"/>
              </a:rPr>
              <a:t> </a:t>
            </a:r>
            <a:r>
              <a:rPr lang="ru-RU" dirty="0" err="1">
                <a:latin typeface="ArialMT"/>
                <a:ea typeface="Calibri"/>
                <a:cs typeface="ArialMT"/>
              </a:rPr>
              <a:t>heat</a:t>
            </a:r>
            <a:r>
              <a:rPr lang="ru-RU" dirty="0">
                <a:latin typeface="ArialMT"/>
                <a:ea typeface="Calibri"/>
                <a:cs typeface="ArialMT"/>
              </a:rPr>
              <a:t>. </a:t>
            </a:r>
            <a:r>
              <a:rPr lang="" smtClean="0">
                <a:latin typeface="ArialMT"/>
                <a:ea typeface="Calibri"/>
                <a:cs typeface="ArialMT"/>
              </a:rPr>
              <a:t>(</a:t>
            </a:r>
            <a:r>
              <a:rPr lang="ru-RU" dirty="0" smtClean="0">
                <a:latin typeface="ArialMT"/>
                <a:ea typeface="Calibri"/>
                <a:cs typeface="ArialMT"/>
              </a:rPr>
              <a:t>удар</a:t>
            </a:r>
            <a:r>
              <a:rPr lang="ru-RU" dirty="0">
                <a:latin typeface="ArialMT"/>
                <a:ea typeface="Calibri"/>
                <a:cs typeface="ArialMT"/>
              </a:rPr>
              <a:t>, трение, искры и </a:t>
            </a:r>
            <a:r>
              <a:rPr lang="ru-RU" dirty="0" smtClean="0">
                <a:latin typeface="ArialMT"/>
                <a:ea typeface="Calibri"/>
                <a:cs typeface="ArialMT"/>
              </a:rPr>
              <a:t>тепло</a:t>
            </a:r>
            <a:r>
              <a:rPr lang="" smtClean="0">
                <a:latin typeface="ArialMT"/>
                <a:ea typeface="Calibri"/>
                <a:cs typeface="ArialMT"/>
              </a:rPr>
              <a:t>)</a:t>
            </a:r>
            <a:endParaRPr lang="ru-RU" sz="4000" dirty="0">
              <a:ea typeface="Calibri"/>
              <a:cs typeface="Times New Roman"/>
            </a:endParaRPr>
          </a:p>
          <a:p>
            <a:endParaRPr lang="ru-RU" dirty="0"/>
          </a:p>
        </p:txBody>
      </p:sp>
    </p:spTree>
    <p:extLst>
      <p:ext uri="{BB962C8B-B14F-4D97-AF65-F5344CB8AC3E}">
        <p14:creationId xmlns:p14="http://schemas.microsoft.com/office/powerpoint/2010/main" val="29776280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normAutofit/>
          </a:bodyPr>
          <a:lstStyle/>
          <a:p>
            <a:r>
              <a:rPr lang="en-US" sz="2000" b="1" dirty="0"/>
              <a:t>The combined effect of chemical</a:t>
            </a:r>
            <a:br>
              <a:rPr lang="en-US" sz="2000" b="1" dirty="0"/>
            </a:br>
            <a:r>
              <a:rPr lang="en-US" sz="2000" b="1" dirty="0"/>
              <a:t>substances</a:t>
            </a:r>
            <a:endParaRPr lang="ru-RU" sz="2000" b="1" dirty="0"/>
          </a:p>
        </p:txBody>
      </p:sp>
      <p:sp>
        <p:nvSpPr>
          <p:cNvPr id="3" name="Объект 2"/>
          <p:cNvSpPr>
            <a:spLocks noGrp="1"/>
          </p:cNvSpPr>
          <p:nvPr>
            <p:ph idx="1"/>
          </p:nvPr>
        </p:nvSpPr>
        <p:spPr>
          <a:xfrm>
            <a:off x="457200" y="1052736"/>
            <a:ext cx="8229600" cy="5073427"/>
          </a:xfrm>
        </p:spPr>
        <p:txBody>
          <a:bodyPr/>
          <a:lstStyle/>
          <a:p>
            <a:r>
              <a:rPr lang="en-US" smtClean="0"/>
              <a:t>There are three possible effects (Fig.) Of combined exposure:</a:t>
            </a:r>
          </a:p>
          <a:p>
            <a:endParaRPr lang="ru-RU" dirty="0"/>
          </a:p>
        </p:txBody>
      </p:sp>
      <p:pic>
        <p:nvPicPr>
          <p:cNvPr id="4" name="Рисунок 3" descr="http://www.studfiles.ru/html/2706/35/html_tWm7ywB9N6.licg/img-HDhbqA.png"/>
          <p:cNvPicPr/>
          <p:nvPr/>
        </p:nvPicPr>
        <p:blipFill>
          <a:blip r:embed="rId2">
            <a:extLst>
              <a:ext uri="{28A0092B-C50C-407E-A947-70E740481C1C}">
                <a14:useLocalDpi xmlns:a14="http://schemas.microsoft.com/office/drawing/2010/main" val="0"/>
              </a:ext>
            </a:extLst>
          </a:blip>
          <a:srcRect/>
          <a:stretch>
            <a:fillRect/>
          </a:stretch>
        </p:blipFill>
        <p:spPr bwMode="auto">
          <a:xfrm>
            <a:off x="3491880" y="2060848"/>
            <a:ext cx="1805940" cy="1737360"/>
          </a:xfrm>
          <a:prstGeom prst="rect">
            <a:avLst/>
          </a:prstGeom>
          <a:noFill/>
          <a:ln>
            <a:noFill/>
          </a:ln>
        </p:spPr>
      </p:pic>
    </p:spTree>
    <p:extLst>
      <p:ext uri="{BB962C8B-B14F-4D97-AF65-F5344CB8AC3E}">
        <p14:creationId xmlns:p14="http://schemas.microsoft.com/office/powerpoint/2010/main" val="3540127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60648"/>
            <a:ext cx="8229600" cy="5865515"/>
          </a:xfrm>
        </p:spPr>
        <p:txBody>
          <a:bodyPr>
            <a:normAutofit fontScale="77500" lnSpcReduction="20000"/>
          </a:bodyPr>
          <a:lstStyle/>
          <a:p>
            <a:r>
              <a:rPr lang="en-US" dirty="0"/>
              <a:t>1 - summation (</a:t>
            </a:r>
            <a:r>
              <a:rPr lang="en-US" dirty="0" err="1"/>
              <a:t>additivity</a:t>
            </a:r>
            <a:r>
              <a:rPr lang="en-US" dirty="0"/>
              <a:t>) - the phenomenon of summing up the effects induced by the combined action;</a:t>
            </a:r>
          </a:p>
          <a:p>
            <a:r>
              <a:rPr lang="en-US" dirty="0"/>
              <a:t>2 - potentiation (synergism) - strengthening the effect of the effect (effect in excess of the summation);</a:t>
            </a:r>
          </a:p>
          <a:p>
            <a:r>
              <a:rPr lang="en-US" dirty="0"/>
              <a:t>3 - antagonism - the effect of the combined effect is less than expected during </a:t>
            </a:r>
            <a:r>
              <a:rPr lang="en-US" dirty="0" smtClean="0"/>
              <a:t>summation</a:t>
            </a:r>
            <a:r>
              <a:rPr lang="ru-RU" dirty="0" smtClean="0"/>
              <a:t>, </a:t>
            </a:r>
            <a:r>
              <a:rPr lang="en-US" dirty="0" smtClean="0"/>
              <a:t>when </a:t>
            </a:r>
            <a:r>
              <a:rPr lang="en-US" dirty="0"/>
              <a:t>exposed to substances in a mixture, one substance weakens the effect of another, and the effect is less than with summation. The use of antidotes is based on the effect of antagonism (For example, </a:t>
            </a:r>
            <a:r>
              <a:rPr lang="en-US" dirty="0" err="1"/>
              <a:t>nalorphine</a:t>
            </a:r>
            <a:r>
              <a:rPr lang="en-US" dirty="0"/>
              <a:t> is the antagonist (antidote) of morphine</a:t>
            </a:r>
            <a:r>
              <a:rPr lang="en-US" dirty="0" smtClean="0"/>
              <a:t>);</a:t>
            </a:r>
            <a:endParaRPr lang="ru-RU" dirty="0" smtClean="0"/>
          </a:p>
          <a:p>
            <a:r>
              <a:rPr lang="ru-RU" dirty="0" smtClean="0"/>
              <a:t>4 - </a:t>
            </a:r>
            <a:r>
              <a:rPr lang="en-US" dirty="0" smtClean="0"/>
              <a:t>the </a:t>
            </a:r>
            <a:r>
              <a:rPr lang="en-US" dirty="0"/>
              <a:t>independent action of toxic substances in the mixture has a combined effect that does not differ from the isolated action of each poison separately. (For example, a mixture of car exhaust and road dust has an independent effect). The effect of the most toxic substance may prevail.</a:t>
            </a:r>
            <a:endParaRPr lang="ru-RU" dirty="0"/>
          </a:p>
        </p:txBody>
      </p:sp>
    </p:spTree>
    <p:extLst>
      <p:ext uri="{BB962C8B-B14F-4D97-AF65-F5344CB8AC3E}">
        <p14:creationId xmlns:p14="http://schemas.microsoft.com/office/powerpoint/2010/main" val="1085382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548680"/>
            <a:ext cx="8229600" cy="5577483"/>
          </a:xfrm>
        </p:spPr>
        <p:txBody>
          <a:bodyPr>
            <a:normAutofit fontScale="62500" lnSpcReduction="20000"/>
          </a:bodyPr>
          <a:lstStyle/>
          <a:p>
            <a:pPr>
              <a:lnSpc>
                <a:spcPct val="115000"/>
              </a:lnSpc>
              <a:spcAft>
                <a:spcPts val="0"/>
              </a:spcAft>
            </a:pPr>
            <a:r>
              <a:rPr lang="ru-RU" b="1" dirty="0" err="1">
                <a:latin typeface="Arial"/>
                <a:ea typeface="Calibri"/>
                <a:cs typeface="Times New Roman"/>
              </a:rPr>
              <a:t>Chemical</a:t>
            </a:r>
            <a:r>
              <a:rPr lang="ru-RU" b="1" dirty="0">
                <a:latin typeface="Arial"/>
                <a:ea typeface="Calibri"/>
                <a:cs typeface="Times New Roman"/>
              </a:rPr>
              <a:t> </a:t>
            </a:r>
            <a:r>
              <a:rPr lang="ru-RU" b="1" dirty="0" err="1">
                <a:latin typeface="Arial"/>
                <a:ea typeface="Calibri"/>
                <a:cs typeface="Times New Roman"/>
              </a:rPr>
              <a:t>Hazards</a:t>
            </a:r>
            <a:r>
              <a:rPr lang="ru-RU" b="1" dirty="0">
                <a:latin typeface="Arial"/>
                <a:ea typeface="Calibri"/>
                <a:cs typeface="Times New Roman"/>
              </a:rPr>
              <a:t> </a:t>
            </a:r>
            <a:r>
              <a:rPr lang="ru-RU" b="1" dirty="0" err="1">
                <a:latin typeface="Arial"/>
                <a:ea typeface="Calibri"/>
                <a:cs typeface="Times New Roman"/>
              </a:rPr>
              <a:t>Evaluation</a:t>
            </a:r>
            <a:endParaRPr lang="ru-RU" sz="4000" dirty="0">
              <a:ea typeface="Calibri"/>
              <a:cs typeface="Times New Roman"/>
            </a:endParaRPr>
          </a:p>
          <a:p>
            <a:pPr>
              <a:lnSpc>
                <a:spcPct val="115000"/>
              </a:lnSpc>
              <a:spcAft>
                <a:spcPts val="0"/>
              </a:spcAft>
            </a:pPr>
            <a:r>
              <a:rPr lang="ru-RU" dirty="0">
                <a:latin typeface="SymbolMT"/>
                <a:ea typeface="Calibri"/>
                <a:cs typeface="SymbolMT"/>
              </a:rPr>
              <a:t>• </a:t>
            </a:r>
            <a:r>
              <a:rPr lang="ru-RU" dirty="0" err="1">
                <a:latin typeface="ArialMT"/>
                <a:ea typeface="Calibri"/>
                <a:cs typeface="ArialMT"/>
              </a:rPr>
              <a:t>Toxicity</a:t>
            </a:r>
            <a:r>
              <a:rPr lang="ru-RU" dirty="0">
                <a:latin typeface="ArialMT"/>
                <a:ea typeface="Calibri"/>
                <a:cs typeface="ArialMT"/>
              </a:rPr>
              <a:t> </a:t>
            </a:r>
            <a:r>
              <a:rPr lang="ru-RU" dirty="0" err="1">
                <a:latin typeface="ArialMT"/>
                <a:ea typeface="Calibri"/>
                <a:cs typeface="ArialMT"/>
              </a:rPr>
              <a:t>assessment</a:t>
            </a:r>
            <a:endParaRPr lang="ru-RU" sz="4000" dirty="0">
              <a:ea typeface="Calibri"/>
              <a:cs typeface="Times New Roman"/>
            </a:endParaRPr>
          </a:p>
          <a:p>
            <a:pPr>
              <a:lnSpc>
                <a:spcPct val="115000"/>
              </a:lnSpc>
              <a:spcAft>
                <a:spcPts val="0"/>
              </a:spcAft>
            </a:pPr>
            <a:r>
              <a:rPr lang="ru-RU" dirty="0">
                <a:latin typeface="SymbolMT"/>
                <a:ea typeface="Calibri"/>
                <a:cs typeface="SymbolMT"/>
              </a:rPr>
              <a:t>• </a:t>
            </a:r>
            <a:r>
              <a:rPr lang="ru-RU" dirty="0" err="1">
                <a:latin typeface="ArialMT"/>
                <a:ea typeface="Calibri"/>
                <a:cs typeface="ArialMT"/>
              </a:rPr>
              <a:t>Work</a:t>
            </a:r>
            <a:r>
              <a:rPr lang="ru-RU" dirty="0">
                <a:latin typeface="ArialMT"/>
                <a:ea typeface="Calibri"/>
                <a:cs typeface="ArialMT"/>
              </a:rPr>
              <a:t> </a:t>
            </a:r>
            <a:r>
              <a:rPr lang="ru-RU" dirty="0" err="1">
                <a:latin typeface="ArialMT"/>
                <a:ea typeface="Calibri"/>
                <a:cs typeface="ArialMT"/>
              </a:rPr>
              <a:t>activity</a:t>
            </a:r>
            <a:r>
              <a:rPr lang="ru-RU" dirty="0">
                <a:latin typeface="ArialMT"/>
                <a:ea typeface="Calibri"/>
                <a:cs typeface="ArialMT"/>
              </a:rPr>
              <a:t>/</a:t>
            </a:r>
            <a:r>
              <a:rPr lang="ru-RU" dirty="0" err="1">
                <a:latin typeface="ArialMT"/>
                <a:ea typeface="Calibri"/>
                <a:cs typeface="ArialMT"/>
              </a:rPr>
              <a:t>risk</a:t>
            </a:r>
            <a:r>
              <a:rPr lang="ru-RU" dirty="0">
                <a:latin typeface="ArialMT"/>
                <a:ea typeface="Calibri"/>
                <a:cs typeface="ArialMT"/>
              </a:rPr>
              <a:t> </a:t>
            </a:r>
            <a:r>
              <a:rPr lang="ru-RU" dirty="0" err="1">
                <a:latin typeface="ArialMT"/>
                <a:ea typeface="Calibri"/>
                <a:cs typeface="ArialMT"/>
              </a:rPr>
              <a:t>assessment</a:t>
            </a:r>
            <a:r>
              <a:rPr lang="ru-RU" dirty="0">
                <a:latin typeface="ArialMT"/>
                <a:ea typeface="Calibri"/>
                <a:cs typeface="ArialMT"/>
              </a:rPr>
              <a:t> </a:t>
            </a:r>
            <a:r>
              <a:rPr lang="ru-RU" dirty="0" err="1">
                <a:latin typeface="ArialMT"/>
                <a:ea typeface="Calibri"/>
                <a:cs typeface="ArialMT"/>
              </a:rPr>
              <a:t>evaluation</a:t>
            </a:r>
            <a:endParaRPr lang="ru-RU" sz="4000" dirty="0">
              <a:ea typeface="Calibri"/>
              <a:cs typeface="Times New Roman"/>
            </a:endParaRPr>
          </a:p>
          <a:p>
            <a:pPr>
              <a:lnSpc>
                <a:spcPct val="115000"/>
              </a:lnSpc>
              <a:spcAft>
                <a:spcPts val="0"/>
              </a:spcAft>
            </a:pPr>
            <a:r>
              <a:rPr lang="ru-RU" dirty="0">
                <a:latin typeface="SymbolMT"/>
                <a:ea typeface="Calibri"/>
                <a:cs typeface="SymbolMT"/>
              </a:rPr>
              <a:t>• </a:t>
            </a:r>
            <a:r>
              <a:rPr lang="ru-RU" dirty="0">
                <a:latin typeface="ArialMT"/>
                <a:ea typeface="Calibri"/>
                <a:cs typeface="ArialMT"/>
              </a:rPr>
              <a:t></a:t>
            </a:r>
            <a:r>
              <a:rPr lang="ru-RU" dirty="0" err="1">
                <a:latin typeface="ArialMT"/>
                <a:ea typeface="Calibri"/>
                <a:cs typeface="ArialMT"/>
              </a:rPr>
              <a:t>Assessment</a:t>
            </a:r>
            <a:r>
              <a:rPr lang="ru-RU" dirty="0">
                <a:latin typeface="ArialMT"/>
                <a:ea typeface="Calibri"/>
                <a:cs typeface="ArialMT"/>
              </a:rPr>
              <a:t> </a:t>
            </a:r>
            <a:r>
              <a:rPr lang="ru-RU" dirty="0" err="1">
                <a:latin typeface="ArialMT"/>
                <a:ea typeface="Calibri"/>
                <a:cs typeface="ArialMT"/>
              </a:rPr>
              <a:t>of</a:t>
            </a:r>
            <a:r>
              <a:rPr lang="ru-RU" dirty="0">
                <a:latin typeface="ArialMT"/>
                <a:ea typeface="Calibri"/>
                <a:cs typeface="ArialMT"/>
              </a:rPr>
              <a:t> </a:t>
            </a:r>
            <a:r>
              <a:rPr lang="ru-RU" dirty="0" err="1">
                <a:latin typeface="ArialMT"/>
                <a:ea typeface="Calibri"/>
                <a:cs typeface="ArialMT"/>
              </a:rPr>
              <a:t>controls</a:t>
            </a:r>
            <a:r>
              <a:rPr lang="ru-RU" dirty="0">
                <a:latin typeface="ArialMT"/>
                <a:ea typeface="Calibri"/>
                <a:cs typeface="ArialMT"/>
              </a:rPr>
              <a:t> </a:t>
            </a:r>
            <a:r>
              <a:rPr lang="ru-RU" dirty="0" err="1">
                <a:latin typeface="ArialMT"/>
                <a:ea typeface="Calibri"/>
                <a:cs typeface="ArialMT"/>
              </a:rPr>
              <a:t>effectiveness</a:t>
            </a:r>
            <a:r>
              <a:rPr lang="ru-RU" dirty="0">
                <a:latin typeface="ArialMT"/>
                <a:ea typeface="Calibri"/>
                <a:cs typeface="ArialMT"/>
              </a:rPr>
              <a:t> </a:t>
            </a:r>
            <a:r>
              <a:rPr lang="ru-RU" dirty="0" err="1">
                <a:latin typeface="ArialMT"/>
                <a:ea typeface="Calibri"/>
                <a:cs typeface="ArialMT"/>
              </a:rPr>
              <a:t>to</a:t>
            </a:r>
            <a:r>
              <a:rPr lang="ru-RU" dirty="0">
                <a:latin typeface="ArialMT"/>
                <a:ea typeface="Calibri"/>
                <a:cs typeface="ArialMT"/>
              </a:rPr>
              <a:t> </a:t>
            </a:r>
            <a:r>
              <a:rPr lang="ru-RU" dirty="0" err="1">
                <a:latin typeface="ArialMT"/>
                <a:ea typeface="Calibri"/>
                <a:cs typeface="ArialMT"/>
              </a:rPr>
              <a:t>block</a:t>
            </a:r>
            <a:r>
              <a:rPr lang="ru-RU" dirty="0">
                <a:latin typeface="ArialMT"/>
                <a:ea typeface="Calibri"/>
                <a:cs typeface="ArialMT"/>
              </a:rPr>
              <a:t> </a:t>
            </a:r>
            <a:r>
              <a:rPr lang="ru-RU" dirty="0" err="1">
                <a:latin typeface="ArialMT"/>
                <a:ea typeface="Calibri"/>
                <a:cs typeface="ArialMT"/>
              </a:rPr>
              <a:t>routes</a:t>
            </a:r>
            <a:r>
              <a:rPr lang="ru-RU" dirty="0">
                <a:latin typeface="ArialMT"/>
                <a:ea typeface="Calibri"/>
                <a:cs typeface="ArialMT"/>
              </a:rPr>
              <a:t> </a:t>
            </a:r>
            <a:r>
              <a:rPr lang="ru-RU" dirty="0" err="1">
                <a:latin typeface="ArialMT"/>
                <a:ea typeface="Calibri"/>
                <a:cs typeface="ArialMT"/>
              </a:rPr>
              <a:t>of</a:t>
            </a:r>
            <a:r>
              <a:rPr lang="ru-RU" dirty="0">
                <a:latin typeface="ArialMT"/>
                <a:ea typeface="Calibri"/>
                <a:cs typeface="ArialMT"/>
              </a:rPr>
              <a:t> </a:t>
            </a:r>
            <a:r>
              <a:rPr lang="ru-RU" dirty="0" err="1" smtClean="0">
                <a:latin typeface="ArialMT"/>
                <a:ea typeface="Calibri"/>
                <a:cs typeface="ArialMT"/>
              </a:rPr>
              <a:t>entry</a:t>
            </a:r>
            <a:r>
              <a:rPr lang="" smtClean="0">
                <a:latin typeface="ArialMT"/>
                <a:ea typeface="Calibri"/>
                <a:cs typeface="ArialMT"/>
              </a:rPr>
              <a:t> (</a:t>
            </a:r>
            <a:r>
              <a:rPr lang="ru-RU" dirty="0" err="1" smtClean="0">
                <a:latin typeface="ArialMT"/>
                <a:ea typeface="Calibri"/>
                <a:cs typeface="ArialMT"/>
              </a:rPr>
              <a:t>блокиров</a:t>
            </a:r>
            <a:r>
              <a:rPr lang="" smtClean="0">
                <a:latin typeface="ArialMT"/>
                <a:ea typeface="Calibri"/>
                <a:cs typeface="ArialMT"/>
              </a:rPr>
              <a:t>ки</a:t>
            </a:r>
            <a:r>
              <a:rPr lang="ru-RU" dirty="0" smtClean="0">
                <a:latin typeface="ArialMT"/>
                <a:ea typeface="Calibri"/>
                <a:cs typeface="ArialMT"/>
              </a:rPr>
              <a:t> маршрут</a:t>
            </a:r>
            <a:r>
              <a:rPr lang="" smtClean="0">
                <a:latin typeface="ArialMT"/>
                <a:ea typeface="Calibri"/>
                <a:cs typeface="ArialMT"/>
              </a:rPr>
              <a:t>ов</a:t>
            </a:r>
            <a:r>
              <a:rPr lang="ru-RU" dirty="0" smtClean="0">
                <a:latin typeface="ArialMT"/>
                <a:ea typeface="Calibri"/>
                <a:cs typeface="ArialMT"/>
              </a:rPr>
              <a:t> входа</a:t>
            </a:r>
            <a:r>
              <a:rPr lang="" smtClean="0">
                <a:latin typeface="ArialMT"/>
                <a:ea typeface="Calibri"/>
                <a:cs typeface="ArialMT"/>
              </a:rPr>
              <a:t>)</a:t>
            </a:r>
            <a:endParaRPr lang="ru-RU" sz="4000" dirty="0">
              <a:ea typeface="Calibri"/>
              <a:cs typeface="Times New Roman"/>
            </a:endParaRPr>
          </a:p>
          <a:p>
            <a:pPr>
              <a:lnSpc>
                <a:spcPct val="115000"/>
              </a:lnSpc>
              <a:spcAft>
                <a:spcPts val="0"/>
              </a:spcAft>
            </a:pPr>
            <a:r>
              <a:rPr lang="ru-RU" dirty="0">
                <a:latin typeface="SymbolMT"/>
                <a:ea typeface="Calibri"/>
                <a:cs typeface="SymbolMT"/>
              </a:rPr>
              <a:t>• </a:t>
            </a:r>
            <a:r>
              <a:rPr lang="ru-RU" dirty="0" err="1">
                <a:latin typeface="ArialMT"/>
                <a:ea typeface="Calibri"/>
                <a:cs typeface="ArialMT"/>
              </a:rPr>
              <a:t>Exposure</a:t>
            </a:r>
            <a:r>
              <a:rPr lang="ru-RU" dirty="0">
                <a:latin typeface="ArialMT"/>
                <a:ea typeface="Calibri"/>
                <a:cs typeface="ArialMT"/>
              </a:rPr>
              <a:t> </a:t>
            </a:r>
            <a:r>
              <a:rPr lang="ru-RU" dirty="0" err="1">
                <a:latin typeface="ArialMT"/>
                <a:ea typeface="Calibri"/>
                <a:cs typeface="ArialMT"/>
              </a:rPr>
              <a:t>monitoring</a:t>
            </a:r>
            <a:endParaRPr lang="ru-RU" sz="4000" dirty="0">
              <a:ea typeface="Calibri"/>
              <a:cs typeface="Times New Roman"/>
            </a:endParaRPr>
          </a:p>
          <a:p>
            <a:pPr>
              <a:lnSpc>
                <a:spcPct val="115000"/>
              </a:lnSpc>
              <a:spcAft>
                <a:spcPts val="0"/>
              </a:spcAft>
            </a:pPr>
            <a:r>
              <a:rPr lang="ru-RU" dirty="0">
                <a:latin typeface="SymbolMT"/>
                <a:ea typeface="Calibri"/>
                <a:cs typeface="SymbolMT"/>
              </a:rPr>
              <a:t>• </a:t>
            </a:r>
            <a:r>
              <a:rPr lang="ru-RU" dirty="0" err="1">
                <a:latin typeface="ArialMT"/>
                <a:ea typeface="Calibri"/>
                <a:cs typeface="ArialMT"/>
              </a:rPr>
              <a:t>Recommendations</a:t>
            </a:r>
            <a:r>
              <a:rPr lang="ru-RU" dirty="0">
                <a:latin typeface="ArialMT"/>
                <a:ea typeface="Calibri"/>
                <a:cs typeface="ArialMT"/>
              </a:rPr>
              <a:t> </a:t>
            </a:r>
            <a:r>
              <a:rPr lang="ru-RU" dirty="0" err="1">
                <a:latin typeface="ArialMT"/>
                <a:ea typeface="Calibri"/>
                <a:cs typeface="ArialMT"/>
              </a:rPr>
              <a:t>for</a:t>
            </a:r>
            <a:r>
              <a:rPr lang="ru-RU" dirty="0">
                <a:latin typeface="ArialMT"/>
                <a:ea typeface="Calibri"/>
                <a:cs typeface="ArialMT"/>
              </a:rPr>
              <a:t> </a:t>
            </a:r>
            <a:r>
              <a:rPr lang="ru-RU" dirty="0" err="1">
                <a:latin typeface="ArialMT"/>
                <a:ea typeface="Calibri"/>
                <a:cs typeface="ArialMT"/>
              </a:rPr>
              <a:t>improvement</a:t>
            </a:r>
            <a:endParaRPr lang="ru-RU" sz="4000" dirty="0">
              <a:ea typeface="Calibri"/>
              <a:cs typeface="Times New Roman"/>
            </a:endParaRPr>
          </a:p>
          <a:p>
            <a:pPr>
              <a:lnSpc>
                <a:spcPct val="115000"/>
              </a:lnSpc>
              <a:spcAft>
                <a:spcPts val="0"/>
              </a:spcAft>
            </a:pPr>
            <a:r>
              <a:rPr lang="ru-RU" b="1" dirty="0" err="1">
                <a:latin typeface="Arial"/>
                <a:ea typeface="Calibri"/>
                <a:cs typeface="Times New Roman"/>
              </a:rPr>
              <a:t>Chemical</a:t>
            </a:r>
            <a:r>
              <a:rPr lang="ru-RU" b="1" dirty="0">
                <a:latin typeface="Arial"/>
                <a:ea typeface="Calibri"/>
                <a:cs typeface="Times New Roman"/>
              </a:rPr>
              <a:t> </a:t>
            </a:r>
            <a:r>
              <a:rPr lang="ru-RU" b="1" dirty="0" err="1">
                <a:latin typeface="Arial"/>
                <a:ea typeface="Calibri"/>
                <a:cs typeface="Times New Roman"/>
              </a:rPr>
              <a:t>Hazards</a:t>
            </a:r>
            <a:r>
              <a:rPr lang="ru-RU" b="1" dirty="0">
                <a:latin typeface="Arial"/>
                <a:ea typeface="Calibri"/>
                <a:cs typeface="Times New Roman"/>
              </a:rPr>
              <a:t>: - </a:t>
            </a:r>
            <a:r>
              <a:rPr lang="ru-RU" b="1" dirty="0" err="1">
                <a:latin typeface="Arial"/>
                <a:ea typeface="Calibri"/>
                <a:cs typeface="Times New Roman"/>
              </a:rPr>
              <a:t>Exposure</a:t>
            </a:r>
            <a:r>
              <a:rPr lang="ru-RU" b="1" dirty="0">
                <a:latin typeface="Arial"/>
                <a:ea typeface="Calibri"/>
                <a:cs typeface="Times New Roman"/>
              </a:rPr>
              <a:t> </a:t>
            </a:r>
            <a:r>
              <a:rPr lang="ru-RU" b="1" dirty="0" err="1">
                <a:latin typeface="Arial"/>
                <a:ea typeface="Calibri"/>
                <a:cs typeface="Times New Roman"/>
              </a:rPr>
              <a:t>Monitoring</a:t>
            </a:r>
            <a:endParaRPr lang="ru-RU" sz="4000" dirty="0">
              <a:ea typeface="Calibri"/>
              <a:cs typeface="Times New Roman"/>
            </a:endParaRPr>
          </a:p>
          <a:p>
            <a:pPr>
              <a:lnSpc>
                <a:spcPct val="115000"/>
              </a:lnSpc>
              <a:spcAft>
                <a:spcPts val="0"/>
              </a:spcAft>
            </a:pPr>
            <a:r>
              <a:rPr lang="ru-RU" dirty="0" err="1" smtClean="0">
                <a:latin typeface="ArialMT"/>
                <a:ea typeface="Calibri"/>
                <a:cs typeface="ArialMT"/>
              </a:rPr>
              <a:t>Special</a:t>
            </a:r>
            <a:r>
              <a:rPr lang="ru-RU" dirty="0" smtClean="0">
                <a:latin typeface="ArialMT"/>
                <a:ea typeface="Calibri"/>
                <a:cs typeface="ArialMT"/>
              </a:rPr>
              <a:t> </a:t>
            </a:r>
            <a:r>
              <a:rPr lang="ru-RU" dirty="0" err="1">
                <a:latin typeface="ArialMT"/>
                <a:ea typeface="Calibri"/>
                <a:cs typeface="ArialMT"/>
              </a:rPr>
              <a:t>instruments</a:t>
            </a:r>
            <a:r>
              <a:rPr lang="ru-RU" dirty="0">
                <a:latin typeface="ArialMT"/>
                <a:ea typeface="Calibri"/>
                <a:cs typeface="ArialMT"/>
              </a:rPr>
              <a:t> - </a:t>
            </a:r>
            <a:r>
              <a:rPr lang="ru-RU" dirty="0" err="1">
                <a:latin typeface="ArialMT"/>
                <a:ea typeface="Calibri"/>
                <a:cs typeface="ArialMT"/>
              </a:rPr>
              <a:t>infrared</a:t>
            </a:r>
            <a:r>
              <a:rPr lang="ru-RU" dirty="0">
                <a:latin typeface="ArialMT"/>
                <a:ea typeface="Calibri"/>
                <a:cs typeface="ArialMT"/>
              </a:rPr>
              <a:t> </a:t>
            </a:r>
            <a:r>
              <a:rPr lang="ru-RU" dirty="0" err="1">
                <a:latin typeface="ArialMT"/>
                <a:ea typeface="Calibri"/>
                <a:cs typeface="ArialMT"/>
              </a:rPr>
              <a:t>absorption</a:t>
            </a:r>
            <a:r>
              <a:rPr lang="ru-RU" dirty="0">
                <a:latin typeface="ArialMT"/>
                <a:ea typeface="Calibri"/>
                <a:cs typeface="ArialMT"/>
              </a:rPr>
              <a:t>, </a:t>
            </a:r>
            <a:r>
              <a:rPr lang="ru-RU" dirty="0" err="1">
                <a:latin typeface="ArialMT"/>
                <a:ea typeface="Calibri"/>
                <a:cs typeface="ArialMT"/>
              </a:rPr>
              <a:t>photoionization</a:t>
            </a:r>
            <a:r>
              <a:rPr lang="ru-RU" dirty="0">
                <a:latin typeface="ArialMT"/>
                <a:ea typeface="Calibri"/>
                <a:cs typeface="ArialMT"/>
              </a:rPr>
              <a:t>, </a:t>
            </a:r>
            <a:r>
              <a:rPr lang="">
                <a:latin typeface="ArialMT"/>
                <a:ea typeface="Calibri"/>
                <a:cs typeface="ArialMT"/>
              </a:rPr>
              <a:t>(</a:t>
            </a:r>
            <a:r>
              <a:rPr lang="ru-RU" dirty="0" smtClean="0">
                <a:latin typeface="ArialMT"/>
                <a:ea typeface="Calibri"/>
                <a:cs typeface="ArialMT"/>
              </a:rPr>
              <a:t>инфракрасное </a:t>
            </a:r>
            <a:r>
              <a:rPr lang="ru-RU" dirty="0">
                <a:latin typeface="ArialMT"/>
                <a:ea typeface="Calibri"/>
                <a:cs typeface="ArialMT"/>
              </a:rPr>
              <a:t>поглощение, </a:t>
            </a:r>
            <a:r>
              <a:rPr lang="ru-RU" dirty="0" err="1" smtClean="0">
                <a:latin typeface="ArialMT"/>
                <a:ea typeface="Calibri"/>
                <a:cs typeface="ArialMT"/>
              </a:rPr>
              <a:t>фотоионизация</a:t>
            </a:r>
            <a:r>
              <a:rPr lang="" smtClean="0">
                <a:latin typeface="ArialMT"/>
                <a:ea typeface="Calibri"/>
                <a:cs typeface="ArialMT"/>
              </a:rPr>
              <a:t>)</a:t>
            </a:r>
            <a:endParaRPr lang="ru-RU" sz="4000" dirty="0">
              <a:ea typeface="Calibri"/>
              <a:cs typeface="Times New Roman"/>
            </a:endParaRPr>
          </a:p>
          <a:p>
            <a:pPr>
              <a:lnSpc>
                <a:spcPct val="115000"/>
              </a:lnSpc>
              <a:spcAft>
                <a:spcPts val="0"/>
              </a:spcAft>
            </a:pPr>
            <a:r>
              <a:rPr lang="ru-RU" dirty="0" err="1">
                <a:latin typeface="ArialMT"/>
                <a:ea typeface="Calibri"/>
                <a:cs typeface="ArialMT"/>
              </a:rPr>
              <a:t>gas</a:t>
            </a:r>
            <a:endParaRPr lang="ru-RU" sz="4000" dirty="0">
              <a:ea typeface="Calibri"/>
              <a:cs typeface="Times New Roman"/>
            </a:endParaRPr>
          </a:p>
          <a:p>
            <a:pPr>
              <a:lnSpc>
                <a:spcPct val="115000"/>
              </a:lnSpc>
              <a:spcAft>
                <a:spcPts val="0"/>
              </a:spcAft>
            </a:pPr>
            <a:r>
              <a:rPr lang="ru-RU" dirty="0" err="1">
                <a:latin typeface="ArialMT"/>
                <a:ea typeface="Calibri"/>
                <a:cs typeface="ArialMT"/>
              </a:rPr>
              <a:t>Chromatography</a:t>
            </a:r>
            <a:endParaRPr lang="ru-RU" sz="4000" dirty="0">
              <a:ea typeface="Calibri"/>
              <a:cs typeface="Times New Roman"/>
            </a:endParaRPr>
          </a:p>
          <a:p>
            <a:pPr>
              <a:lnSpc>
                <a:spcPct val="115000"/>
              </a:lnSpc>
              <a:spcAft>
                <a:spcPts val="0"/>
              </a:spcAft>
            </a:pPr>
            <a:r>
              <a:rPr lang="ru-RU" dirty="0" smtClean="0">
                <a:latin typeface="Wingdings-Regular"/>
                <a:ea typeface="Calibri"/>
                <a:cs typeface="Wingdings-Regular"/>
              </a:rPr>
              <a:t> </a:t>
            </a:r>
            <a:r>
              <a:rPr lang="ru-RU" dirty="0" err="1">
                <a:latin typeface="ArialMT"/>
                <a:ea typeface="Calibri"/>
                <a:cs typeface="ArialMT"/>
              </a:rPr>
              <a:t>Detector</a:t>
            </a:r>
            <a:r>
              <a:rPr lang="ru-RU" dirty="0">
                <a:latin typeface="ArialMT"/>
                <a:ea typeface="Calibri"/>
                <a:cs typeface="ArialMT"/>
              </a:rPr>
              <a:t> </a:t>
            </a:r>
            <a:r>
              <a:rPr lang="ru-RU" dirty="0" err="1">
                <a:latin typeface="ArialMT"/>
                <a:ea typeface="Calibri"/>
                <a:cs typeface="ArialMT"/>
              </a:rPr>
              <a:t>tubes</a:t>
            </a:r>
            <a:endParaRPr lang="ru-RU" sz="4000" dirty="0">
              <a:ea typeface="Calibri"/>
              <a:cs typeface="Times New Roman"/>
            </a:endParaRPr>
          </a:p>
          <a:p>
            <a:pPr>
              <a:lnSpc>
                <a:spcPct val="115000"/>
              </a:lnSpc>
              <a:spcAft>
                <a:spcPts val="0"/>
              </a:spcAft>
            </a:pPr>
            <a:r>
              <a:rPr lang="ru-RU" dirty="0" smtClean="0">
                <a:latin typeface="Wingdings-Regular"/>
                <a:ea typeface="Calibri"/>
                <a:cs typeface="Wingdings-Regular"/>
              </a:rPr>
              <a:t> </a:t>
            </a:r>
            <a:r>
              <a:rPr lang="ru-RU" dirty="0" err="1">
                <a:latin typeface="ArialMT"/>
                <a:ea typeface="Calibri"/>
                <a:cs typeface="ArialMT"/>
              </a:rPr>
              <a:t>Air</a:t>
            </a:r>
            <a:r>
              <a:rPr lang="ru-RU" dirty="0">
                <a:latin typeface="ArialMT"/>
                <a:ea typeface="Calibri"/>
                <a:cs typeface="ArialMT"/>
              </a:rPr>
              <a:t> </a:t>
            </a:r>
            <a:r>
              <a:rPr lang="ru-RU" dirty="0" err="1">
                <a:latin typeface="ArialMT"/>
                <a:ea typeface="Calibri"/>
                <a:cs typeface="ArialMT"/>
              </a:rPr>
              <a:t>sampling</a:t>
            </a:r>
            <a:r>
              <a:rPr lang="ru-RU" dirty="0">
                <a:latin typeface="ArialMT"/>
                <a:ea typeface="Calibri"/>
                <a:cs typeface="ArialMT"/>
              </a:rPr>
              <a:t> </a:t>
            </a:r>
            <a:r>
              <a:rPr lang="ru-RU" dirty="0" err="1">
                <a:latin typeface="ArialMT"/>
                <a:ea typeface="Calibri"/>
                <a:cs typeface="ArialMT"/>
              </a:rPr>
              <a:t>and</a:t>
            </a:r>
            <a:r>
              <a:rPr lang="ru-RU" dirty="0">
                <a:latin typeface="ArialMT"/>
                <a:ea typeface="Calibri"/>
                <a:cs typeface="ArialMT"/>
              </a:rPr>
              <a:t> </a:t>
            </a:r>
            <a:r>
              <a:rPr lang="ru-RU" dirty="0" err="1">
                <a:latin typeface="ArialMT"/>
                <a:ea typeface="Calibri"/>
                <a:cs typeface="ArialMT"/>
              </a:rPr>
              <a:t>lab</a:t>
            </a:r>
            <a:r>
              <a:rPr lang="ru-RU" dirty="0">
                <a:latin typeface="ArialMT"/>
                <a:ea typeface="Calibri"/>
                <a:cs typeface="ArialMT"/>
              </a:rPr>
              <a:t> </a:t>
            </a:r>
            <a:r>
              <a:rPr lang="ru-RU" dirty="0" err="1">
                <a:latin typeface="ArialMT"/>
                <a:ea typeface="Calibri"/>
                <a:cs typeface="ArialMT"/>
              </a:rPr>
              <a:t>analysis</a:t>
            </a:r>
            <a:endParaRPr lang="ru-RU" sz="4000" dirty="0">
              <a:ea typeface="Calibri"/>
              <a:cs typeface="Times New Roman"/>
            </a:endParaRPr>
          </a:p>
          <a:p>
            <a:pPr>
              <a:lnSpc>
                <a:spcPct val="115000"/>
              </a:lnSpc>
              <a:spcAft>
                <a:spcPts val="1000"/>
              </a:spcAft>
            </a:pPr>
            <a:r>
              <a:rPr lang="ru-RU" dirty="0" err="1" smtClean="0">
                <a:latin typeface="ArialMT"/>
                <a:ea typeface="Calibri"/>
                <a:cs typeface="ArialMT"/>
              </a:rPr>
              <a:t>Professional</a:t>
            </a:r>
            <a:r>
              <a:rPr lang="ru-RU" dirty="0" smtClean="0">
                <a:latin typeface="ArialMT"/>
                <a:ea typeface="Calibri"/>
                <a:cs typeface="ArialMT"/>
              </a:rPr>
              <a:t> </a:t>
            </a:r>
            <a:r>
              <a:rPr lang="ru-RU" dirty="0" err="1">
                <a:latin typeface="ArialMT"/>
                <a:ea typeface="Calibri"/>
                <a:cs typeface="ArialMT"/>
              </a:rPr>
              <a:t>judgment</a:t>
            </a:r>
            <a:endParaRPr lang="ru-RU" sz="4000" dirty="0">
              <a:ea typeface="Calibri"/>
              <a:cs typeface="Times New Roman"/>
            </a:endParaRPr>
          </a:p>
          <a:p>
            <a:endParaRPr lang="ru-RU" dirty="0"/>
          </a:p>
        </p:txBody>
      </p:sp>
    </p:spTree>
    <p:extLst>
      <p:ext uri="{BB962C8B-B14F-4D97-AF65-F5344CB8AC3E}">
        <p14:creationId xmlns:p14="http://schemas.microsoft.com/office/powerpoint/2010/main" val="268770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404664"/>
            <a:ext cx="8229600" cy="5721499"/>
          </a:xfrm>
        </p:spPr>
        <p:txBody>
          <a:bodyPr>
            <a:normAutofit fontScale="70000" lnSpcReduction="20000"/>
          </a:bodyPr>
          <a:lstStyle/>
          <a:p>
            <a:pPr>
              <a:lnSpc>
                <a:spcPct val="115000"/>
              </a:lnSpc>
              <a:spcAft>
                <a:spcPts val="0"/>
              </a:spcAft>
            </a:pPr>
            <a:r>
              <a:rPr lang="ru-RU" b="1" dirty="0" err="1">
                <a:latin typeface="Arial"/>
                <a:ea typeface="Calibri"/>
                <a:cs typeface="Times New Roman"/>
              </a:rPr>
              <a:t>Chemical</a:t>
            </a:r>
            <a:r>
              <a:rPr lang="ru-RU" b="1" dirty="0">
                <a:latin typeface="Arial"/>
                <a:ea typeface="Calibri"/>
                <a:cs typeface="Times New Roman"/>
              </a:rPr>
              <a:t> </a:t>
            </a:r>
            <a:r>
              <a:rPr lang="ru-RU" b="1" dirty="0" err="1">
                <a:latin typeface="Arial"/>
                <a:ea typeface="Calibri"/>
                <a:cs typeface="Times New Roman"/>
              </a:rPr>
              <a:t>Hazards</a:t>
            </a:r>
            <a:r>
              <a:rPr lang="ru-RU" b="1" dirty="0">
                <a:latin typeface="Arial"/>
                <a:ea typeface="Calibri"/>
                <a:cs typeface="Times New Roman"/>
              </a:rPr>
              <a:t>: </a:t>
            </a:r>
            <a:r>
              <a:rPr lang="ru-RU" b="1" dirty="0" err="1">
                <a:latin typeface="Arial"/>
                <a:ea typeface="Calibri"/>
                <a:cs typeface="Times New Roman"/>
              </a:rPr>
              <a:t>Engineering</a:t>
            </a:r>
            <a:r>
              <a:rPr lang="ru-RU" b="1" dirty="0">
                <a:latin typeface="Arial"/>
                <a:ea typeface="Calibri"/>
                <a:cs typeface="Times New Roman"/>
              </a:rPr>
              <a:t> </a:t>
            </a:r>
            <a:r>
              <a:rPr lang="ru-RU" b="1" dirty="0" err="1">
                <a:latin typeface="Arial"/>
                <a:ea typeface="Calibri"/>
                <a:cs typeface="Times New Roman"/>
              </a:rPr>
              <a:t>Controls</a:t>
            </a:r>
            <a:endParaRPr lang="ru-RU" sz="4000" dirty="0">
              <a:ea typeface="Calibri"/>
              <a:cs typeface="Times New Roman"/>
            </a:endParaRPr>
          </a:p>
          <a:p>
            <a:pPr>
              <a:lnSpc>
                <a:spcPct val="115000"/>
              </a:lnSpc>
              <a:spcAft>
                <a:spcPts val="0"/>
              </a:spcAft>
            </a:pPr>
            <a:r>
              <a:rPr lang="ru-RU" dirty="0" smtClean="0">
                <a:latin typeface="Wingdings-Regular"/>
                <a:ea typeface="Calibri"/>
                <a:cs typeface="Wingdings-Regular"/>
              </a:rPr>
              <a:t> </a:t>
            </a:r>
            <a:r>
              <a:rPr lang="ru-RU" dirty="0" err="1" smtClean="0">
                <a:latin typeface="ArialMT"/>
                <a:ea typeface="Calibri"/>
                <a:cs typeface="ArialMT"/>
              </a:rPr>
              <a:t>Substitution</a:t>
            </a:r>
            <a:r>
              <a:rPr lang="" smtClean="0">
                <a:latin typeface="ArialMT"/>
                <a:ea typeface="Calibri"/>
                <a:cs typeface="ArialMT"/>
              </a:rPr>
              <a:t> (ЗАМЕНА)</a:t>
            </a:r>
            <a:r>
              <a:rPr lang="ru-RU" dirty="0" smtClean="0">
                <a:latin typeface="ArialMT"/>
                <a:ea typeface="Calibri"/>
                <a:cs typeface="ArialMT"/>
              </a:rPr>
              <a:t> </a:t>
            </a:r>
            <a:r>
              <a:rPr lang="ru-RU" dirty="0">
                <a:latin typeface="ArialMT"/>
                <a:ea typeface="Calibri"/>
                <a:cs typeface="ArialMT"/>
              </a:rPr>
              <a:t>(</a:t>
            </a:r>
            <a:r>
              <a:rPr lang="ru-RU" dirty="0" err="1">
                <a:latin typeface="ArialMT"/>
                <a:ea typeface="Calibri"/>
                <a:cs typeface="ArialMT"/>
              </a:rPr>
              <a:t>use</a:t>
            </a:r>
            <a:r>
              <a:rPr lang="ru-RU" dirty="0">
                <a:latin typeface="ArialMT"/>
                <a:ea typeface="Calibri"/>
                <a:cs typeface="ArialMT"/>
              </a:rPr>
              <a:t> </a:t>
            </a:r>
            <a:r>
              <a:rPr lang="ru-RU" dirty="0" err="1">
                <a:latin typeface="ArialMT"/>
                <a:ea typeface="Calibri"/>
                <a:cs typeface="ArialMT"/>
              </a:rPr>
              <a:t>lower</a:t>
            </a:r>
            <a:r>
              <a:rPr lang="ru-RU" dirty="0">
                <a:latin typeface="ArialMT"/>
                <a:ea typeface="Calibri"/>
                <a:cs typeface="ArialMT"/>
              </a:rPr>
              <a:t> </a:t>
            </a:r>
            <a:r>
              <a:rPr lang="ru-RU" dirty="0" err="1">
                <a:latin typeface="ArialMT"/>
                <a:ea typeface="Calibri"/>
                <a:cs typeface="ArialMT"/>
              </a:rPr>
              <a:t>toxicity</a:t>
            </a:r>
            <a:r>
              <a:rPr lang="ru-RU" dirty="0">
                <a:latin typeface="ArialMT"/>
                <a:ea typeface="Calibri"/>
                <a:cs typeface="ArialMT"/>
              </a:rPr>
              <a:t> </a:t>
            </a:r>
            <a:r>
              <a:rPr lang="ru-RU" dirty="0" err="1">
                <a:latin typeface="ArialMT"/>
                <a:ea typeface="Calibri"/>
                <a:cs typeface="ArialMT"/>
              </a:rPr>
              <a:t>materials</a:t>
            </a:r>
            <a:r>
              <a:rPr lang="ru-RU" dirty="0">
                <a:latin typeface="ArialMT"/>
                <a:ea typeface="Calibri"/>
                <a:cs typeface="ArialMT"/>
              </a:rPr>
              <a:t>)</a:t>
            </a:r>
            <a:endParaRPr lang="ru-RU" sz="4000" dirty="0">
              <a:ea typeface="Calibri"/>
              <a:cs typeface="Times New Roman"/>
            </a:endParaRPr>
          </a:p>
          <a:p>
            <a:pPr>
              <a:lnSpc>
                <a:spcPct val="115000"/>
              </a:lnSpc>
              <a:spcAft>
                <a:spcPts val="0"/>
              </a:spcAft>
            </a:pPr>
            <a:r>
              <a:rPr lang="ru-RU" dirty="0" smtClean="0">
                <a:latin typeface="Wingdings-Regular"/>
                <a:ea typeface="Calibri"/>
                <a:cs typeface="Wingdings-Regular"/>
              </a:rPr>
              <a:t> </a:t>
            </a:r>
            <a:r>
              <a:rPr lang="ru-RU" dirty="0" err="1">
                <a:latin typeface="ArialMT"/>
                <a:ea typeface="Calibri"/>
                <a:cs typeface="ArialMT"/>
              </a:rPr>
              <a:t>Enclose</a:t>
            </a:r>
            <a:r>
              <a:rPr lang="ru-RU" dirty="0">
                <a:latin typeface="ArialMT"/>
                <a:ea typeface="Calibri"/>
                <a:cs typeface="ArialMT"/>
              </a:rPr>
              <a:t> </a:t>
            </a:r>
            <a:r>
              <a:rPr lang="ru-RU" dirty="0" err="1">
                <a:latin typeface="ArialMT"/>
                <a:ea typeface="Calibri"/>
                <a:cs typeface="ArialMT"/>
              </a:rPr>
              <a:t>processes</a:t>
            </a:r>
            <a:r>
              <a:rPr lang="ru-RU" dirty="0">
                <a:latin typeface="ArialMT"/>
                <a:ea typeface="Calibri"/>
                <a:cs typeface="ArialMT"/>
              </a:rPr>
              <a:t> </a:t>
            </a:r>
            <a:r>
              <a:rPr lang="ru-RU" dirty="0" err="1">
                <a:latin typeface="ArialMT"/>
                <a:ea typeface="Calibri"/>
                <a:cs typeface="ArialMT"/>
              </a:rPr>
              <a:t>and</a:t>
            </a:r>
            <a:r>
              <a:rPr lang="ru-RU" dirty="0">
                <a:latin typeface="ArialMT"/>
                <a:ea typeface="Calibri"/>
                <a:cs typeface="ArialMT"/>
              </a:rPr>
              <a:t> </a:t>
            </a:r>
            <a:r>
              <a:rPr lang="ru-RU" dirty="0" err="1">
                <a:latin typeface="ArialMT"/>
                <a:ea typeface="Calibri"/>
                <a:cs typeface="ArialMT"/>
              </a:rPr>
              <a:t>otherwise</a:t>
            </a:r>
            <a:r>
              <a:rPr lang="ru-RU" dirty="0">
                <a:latin typeface="ArialMT"/>
                <a:ea typeface="Calibri"/>
                <a:cs typeface="ArialMT"/>
              </a:rPr>
              <a:t> </a:t>
            </a:r>
            <a:r>
              <a:rPr lang="ru-RU" dirty="0" err="1">
                <a:latin typeface="ArialMT"/>
                <a:ea typeface="Calibri"/>
                <a:cs typeface="ArialMT"/>
              </a:rPr>
              <a:t>engineer</a:t>
            </a:r>
            <a:r>
              <a:rPr lang="ru-RU" dirty="0">
                <a:latin typeface="ArialMT"/>
                <a:ea typeface="Calibri"/>
                <a:cs typeface="ArialMT"/>
              </a:rPr>
              <a:t> </a:t>
            </a:r>
            <a:r>
              <a:rPr lang="ru-RU" dirty="0" err="1">
                <a:latin typeface="ArialMT"/>
                <a:ea typeface="Calibri"/>
                <a:cs typeface="ArialMT"/>
              </a:rPr>
              <a:t>for</a:t>
            </a:r>
            <a:r>
              <a:rPr lang="ru-RU" dirty="0">
                <a:latin typeface="ArialMT"/>
                <a:ea typeface="Calibri"/>
                <a:cs typeface="ArialMT"/>
              </a:rPr>
              <a:t> </a:t>
            </a:r>
            <a:r>
              <a:rPr lang="ru-RU" dirty="0" err="1" smtClean="0">
                <a:latin typeface="ArialMT"/>
                <a:ea typeface="Calibri"/>
                <a:cs typeface="ArialMT"/>
              </a:rPr>
              <a:t>low</a:t>
            </a:r>
            <a:r>
              <a:rPr lang="" sz="4000" dirty="0" smtClean="0">
                <a:ea typeface="Calibri"/>
                <a:cs typeface="Times New Roman"/>
              </a:rPr>
              <a:t> </a:t>
            </a:r>
            <a:r>
              <a:rPr lang="ru-RU" dirty="0" err="1" smtClean="0">
                <a:latin typeface="ArialMT"/>
                <a:ea typeface="Calibri"/>
                <a:cs typeface="ArialMT"/>
              </a:rPr>
              <a:t>emission</a:t>
            </a:r>
            <a:r>
              <a:rPr lang="ru-RU" dirty="0" smtClean="0">
                <a:latin typeface="ArialMT"/>
                <a:ea typeface="Calibri"/>
                <a:cs typeface="ArialMT"/>
              </a:rPr>
              <a:t> </a:t>
            </a:r>
            <a:r>
              <a:rPr lang="ru-RU" dirty="0">
                <a:latin typeface="ArialMT"/>
                <a:ea typeface="Calibri"/>
                <a:cs typeface="ArialMT"/>
              </a:rPr>
              <a:t>/ </a:t>
            </a:r>
            <a:r>
              <a:rPr lang="ru-RU" dirty="0" err="1">
                <a:latin typeface="ArialMT"/>
                <a:ea typeface="Calibri"/>
                <a:cs typeface="ArialMT"/>
              </a:rPr>
              <a:t>low</a:t>
            </a:r>
            <a:r>
              <a:rPr lang="ru-RU" dirty="0">
                <a:latin typeface="ArialMT"/>
                <a:ea typeface="Calibri"/>
                <a:cs typeface="ArialMT"/>
              </a:rPr>
              <a:t> </a:t>
            </a:r>
            <a:r>
              <a:rPr lang="ru-RU" dirty="0" err="1">
                <a:latin typeface="ArialMT"/>
                <a:ea typeface="Calibri"/>
                <a:cs typeface="ArialMT"/>
              </a:rPr>
              <a:t>risk</a:t>
            </a:r>
            <a:endParaRPr lang="ru-RU" sz="4000" dirty="0">
              <a:ea typeface="Calibri"/>
              <a:cs typeface="Times New Roman"/>
            </a:endParaRPr>
          </a:p>
          <a:p>
            <a:pPr>
              <a:lnSpc>
                <a:spcPct val="115000"/>
              </a:lnSpc>
              <a:spcAft>
                <a:spcPts val="0"/>
              </a:spcAft>
            </a:pPr>
            <a:r>
              <a:rPr lang="ru-RU" dirty="0" smtClean="0">
                <a:latin typeface="Wingdings-Regular"/>
                <a:ea typeface="Calibri"/>
                <a:cs typeface="Wingdings-Regular"/>
              </a:rPr>
              <a:t> </a:t>
            </a:r>
            <a:r>
              <a:rPr lang="ru-RU" dirty="0" err="1">
                <a:latin typeface="ArialMT"/>
                <a:ea typeface="Calibri"/>
                <a:cs typeface="ArialMT"/>
              </a:rPr>
              <a:t>Provide</a:t>
            </a:r>
            <a:r>
              <a:rPr lang="ru-RU" dirty="0">
                <a:latin typeface="ArialMT"/>
                <a:ea typeface="Calibri"/>
                <a:cs typeface="ArialMT"/>
              </a:rPr>
              <a:t> </a:t>
            </a:r>
            <a:r>
              <a:rPr lang="ru-RU" dirty="0" err="1">
                <a:latin typeface="ArialMT"/>
                <a:ea typeface="Calibri"/>
                <a:cs typeface="ArialMT"/>
              </a:rPr>
              <a:t>local</a:t>
            </a:r>
            <a:r>
              <a:rPr lang="ru-RU" dirty="0">
                <a:latin typeface="ArialMT"/>
                <a:ea typeface="Calibri"/>
                <a:cs typeface="ArialMT"/>
              </a:rPr>
              <a:t> </a:t>
            </a:r>
            <a:r>
              <a:rPr lang="ru-RU" dirty="0" err="1">
                <a:latin typeface="ArialMT"/>
                <a:ea typeface="Calibri"/>
                <a:cs typeface="ArialMT"/>
              </a:rPr>
              <a:t>exhaust</a:t>
            </a:r>
            <a:r>
              <a:rPr lang="ru-RU" dirty="0">
                <a:latin typeface="ArialMT"/>
                <a:ea typeface="Calibri"/>
                <a:cs typeface="ArialMT"/>
              </a:rPr>
              <a:t> </a:t>
            </a:r>
            <a:r>
              <a:rPr lang="ru-RU" dirty="0" err="1">
                <a:latin typeface="ArialMT"/>
                <a:ea typeface="Calibri"/>
                <a:cs typeface="ArialMT"/>
              </a:rPr>
              <a:t>to</a:t>
            </a:r>
            <a:r>
              <a:rPr lang="ru-RU" dirty="0">
                <a:latin typeface="ArialMT"/>
                <a:ea typeface="Calibri"/>
                <a:cs typeface="ArialMT"/>
              </a:rPr>
              <a:t> </a:t>
            </a:r>
            <a:r>
              <a:rPr lang="ru-RU" dirty="0" err="1">
                <a:latin typeface="ArialMT"/>
                <a:ea typeface="Calibri"/>
                <a:cs typeface="ArialMT"/>
              </a:rPr>
              <a:t>remove</a:t>
            </a:r>
            <a:r>
              <a:rPr lang="ru-RU" dirty="0">
                <a:latin typeface="ArialMT"/>
                <a:ea typeface="Calibri"/>
                <a:cs typeface="ArialMT"/>
              </a:rPr>
              <a:t> </a:t>
            </a:r>
            <a:r>
              <a:rPr lang="ru-RU" dirty="0" err="1">
                <a:latin typeface="ArialMT"/>
                <a:ea typeface="Calibri"/>
                <a:cs typeface="ArialMT"/>
              </a:rPr>
              <a:t>airborne</a:t>
            </a:r>
            <a:r>
              <a:rPr lang="ru-RU" dirty="0">
                <a:latin typeface="ArialMT"/>
                <a:ea typeface="Calibri"/>
                <a:cs typeface="ArialMT"/>
              </a:rPr>
              <a:t> </a:t>
            </a:r>
            <a:r>
              <a:rPr lang="ru-RU" dirty="0" err="1">
                <a:latin typeface="ArialMT"/>
                <a:ea typeface="Calibri"/>
                <a:cs typeface="ArialMT"/>
              </a:rPr>
              <a:t>agents</a:t>
            </a:r>
            <a:endParaRPr lang="ru-RU" sz="4000" dirty="0">
              <a:ea typeface="Calibri"/>
              <a:cs typeface="Times New Roman"/>
            </a:endParaRPr>
          </a:p>
          <a:p>
            <a:pPr>
              <a:lnSpc>
                <a:spcPct val="115000"/>
              </a:lnSpc>
              <a:spcAft>
                <a:spcPts val="0"/>
              </a:spcAft>
            </a:pPr>
            <a:r>
              <a:rPr lang="ru-RU" dirty="0" smtClean="0">
                <a:latin typeface="Wingdings-Regular"/>
                <a:ea typeface="Calibri"/>
                <a:cs typeface="Wingdings-Regular"/>
              </a:rPr>
              <a:t> </a:t>
            </a:r>
            <a:r>
              <a:rPr lang="ru-RU" dirty="0" err="1">
                <a:latin typeface="ArialMT"/>
                <a:ea typeface="Calibri"/>
                <a:cs typeface="ArialMT"/>
              </a:rPr>
              <a:t>Local</a:t>
            </a:r>
            <a:r>
              <a:rPr lang="ru-RU" dirty="0">
                <a:latin typeface="ArialMT"/>
                <a:ea typeface="Calibri"/>
                <a:cs typeface="ArialMT"/>
              </a:rPr>
              <a:t> </a:t>
            </a:r>
            <a:r>
              <a:rPr lang="ru-RU" dirty="0" err="1">
                <a:latin typeface="ArialMT"/>
                <a:ea typeface="Calibri"/>
                <a:cs typeface="ArialMT"/>
              </a:rPr>
              <a:t>exhaust</a:t>
            </a:r>
            <a:r>
              <a:rPr lang="ru-RU" dirty="0">
                <a:latin typeface="ArialMT"/>
                <a:ea typeface="Calibri"/>
                <a:cs typeface="ArialMT"/>
              </a:rPr>
              <a:t> </a:t>
            </a:r>
            <a:r>
              <a:rPr lang="ru-RU" dirty="0" err="1">
                <a:latin typeface="ArialMT"/>
                <a:ea typeface="Calibri"/>
                <a:cs typeface="ArialMT"/>
              </a:rPr>
              <a:t>ventilation</a:t>
            </a:r>
            <a:endParaRPr lang="ru-RU" sz="4000" dirty="0">
              <a:ea typeface="Calibri"/>
              <a:cs typeface="Times New Roman"/>
            </a:endParaRPr>
          </a:p>
          <a:p>
            <a:pPr>
              <a:lnSpc>
                <a:spcPct val="115000"/>
              </a:lnSpc>
              <a:spcAft>
                <a:spcPts val="0"/>
              </a:spcAft>
            </a:pPr>
            <a:r>
              <a:rPr lang="ru-RU" dirty="0" smtClean="0">
                <a:latin typeface="Wingdings-Regular"/>
                <a:ea typeface="Calibri"/>
                <a:cs typeface="Wingdings-Regular"/>
              </a:rPr>
              <a:t> </a:t>
            </a:r>
            <a:r>
              <a:rPr lang="ru-RU" dirty="0" err="1">
                <a:latin typeface="ArialMT"/>
                <a:ea typeface="Calibri"/>
                <a:cs typeface="ArialMT"/>
              </a:rPr>
              <a:t>Need</a:t>
            </a:r>
            <a:r>
              <a:rPr lang="ru-RU" dirty="0">
                <a:latin typeface="ArialMT"/>
                <a:ea typeface="Calibri"/>
                <a:cs typeface="ArialMT"/>
              </a:rPr>
              <a:t> </a:t>
            </a:r>
            <a:r>
              <a:rPr lang="ru-RU" dirty="0" err="1">
                <a:latin typeface="ArialMT"/>
                <a:ea typeface="Calibri"/>
                <a:cs typeface="ArialMT"/>
              </a:rPr>
              <a:t>to</a:t>
            </a:r>
            <a:r>
              <a:rPr lang="ru-RU" dirty="0">
                <a:latin typeface="ArialMT"/>
                <a:ea typeface="Calibri"/>
                <a:cs typeface="ArialMT"/>
              </a:rPr>
              <a:t> </a:t>
            </a:r>
            <a:r>
              <a:rPr lang="ru-RU" dirty="0" err="1">
                <a:latin typeface="ArialMT"/>
                <a:ea typeface="Calibri"/>
                <a:cs typeface="ArialMT"/>
              </a:rPr>
              <a:t>have</a:t>
            </a:r>
            <a:r>
              <a:rPr lang="ru-RU" dirty="0">
                <a:latin typeface="ArialMT"/>
                <a:ea typeface="Calibri"/>
                <a:cs typeface="ArialMT"/>
              </a:rPr>
              <a:t> </a:t>
            </a:r>
            <a:r>
              <a:rPr lang="ru-RU" dirty="0" err="1">
                <a:latin typeface="ArialMT"/>
                <a:ea typeface="Calibri"/>
                <a:cs typeface="ArialMT"/>
              </a:rPr>
              <a:t>even</a:t>
            </a:r>
            <a:r>
              <a:rPr lang="ru-RU" dirty="0">
                <a:latin typeface="ArialMT"/>
                <a:ea typeface="Calibri"/>
                <a:cs typeface="ArialMT"/>
              </a:rPr>
              <a:t> </a:t>
            </a:r>
            <a:r>
              <a:rPr lang="ru-RU" dirty="0" err="1">
                <a:latin typeface="ArialMT"/>
                <a:ea typeface="Calibri"/>
                <a:cs typeface="ArialMT"/>
              </a:rPr>
              <a:t>air</a:t>
            </a:r>
            <a:r>
              <a:rPr lang="ru-RU" dirty="0">
                <a:latin typeface="ArialMT"/>
                <a:ea typeface="Calibri"/>
                <a:cs typeface="ArialMT"/>
              </a:rPr>
              <a:t> </a:t>
            </a:r>
            <a:r>
              <a:rPr lang="ru-RU" dirty="0" err="1">
                <a:latin typeface="ArialMT"/>
                <a:ea typeface="Calibri"/>
                <a:cs typeface="ArialMT"/>
              </a:rPr>
              <a:t>flow</a:t>
            </a:r>
            <a:r>
              <a:rPr lang="ru-RU" dirty="0">
                <a:latin typeface="ArialMT"/>
                <a:ea typeface="Calibri"/>
                <a:cs typeface="ArialMT"/>
              </a:rPr>
              <a:t> </a:t>
            </a:r>
            <a:r>
              <a:rPr lang="ru-RU" dirty="0" err="1">
                <a:latin typeface="ArialMT"/>
                <a:ea typeface="Calibri"/>
                <a:cs typeface="ArialMT"/>
              </a:rPr>
              <a:t>for</a:t>
            </a:r>
            <a:r>
              <a:rPr lang="ru-RU" dirty="0">
                <a:latin typeface="ArialMT"/>
                <a:ea typeface="Calibri"/>
                <a:cs typeface="ArialMT"/>
              </a:rPr>
              <a:t> </a:t>
            </a:r>
            <a:r>
              <a:rPr lang="ru-RU" dirty="0" err="1" smtClean="0">
                <a:latin typeface="ArialMT"/>
                <a:ea typeface="Calibri"/>
                <a:cs typeface="ArialMT"/>
              </a:rPr>
              <a:t>hoods</a:t>
            </a:r>
            <a:r>
              <a:rPr lang="" smtClean="0">
                <a:latin typeface="ArialMT"/>
                <a:ea typeface="Calibri"/>
                <a:cs typeface="ArialMT"/>
              </a:rPr>
              <a:t> (ДЛЯ ВЫТЯЖЕК)</a:t>
            </a:r>
            <a:endParaRPr lang="ru-RU" sz="4000" dirty="0">
              <a:ea typeface="Calibri"/>
              <a:cs typeface="Times New Roman"/>
            </a:endParaRPr>
          </a:p>
          <a:p>
            <a:pPr>
              <a:lnSpc>
                <a:spcPct val="115000"/>
              </a:lnSpc>
              <a:spcAft>
                <a:spcPts val="0"/>
              </a:spcAft>
            </a:pPr>
            <a:r>
              <a:rPr lang="ru-RU" dirty="0" err="1" smtClean="0">
                <a:latin typeface="ArialMT"/>
                <a:ea typeface="Calibri"/>
                <a:cs typeface="ArialMT"/>
              </a:rPr>
              <a:t>Need</a:t>
            </a:r>
            <a:r>
              <a:rPr lang="ru-RU" dirty="0" smtClean="0">
                <a:latin typeface="ArialMT"/>
                <a:ea typeface="Calibri"/>
                <a:cs typeface="ArialMT"/>
              </a:rPr>
              <a:t> </a:t>
            </a:r>
            <a:r>
              <a:rPr lang="ru-RU" dirty="0" err="1">
                <a:latin typeface="ArialMT"/>
                <a:ea typeface="Calibri"/>
                <a:cs typeface="ArialMT"/>
              </a:rPr>
              <a:t>sufficient</a:t>
            </a:r>
            <a:r>
              <a:rPr lang="ru-RU" dirty="0">
                <a:latin typeface="ArialMT"/>
                <a:ea typeface="Calibri"/>
                <a:cs typeface="ArialMT"/>
              </a:rPr>
              <a:t> </a:t>
            </a:r>
            <a:r>
              <a:rPr lang="ru-RU" dirty="0" err="1">
                <a:latin typeface="ArialMT"/>
                <a:ea typeface="Calibri"/>
                <a:cs typeface="ArialMT"/>
              </a:rPr>
              <a:t>make</a:t>
            </a:r>
            <a:r>
              <a:rPr lang="ru-RU" dirty="0">
                <a:latin typeface="ArialMT"/>
                <a:ea typeface="Calibri"/>
                <a:cs typeface="ArialMT"/>
              </a:rPr>
              <a:t> </a:t>
            </a:r>
            <a:r>
              <a:rPr lang="ru-RU" dirty="0" err="1">
                <a:latin typeface="ArialMT"/>
                <a:ea typeface="Calibri"/>
                <a:cs typeface="ArialMT"/>
              </a:rPr>
              <a:t>up</a:t>
            </a:r>
            <a:r>
              <a:rPr lang="ru-RU" dirty="0">
                <a:latin typeface="ArialMT"/>
                <a:ea typeface="Calibri"/>
                <a:cs typeface="ArialMT"/>
              </a:rPr>
              <a:t> </a:t>
            </a:r>
            <a:r>
              <a:rPr lang="ru-RU" dirty="0" err="1">
                <a:latin typeface="ArialMT"/>
                <a:ea typeface="Calibri"/>
                <a:cs typeface="ArialMT"/>
              </a:rPr>
              <a:t>air</a:t>
            </a:r>
            <a:endParaRPr lang="ru-RU" sz="4000" dirty="0">
              <a:ea typeface="Calibri"/>
              <a:cs typeface="Times New Roman"/>
            </a:endParaRPr>
          </a:p>
          <a:p>
            <a:pPr>
              <a:lnSpc>
                <a:spcPct val="115000"/>
              </a:lnSpc>
              <a:spcAft>
                <a:spcPts val="0"/>
              </a:spcAft>
            </a:pPr>
            <a:r>
              <a:rPr lang="ru-RU" dirty="0" err="1" smtClean="0">
                <a:latin typeface="ArialMT"/>
                <a:ea typeface="Calibri"/>
                <a:cs typeface="ArialMT"/>
              </a:rPr>
              <a:t>Use</a:t>
            </a:r>
            <a:r>
              <a:rPr lang="ru-RU" dirty="0" smtClean="0">
                <a:latin typeface="ArialMT"/>
                <a:ea typeface="Calibri"/>
                <a:cs typeface="ArialMT"/>
              </a:rPr>
              <a:t> </a:t>
            </a:r>
            <a:r>
              <a:rPr lang="ru-RU" dirty="0" err="1" smtClean="0">
                <a:latin typeface="ArialMT"/>
                <a:ea typeface="Calibri"/>
                <a:cs typeface="ArialMT"/>
              </a:rPr>
              <a:t>Ventilation</a:t>
            </a:r>
            <a:r>
              <a:rPr lang="ru-RU" dirty="0" smtClean="0">
                <a:latin typeface="ArialMT"/>
                <a:ea typeface="Calibri"/>
                <a:cs typeface="ArialMT"/>
              </a:rPr>
              <a:t> </a:t>
            </a:r>
            <a:r>
              <a:rPr lang="ru-RU" dirty="0" err="1" smtClean="0">
                <a:latin typeface="ArialMT"/>
                <a:ea typeface="Calibri"/>
                <a:cs typeface="ArialMT"/>
              </a:rPr>
              <a:t>Manual</a:t>
            </a:r>
            <a:r>
              <a:rPr lang="" smtClean="0">
                <a:latin typeface="ArialMT"/>
                <a:ea typeface="Calibri"/>
                <a:cs typeface="ArialMT"/>
              </a:rPr>
              <a:t> (руководство)</a:t>
            </a:r>
            <a:r>
              <a:rPr lang="ru-RU" dirty="0" smtClean="0">
                <a:latin typeface="ArialMT"/>
                <a:ea typeface="Calibri"/>
                <a:cs typeface="ArialMT"/>
              </a:rPr>
              <a:t> </a:t>
            </a:r>
            <a:r>
              <a:rPr lang="ru-RU" dirty="0" err="1">
                <a:latin typeface="ArialMT"/>
                <a:ea typeface="Calibri"/>
                <a:cs typeface="ArialMT"/>
              </a:rPr>
              <a:t>for</a:t>
            </a:r>
            <a:r>
              <a:rPr lang="ru-RU" dirty="0">
                <a:latin typeface="ArialMT"/>
                <a:ea typeface="Calibri"/>
                <a:cs typeface="ArialMT"/>
              </a:rPr>
              <a:t> </a:t>
            </a:r>
            <a:r>
              <a:rPr lang="ru-RU" dirty="0" err="1">
                <a:latin typeface="ArialMT"/>
                <a:ea typeface="Calibri"/>
                <a:cs typeface="ArialMT"/>
              </a:rPr>
              <a:t>design</a:t>
            </a:r>
            <a:endParaRPr lang="ru-RU" sz="4000" dirty="0">
              <a:ea typeface="Calibri"/>
              <a:cs typeface="Times New Roman"/>
            </a:endParaRPr>
          </a:p>
          <a:p>
            <a:pPr>
              <a:lnSpc>
                <a:spcPct val="115000"/>
              </a:lnSpc>
              <a:spcAft>
                <a:spcPts val="0"/>
              </a:spcAft>
            </a:pPr>
            <a:r>
              <a:rPr lang="ru-RU" dirty="0" smtClean="0">
                <a:latin typeface="Wingdings-Regular"/>
                <a:ea typeface="Calibri"/>
                <a:cs typeface="Wingdings-Regular"/>
              </a:rPr>
              <a:t> </a:t>
            </a:r>
            <a:r>
              <a:rPr lang="ru-RU" dirty="0" err="1">
                <a:latin typeface="ArialMT"/>
                <a:ea typeface="Calibri"/>
                <a:cs typeface="ArialMT"/>
              </a:rPr>
              <a:t>Reduce</a:t>
            </a:r>
            <a:r>
              <a:rPr lang="ru-RU" dirty="0">
                <a:latin typeface="ArialMT"/>
                <a:ea typeface="Calibri"/>
                <a:cs typeface="ArialMT"/>
              </a:rPr>
              <a:t> </a:t>
            </a:r>
            <a:r>
              <a:rPr lang="ru-RU" dirty="0" err="1">
                <a:latin typeface="ArialMT"/>
                <a:ea typeface="Calibri"/>
                <a:cs typeface="ArialMT"/>
              </a:rPr>
              <a:t>exposure</a:t>
            </a:r>
            <a:r>
              <a:rPr lang="ru-RU" dirty="0">
                <a:latin typeface="ArialMT"/>
                <a:ea typeface="Calibri"/>
                <a:cs typeface="ArialMT"/>
              </a:rPr>
              <a:t> </a:t>
            </a:r>
            <a:r>
              <a:rPr lang="ru-RU" dirty="0" err="1">
                <a:latin typeface="ArialMT"/>
                <a:ea typeface="Calibri"/>
                <a:cs typeface="ArialMT"/>
              </a:rPr>
              <a:t>time</a:t>
            </a:r>
            <a:endParaRPr lang="ru-RU" sz="4000" dirty="0">
              <a:ea typeface="Calibri"/>
              <a:cs typeface="Times New Roman"/>
            </a:endParaRPr>
          </a:p>
          <a:p>
            <a:pPr>
              <a:lnSpc>
                <a:spcPct val="115000"/>
              </a:lnSpc>
              <a:spcAft>
                <a:spcPts val="0"/>
              </a:spcAft>
            </a:pPr>
            <a:r>
              <a:rPr lang="ru-RU" dirty="0" err="1" smtClean="0">
                <a:latin typeface="ArialMT"/>
                <a:ea typeface="Calibri"/>
                <a:cs typeface="ArialMT"/>
              </a:rPr>
              <a:t>Better</a:t>
            </a:r>
            <a:r>
              <a:rPr lang="ru-RU" dirty="0" smtClean="0">
                <a:latin typeface="ArialMT"/>
                <a:ea typeface="Calibri"/>
                <a:cs typeface="ArialMT"/>
              </a:rPr>
              <a:t> </a:t>
            </a:r>
            <a:r>
              <a:rPr lang="ru-RU" dirty="0" err="1">
                <a:latin typeface="ArialMT"/>
                <a:ea typeface="Calibri"/>
                <a:cs typeface="ArialMT"/>
              </a:rPr>
              <a:t>procedures</a:t>
            </a:r>
            <a:endParaRPr lang="ru-RU" sz="4000" dirty="0">
              <a:ea typeface="Calibri"/>
              <a:cs typeface="Times New Roman"/>
            </a:endParaRPr>
          </a:p>
          <a:p>
            <a:pPr>
              <a:lnSpc>
                <a:spcPct val="115000"/>
              </a:lnSpc>
              <a:spcAft>
                <a:spcPts val="1000"/>
              </a:spcAft>
            </a:pPr>
            <a:r>
              <a:rPr lang="ru-RU" dirty="0" err="1" smtClean="0">
                <a:latin typeface="ArialMT"/>
                <a:ea typeface="Calibri"/>
                <a:cs typeface="ArialMT"/>
              </a:rPr>
              <a:t>Training</a:t>
            </a:r>
            <a:endParaRPr lang="ru-RU" sz="4000" dirty="0">
              <a:ea typeface="Calibri"/>
              <a:cs typeface="Times New Roman"/>
            </a:endParaRPr>
          </a:p>
          <a:p>
            <a:pPr>
              <a:lnSpc>
                <a:spcPct val="115000"/>
              </a:lnSpc>
              <a:spcAft>
                <a:spcPts val="0"/>
              </a:spcAft>
            </a:pPr>
            <a:r>
              <a:rPr lang="ru-RU" dirty="0" smtClean="0">
                <a:latin typeface="Wingdings-Regular"/>
                <a:ea typeface="Calibri"/>
                <a:cs typeface="Wingdings-Regular"/>
              </a:rPr>
              <a:t> </a:t>
            </a:r>
            <a:r>
              <a:rPr lang="ru-RU" dirty="0">
                <a:latin typeface="ArialMT"/>
                <a:ea typeface="Calibri"/>
                <a:cs typeface="ArialMT"/>
              </a:rPr>
              <a:t>PPE - </a:t>
            </a:r>
            <a:r>
              <a:rPr lang="ru-RU" dirty="0" err="1">
                <a:latin typeface="ArialMT"/>
                <a:ea typeface="Calibri"/>
                <a:cs typeface="ArialMT"/>
              </a:rPr>
              <a:t>gloves</a:t>
            </a:r>
            <a:r>
              <a:rPr lang="ru-RU" dirty="0">
                <a:latin typeface="ArialMT"/>
                <a:ea typeface="Calibri"/>
                <a:cs typeface="ArialMT"/>
              </a:rPr>
              <a:t>, </a:t>
            </a:r>
            <a:r>
              <a:rPr lang="ru-RU" dirty="0" err="1">
                <a:latin typeface="ArialMT"/>
                <a:ea typeface="Calibri"/>
                <a:cs typeface="ArialMT"/>
              </a:rPr>
              <a:t>face</a:t>
            </a:r>
            <a:r>
              <a:rPr lang="ru-RU" dirty="0">
                <a:latin typeface="ArialMT"/>
                <a:ea typeface="Calibri"/>
                <a:cs typeface="ArialMT"/>
              </a:rPr>
              <a:t> </a:t>
            </a:r>
            <a:r>
              <a:rPr lang="ru-RU" dirty="0" err="1">
                <a:latin typeface="ArialMT"/>
                <a:ea typeface="Calibri"/>
                <a:cs typeface="ArialMT"/>
              </a:rPr>
              <a:t>shields</a:t>
            </a:r>
            <a:r>
              <a:rPr lang="ru-RU" dirty="0">
                <a:latin typeface="ArialMT"/>
                <a:ea typeface="Calibri"/>
                <a:cs typeface="ArialMT"/>
              </a:rPr>
              <a:t>, </a:t>
            </a:r>
            <a:r>
              <a:rPr lang="ru-RU" dirty="0" err="1">
                <a:latin typeface="ArialMT"/>
                <a:ea typeface="Calibri"/>
                <a:cs typeface="ArialMT"/>
              </a:rPr>
              <a:t>respirators</a:t>
            </a:r>
            <a:endParaRPr lang="ru-RU" sz="4000" dirty="0">
              <a:ea typeface="Calibri"/>
              <a:cs typeface="Times New Roman"/>
            </a:endParaRPr>
          </a:p>
          <a:p>
            <a:r>
              <a:rPr lang="ru-RU" dirty="0" err="1" smtClean="0">
                <a:latin typeface="ArialMT"/>
                <a:ea typeface="Calibri"/>
                <a:cs typeface="ArialMT"/>
              </a:rPr>
              <a:t>Remote</a:t>
            </a:r>
            <a:r>
              <a:rPr lang="ru-RU" dirty="0" smtClean="0">
                <a:latin typeface="ArialMT"/>
                <a:ea typeface="Calibri"/>
                <a:cs typeface="ArialMT"/>
              </a:rPr>
              <a:t> </a:t>
            </a:r>
            <a:r>
              <a:rPr lang="ru-RU" dirty="0" err="1">
                <a:latin typeface="ArialMT"/>
                <a:ea typeface="Calibri"/>
                <a:cs typeface="ArialMT"/>
              </a:rPr>
              <a:t>Operation</a:t>
            </a:r>
            <a:endParaRPr lang="ru-RU" dirty="0"/>
          </a:p>
        </p:txBody>
      </p:sp>
    </p:spTree>
    <p:extLst>
      <p:ext uri="{BB962C8B-B14F-4D97-AF65-F5344CB8AC3E}">
        <p14:creationId xmlns:p14="http://schemas.microsoft.com/office/powerpoint/2010/main" val="1435435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332656"/>
            <a:ext cx="8229600" cy="5793507"/>
          </a:xfrm>
        </p:spPr>
        <p:txBody>
          <a:bodyPr>
            <a:normAutofit fontScale="62500" lnSpcReduction="20000"/>
          </a:bodyPr>
          <a:lstStyle/>
          <a:p>
            <a:pPr>
              <a:lnSpc>
                <a:spcPct val="115000"/>
              </a:lnSpc>
              <a:spcAft>
                <a:spcPts val="0"/>
              </a:spcAft>
            </a:pPr>
            <a:r>
              <a:rPr lang="ru-RU" dirty="0" err="1">
                <a:latin typeface="ArialMT"/>
                <a:ea typeface="Calibri"/>
                <a:cs typeface="ArialMT"/>
              </a:rPr>
              <a:t>Toxicology</a:t>
            </a:r>
            <a:r>
              <a:rPr lang="ru-RU" dirty="0">
                <a:latin typeface="ArialMT"/>
                <a:ea typeface="Calibri"/>
                <a:cs typeface="ArialMT"/>
              </a:rPr>
              <a:t> </a:t>
            </a:r>
            <a:r>
              <a:rPr lang="ru-RU" dirty="0" err="1">
                <a:latin typeface="ArialMT"/>
                <a:ea typeface="Calibri"/>
                <a:cs typeface="ArialMT"/>
              </a:rPr>
              <a:t>is</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study</a:t>
            </a:r>
            <a:r>
              <a:rPr lang="ru-RU" dirty="0">
                <a:latin typeface="ArialMT"/>
                <a:ea typeface="Calibri"/>
                <a:cs typeface="ArialMT"/>
              </a:rPr>
              <a:t> </a:t>
            </a:r>
            <a:r>
              <a:rPr lang="ru-RU" dirty="0" err="1">
                <a:latin typeface="ArialMT"/>
                <a:ea typeface="Calibri"/>
                <a:cs typeface="ArialMT"/>
              </a:rPr>
              <a:t>of</a:t>
            </a:r>
            <a:r>
              <a:rPr lang="ru-RU" dirty="0">
                <a:latin typeface="ArialMT"/>
                <a:ea typeface="Calibri"/>
                <a:cs typeface="ArialMT"/>
              </a:rPr>
              <a:t> </a:t>
            </a:r>
            <a:r>
              <a:rPr lang="ru-RU" dirty="0" err="1">
                <a:latin typeface="ArialMT"/>
                <a:ea typeface="Calibri"/>
                <a:cs typeface="ArialMT"/>
              </a:rPr>
              <a:t>harmful</a:t>
            </a:r>
            <a:r>
              <a:rPr lang="ru-RU" dirty="0">
                <a:latin typeface="ArialMT"/>
                <a:ea typeface="Calibri"/>
                <a:cs typeface="ArialMT"/>
              </a:rPr>
              <a:t> </a:t>
            </a:r>
            <a:r>
              <a:rPr lang="ru-RU" dirty="0" err="1">
                <a:latin typeface="ArialMT"/>
                <a:ea typeface="Calibri"/>
                <a:cs typeface="ArialMT"/>
              </a:rPr>
              <a:t>interactions</a:t>
            </a:r>
            <a:r>
              <a:rPr lang="ru-RU" dirty="0">
                <a:latin typeface="ArialMT"/>
                <a:ea typeface="Calibri"/>
                <a:cs typeface="ArialMT"/>
              </a:rPr>
              <a:t> </a:t>
            </a:r>
            <a:r>
              <a:rPr lang="ru-RU" dirty="0" err="1">
                <a:latin typeface="ArialMT"/>
                <a:ea typeface="Calibri"/>
                <a:cs typeface="ArialMT"/>
              </a:rPr>
              <a:t>between</a:t>
            </a:r>
            <a:r>
              <a:rPr lang="ru-RU" dirty="0">
                <a:latin typeface="ArialMT"/>
                <a:ea typeface="Calibri"/>
                <a:cs typeface="ArialMT"/>
              </a:rPr>
              <a:t> </a:t>
            </a:r>
            <a:r>
              <a:rPr lang="ru-RU" dirty="0" err="1">
                <a:latin typeface="ArialMT"/>
                <a:ea typeface="Calibri"/>
                <a:cs typeface="ArialMT"/>
              </a:rPr>
              <a:t>chemicals</a:t>
            </a:r>
            <a:endParaRPr lang="ru-RU" sz="4000" dirty="0">
              <a:ea typeface="Calibri"/>
              <a:cs typeface="Times New Roman"/>
            </a:endParaRPr>
          </a:p>
          <a:p>
            <a:pPr marL="0" indent="0">
              <a:lnSpc>
                <a:spcPct val="115000"/>
              </a:lnSpc>
              <a:spcAft>
                <a:spcPts val="0"/>
              </a:spcAft>
              <a:buNone/>
            </a:pPr>
            <a:r>
              <a:rPr lang="ru-RU" dirty="0" err="1">
                <a:latin typeface="ArialMT"/>
                <a:ea typeface="Calibri"/>
                <a:cs typeface="ArialMT"/>
              </a:rPr>
              <a:t>and</a:t>
            </a:r>
            <a:r>
              <a:rPr lang="ru-RU" dirty="0">
                <a:latin typeface="ArialMT"/>
                <a:ea typeface="Calibri"/>
                <a:cs typeface="ArialMT"/>
              </a:rPr>
              <a:t> </a:t>
            </a:r>
            <a:r>
              <a:rPr lang="ru-RU" dirty="0" err="1">
                <a:latin typeface="ArialMT"/>
                <a:ea typeface="Calibri"/>
                <a:cs typeface="ArialMT"/>
              </a:rPr>
              <a:t>biological</a:t>
            </a:r>
            <a:r>
              <a:rPr lang="ru-RU" dirty="0">
                <a:latin typeface="ArialMT"/>
                <a:ea typeface="Calibri"/>
                <a:cs typeface="ArialMT"/>
              </a:rPr>
              <a:t> </a:t>
            </a:r>
            <a:r>
              <a:rPr lang="ru-RU" dirty="0" err="1">
                <a:latin typeface="ArialMT"/>
                <a:ea typeface="Calibri"/>
                <a:cs typeface="ArialMT"/>
              </a:rPr>
              <a:t>systems</a:t>
            </a:r>
            <a:r>
              <a:rPr lang="ru-RU" dirty="0">
                <a:latin typeface="ArialMT"/>
                <a:ea typeface="Calibri"/>
                <a:cs typeface="ArialMT"/>
              </a:rPr>
              <a:t>. </a:t>
            </a:r>
            <a:endParaRPr lang="" smtClean="0">
              <a:latin typeface="ArialMT"/>
              <a:ea typeface="Calibri"/>
              <a:cs typeface="ArialMT"/>
            </a:endParaRPr>
          </a:p>
          <a:p>
            <a:pPr marL="0" indent="0">
              <a:lnSpc>
                <a:spcPct val="115000"/>
              </a:lnSpc>
              <a:spcAft>
                <a:spcPts val="0"/>
              </a:spcAft>
              <a:buNone/>
            </a:pPr>
            <a:r>
              <a:rPr lang="">
                <a:latin typeface="ArialMT"/>
                <a:ea typeface="Calibri"/>
                <a:cs typeface="ArialMT"/>
              </a:rPr>
              <a:t>	</a:t>
            </a:r>
            <a:r>
              <a:rPr lang="ru-RU" dirty="0" err="1" smtClean="0">
                <a:latin typeface="ArialMT"/>
                <a:ea typeface="Calibri"/>
                <a:cs typeface="ArialMT"/>
              </a:rPr>
              <a:t>Man</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other</a:t>
            </a:r>
            <a:r>
              <a:rPr lang="ru-RU" dirty="0">
                <a:latin typeface="ArialMT"/>
                <a:ea typeface="Calibri"/>
                <a:cs typeface="ArialMT"/>
              </a:rPr>
              <a:t> </a:t>
            </a:r>
            <a:r>
              <a:rPr lang="ru-RU" dirty="0" err="1">
                <a:latin typeface="ArialMT"/>
                <a:ea typeface="Calibri"/>
                <a:cs typeface="ArialMT"/>
              </a:rPr>
              <a:t>animals</a:t>
            </a:r>
            <a:r>
              <a:rPr lang="ru-RU" dirty="0">
                <a:latin typeface="ArialMT"/>
                <a:ea typeface="Calibri"/>
                <a:cs typeface="ArialMT"/>
              </a:rPr>
              <a:t> </a:t>
            </a:r>
            <a:r>
              <a:rPr lang="ru-RU" dirty="0" err="1">
                <a:latin typeface="ArialMT"/>
                <a:ea typeface="Calibri"/>
                <a:cs typeface="ArialMT"/>
              </a:rPr>
              <a:t>and</a:t>
            </a:r>
            <a:r>
              <a:rPr lang="ru-RU" dirty="0">
                <a:latin typeface="ArialMT"/>
                <a:ea typeface="Calibri"/>
                <a:cs typeface="ArialMT"/>
              </a:rPr>
              <a:t> </a:t>
            </a:r>
            <a:r>
              <a:rPr lang="ru-RU" dirty="0" err="1">
                <a:latin typeface="ArialMT"/>
                <a:ea typeface="Calibri"/>
                <a:cs typeface="ArialMT"/>
              </a:rPr>
              <a:t>plants</a:t>
            </a:r>
            <a:r>
              <a:rPr lang="ru-RU" dirty="0">
                <a:latin typeface="ArialMT"/>
                <a:ea typeface="Calibri"/>
                <a:cs typeface="ArialMT"/>
              </a:rPr>
              <a:t> </a:t>
            </a:r>
            <a:r>
              <a:rPr lang="ru-RU" dirty="0" err="1">
                <a:latin typeface="ArialMT"/>
                <a:ea typeface="Calibri"/>
                <a:cs typeface="ArialMT"/>
              </a:rPr>
              <a:t>in</a:t>
            </a:r>
            <a:r>
              <a:rPr lang="ru-RU" dirty="0">
                <a:latin typeface="ArialMT"/>
                <a:ea typeface="Calibri"/>
                <a:cs typeface="ArialMT"/>
              </a:rPr>
              <a:t> </a:t>
            </a:r>
            <a:r>
              <a:rPr lang="ru-RU" dirty="0" err="1" smtClean="0">
                <a:latin typeface="ArialMT"/>
                <a:ea typeface="Calibri"/>
                <a:cs typeface="ArialMT"/>
              </a:rPr>
              <a:t>the</a:t>
            </a:r>
            <a:r>
              <a:rPr lang="" sz="4000" dirty="0" smtClean="0">
                <a:ea typeface="Calibri"/>
                <a:cs typeface="Times New Roman"/>
              </a:rPr>
              <a:t> </a:t>
            </a:r>
            <a:r>
              <a:rPr lang="ru-RU" dirty="0" err="1" smtClean="0">
                <a:latin typeface="ArialMT"/>
                <a:ea typeface="Calibri"/>
                <a:cs typeface="ArialMT"/>
              </a:rPr>
              <a:t>modern</a:t>
            </a:r>
            <a:r>
              <a:rPr lang="ru-RU" dirty="0" smtClean="0">
                <a:latin typeface="ArialMT"/>
                <a:ea typeface="Calibri"/>
                <a:cs typeface="ArialMT"/>
              </a:rPr>
              <a:t> </a:t>
            </a:r>
            <a:r>
              <a:rPr lang="ru-RU" dirty="0" err="1">
                <a:latin typeface="ArialMT"/>
                <a:ea typeface="Calibri"/>
                <a:cs typeface="ArialMT"/>
              </a:rPr>
              <a:t>world</a:t>
            </a:r>
            <a:r>
              <a:rPr lang="ru-RU" dirty="0">
                <a:latin typeface="ArialMT"/>
                <a:ea typeface="Calibri"/>
                <a:cs typeface="ArialMT"/>
              </a:rPr>
              <a:t> </a:t>
            </a:r>
            <a:r>
              <a:rPr lang="ru-RU" dirty="0" err="1">
                <a:latin typeface="ArialMT"/>
                <a:ea typeface="Calibri"/>
                <a:cs typeface="ArialMT"/>
              </a:rPr>
              <a:t>are</a:t>
            </a:r>
            <a:r>
              <a:rPr lang="ru-RU" dirty="0">
                <a:latin typeface="ArialMT"/>
                <a:ea typeface="Calibri"/>
                <a:cs typeface="ArialMT"/>
              </a:rPr>
              <a:t> </a:t>
            </a:r>
            <a:r>
              <a:rPr lang="ru-RU" dirty="0" err="1">
                <a:latin typeface="ArialMT"/>
                <a:ea typeface="Calibri"/>
                <a:cs typeface="ArialMT"/>
              </a:rPr>
              <a:t>increasingly</a:t>
            </a:r>
            <a:r>
              <a:rPr lang="ru-RU" dirty="0">
                <a:latin typeface="ArialMT"/>
                <a:ea typeface="Calibri"/>
                <a:cs typeface="ArialMT"/>
              </a:rPr>
              <a:t> </a:t>
            </a:r>
            <a:r>
              <a:rPr lang="ru-RU" dirty="0" err="1">
                <a:latin typeface="ArialMT"/>
                <a:ea typeface="Calibri"/>
                <a:cs typeface="ArialMT"/>
              </a:rPr>
              <a:t>being</a:t>
            </a:r>
            <a:r>
              <a:rPr lang="ru-RU" dirty="0">
                <a:latin typeface="ArialMT"/>
                <a:ea typeface="Calibri"/>
                <a:cs typeface="ArialMT"/>
              </a:rPr>
              <a:t> </a:t>
            </a:r>
            <a:r>
              <a:rPr lang="ru-RU" dirty="0" err="1">
                <a:latin typeface="ArialMT"/>
                <a:ea typeface="Calibri"/>
                <a:cs typeface="ArialMT"/>
              </a:rPr>
              <a:t>exposed</a:t>
            </a:r>
            <a:r>
              <a:rPr lang="ru-RU" dirty="0">
                <a:latin typeface="ArialMT"/>
                <a:ea typeface="Calibri"/>
                <a:cs typeface="ArialMT"/>
              </a:rPr>
              <a:t> </a:t>
            </a:r>
            <a:r>
              <a:rPr lang="ru-RU" dirty="0" err="1">
                <a:latin typeface="ArialMT"/>
                <a:ea typeface="Calibri"/>
                <a:cs typeface="ArialMT"/>
              </a:rPr>
              <a:t>to</a:t>
            </a:r>
            <a:r>
              <a:rPr lang="ru-RU" dirty="0">
                <a:latin typeface="ArialMT"/>
                <a:ea typeface="Calibri"/>
                <a:cs typeface="ArialMT"/>
              </a:rPr>
              <a:t> </a:t>
            </a:r>
            <a:r>
              <a:rPr lang="ru-RU" dirty="0" err="1">
                <a:latin typeface="ArialMT"/>
                <a:ea typeface="Calibri"/>
                <a:cs typeface="ArialMT"/>
              </a:rPr>
              <a:t>chemicals</a:t>
            </a:r>
            <a:r>
              <a:rPr lang="ru-RU" dirty="0">
                <a:latin typeface="ArialMT"/>
                <a:ea typeface="Calibri"/>
                <a:cs typeface="ArialMT"/>
              </a:rPr>
              <a:t> </a:t>
            </a:r>
            <a:r>
              <a:rPr lang="ru-RU" dirty="0" err="1" smtClean="0">
                <a:latin typeface="ArialMT"/>
                <a:ea typeface="Calibri"/>
                <a:cs typeface="ArialMT"/>
              </a:rPr>
              <a:t>to</a:t>
            </a:r>
            <a:r>
              <a:rPr lang="" sz="4000" dirty="0" smtClean="0">
                <a:ea typeface="Calibri"/>
                <a:cs typeface="Times New Roman"/>
              </a:rPr>
              <a:t> </a:t>
            </a:r>
            <a:r>
              <a:rPr lang="ru-RU" dirty="0" err="1" smtClean="0">
                <a:latin typeface="ArialMT"/>
                <a:ea typeface="Calibri"/>
                <a:cs typeface="ArialMT"/>
              </a:rPr>
              <a:t>enormous</a:t>
            </a:r>
            <a:r>
              <a:rPr lang="ru-RU" dirty="0" smtClean="0">
                <a:latin typeface="ArialMT"/>
                <a:ea typeface="Calibri"/>
                <a:cs typeface="ArialMT"/>
              </a:rPr>
              <a:t> </a:t>
            </a:r>
            <a:r>
              <a:rPr lang="ru-RU" dirty="0" err="1">
                <a:latin typeface="ArialMT"/>
                <a:ea typeface="Calibri"/>
                <a:cs typeface="ArialMT"/>
              </a:rPr>
              <a:t>variety</a:t>
            </a:r>
            <a:r>
              <a:rPr lang="ru-RU" dirty="0">
                <a:latin typeface="ArialMT"/>
                <a:ea typeface="Calibri"/>
                <a:cs typeface="ArialMT"/>
              </a:rPr>
              <a:t>. </a:t>
            </a:r>
            <a:r>
              <a:rPr lang="ru-RU" dirty="0" err="1">
                <a:latin typeface="ArialMT"/>
                <a:ea typeface="Calibri"/>
                <a:cs typeface="ArialMT"/>
              </a:rPr>
              <a:t>These</a:t>
            </a:r>
            <a:r>
              <a:rPr lang="ru-RU" dirty="0">
                <a:latin typeface="ArialMT"/>
                <a:ea typeface="Calibri"/>
                <a:cs typeface="ArialMT"/>
              </a:rPr>
              <a:t> </a:t>
            </a:r>
            <a:r>
              <a:rPr lang="ru-RU" dirty="0" err="1">
                <a:latin typeface="ArialMT"/>
                <a:ea typeface="Calibri"/>
                <a:cs typeface="ArialMT"/>
              </a:rPr>
              <a:t>chemicals</a:t>
            </a:r>
            <a:r>
              <a:rPr lang="ru-RU" dirty="0">
                <a:latin typeface="ArialMT"/>
                <a:ea typeface="Calibri"/>
                <a:cs typeface="ArialMT"/>
              </a:rPr>
              <a:t> </a:t>
            </a:r>
            <a:r>
              <a:rPr lang="ru-RU" dirty="0" err="1">
                <a:latin typeface="ArialMT"/>
                <a:ea typeface="Calibri"/>
                <a:cs typeface="ArialMT"/>
              </a:rPr>
              <a:t>range</a:t>
            </a:r>
            <a:r>
              <a:rPr lang="ru-RU" dirty="0">
                <a:latin typeface="ArialMT"/>
                <a:ea typeface="Calibri"/>
                <a:cs typeface="ArialMT"/>
              </a:rPr>
              <a:t> </a:t>
            </a:r>
            <a:r>
              <a:rPr lang="ru-RU" dirty="0" err="1">
                <a:latin typeface="ArialMT"/>
                <a:ea typeface="Calibri"/>
                <a:cs typeface="ArialMT"/>
              </a:rPr>
              <a:t>from</a:t>
            </a:r>
            <a:r>
              <a:rPr lang="ru-RU" dirty="0">
                <a:latin typeface="ArialMT"/>
                <a:ea typeface="Calibri"/>
                <a:cs typeface="ArialMT"/>
              </a:rPr>
              <a:t> </a:t>
            </a:r>
            <a:r>
              <a:rPr lang="ru-RU" dirty="0" err="1">
                <a:latin typeface="ArialMT"/>
                <a:ea typeface="Calibri"/>
                <a:cs typeface="ArialMT"/>
              </a:rPr>
              <a:t>metals</a:t>
            </a:r>
            <a:r>
              <a:rPr lang="ru-RU" dirty="0">
                <a:latin typeface="ArialMT"/>
                <a:ea typeface="Calibri"/>
                <a:cs typeface="ArialMT"/>
              </a:rPr>
              <a:t> </a:t>
            </a:r>
            <a:r>
              <a:rPr lang="ru-RU" dirty="0" err="1">
                <a:latin typeface="ArialMT"/>
                <a:ea typeface="Calibri"/>
                <a:cs typeface="ArialMT"/>
              </a:rPr>
              <a:t>and</a:t>
            </a:r>
            <a:r>
              <a:rPr lang="ru-RU" dirty="0">
                <a:latin typeface="ArialMT"/>
                <a:ea typeface="Calibri"/>
                <a:cs typeface="ArialMT"/>
              </a:rPr>
              <a:t> </a:t>
            </a:r>
            <a:r>
              <a:rPr lang="ru-RU" dirty="0" err="1" smtClean="0">
                <a:latin typeface="ArialMT"/>
                <a:ea typeface="Calibri"/>
                <a:cs typeface="ArialMT"/>
              </a:rPr>
              <a:t>inorganic</a:t>
            </a:r>
            <a:r>
              <a:rPr lang="" sz="4000" dirty="0" smtClean="0">
                <a:ea typeface="Calibri"/>
                <a:cs typeface="Times New Roman"/>
              </a:rPr>
              <a:t> </a:t>
            </a:r>
            <a:r>
              <a:rPr lang="ru-RU" dirty="0" err="1" smtClean="0">
                <a:latin typeface="ArialMT"/>
                <a:ea typeface="Calibri"/>
                <a:cs typeface="ArialMT"/>
              </a:rPr>
              <a:t>chemicals</a:t>
            </a:r>
            <a:r>
              <a:rPr lang="ru-RU" dirty="0" smtClean="0">
                <a:latin typeface="ArialMT"/>
                <a:ea typeface="Calibri"/>
                <a:cs typeface="ArialMT"/>
              </a:rPr>
              <a:t> </a:t>
            </a:r>
            <a:r>
              <a:rPr lang="ru-RU" dirty="0" err="1">
                <a:latin typeface="ArialMT"/>
                <a:ea typeface="Calibri"/>
                <a:cs typeface="ArialMT"/>
              </a:rPr>
              <a:t>to</a:t>
            </a:r>
            <a:r>
              <a:rPr lang="ru-RU" dirty="0">
                <a:latin typeface="ArialMT"/>
                <a:ea typeface="Calibri"/>
                <a:cs typeface="ArialMT"/>
              </a:rPr>
              <a:t> </a:t>
            </a:r>
            <a:r>
              <a:rPr lang="ru-RU" dirty="0" err="1">
                <a:latin typeface="ArialMT"/>
                <a:ea typeface="Calibri"/>
                <a:cs typeface="ArialMT"/>
              </a:rPr>
              <a:t>large</a:t>
            </a:r>
            <a:r>
              <a:rPr lang="ru-RU" dirty="0">
                <a:latin typeface="ArialMT"/>
                <a:ea typeface="Calibri"/>
                <a:cs typeface="ArialMT"/>
              </a:rPr>
              <a:t> </a:t>
            </a:r>
            <a:r>
              <a:rPr lang="ru-RU" dirty="0" err="1">
                <a:latin typeface="ArialMT"/>
                <a:ea typeface="Calibri"/>
                <a:cs typeface="ArialMT"/>
              </a:rPr>
              <a:t>complex</a:t>
            </a:r>
            <a:r>
              <a:rPr lang="ru-RU" dirty="0">
                <a:latin typeface="ArialMT"/>
                <a:ea typeface="Calibri"/>
                <a:cs typeface="ArialMT"/>
              </a:rPr>
              <a:t> </a:t>
            </a:r>
            <a:r>
              <a:rPr lang="ru-RU" dirty="0" err="1">
                <a:latin typeface="ArialMT"/>
                <a:ea typeface="Calibri"/>
                <a:cs typeface="ArialMT"/>
              </a:rPr>
              <a:t>organic</a:t>
            </a:r>
            <a:r>
              <a:rPr lang="ru-RU" dirty="0">
                <a:latin typeface="ArialMT"/>
                <a:ea typeface="Calibri"/>
                <a:cs typeface="ArialMT"/>
              </a:rPr>
              <a:t> </a:t>
            </a:r>
            <a:r>
              <a:rPr lang="ru-RU" dirty="0" err="1">
                <a:latin typeface="ArialMT"/>
                <a:ea typeface="Calibri"/>
                <a:cs typeface="ArialMT"/>
              </a:rPr>
              <a:t>molecules</a:t>
            </a:r>
            <a:r>
              <a:rPr lang="ru-RU" dirty="0">
                <a:latin typeface="ArialMT"/>
                <a:ea typeface="Calibri"/>
                <a:cs typeface="ArialMT"/>
              </a:rPr>
              <a:t>, </a:t>
            </a:r>
            <a:r>
              <a:rPr lang="ru-RU" dirty="0" err="1">
                <a:latin typeface="ArialMT"/>
                <a:ea typeface="Calibri"/>
                <a:cs typeface="ArialMT"/>
              </a:rPr>
              <a:t>yet</a:t>
            </a:r>
            <a:r>
              <a:rPr lang="ru-RU" dirty="0">
                <a:latin typeface="ArialMT"/>
                <a:ea typeface="Calibri"/>
                <a:cs typeface="ArialMT"/>
              </a:rPr>
              <a:t> </a:t>
            </a:r>
            <a:r>
              <a:rPr lang="ru-RU" dirty="0" err="1">
                <a:latin typeface="ArialMT"/>
                <a:ea typeface="Calibri"/>
                <a:cs typeface="ArialMT"/>
              </a:rPr>
              <a:t>they</a:t>
            </a:r>
            <a:r>
              <a:rPr lang="ru-RU" dirty="0">
                <a:latin typeface="ArialMT"/>
                <a:ea typeface="Calibri"/>
                <a:cs typeface="ArialMT"/>
              </a:rPr>
              <a:t> </a:t>
            </a:r>
            <a:r>
              <a:rPr lang="ru-RU" dirty="0" err="1">
                <a:latin typeface="ArialMT"/>
                <a:ea typeface="Calibri"/>
                <a:cs typeface="ArialMT"/>
              </a:rPr>
              <a:t>are</a:t>
            </a:r>
            <a:r>
              <a:rPr lang="ru-RU" dirty="0">
                <a:latin typeface="ArialMT"/>
                <a:ea typeface="Calibri"/>
                <a:cs typeface="ArialMT"/>
              </a:rPr>
              <a:t> </a:t>
            </a:r>
            <a:r>
              <a:rPr lang="ru-RU" dirty="0" err="1" smtClean="0">
                <a:latin typeface="ArialMT"/>
                <a:ea typeface="Calibri"/>
                <a:cs typeface="ArialMT"/>
              </a:rPr>
              <a:t>all</a:t>
            </a:r>
            <a:r>
              <a:rPr lang="" sz="4000" dirty="0" smtClean="0">
                <a:ea typeface="Calibri"/>
                <a:cs typeface="Times New Roman"/>
              </a:rPr>
              <a:t> </a:t>
            </a:r>
            <a:r>
              <a:rPr lang="ru-RU" dirty="0" err="1" smtClean="0">
                <a:latin typeface="ArialMT"/>
                <a:ea typeface="Calibri"/>
                <a:cs typeface="ArialMT"/>
              </a:rPr>
              <a:t>potentially</a:t>
            </a:r>
            <a:r>
              <a:rPr lang="ru-RU" dirty="0" smtClean="0">
                <a:latin typeface="ArialMT"/>
                <a:ea typeface="Calibri"/>
                <a:cs typeface="ArialMT"/>
              </a:rPr>
              <a:t> </a:t>
            </a:r>
            <a:r>
              <a:rPr lang="ru-RU" dirty="0" err="1">
                <a:latin typeface="ArialMT"/>
                <a:ea typeface="Calibri"/>
                <a:cs typeface="ArialMT"/>
              </a:rPr>
              <a:t>toxic</a:t>
            </a:r>
            <a:r>
              <a:rPr lang="ru-RU" dirty="0">
                <a:latin typeface="ArialMT"/>
                <a:ea typeface="Calibri"/>
                <a:cs typeface="ArialMT"/>
              </a:rPr>
              <a:t>.</a:t>
            </a:r>
            <a:endParaRPr lang="ru-RU" sz="4000" dirty="0">
              <a:ea typeface="Calibri"/>
              <a:cs typeface="Times New Roman"/>
            </a:endParaRPr>
          </a:p>
          <a:p>
            <a:pPr marL="0" indent="0">
              <a:lnSpc>
                <a:spcPct val="115000"/>
              </a:lnSpc>
              <a:spcAft>
                <a:spcPts val="0"/>
              </a:spcAft>
              <a:buNone/>
            </a:pPr>
            <a:r>
              <a:rPr lang="ru-RU" dirty="0" err="1">
                <a:latin typeface="ArialMT"/>
                <a:ea typeface="Calibri"/>
                <a:cs typeface="ArialMT"/>
              </a:rPr>
              <a:t>There</a:t>
            </a:r>
            <a:r>
              <a:rPr lang="ru-RU" dirty="0">
                <a:latin typeface="ArialMT"/>
                <a:ea typeface="Calibri"/>
                <a:cs typeface="ArialMT"/>
              </a:rPr>
              <a:t> </a:t>
            </a:r>
            <a:r>
              <a:rPr lang="ru-RU" dirty="0" err="1">
                <a:latin typeface="ArialMT"/>
                <a:ea typeface="Calibri"/>
                <a:cs typeface="ArialMT"/>
              </a:rPr>
              <a:t>are</a:t>
            </a:r>
            <a:r>
              <a:rPr lang="ru-RU" dirty="0">
                <a:latin typeface="ArialMT"/>
                <a:ea typeface="Calibri"/>
                <a:cs typeface="ArialMT"/>
              </a:rPr>
              <a:t> </a:t>
            </a:r>
            <a:r>
              <a:rPr lang="ru-RU" dirty="0" err="1">
                <a:latin typeface="ArialMT"/>
                <a:ea typeface="Calibri"/>
                <a:cs typeface="ArialMT"/>
              </a:rPr>
              <a:t>now</a:t>
            </a:r>
            <a:r>
              <a:rPr lang="ru-RU" dirty="0">
                <a:latin typeface="ArialMT"/>
                <a:ea typeface="Calibri"/>
                <a:cs typeface="ArialMT"/>
              </a:rPr>
              <a:t> </a:t>
            </a:r>
            <a:r>
              <a:rPr lang="ru-RU" dirty="0" err="1">
                <a:latin typeface="ArialMT"/>
                <a:ea typeface="Calibri"/>
                <a:cs typeface="ArialMT"/>
              </a:rPr>
              <a:t>many</a:t>
            </a:r>
            <a:r>
              <a:rPr lang="ru-RU" dirty="0">
                <a:latin typeface="ArialMT"/>
                <a:ea typeface="Calibri"/>
                <a:cs typeface="ArialMT"/>
              </a:rPr>
              <a:t> </a:t>
            </a:r>
            <a:r>
              <a:rPr lang="ru-RU" dirty="0" err="1">
                <a:latin typeface="ArialMT"/>
                <a:ea typeface="Calibri"/>
                <a:cs typeface="ArialMT"/>
              </a:rPr>
              <a:t>thousands</a:t>
            </a:r>
            <a:r>
              <a:rPr lang="ru-RU" dirty="0">
                <a:latin typeface="ArialMT"/>
                <a:ea typeface="Calibri"/>
                <a:cs typeface="ArialMT"/>
              </a:rPr>
              <a:t> </a:t>
            </a:r>
            <a:r>
              <a:rPr lang="ru-RU" dirty="0" err="1">
                <a:latin typeface="ArialMT"/>
                <a:ea typeface="Calibri"/>
                <a:cs typeface="ArialMT"/>
              </a:rPr>
              <a:t>of</a:t>
            </a:r>
            <a:r>
              <a:rPr lang="ru-RU" dirty="0">
                <a:latin typeface="ArialMT"/>
                <a:ea typeface="Calibri"/>
                <a:cs typeface="ArialMT"/>
              </a:rPr>
              <a:t> </a:t>
            </a:r>
            <a:r>
              <a:rPr lang="ru-RU" dirty="0" err="1">
                <a:latin typeface="ArialMT"/>
                <a:ea typeface="Calibri"/>
                <a:cs typeface="ArialMT"/>
              </a:rPr>
              <a:t>chemical</a:t>
            </a:r>
            <a:r>
              <a:rPr lang="ru-RU" dirty="0">
                <a:latin typeface="ArialMT"/>
                <a:ea typeface="Calibri"/>
                <a:cs typeface="ArialMT"/>
              </a:rPr>
              <a:t> </a:t>
            </a:r>
            <a:r>
              <a:rPr lang="ru-RU" dirty="0" err="1">
                <a:latin typeface="ArialMT"/>
                <a:ea typeface="Calibri"/>
                <a:cs typeface="ArialMT"/>
              </a:rPr>
              <a:t>substances</a:t>
            </a:r>
            <a:r>
              <a:rPr lang="ru-RU" dirty="0">
                <a:latin typeface="ArialMT"/>
                <a:ea typeface="Calibri"/>
                <a:cs typeface="ArialMT"/>
              </a:rPr>
              <a:t> </a:t>
            </a:r>
            <a:r>
              <a:rPr lang="ru-RU" dirty="0" err="1">
                <a:latin typeface="ArialMT"/>
                <a:ea typeface="Calibri"/>
                <a:cs typeface="ArialMT"/>
              </a:rPr>
              <a:t>used</a:t>
            </a:r>
            <a:r>
              <a:rPr lang="ru-RU" dirty="0">
                <a:latin typeface="ArialMT"/>
                <a:ea typeface="Calibri"/>
                <a:cs typeface="ArialMT"/>
              </a:rPr>
              <a:t> </a:t>
            </a:r>
            <a:r>
              <a:rPr lang="ru-RU" dirty="0" err="1">
                <a:latin typeface="ArialMT"/>
                <a:ea typeface="Calibri"/>
                <a:cs typeface="ArialMT"/>
              </a:rPr>
              <a:t>in</a:t>
            </a:r>
            <a:endParaRPr lang="ru-RU" sz="4000" dirty="0">
              <a:ea typeface="Calibri"/>
              <a:cs typeface="Times New Roman"/>
            </a:endParaRPr>
          </a:p>
          <a:p>
            <a:pPr marL="0" indent="0">
              <a:lnSpc>
                <a:spcPct val="115000"/>
              </a:lnSpc>
              <a:spcAft>
                <a:spcPts val="0"/>
              </a:spcAft>
              <a:buNone/>
            </a:pPr>
            <a:r>
              <a:rPr lang="ru-RU" dirty="0" err="1">
                <a:latin typeface="ArialMT"/>
                <a:ea typeface="Calibri"/>
                <a:cs typeface="ArialMT"/>
              </a:rPr>
              <a:t>industry</a:t>
            </a:r>
            <a:r>
              <a:rPr lang="ru-RU" dirty="0">
                <a:latin typeface="ArialMT"/>
                <a:ea typeface="Calibri"/>
                <a:cs typeface="ArialMT"/>
              </a:rPr>
              <a:t> </a:t>
            </a:r>
            <a:r>
              <a:rPr lang="ru-RU" dirty="0" err="1">
                <a:latin typeface="ArialMT"/>
                <a:ea typeface="Calibri"/>
                <a:cs typeface="ArialMT"/>
              </a:rPr>
              <a:t>ranging</a:t>
            </a:r>
            <a:r>
              <a:rPr lang="ru-RU" dirty="0">
                <a:latin typeface="ArialMT"/>
                <a:ea typeface="Calibri"/>
                <a:cs typeface="ArialMT"/>
              </a:rPr>
              <a:t> </a:t>
            </a:r>
            <a:r>
              <a:rPr lang="ru-RU" dirty="0" err="1">
                <a:latin typeface="ArialMT"/>
                <a:ea typeface="Calibri"/>
                <a:cs typeface="ArialMT"/>
              </a:rPr>
              <a:t>from</a:t>
            </a:r>
            <a:r>
              <a:rPr lang="ru-RU" dirty="0">
                <a:latin typeface="ArialMT"/>
                <a:ea typeface="Calibri"/>
                <a:cs typeface="ArialMT"/>
              </a:rPr>
              <a:t> </a:t>
            </a:r>
            <a:r>
              <a:rPr lang="ru-RU" dirty="0" err="1">
                <a:latin typeface="ArialMT"/>
                <a:ea typeface="Calibri"/>
                <a:cs typeface="ArialMT"/>
              </a:rPr>
              <a:t>metals</a:t>
            </a:r>
            <a:r>
              <a:rPr lang="ru-RU" dirty="0">
                <a:latin typeface="ArialMT"/>
                <a:ea typeface="Calibri"/>
                <a:cs typeface="ArialMT"/>
              </a:rPr>
              <a:t> </a:t>
            </a:r>
            <a:r>
              <a:rPr lang="ru-RU" dirty="0" err="1">
                <a:latin typeface="ArialMT"/>
                <a:ea typeface="Calibri"/>
                <a:cs typeface="ArialMT"/>
              </a:rPr>
              <a:t>and</a:t>
            </a:r>
            <a:r>
              <a:rPr lang="ru-RU" dirty="0">
                <a:latin typeface="ArialMT"/>
                <a:ea typeface="Calibri"/>
                <a:cs typeface="ArialMT"/>
              </a:rPr>
              <a:t> </a:t>
            </a:r>
            <a:r>
              <a:rPr lang="ru-RU" dirty="0" err="1">
                <a:latin typeface="ArialMT"/>
                <a:ea typeface="Calibri"/>
                <a:cs typeface="ArialMT"/>
              </a:rPr>
              <a:t>inorganic</a:t>
            </a:r>
            <a:r>
              <a:rPr lang="ru-RU" dirty="0">
                <a:latin typeface="ArialMT"/>
                <a:ea typeface="Calibri"/>
                <a:cs typeface="ArialMT"/>
              </a:rPr>
              <a:t> </a:t>
            </a:r>
            <a:r>
              <a:rPr lang="ru-RU" dirty="0" err="1">
                <a:latin typeface="ArialMT"/>
                <a:ea typeface="Calibri"/>
                <a:cs typeface="ArialMT"/>
              </a:rPr>
              <a:t>compounds</a:t>
            </a:r>
            <a:r>
              <a:rPr lang="ru-RU" dirty="0">
                <a:latin typeface="ArialMT"/>
                <a:ea typeface="Calibri"/>
                <a:cs typeface="ArialMT"/>
              </a:rPr>
              <a:t> </a:t>
            </a:r>
            <a:r>
              <a:rPr lang="ru-RU" dirty="0" err="1">
                <a:latin typeface="ArialMT"/>
                <a:ea typeface="Calibri"/>
                <a:cs typeface="ArialMT"/>
              </a:rPr>
              <a:t>to</a:t>
            </a:r>
            <a:r>
              <a:rPr lang="ru-RU" dirty="0">
                <a:latin typeface="ArialMT"/>
                <a:ea typeface="Calibri"/>
                <a:cs typeface="ArialMT"/>
              </a:rPr>
              <a:t> </a:t>
            </a:r>
            <a:r>
              <a:rPr lang="ru-RU" dirty="0" err="1">
                <a:latin typeface="ArialMT"/>
                <a:ea typeface="Calibri"/>
                <a:cs typeface="ArialMT"/>
              </a:rPr>
              <a:t>complex</a:t>
            </a:r>
            <a:endParaRPr lang="ru-RU" sz="4000" dirty="0">
              <a:ea typeface="Calibri"/>
              <a:cs typeface="Times New Roman"/>
            </a:endParaRPr>
          </a:p>
          <a:p>
            <a:pPr marL="0" indent="0">
              <a:lnSpc>
                <a:spcPct val="115000"/>
              </a:lnSpc>
              <a:spcAft>
                <a:spcPts val="0"/>
              </a:spcAft>
              <a:buNone/>
            </a:pPr>
            <a:r>
              <a:rPr lang="ru-RU" dirty="0" err="1">
                <a:latin typeface="ArialMT"/>
                <a:ea typeface="Calibri"/>
                <a:cs typeface="ArialMT"/>
              </a:rPr>
              <a:t>organic</a:t>
            </a:r>
            <a:r>
              <a:rPr lang="ru-RU" dirty="0">
                <a:latin typeface="ArialMT"/>
                <a:ea typeface="Calibri"/>
                <a:cs typeface="ArialMT"/>
              </a:rPr>
              <a:t> </a:t>
            </a:r>
            <a:r>
              <a:rPr lang="ru-RU" dirty="0" err="1">
                <a:latin typeface="ArialMT"/>
                <a:ea typeface="Calibri"/>
                <a:cs typeface="ArialMT"/>
              </a:rPr>
              <a:t>chemicals</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people</a:t>
            </a:r>
            <a:r>
              <a:rPr lang="ru-RU" dirty="0">
                <a:latin typeface="ArialMT"/>
                <a:ea typeface="Calibri"/>
                <a:cs typeface="ArialMT"/>
              </a:rPr>
              <a:t> </a:t>
            </a:r>
            <a:r>
              <a:rPr lang="ru-RU" dirty="0" err="1">
                <a:latin typeface="ArialMT"/>
                <a:ea typeface="Calibri"/>
                <a:cs typeface="ArialMT"/>
              </a:rPr>
              <a:t>who</a:t>
            </a:r>
            <a:r>
              <a:rPr lang="ru-RU" dirty="0">
                <a:latin typeface="ArialMT"/>
                <a:ea typeface="Calibri"/>
                <a:cs typeface="ArialMT"/>
              </a:rPr>
              <a:t> </a:t>
            </a:r>
            <a:r>
              <a:rPr lang="ru-RU" dirty="0" err="1">
                <a:latin typeface="ArialMT"/>
                <a:ea typeface="Calibri"/>
                <a:cs typeface="ArialMT"/>
              </a:rPr>
              <a:t>work</a:t>
            </a:r>
            <a:r>
              <a:rPr lang="ru-RU" dirty="0">
                <a:latin typeface="ArialMT"/>
                <a:ea typeface="Calibri"/>
                <a:cs typeface="ArialMT"/>
              </a:rPr>
              <a:t> </a:t>
            </a:r>
            <a:r>
              <a:rPr lang="ru-RU" dirty="0" err="1">
                <a:latin typeface="ArialMT"/>
                <a:ea typeface="Calibri"/>
                <a:cs typeface="ArialMT"/>
              </a:rPr>
              <a:t>in</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industries</a:t>
            </a:r>
            <a:r>
              <a:rPr lang="ru-RU" dirty="0">
                <a:latin typeface="ArialMT"/>
                <a:ea typeface="Calibri"/>
                <a:cs typeface="ArialMT"/>
              </a:rPr>
              <a:t> </a:t>
            </a:r>
            <a:r>
              <a:rPr lang="ru-RU" dirty="0" err="1">
                <a:latin typeface="ArialMT"/>
                <a:ea typeface="Calibri"/>
                <a:cs typeface="ArialMT"/>
              </a:rPr>
              <a:t>which</a:t>
            </a:r>
            <a:r>
              <a:rPr lang="ru-RU" dirty="0">
                <a:latin typeface="ArialMT"/>
                <a:ea typeface="Calibri"/>
                <a:cs typeface="ArialMT"/>
              </a:rPr>
              <a:t> </a:t>
            </a:r>
            <a:r>
              <a:rPr lang="ru-RU" dirty="0" err="1">
                <a:latin typeface="ArialMT"/>
                <a:ea typeface="Calibri"/>
                <a:cs typeface="ArialMT"/>
              </a:rPr>
              <a:t>use</a:t>
            </a:r>
            <a:endParaRPr lang="ru-RU" sz="4000" dirty="0">
              <a:ea typeface="Calibri"/>
              <a:cs typeface="Times New Roman"/>
            </a:endParaRPr>
          </a:p>
          <a:p>
            <a:pPr marL="0" indent="0">
              <a:lnSpc>
                <a:spcPct val="115000"/>
              </a:lnSpc>
              <a:spcAft>
                <a:spcPts val="0"/>
              </a:spcAft>
              <a:buNone/>
            </a:pPr>
            <a:r>
              <a:rPr lang="ru-RU" dirty="0" err="1">
                <a:latin typeface="ArialMT"/>
                <a:ea typeface="Calibri"/>
                <a:cs typeface="ArialMT"/>
              </a:rPr>
              <a:t>them</a:t>
            </a:r>
            <a:r>
              <a:rPr lang="ru-RU" dirty="0">
                <a:latin typeface="ArialMT"/>
                <a:ea typeface="Calibri"/>
                <a:cs typeface="ArialMT"/>
              </a:rPr>
              <a:t> </a:t>
            </a:r>
            <a:r>
              <a:rPr lang="ru-RU" dirty="0" err="1">
                <a:latin typeface="ArialMT"/>
                <a:ea typeface="Calibri"/>
                <a:cs typeface="ArialMT"/>
              </a:rPr>
              <a:t>are</a:t>
            </a:r>
            <a:r>
              <a:rPr lang="ru-RU" dirty="0">
                <a:latin typeface="ArialMT"/>
                <a:ea typeface="Calibri"/>
                <a:cs typeface="ArialMT"/>
              </a:rPr>
              <a:t> </a:t>
            </a:r>
            <a:r>
              <a:rPr lang="ru-RU" dirty="0" err="1">
                <a:latin typeface="ArialMT"/>
                <a:ea typeface="Calibri"/>
                <a:cs typeface="ArialMT"/>
              </a:rPr>
              <a:t>therefore</a:t>
            </a:r>
            <a:r>
              <a:rPr lang="ru-RU" dirty="0">
                <a:latin typeface="ArialMT"/>
                <a:ea typeface="Calibri"/>
                <a:cs typeface="ArialMT"/>
              </a:rPr>
              <a:t> </a:t>
            </a:r>
            <a:r>
              <a:rPr lang="ru-RU" dirty="0" err="1">
                <a:latin typeface="ArialMT"/>
                <a:ea typeface="Calibri"/>
                <a:cs typeface="ArialMT"/>
              </a:rPr>
              <a:t>at</a:t>
            </a:r>
            <a:r>
              <a:rPr lang="ru-RU" dirty="0">
                <a:latin typeface="ArialMT"/>
                <a:ea typeface="Calibri"/>
                <a:cs typeface="ArialMT"/>
              </a:rPr>
              <a:t> </a:t>
            </a:r>
            <a:r>
              <a:rPr lang="ru-RU" dirty="0" err="1">
                <a:latin typeface="ArialMT"/>
                <a:ea typeface="Calibri"/>
                <a:cs typeface="ArialMT"/>
              </a:rPr>
              <a:t>risk</a:t>
            </a:r>
            <a:r>
              <a:rPr lang="ru-RU" dirty="0">
                <a:latin typeface="ArialMT"/>
                <a:ea typeface="Calibri"/>
                <a:cs typeface="ArialMT"/>
              </a:rPr>
              <a:t> </a:t>
            </a:r>
            <a:r>
              <a:rPr lang="ru-RU" dirty="0" err="1">
                <a:latin typeface="ArialMT"/>
                <a:ea typeface="Calibri"/>
                <a:cs typeface="ArialMT"/>
              </a:rPr>
              <a:t>of</a:t>
            </a:r>
            <a:r>
              <a:rPr lang="ru-RU" dirty="0">
                <a:latin typeface="ArialMT"/>
                <a:ea typeface="Calibri"/>
                <a:cs typeface="ArialMT"/>
              </a:rPr>
              <a:t> </a:t>
            </a:r>
            <a:r>
              <a:rPr lang="ru-RU" dirty="0" err="1">
                <a:latin typeface="ArialMT"/>
                <a:ea typeface="Calibri"/>
                <a:cs typeface="ArialMT"/>
              </a:rPr>
              <a:t>exposure</a:t>
            </a:r>
            <a:r>
              <a:rPr lang="ru-RU" dirty="0">
                <a:latin typeface="ArialMT"/>
                <a:ea typeface="Calibri"/>
                <a:cs typeface="ArialMT"/>
              </a:rPr>
              <a:t>. </a:t>
            </a:r>
            <a:r>
              <a:rPr lang="ru-RU" dirty="0" err="1">
                <a:latin typeface="ArialMT"/>
                <a:ea typeface="Calibri"/>
                <a:cs typeface="ArialMT"/>
              </a:rPr>
              <a:t>Fortunately</a:t>
            </a:r>
            <a:r>
              <a:rPr lang="ru-RU" dirty="0">
                <a:latin typeface="ArialMT"/>
                <a:ea typeface="Calibri"/>
                <a:cs typeface="ArialMT"/>
              </a:rPr>
              <a:t>, </a:t>
            </a:r>
            <a:r>
              <a:rPr lang="ru-RU" dirty="0" err="1">
                <a:latin typeface="ArialMT"/>
                <a:ea typeface="Calibri"/>
                <a:cs typeface="ArialMT"/>
              </a:rPr>
              <a:t>exposure</a:t>
            </a:r>
            <a:r>
              <a:rPr lang="ru-RU" dirty="0">
                <a:latin typeface="ArialMT"/>
                <a:ea typeface="Calibri"/>
                <a:cs typeface="ArialMT"/>
              </a:rPr>
              <a:t> </a:t>
            </a:r>
            <a:r>
              <a:rPr lang="ru-RU" dirty="0" err="1">
                <a:latin typeface="ArialMT"/>
                <a:ea typeface="Calibri"/>
                <a:cs typeface="ArialMT"/>
              </a:rPr>
              <a:t>is</a:t>
            </a:r>
            <a:r>
              <a:rPr lang="ru-RU" dirty="0">
                <a:latin typeface="ArialMT"/>
                <a:ea typeface="Calibri"/>
                <a:cs typeface="ArialMT"/>
              </a:rPr>
              <a:t> </a:t>
            </a:r>
            <a:r>
              <a:rPr lang="ru-RU" dirty="0" err="1">
                <a:latin typeface="ArialMT"/>
                <a:ea typeface="Calibri"/>
                <a:cs typeface="ArialMT"/>
              </a:rPr>
              <a:t>often</a:t>
            </a:r>
            <a:endParaRPr lang="ru-RU" sz="4000" dirty="0">
              <a:ea typeface="Calibri"/>
              <a:cs typeface="Times New Roman"/>
            </a:endParaRPr>
          </a:p>
          <a:p>
            <a:pPr marL="0" indent="0">
              <a:lnSpc>
                <a:spcPct val="115000"/>
              </a:lnSpc>
              <a:spcAft>
                <a:spcPts val="0"/>
              </a:spcAft>
              <a:buNone/>
            </a:pPr>
            <a:r>
              <a:rPr lang="ru-RU" dirty="0" err="1">
                <a:latin typeface="ArialMT"/>
                <a:ea typeface="Calibri"/>
                <a:cs typeface="ArialMT"/>
              </a:rPr>
              <a:t>minimized</a:t>
            </a:r>
            <a:r>
              <a:rPr lang="ru-RU" dirty="0">
                <a:latin typeface="ArialMT"/>
                <a:ea typeface="Calibri"/>
                <a:cs typeface="ArialMT"/>
              </a:rPr>
              <a:t> </a:t>
            </a:r>
            <a:r>
              <a:rPr lang="ru-RU" dirty="0" err="1">
                <a:latin typeface="ArialMT"/>
                <a:ea typeface="Calibri"/>
                <a:cs typeface="ArialMT"/>
              </a:rPr>
              <a:t>by</a:t>
            </a:r>
            <a:r>
              <a:rPr lang="ru-RU" dirty="0">
                <a:latin typeface="ArialMT"/>
                <a:ea typeface="Calibri"/>
                <a:cs typeface="ArialMT"/>
              </a:rPr>
              <a:t> </a:t>
            </a:r>
            <a:r>
              <a:rPr lang="ru-RU" dirty="0" err="1">
                <a:latin typeface="ArialMT"/>
                <a:ea typeface="Calibri"/>
                <a:cs typeface="ArialMT"/>
              </a:rPr>
              <a:t>using</a:t>
            </a:r>
            <a:r>
              <a:rPr lang="ru-RU" dirty="0">
                <a:latin typeface="ArialMT"/>
                <a:ea typeface="Calibri"/>
                <a:cs typeface="ArialMT"/>
              </a:rPr>
              <a:t> </a:t>
            </a:r>
            <a:r>
              <a:rPr lang="ru-RU" dirty="0" err="1">
                <a:latin typeface="ArialMT"/>
                <a:ea typeface="Calibri"/>
                <a:cs typeface="ArialMT"/>
              </a:rPr>
              <a:t>chemicals</a:t>
            </a:r>
            <a:r>
              <a:rPr lang="ru-RU" dirty="0">
                <a:latin typeface="ArialMT"/>
                <a:ea typeface="Calibri"/>
                <a:cs typeface="ArialMT"/>
              </a:rPr>
              <a:t> </a:t>
            </a:r>
            <a:r>
              <a:rPr lang="ru-RU" dirty="0" err="1">
                <a:latin typeface="ArialMT"/>
                <a:ea typeface="Calibri"/>
                <a:cs typeface="ArialMT"/>
              </a:rPr>
              <a:t>in</a:t>
            </a:r>
            <a:r>
              <a:rPr lang="ru-RU" dirty="0">
                <a:latin typeface="ArialMT"/>
                <a:ea typeface="Calibri"/>
                <a:cs typeface="ArialMT"/>
              </a:rPr>
              <a:t> </a:t>
            </a:r>
            <a:r>
              <a:rPr lang="ru-RU" dirty="0" err="1">
                <a:latin typeface="ArialMT"/>
                <a:ea typeface="Calibri"/>
                <a:cs typeface="ArialMT"/>
              </a:rPr>
              <a:t>closed</a:t>
            </a:r>
            <a:r>
              <a:rPr lang="ru-RU" dirty="0">
                <a:latin typeface="ArialMT"/>
                <a:ea typeface="Calibri"/>
                <a:cs typeface="ArialMT"/>
              </a:rPr>
              <a:t> </a:t>
            </a:r>
            <a:r>
              <a:rPr lang="ru-RU" dirty="0" err="1">
                <a:latin typeface="ArialMT"/>
                <a:ea typeface="Calibri"/>
                <a:cs typeface="ArialMT"/>
              </a:rPr>
              <a:t>system</a:t>
            </a:r>
            <a:r>
              <a:rPr lang="ru-RU" dirty="0">
                <a:latin typeface="ArialMT"/>
                <a:ea typeface="Calibri"/>
                <a:cs typeface="ArialMT"/>
              </a:rPr>
              <a:t> </a:t>
            </a:r>
            <a:r>
              <a:rPr lang="ru-RU" dirty="0" err="1">
                <a:latin typeface="ArialMT"/>
                <a:ea typeface="Calibri"/>
                <a:cs typeface="ArialMT"/>
              </a:rPr>
              <a:t>so</a:t>
            </a:r>
            <a:r>
              <a:rPr lang="ru-RU" dirty="0">
                <a:latin typeface="ArialMT"/>
                <a:ea typeface="Calibri"/>
                <a:cs typeface="ArialMT"/>
              </a:rPr>
              <a:t> </a:t>
            </a:r>
            <a:r>
              <a:rPr lang="ru-RU" dirty="0" err="1">
                <a:latin typeface="ArialMT"/>
                <a:ea typeface="Calibri"/>
                <a:cs typeface="ArialMT"/>
              </a:rPr>
              <a:t>that</a:t>
            </a:r>
            <a:r>
              <a:rPr lang="ru-RU" dirty="0">
                <a:latin typeface="ArialMT"/>
                <a:ea typeface="Calibri"/>
                <a:cs typeface="ArialMT"/>
              </a:rPr>
              <a:t> </a:t>
            </a:r>
            <a:r>
              <a:rPr lang="ru-RU" dirty="0" err="1">
                <a:latin typeface="ArialMT"/>
                <a:ea typeface="Calibri"/>
                <a:cs typeface="ArialMT"/>
              </a:rPr>
              <a:t>operators</a:t>
            </a:r>
            <a:r>
              <a:rPr lang="ru-RU" dirty="0">
                <a:latin typeface="ArialMT"/>
                <a:ea typeface="Calibri"/>
                <a:cs typeface="ArialMT"/>
              </a:rPr>
              <a:t> </a:t>
            </a:r>
            <a:r>
              <a:rPr lang="ru-RU" dirty="0" err="1">
                <a:latin typeface="ArialMT"/>
                <a:ea typeface="Calibri"/>
                <a:cs typeface="ArialMT"/>
              </a:rPr>
              <a:t>do</a:t>
            </a:r>
            <a:endParaRPr lang="ru-RU" sz="4000" dirty="0">
              <a:ea typeface="Calibri"/>
              <a:cs typeface="Times New Roman"/>
            </a:endParaRPr>
          </a:p>
          <a:p>
            <a:pPr marL="0" indent="0">
              <a:lnSpc>
                <a:spcPct val="115000"/>
              </a:lnSpc>
              <a:spcAft>
                <a:spcPts val="0"/>
              </a:spcAft>
              <a:buNone/>
            </a:pPr>
            <a:r>
              <a:rPr lang="ru-RU" dirty="0" err="1">
                <a:latin typeface="ArialMT"/>
                <a:ea typeface="Calibri"/>
                <a:cs typeface="ArialMT"/>
              </a:rPr>
              <a:t>not</a:t>
            </a:r>
            <a:r>
              <a:rPr lang="ru-RU" dirty="0">
                <a:latin typeface="ArialMT"/>
                <a:ea typeface="Calibri"/>
                <a:cs typeface="ArialMT"/>
              </a:rPr>
              <a:t> </a:t>
            </a:r>
            <a:r>
              <a:rPr lang="ru-RU" dirty="0" err="1">
                <a:latin typeface="ArialMT"/>
                <a:ea typeface="Calibri"/>
                <a:cs typeface="ArialMT"/>
              </a:rPr>
              <a:t>come</a:t>
            </a:r>
            <a:r>
              <a:rPr lang="ru-RU" dirty="0">
                <a:latin typeface="ArialMT"/>
                <a:ea typeface="Calibri"/>
                <a:cs typeface="ArialMT"/>
              </a:rPr>
              <a:t> </a:t>
            </a:r>
            <a:r>
              <a:rPr lang="ru-RU" dirty="0" err="1">
                <a:latin typeface="ArialMT"/>
                <a:ea typeface="Calibri"/>
                <a:cs typeface="ArialMT"/>
              </a:rPr>
              <a:t>into</a:t>
            </a:r>
            <a:r>
              <a:rPr lang="ru-RU" dirty="0">
                <a:latin typeface="ArialMT"/>
                <a:ea typeface="Calibri"/>
                <a:cs typeface="ArialMT"/>
              </a:rPr>
              <a:t> </a:t>
            </a:r>
            <a:r>
              <a:rPr lang="ru-RU" dirty="0" err="1">
                <a:latin typeface="ArialMT"/>
                <a:ea typeface="Calibri"/>
                <a:cs typeface="ArialMT"/>
              </a:rPr>
              <a:t>contact</a:t>
            </a:r>
            <a:r>
              <a:rPr lang="ru-RU" dirty="0">
                <a:latin typeface="ArialMT"/>
                <a:ea typeface="Calibri"/>
                <a:cs typeface="ArialMT"/>
              </a:rPr>
              <a:t> </a:t>
            </a:r>
            <a:r>
              <a:rPr lang="ru-RU" dirty="0" err="1">
                <a:latin typeface="ArialMT"/>
                <a:ea typeface="Calibri"/>
                <a:cs typeface="ArialMT"/>
              </a:rPr>
              <a:t>with</a:t>
            </a:r>
            <a:r>
              <a:rPr lang="ru-RU" dirty="0">
                <a:latin typeface="ArialMT"/>
                <a:ea typeface="Calibri"/>
                <a:cs typeface="ArialMT"/>
              </a:rPr>
              <a:t> </a:t>
            </a:r>
            <a:r>
              <a:rPr lang="ru-RU" dirty="0" err="1">
                <a:latin typeface="ArialMT"/>
                <a:ea typeface="Calibri"/>
                <a:cs typeface="ArialMT"/>
              </a:rPr>
              <a:t>them</a:t>
            </a:r>
            <a:r>
              <a:rPr lang="ru-RU" dirty="0">
                <a:latin typeface="ArialMT"/>
                <a:ea typeface="Calibri"/>
                <a:cs typeface="ArialMT"/>
              </a:rPr>
              <a:t>, </a:t>
            </a:r>
            <a:r>
              <a:rPr lang="ru-RU" dirty="0" err="1">
                <a:latin typeface="ArialMT"/>
                <a:ea typeface="Calibri"/>
                <a:cs typeface="ArialMT"/>
              </a:rPr>
              <a:t>but</a:t>
            </a:r>
            <a:r>
              <a:rPr lang="ru-RU" dirty="0">
                <a:latin typeface="ArialMT"/>
                <a:ea typeface="Calibri"/>
                <a:cs typeface="ArialMT"/>
              </a:rPr>
              <a:t> </a:t>
            </a:r>
            <a:r>
              <a:rPr lang="ru-RU" dirty="0" err="1">
                <a:latin typeface="ArialMT"/>
                <a:ea typeface="Calibri"/>
                <a:cs typeface="ArialMT"/>
              </a:rPr>
              <a:t>this</a:t>
            </a:r>
            <a:r>
              <a:rPr lang="ru-RU" dirty="0">
                <a:latin typeface="ArialMT"/>
                <a:ea typeface="Calibri"/>
                <a:cs typeface="ArialMT"/>
              </a:rPr>
              <a:t> </a:t>
            </a:r>
            <a:r>
              <a:rPr lang="ru-RU" dirty="0" err="1">
                <a:latin typeface="ArialMT"/>
                <a:ea typeface="Calibri"/>
                <a:cs typeface="ArialMT"/>
              </a:rPr>
              <a:t>is</a:t>
            </a:r>
            <a:r>
              <a:rPr lang="ru-RU" dirty="0">
                <a:latin typeface="ArialMT"/>
                <a:ea typeface="Calibri"/>
                <a:cs typeface="ArialMT"/>
              </a:rPr>
              <a:t> </a:t>
            </a:r>
            <a:r>
              <a:rPr lang="ru-RU" dirty="0" err="1">
                <a:latin typeface="ArialMT"/>
                <a:ea typeface="Calibri"/>
                <a:cs typeface="ArialMT"/>
              </a:rPr>
              <a:t>not</a:t>
            </a:r>
            <a:r>
              <a:rPr lang="ru-RU" dirty="0">
                <a:latin typeface="ArialMT"/>
                <a:ea typeface="Calibri"/>
                <a:cs typeface="ArialMT"/>
              </a:rPr>
              <a:t> </a:t>
            </a:r>
            <a:r>
              <a:rPr lang="ru-RU" dirty="0" err="1">
                <a:latin typeface="ArialMT"/>
                <a:ea typeface="Calibri"/>
                <a:cs typeface="ArialMT"/>
              </a:rPr>
              <a:t>always</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case</a:t>
            </a:r>
            <a:r>
              <a:rPr lang="ru-RU" dirty="0">
                <a:latin typeface="ArialMT"/>
                <a:ea typeface="Calibri"/>
                <a:cs typeface="ArialMT"/>
              </a:rPr>
              <a:t>. </a:t>
            </a:r>
            <a:r>
              <a:rPr lang="ru-RU" dirty="0" err="1">
                <a:latin typeface="ArialMT"/>
                <a:ea typeface="Calibri"/>
                <a:cs typeface="ArialMT"/>
              </a:rPr>
              <a:t>In</a:t>
            </a:r>
            <a:endParaRPr lang="ru-RU" sz="4000" dirty="0">
              <a:ea typeface="Calibri"/>
              <a:cs typeface="Times New Roman"/>
            </a:endParaRPr>
          </a:p>
          <a:p>
            <a:pPr marL="0" indent="0">
              <a:lnSpc>
                <a:spcPct val="115000"/>
              </a:lnSpc>
              <a:spcAft>
                <a:spcPts val="0"/>
              </a:spcAft>
              <a:buNone/>
            </a:pPr>
            <a:r>
              <a:rPr lang="ru-RU" dirty="0" err="1">
                <a:latin typeface="ArialMT"/>
                <a:ea typeface="Calibri"/>
                <a:cs typeface="ArialMT"/>
              </a:rPr>
              <a:t>third</a:t>
            </a:r>
            <a:r>
              <a:rPr lang="ru-RU" dirty="0">
                <a:latin typeface="ArialMT"/>
                <a:ea typeface="Calibri"/>
                <a:cs typeface="ArialMT"/>
              </a:rPr>
              <a:t> </a:t>
            </a:r>
            <a:r>
              <a:rPr lang="ru-RU" dirty="0" err="1">
                <a:latin typeface="ArialMT"/>
                <a:ea typeface="Calibri"/>
                <a:cs typeface="ArialMT"/>
              </a:rPr>
              <a:t>world</a:t>
            </a:r>
            <a:r>
              <a:rPr lang="ru-RU" dirty="0">
                <a:latin typeface="ArialMT"/>
                <a:ea typeface="Calibri"/>
                <a:cs typeface="ArialMT"/>
              </a:rPr>
              <a:t> </a:t>
            </a:r>
            <a:r>
              <a:rPr lang="ru-RU" dirty="0" err="1">
                <a:latin typeface="ArialMT"/>
                <a:ea typeface="Calibri"/>
                <a:cs typeface="ArialMT"/>
              </a:rPr>
              <a:t>countries</a:t>
            </a:r>
            <a:r>
              <a:rPr lang="ru-RU" dirty="0">
                <a:latin typeface="ArialMT"/>
                <a:ea typeface="Calibri"/>
                <a:cs typeface="ArialMT"/>
              </a:rPr>
              <a:t>, </a:t>
            </a:r>
            <a:r>
              <a:rPr lang="ru-RU" dirty="0" err="1">
                <a:latin typeface="ArialMT"/>
                <a:ea typeface="Calibri"/>
                <a:cs typeface="ArialMT"/>
              </a:rPr>
              <a:t>however</a:t>
            </a:r>
            <a:r>
              <a:rPr lang="ru-RU" dirty="0">
                <a:latin typeface="ArialMT"/>
                <a:ea typeface="Calibri"/>
                <a:cs typeface="ArialMT"/>
              </a:rPr>
              <a:t>, </a:t>
            </a:r>
            <a:r>
              <a:rPr lang="ru-RU" dirty="0" err="1">
                <a:latin typeface="ArialMT"/>
                <a:ea typeface="Calibri"/>
                <a:cs typeface="ArialMT"/>
              </a:rPr>
              <a:t>some</a:t>
            </a:r>
            <a:r>
              <a:rPr lang="ru-RU" dirty="0">
                <a:latin typeface="ArialMT"/>
                <a:ea typeface="Calibri"/>
                <a:cs typeface="ArialMT"/>
              </a:rPr>
              <a:t> </a:t>
            </a:r>
            <a:r>
              <a:rPr lang="ru-RU" dirty="0" err="1">
                <a:latin typeface="ArialMT"/>
                <a:ea typeface="Calibri"/>
                <a:cs typeface="ArialMT"/>
              </a:rPr>
              <a:t>of</a:t>
            </a:r>
            <a:r>
              <a:rPr lang="ru-RU" dirty="0">
                <a:latin typeface="ArialMT"/>
                <a:ea typeface="Calibri"/>
                <a:cs typeface="ArialMT"/>
              </a:rPr>
              <a:t> </a:t>
            </a:r>
            <a:r>
              <a:rPr lang="ru-RU" dirty="0" err="1">
                <a:latin typeface="ArialMT"/>
                <a:ea typeface="Calibri"/>
                <a:cs typeface="ArialMT"/>
              </a:rPr>
              <a:t>which</a:t>
            </a:r>
            <a:r>
              <a:rPr lang="ru-RU" dirty="0">
                <a:latin typeface="ArialMT"/>
                <a:ea typeface="Calibri"/>
                <a:cs typeface="ArialMT"/>
              </a:rPr>
              <a:t> </a:t>
            </a:r>
            <a:r>
              <a:rPr lang="ru-RU" dirty="0" err="1">
                <a:latin typeface="ArialMT"/>
                <a:ea typeface="Calibri"/>
                <a:cs typeface="ArialMT"/>
              </a:rPr>
              <a:t>are</a:t>
            </a:r>
            <a:r>
              <a:rPr lang="ru-RU" dirty="0">
                <a:latin typeface="ArialMT"/>
                <a:ea typeface="Calibri"/>
                <a:cs typeface="ArialMT"/>
              </a:rPr>
              <a:t> </a:t>
            </a:r>
            <a:r>
              <a:rPr lang="ru-RU" dirty="0" err="1">
                <a:latin typeface="ArialMT"/>
                <a:ea typeface="Calibri"/>
                <a:cs typeface="ArialMT"/>
              </a:rPr>
              <a:t>rapidly</a:t>
            </a:r>
            <a:endParaRPr lang="ru-RU" sz="4000" dirty="0">
              <a:ea typeface="Calibri"/>
              <a:cs typeface="Times New Roman"/>
            </a:endParaRPr>
          </a:p>
          <a:p>
            <a:pPr marL="0" indent="0">
              <a:lnSpc>
                <a:spcPct val="115000"/>
              </a:lnSpc>
              <a:spcAft>
                <a:spcPts val="0"/>
              </a:spcAft>
              <a:buNone/>
            </a:pPr>
            <a:r>
              <a:rPr lang="ru-RU" dirty="0" err="1">
                <a:latin typeface="ArialMT"/>
                <a:ea typeface="Calibri"/>
                <a:cs typeface="ArialMT"/>
              </a:rPr>
              <a:t>industrializing</a:t>
            </a:r>
            <a:r>
              <a:rPr lang="ru-RU" dirty="0">
                <a:latin typeface="ArialMT"/>
                <a:ea typeface="Calibri"/>
                <a:cs typeface="ArialMT"/>
              </a:rPr>
              <a:t>, </a:t>
            </a:r>
            <a:r>
              <a:rPr lang="ru-RU" dirty="0" err="1">
                <a:latin typeface="ArialMT"/>
                <a:ea typeface="Calibri"/>
                <a:cs typeface="ArialMT"/>
              </a:rPr>
              <a:t>exposure</a:t>
            </a:r>
            <a:r>
              <a:rPr lang="ru-RU" dirty="0">
                <a:latin typeface="ArialMT"/>
                <a:ea typeface="Calibri"/>
                <a:cs typeface="ArialMT"/>
              </a:rPr>
              <a:t> </a:t>
            </a:r>
            <a:r>
              <a:rPr lang="ru-RU" dirty="0" err="1">
                <a:latin typeface="ArialMT"/>
                <a:ea typeface="Calibri"/>
                <a:cs typeface="ArialMT"/>
              </a:rPr>
              <a:t>levels</a:t>
            </a:r>
            <a:r>
              <a:rPr lang="ru-RU" dirty="0">
                <a:latin typeface="ArialMT"/>
                <a:ea typeface="Calibri"/>
                <a:cs typeface="ArialMT"/>
              </a:rPr>
              <a:t> </a:t>
            </a:r>
            <a:r>
              <a:rPr lang="ru-RU" dirty="0" err="1">
                <a:latin typeface="ArialMT"/>
                <a:ea typeface="Calibri"/>
                <a:cs typeface="ArialMT"/>
              </a:rPr>
              <a:t>are</a:t>
            </a:r>
            <a:r>
              <a:rPr lang="ru-RU" dirty="0">
                <a:latin typeface="ArialMT"/>
                <a:ea typeface="Calibri"/>
                <a:cs typeface="ArialMT"/>
              </a:rPr>
              <a:t> </a:t>
            </a:r>
            <a:r>
              <a:rPr lang="ru-RU" dirty="0" err="1">
                <a:latin typeface="ArialMT"/>
                <a:ea typeface="Calibri"/>
                <a:cs typeface="ArialMT"/>
              </a:rPr>
              <a:t>higher</a:t>
            </a:r>
            <a:r>
              <a:rPr lang="ru-RU" dirty="0">
                <a:latin typeface="ArialMT"/>
                <a:ea typeface="Calibri"/>
                <a:cs typeface="ArialMT"/>
              </a:rPr>
              <a:t> </a:t>
            </a:r>
            <a:r>
              <a:rPr lang="ru-RU" dirty="0" err="1">
                <a:latin typeface="ArialMT"/>
                <a:ea typeface="Calibri"/>
                <a:cs typeface="ArialMT"/>
              </a:rPr>
              <a:t>and</a:t>
            </a:r>
            <a:r>
              <a:rPr lang="ru-RU" dirty="0">
                <a:latin typeface="ArialMT"/>
                <a:ea typeface="Calibri"/>
                <a:cs typeface="ArialMT"/>
              </a:rPr>
              <a:t> </a:t>
            </a:r>
            <a:r>
              <a:rPr lang="ru-RU" dirty="0" err="1">
                <a:latin typeface="ArialMT"/>
                <a:ea typeface="Calibri"/>
                <a:cs typeface="ArialMT"/>
              </a:rPr>
              <a:t>industrial</a:t>
            </a:r>
            <a:r>
              <a:rPr lang="ru-RU" dirty="0">
                <a:latin typeface="ArialMT"/>
                <a:ea typeface="Calibri"/>
                <a:cs typeface="ArialMT"/>
              </a:rPr>
              <a:t> </a:t>
            </a:r>
            <a:r>
              <a:rPr lang="ru-RU" dirty="0" err="1">
                <a:latin typeface="ArialMT"/>
                <a:ea typeface="Calibri"/>
                <a:cs typeface="ArialMT"/>
              </a:rPr>
              <a:t>diseases</a:t>
            </a:r>
            <a:endParaRPr lang="ru-RU" sz="4000" dirty="0">
              <a:ea typeface="Calibri"/>
              <a:cs typeface="Times New Roman"/>
            </a:endParaRPr>
          </a:p>
          <a:p>
            <a:pPr marL="0" indent="0">
              <a:lnSpc>
                <a:spcPct val="115000"/>
              </a:lnSpc>
              <a:spcAft>
                <a:spcPts val="1000"/>
              </a:spcAft>
              <a:buNone/>
            </a:pPr>
            <a:r>
              <a:rPr lang="ru-RU" dirty="0" err="1">
                <a:latin typeface="ArialMT"/>
                <a:ea typeface="Calibri"/>
                <a:cs typeface="ArialMT"/>
              </a:rPr>
              <a:t>are</a:t>
            </a:r>
            <a:r>
              <a:rPr lang="ru-RU" dirty="0">
                <a:latin typeface="ArialMT"/>
                <a:ea typeface="Calibri"/>
                <a:cs typeface="ArialMT"/>
              </a:rPr>
              <a:t> </a:t>
            </a:r>
            <a:r>
              <a:rPr lang="ru-RU" dirty="0" err="1">
                <a:latin typeface="ArialMT"/>
                <a:ea typeface="Calibri"/>
                <a:cs typeface="ArialMT"/>
              </a:rPr>
              <a:t>more</a:t>
            </a:r>
            <a:r>
              <a:rPr lang="ru-RU" dirty="0">
                <a:latin typeface="ArialMT"/>
                <a:ea typeface="Calibri"/>
                <a:cs typeface="ArialMT"/>
              </a:rPr>
              <a:t> </a:t>
            </a:r>
            <a:r>
              <a:rPr lang="ru-RU" dirty="0" err="1">
                <a:latin typeface="ArialMT"/>
                <a:ea typeface="Calibri"/>
                <a:cs typeface="ArialMT"/>
              </a:rPr>
              <a:t>common</a:t>
            </a:r>
            <a:r>
              <a:rPr lang="ru-RU" dirty="0">
                <a:latin typeface="ArialMT"/>
                <a:ea typeface="Calibri"/>
                <a:cs typeface="ArialMT"/>
              </a:rPr>
              <a:t> </a:t>
            </a:r>
            <a:r>
              <a:rPr lang="ru-RU" dirty="0" err="1">
                <a:latin typeface="ArialMT"/>
                <a:ea typeface="Calibri"/>
                <a:cs typeface="ArialMT"/>
              </a:rPr>
              <a:t>than</a:t>
            </a:r>
            <a:r>
              <a:rPr lang="ru-RU" dirty="0">
                <a:latin typeface="ArialMT"/>
                <a:ea typeface="Calibri"/>
                <a:cs typeface="ArialMT"/>
              </a:rPr>
              <a:t> </a:t>
            </a:r>
            <a:r>
              <a:rPr lang="ru-RU" dirty="0" err="1">
                <a:latin typeface="ArialMT"/>
                <a:ea typeface="Calibri"/>
                <a:cs typeface="ArialMT"/>
              </a:rPr>
              <a:t>in</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fully</a:t>
            </a:r>
            <a:r>
              <a:rPr lang="ru-RU" dirty="0">
                <a:latin typeface="ArialMT"/>
                <a:ea typeface="Calibri"/>
                <a:cs typeface="ArialMT"/>
              </a:rPr>
              <a:t> </a:t>
            </a:r>
            <a:r>
              <a:rPr lang="ru-RU" dirty="0" err="1">
                <a:latin typeface="ArialMT"/>
                <a:ea typeface="Calibri"/>
                <a:cs typeface="ArialMT"/>
              </a:rPr>
              <a:t>developed</a:t>
            </a:r>
            <a:r>
              <a:rPr lang="ru-RU" dirty="0">
                <a:latin typeface="ArialMT"/>
                <a:ea typeface="Calibri"/>
                <a:cs typeface="ArialMT"/>
              </a:rPr>
              <a:t> </a:t>
            </a:r>
            <a:r>
              <a:rPr lang="ru-RU" dirty="0" err="1">
                <a:latin typeface="ArialMT"/>
                <a:ea typeface="Calibri"/>
                <a:cs typeface="ArialMT"/>
              </a:rPr>
              <a:t>countries</a:t>
            </a:r>
            <a:r>
              <a:rPr lang="ru-RU" dirty="0">
                <a:latin typeface="ArialMT"/>
                <a:ea typeface="Calibri"/>
                <a:cs typeface="ArialMT"/>
              </a:rPr>
              <a:t>.</a:t>
            </a:r>
            <a:endParaRPr lang="ru-RU" sz="4000" dirty="0">
              <a:ea typeface="Calibri"/>
              <a:cs typeface="Times New Roman"/>
            </a:endParaRPr>
          </a:p>
          <a:p>
            <a:endParaRPr lang="ru-RU" dirty="0"/>
          </a:p>
        </p:txBody>
      </p:sp>
    </p:spTree>
    <p:extLst>
      <p:ext uri="{BB962C8B-B14F-4D97-AF65-F5344CB8AC3E}">
        <p14:creationId xmlns:p14="http://schemas.microsoft.com/office/powerpoint/2010/main" val="3056668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836712"/>
            <a:ext cx="8229600" cy="5289451"/>
          </a:xfrm>
        </p:spPr>
        <p:txBody>
          <a:bodyPr/>
          <a:lstStyle/>
          <a:p>
            <a:pPr marL="0" indent="0">
              <a:lnSpc>
                <a:spcPct val="115000"/>
              </a:lnSpc>
              <a:spcAft>
                <a:spcPts val="0"/>
              </a:spcAft>
              <a:buNone/>
            </a:pPr>
            <a:r>
              <a:rPr lang="ru-RU" dirty="0" err="1" smtClean="0">
                <a:latin typeface="ArialMT"/>
                <a:ea typeface="Calibri"/>
                <a:cs typeface="ArialMT"/>
              </a:rPr>
              <a:t>Consequently</a:t>
            </a:r>
            <a:r>
              <a:rPr lang="" smtClean="0">
                <a:latin typeface="ArialMT"/>
                <a:ea typeface="Calibri"/>
                <a:cs typeface="ArialMT"/>
              </a:rPr>
              <a:t> (</a:t>
            </a:r>
            <a:r>
              <a:rPr lang="ru-RU" dirty="0" smtClean="0">
                <a:latin typeface="ArialMT"/>
                <a:ea typeface="Calibri"/>
                <a:cs typeface="ArialMT"/>
              </a:rPr>
              <a:t>как следствие</a:t>
            </a:r>
            <a:r>
              <a:rPr lang="" smtClean="0">
                <a:latin typeface="ArialMT"/>
                <a:ea typeface="Calibri"/>
                <a:cs typeface="ArialMT"/>
              </a:rPr>
              <a:t>)</a:t>
            </a:r>
            <a:r>
              <a:rPr lang="ru-RU" dirty="0" smtClean="0">
                <a:latin typeface="ArialMT"/>
                <a:ea typeface="Calibri"/>
                <a:cs typeface="ArialMT"/>
              </a:rPr>
              <a:t> </a:t>
            </a:r>
            <a:r>
              <a:rPr lang="ru-RU" dirty="0" err="1">
                <a:latin typeface="ArialMT"/>
                <a:ea typeface="Calibri"/>
                <a:cs typeface="ArialMT"/>
              </a:rPr>
              <a:t>exposure</a:t>
            </a:r>
            <a:r>
              <a:rPr lang="ru-RU" dirty="0">
                <a:latin typeface="ArialMT"/>
                <a:ea typeface="Calibri"/>
                <a:cs typeface="ArialMT"/>
              </a:rPr>
              <a:t> </a:t>
            </a:r>
            <a:r>
              <a:rPr lang="ru-RU" dirty="0" err="1">
                <a:latin typeface="ArialMT"/>
                <a:ea typeface="Calibri"/>
                <a:cs typeface="ArialMT"/>
              </a:rPr>
              <a:t>to</a:t>
            </a:r>
            <a:r>
              <a:rPr lang="ru-RU" dirty="0">
                <a:latin typeface="ArialMT"/>
                <a:ea typeface="Calibri"/>
                <a:cs typeface="ArialMT"/>
              </a:rPr>
              <a:t> </a:t>
            </a:r>
            <a:r>
              <a:rPr lang="ru-RU" dirty="0" err="1">
                <a:latin typeface="ArialMT"/>
                <a:ea typeface="Calibri"/>
                <a:cs typeface="ArialMT"/>
              </a:rPr>
              <a:t>toxic</a:t>
            </a:r>
            <a:r>
              <a:rPr lang="ru-RU" dirty="0">
                <a:latin typeface="ArialMT"/>
                <a:ea typeface="Calibri"/>
                <a:cs typeface="ArialMT"/>
              </a:rPr>
              <a:t> </a:t>
            </a:r>
            <a:r>
              <a:rPr lang="ru-RU" dirty="0" err="1">
                <a:latin typeface="ArialMT"/>
                <a:ea typeface="Calibri"/>
                <a:cs typeface="ArialMT"/>
              </a:rPr>
              <a:t>substances</a:t>
            </a:r>
            <a:r>
              <a:rPr lang="ru-RU" dirty="0">
                <a:latin typeface="ArialMT"/>
                <a:ea typeface="Calibri"/>
                <a:cs typeface="ArialMT"/>
              </a:rPr>
              <a:t> </a:t>
            </a:r>
            <a:r>
              <a:rPr lang="ru-RU" dirty="0" err="1">
                <a:latin typeface="ArialMT"/>
                <a:ea typeface="Calibri"/>
                <a:cs typeface="ArialMT"/>
              </a:rPr>
              <a:t>in</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workplace</a:t>
            </a:r>
            <a:r>
              <a:rPr lang="ru-RU" dirty="0">
                <a:latin typeface="ArialMT"/>
                <a:ea typeface="Calibri"/>
                <a:cs typeface="ArialMT"/>
              </a:rPr>
              <a:t> </a:t>
            </a:r>
            <a:r>
              <a:rPr lang="ru-RU" dirty="0" err="1">
                <a:latin typeface="ArialMT"/>
                <a:ea typeface="Calibri"/>
                <a:cs typeface="ArialMT"/>
              </a:rPr>
              <a:t>is</a:t>
            </a:r>
            <a:r>
              <a:rPr lang="ru-RU" dirty="0">
                <a:latin typeface="ArialMT"/>
                <a:ea typeface="Calibri"/>
                <a:cs typeface="ArialMT"/>
              </a:rPr>
              <a:t> </a:t>
            </a:r>
            <a:r>
              <a:rPr lang="ru-RU" dirty="0" err="1">
                <a:latin typeface="ArialMT"/>
                <a:ea typeface="Calibri"/>
                <a:cs typeface="ArialMT"/>
              </a:rPr>
              <a:t>still</a:t>
            </a:r>
            <a:r>
              <a:rPr lang="ru-RU" dirty="0">
                <a:latin typeface="ArialMT"/>
                <a:ea typeface="Calibri"/>
                <a:cs typeface="ArialMT"/>
              </a:rPr>
              <a:t> a</a:t>
            </a:r>
            <a:endParaRPr lang="ru-RU" sz="4000" dirty="0">
              <a:ea typeface="Calibri"/>
              <a:cs typeface="Times New Roman"/>
            </a:endParaRPr>
          </a:p>
          <a:p>
            <a:pPr marL="0" indent="0">
              <a:lnSpc>
                <a:spcPct val="115000"/>
              </a:lnSpc>
              <a:spcAft>
                <a:spcPts val="0"/>
              </a:spcAft>
              <a:buNone/>
            </a:pPr>
            <a:r>
              <a:rPr lang="ru-RU" dirty="0" err="1">
                <a:latin typeface="ArialMT"/>
                <a:ea typeface="Calibri"/>
                <a:cs typeface="ArialMT"/>
              </a:rPr>
              <a:t>very</a:t>
            </a:r>
            <a:r>
              <a:rPr lang="ru-RU" dirty="0">
                <a:latin typeface="ArialMT"/>
                <a:ea typeface="Calibri"/>
                <a:cs typeface="ArialMT"/>
              </a:rPr>
              <a:t> </a:t>
            </a:r>
            <a:r>
              <a:rPr lang="ru-RU" dirty="0" err="1">
                <a:latin typeface="ArialMT"/>
                <a:ea typeface="Calibri"/>
                <a:cs typeface="ArialMT"/>
              </a:rPr>
              <a:t>real</a:t>
            </a:r>
            <a:r>
              <a:rPr lang="ru-RU" dirty="0">
                <a:latin typeface="ArialMT"/>
                <a:ea typeface="Calibri"/>
                <a:cs typeface="ArialMT"/>
              </a:rPr>
              <a:t> </a:t>
            </a:r>
            <a:r>
              <a:rPr lang="ru-RU" dirty="0" err="1">
                <a:latin typeface="ArialMT"/>
                <a:ea typeface="Calibri"/>
                <a:cs typeface="ArialMT"/>
              </a:rPr>
              <a:t>hazard</a:t>
            </a:r>
            <a:r>
              <a:rPr lang="ru-RU" dirty="0">
                <a:latin typeface="ArialMT"/>
                <a:ea typeface="Calibri"/>
                <a:cs typeface="ArialMT"/>
              </a:rPr>
              <a:t>. </a:t>
            </a:r>
            <a:r>
              <a:rPr lang="ru-RU" dirty="0" err="1">
                <a:latin typeface="ArialMT"/>
                <a:ea typeface="Calibri"/>
                <a:cs typeface="ArialMT"/>
              </a:rPr>
              <a:t>Furthermore</a:t>
            </a:r>
            <a:r>
              <a:rPr lang="ru-RU" dirty="0">
                <a:latin typeface="ArialMT"/>
                <a:ea typeface="Calibri"/>
                <a:cs typeface="ArialMT"/>
              </a:rPr>
              <a:t> </a:t>
            </a:r>
            <a:r>
              <a:rPr lang="ru-RU" dirty="0" err="1">
                <a:latin typeface="ArialMT"/>
                <a:ea typeface="Calibri"/>
                <a:cs typeface="ArialMT"/>
              </a:rPr>
              <a:t>even</a:t>
            </a:r>
            <a:r>
              <a:rPr lang="ru-RU" dirty="0">
                <a:latin typeface="ArialMT"/>
                <a:ea typeface="Calibri"/>
                <a:cs typeface="ArialMT"/>
              </a:rPr>
              <a:t> </a:t>
            </a:r>
            <a:r>
              <a:rPr lang="ru-RU" dirty="0" err="1">
                <a:latin typeface="ArialMT"/>
                <a:ea typeface="Calibri"/>
                <a:cs typeface="ArialMT"/>
              </a:rPr>
              <a:t>in</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best</a:t>
            </a:r>
            <a:r>
              <a:rPr lang="ru-RU" dirty="0">
                <a:latin typeface="ArialMT"/>
                <a:ea typeface="Calibri"/>
                <a:cs typeface="ArialMT"/>
              </a:rPr>
              <a:t> </a:t>
            </a:r>
            <a:r>
              <a:rPr lang="ru-RU" dirty="0" err="1">
                <a:latin typeface="ArialMT"/>
                <a:ea typeface="Calibri"/>
                <a:cs typeface="ArialMT"/>
              </a:rPr>
              <a:t>regulated</a:t>
            </a:r>
            <a:r>
              <a:rPr lang="ru-RU" dirty="0">
                <a:latin typeface="ArialMT"/>
                <a:ea typeface="Calibri"/>
                <a:cs typeface="ArialMT"/>
              </a:rPr>
              <a:t> </a:t>
            </a:r>
            <a:r>
              <a:rPr lang="ru-RU" dirty="0" err="1">
                <a:latin typeface="ArialMT"/>
                <a:ea typeface="Calibri"/>
                <a:cs typeface="ArialMT"/>
              </a:rPr>
              <a:t>industrial</a:t>
            </a:r>
            <a:endParaRPr lang="ru-RU" sz="4000" dirty="0">
              <a:ea typeface="Calibri"/>
              <a:cs typeface="Times New Roman"/>
            </a:endParaRPr>
          </a:p>
          <a:p>
            <a:pPr marL="0" indent="0">
              <a:lnSpc>
                <a:spcPct val="115000"/>
              </a:lnSpc>
              <a:spcAft>
                <a:spcPts val="0"/>
              </a:spcAft>
              <a:buNone/>
            </a:pPr>
            <a:r>
              <a:rPr lang="ru-RU" dirty="0" err="1">
                <a:latin typeface="ArialMT"/>
                <a:ea typeface="Calibri"/>
                <a:cs typeface="ArialMT"/>
              </a:rPr>
              <a:t>environment</a:t>
            </a:r>
            <a:r>
              <a:rPr lang="ru-RU" dirty="0">
                <a:latin typeface="ArialMT"/>
                <a:ea typeface="Calibri"/>
                <a:cs typeface="ArialMT"/>
              </a:rPr>
              <a:t>, </a:t>
            </a:r>
            <a:r>
              <a:rPr lang="ru-RU" dirty="0" err="1">
                <a:latin typeface="ArialMT"/>
                <a:ea typeface="Calibri"/>
                <a:cs typeface="ArialMT"/>
              </a:rPr>
              <a:t>accidents</a:t>
            </a:r>
            <a:r>
              <a:rPr lang="ru-RU" dirty="0">
                <a:latin typeface="ArialMT"/>
                <a:ea typeface="Calibri"/>
                <a:cs typeface="ArialMT"/>
              </a:rPr>
              <a:t> </a:t>
            </a:r>
            <a:r>
              <a:rPr lang="ru-RU" dirty="0" err="1">
                <a:latin typeface="ArialMT"/>
                <a:ea typeface="Calibri"/>
                <a:cs typeface="ArialMT"/>
              </a:rPr>
              <a:t>may</a:t>
            </a:r>
            <a:r>
              <a:rPr lang="ru-RU" dirty="0">
                <a:latin typeface="ArialMT"/>
                <a:ea typeface="Calibri"/>
                <a:cs typeface="ArialMT"/>
              </a:rPr>
              <a:t> </a:t>
            </a:r>
            <a:r>
              <a:rPr lang="ru-RU" dirty="0" err="1">
                <a:latin typeface="ArialMT"/>
                <a:ea typeface="Calibri"/>
                <a:cs typeface="ArialMT"/>
              </a:rPr>
              <a:t>happen</a:t>
            </a:r>
            <a:r>
              <a:rPr lang="ru-RU" dirty="0">
                <a:latin typeface="ArialMT"/>
                <a:ea typeface="Calibri"/>
                <a:cs typeface="ArialMT"/>
              </a:rPr>
              <a:t> </a:t>
            </a:r>
            <a:r>
              <a:rPr lang="ru-RU" dirty="0" err="1">
                <a:latin typeface="ArialMT"/>
                <a:ea typeface="Calibri"/>
                <a:cs typeface="ArialMT"/>
              </a:rPr>
              <a:t>and</a:t>
            </a:r>
            <a:r>
              <a:rPr lang="ru-RU" dirty="0">
                <a:latin typeface="ArialMT"/>
                <a:ea typeface="Calibri"/>
                <a:cs typeface="ArialMT"/>
              </a:rPr>
              <a:t> </a:t>
            </a:r>
            <a:r>
              <a:rPr lang="ru-RU" dirty="0" err="1">
                <a:latin typeface="ArialMT"/>
                <a:ea typeface="Calibri"/>
                <a:cs typeface="ArialMT"/>
              </a:rPr>
              <a:t>can</a:t>
            </a:r>
            <a:r>
              <a:rPr lang="ru-RU" dirty="0">
                <a:latin typeface="ArialMT"/>
                <a:ea typeface="Calibri"/>
                <a:cs typeface="ArialMT"/>
              </a:rPr>
              <a:t> </a:t>
            </a:r>
            <a:r>
              <a:rPr lang="ru-RU" dirty="0" err="1">
                <a:latin typeface="ArialMT"/>
                <a:ea typeface="Calibri"/>
                <a:cs typeface="ArialMT"/>
              </a:rPr>
              <a:t>lead</a:t>
            </a:r>
            <a:r>
              <a:rPr lang="ru-RU" dirty="0">
                <a:latin typeface="ArialMT"/>
                <a:ea typeface="Calibri"/>
                <a:cs typeface="ArialMT"/>
              </a:rPr>
              <a:t> </a:t>
            </a:r>
            <a:r>
              <a:rPr lang="ru-RU" dirty="0" err="1">
                <a:latin typeface="ArialMT"/>
                <a:ea typeface="Calibri"/>
                <a:cs typeface="ArialMT"/>
              </a:rPr>
              <a:t>to</a:t>
            </a:r>
            <a:r>
              <a:rPr lang="ru-RU" dirty="0">
                <a:latin typeface="ArialMT"/>
                <a:ea typeface="Calibri"/>
                <a:cs typeface="ArialMT"/>
              </a:rPr>
              <a:t> </a:t>
            </a:r>
            <a:r>
              <a:rPr lang="ru-RU" dirty="0" err="1">
                <a:latin typeface="ArialMT"/>
                <a:ea typeface="Calibri"/>
                <a:cs typeface="ArialMT"/>
              </a:rPr>
              <a:t>excessive</a:t>
            </a:r>
            <a:endParaRPr lang="ru-RU" sz="4000" dirty="0">
              <a:ea typeface="Calibri"/>
              <a:cs typeface="Times New Roman"/>
            </a:endParaRPr>
          </a:p>
          <a:p>
            <a:pPr marL="0" indent="0">
              <a:lnSpc>
                <a:spcPct val="115000"/>
              </a:lnSpc>
              <a:spcAft>
                <a:spcPts val="1000"/>
              </a:spcAft>
              <a:buNone/>
            </a:pPr>
            <a:r>
              <a:rPr lang="ru-RU" dirty="0" err="1">
                <a:latin typeface="ArialMT"/>
                <a:ea typeface="Calibri"/>
                <a:cs typeface="ArialMT"/>
              </a:rPr>
              <a:t>exposure</a:t>
            </a:r>
            <a:r>
              <a:rPr lang="ru-RU" dirty="0">
                <a:latin typeface="ArialMT"/>
                <a:ea typeface="Calibri"/>
                <a:cs typeface="ArialMT"/>
              </a:rPr>
              <a:t> </a:t>
            </a:r>
            <a:r>
              <a:rPr lang="ru-RU" dirty="0" err="1">
                <a:latin typeface="ArialMT"/>
                <a:ea typeface="Calibri"/>
                <a:cs typeface="ArialMT"/>
              </a:rPr>
              <a:t>to</a:t>
            </a:r>
            <a:r>
              <a:rPr lang="ru-RU" dirty="0">
                <a:latin typeface="ArialMT"/>
                <a:ea typeface="Calibri"/>
                <a:cs typeface="ArialMT"/>
              </a:rPr>
              <a:t> </a:t>
            </a:r>
            <a:r>
              <a:rPr lang="ru-RU" dirty="0" err="1">
                <a:latin typeface="ArialMT"/>
                <a:ea typeface="Calibri"/>
                <a:cs typeface="ArialMT"/>
              </a:rPr>
              <a:t>chemicals</a:t>
            </a:r>
            <a:r>
              <a:rPr lang="ru-RU" dirty="0">
                <a:latin typeface="ArialMT"/>
                <a:ea typeface="Calibri"/>
                <a:cs typeface="ArialMT"/>
              </a:rPr>
              <a:t>.</a:t>
            </a:r>
            <a:endParaRPr lang="ru-RU" sz="4000" dirty="0">
              <a:ea typeface="Calibri"/>
              <a:cs typeface="Times New Roman"/>
            </a:endParaRPr>
          </a:p>
          <a:p>
            <a:endParaRPr lang="ru-RU" dirty="0"/>
          </a:p>
        </p:txBody>
      </p:sp>
    </p:spTree>
    <p:extLst>
      <p:ext uri="{BB962C8B-B14F-4D97-AF65-F5344CB8AC3E}">
        <p14:creationId xmlns:p14="http://schemas.microsoft.com/office/powerpoint/2010/main" val="3573218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548680"/>
            <a:ext cx="8229600" cy="5577483"/>
          </a:xfrm>
        </p:spPr>
        <p:txBody>
          <a:bodyPr>
            <a:normAutofit fontScale="62500" lnSpcReduction="20000"/>
          </a:bodyPr>
          <a:lstStyle/>
          <a:p>
            <a:pPr marL="0" indent="0" algn="just">
              <a:lnSpc>
                <a:spcPct val="115000"/>
              </a:lnSpc>
              <a:spcAft>
                <a:spcPts val="0"/>
              </a:spcAft>
              <a:buNone/>
            </a:pPr>
            <a:r>
              <a:rPr lang="" smtClean="0">
                <a:latin typeface="ArialMT"/>
                <a:ea typeface="Calibri"/>
                <a:cs typeface="ArialMT"/>
              </a:rPr>
              <a:t>	</a:t>
            </a:r>
            <a:r>
              <a:rPr lang="ru-RU" dirty="0" err="1" smtClean="0">
                <a:latin typeface="ArialMT"/>
                <a:ea typeface="Calibri"/>
                <a:cs typeface="ArialMT"/>
              </a:rPr>
              <a:t>Industrial</a:t>
            </a:r>
            <a:r>
              <a:rPr lang="ru-RU" dirty="0" smtClean="0">
                <a:latin typeface="ArialMT"/>
                <a:ea typeface="Calibri"/>
                <a:cs typeface="ArialMT"/>
              </a:rPr>
              <a:t> </a:t>
            </a:r>
            <a:r>
              <a:rPr lang="ru-RU" dirty="0" err="1">
                <a:latin typeface="ArialMT"/>
                <a:ea typeface="Calibri"/>
                <a:cs typeface="ArialMT"/>
              </a:rPr>
              <a:t>diseases</a:t>
            </a:r>
            <a:r>
              <a:rPr lang="ru-RU" dirty="0">
                <a:latin typeface="ArialMT"/>
                <a:ea typeface="Calibri"/>
                <a:cs typeface="ArialMT"/>
              </a:rPr>
              <a:t> </a:t>
            </a:r>
            <a:r>
              <a:rPr lang="ru-RU" dirty="0" err="1">
                <a:latin typeface="ArialMT"/>
                <a:ea typeface="Calibri"/>
                <a:cs typeface="ArialMT"/>
              </a:rPr>
              <a:t>have</a:t>
            </a:r>
            <a:r>
              <a:rPr lang="ru-RU" dirty="0">
                <a:latin typeface="ArialMT"/>
                <a:ea typeface="Calibri"/>
                <a:cs typeface="ArialMT"/>
              </a:rPr>
              <a:t> </a:t>
            </a:r>
            <a:r>
              <a:rPr lang="ru-RU" dirty="0" err="1">
                <a:latin typeface="ArialMT"/>
                <a:ea typeface="Calibri"/>
                <a:cs typeface="ArialMT"/>
              </a:rPr>
              <a:t>existed</a:t>
            </a:r>
            <a:r>
              <a:rPr lang="ru-RU" dirty="0">
                <a:latin typeface="ArialMT"/>
                <a:ea typeface="Calibri"/>
                <a:cs typeface="ArialMT"/>
              </a:rPr>
              <a:t> </a:t>
            </a:r>
            <a:r>
              <a:rPr lang="ru-RU" dirty="0" err="1">
                <a:latin typeface="ArialMT"/>
                <a:ea typeface="Calibri"/>
                <a:cs typeface="ArialMT"/>
              </a:rPr>
              <a:t>ever</a:t>
            </a:r>
            <a:r>
              <a:rPr lang="ru-RU" dirty="0">
                <a:latin typeface="ArialMT"/>
                <a:ea typeface="Calibri"/>
                <a:cs typeface="ArialMT"/>
              </a:rPr>
              <a:t> </a:t>
            </a:r>
            <a:r>
              <a:rPr lang="ru-RU" dirty="0" err="1">
                <a:latin typeface="ArialMT"/>
                <a:ea typeface="Calibri"/>
                <a:cs typeface="ArialMT"/>
              </a:rPr>
              <a:t>since</a:t>
            </a:r>
            <a:r>
              <a:rPr lang="ru-RU" dirty="0">
                <a:latin typeface="ArialMT"/>
                <a:ea typeface="Calibri"/>
                <a:cs typeface="ArialMT"/>
              </a:rPr>
              <a:t> </a:t>
            </a:r>
            <a:r>
              <a:rPr lang="ru-RU" dirty="0" err="1">
                <a:latin typeface="ArialMT"/>
                <a:ea typeface="Calibri"/>
                <a:cs typeface="ArialMT"/>
              </a:rPr>
              <a:t>man</a:t>
            </a:r>
            <a:r>
              <a:rPr lang="ru-RU" dirty="0">
                <a:latin typeface="ArialMT"/>
                <a:ea typeface="Calibri"/>
                <a:cs typeface="ArialMT"/>
              </a:rPr>
              <a:t> </a:t>
            </a:r>
            <a:r>
              <a:rPr lang="ru-RU" dirty="0" err="1">
                <a:latin typeface="ArialMT"/>
                <a:ea typeface="Calibri"/>
                <a:cs typeface="ArialMT"/>
              </a:rPr>
              <a:t>began</a:t>
            </a:r>
            <a:endParaRPr lang="ru-RU" sz="4000" dirty="0">
              <a:ea typeface="Calibri"/>
              <a:cs typeface="Times New Roman"/>
            </a:endParaRPr>
          </a:p>
          <a:p>
            <a:pPr marL="0" indent="0" algn="just">
              <a:lnSpc>
                <a:spcPct val="115000"/>
              </a:lnSpc>
              <a:spcAft>
                <a:spcPts val="0"/>
              </a:spcAft>
              <a:buNone/>
            </a:pPr>
            <a:r>
              <a:rPr lang="ru-RU" dirty="0" err="1">
                <a:latin typeface="ArialMT"/>
                <a:ea typeface="Calibri"/>
                <a:cs typeface="ArialMT"/>
              </a:rPr>
              <a:t>manufacturing</a:t>
            </a:r>
            <a:r>
              <a:rPr lang="ru-RU" dirty="0">
                <a:latin typeface="ArialMT"/>
                <a:ea typeface="Calibri"/>
                <a:cs typeface="ArialMT"/>
              </a:rPr>
              <a:t> </a:t>
            </a:r>
            <a:r>
              <a:rPr lang="ru-RU" dirty="0" err="1">
                <a:latin typeface="ArialMT"/>
                <a:ea typeface="Calibri"/>
                <a:cs typeface="ArialMT"/>
              </a:rPr>
              <a:t>on</a:t>
            </a:r>
            <a:r>
              <a:rPr lang="ru-RU" dirty="0">
                <a:latin typeface="ArialMT"/>
                <a:ea typeface="Calibri"/>
                <a:cs typeface="ArialMT"/>
              </a:rPr>
              <a:t> a </a:t>
            </a:r>
            <a:r>
              <a:rPr lang="ru-RU" dirty="0" err="1">
                <a:latin typeface="ArialMT"/>
                <a:ea typeface="Calibri"/>
                <a:cs typeface="ArialMT"/>
              </a:rPr>
              <a:t>large</a:t>
            </a:r>
            <a:r>
              <a:rPr lang="ru-RU" dirty="0">
                <a:latin typeface="ArialMT"/>
                <a:ea typeface="Calibri"/>
                <a:cs typeface="ArialMT"/>
              </a:rPr>
              <a:t> </a:t>
            </a:r>
            <a:r>
              <a:rPr lang="ru-RU" dirty="0" err="1">
                <a:latin typeface="ArialMT"/>
                <a:ea typeface="Calibri"/>
                <a:cs typeface="ArialMT"/>
              </a:rPr>
              <a:t>scale</a:t>
            </a:r>
            <a:r>
              <a:rPr lang="ru-RU" dirty="0">
                <a:latin typeface="ArialMT"/>
                <a:ea typeface="Calibri"/>
                <a:cs typeface="ArialMT"/>
              </a:rPr>
              <a:t>, </a:t>
            </a:r>
            <a:r>
              <a:rPr lang="ru-RU" dirty="0" err="1">
                <a:latin typeface="ArialMT"/>
                <a:ea typeface="Calibri"/>
                <a:cs typeface="ArialMT"/>
              </a:rPr>
              <a:t>and</a:t>
            </a:r>
            <a:r>
              <a:rPr lang="ru-RU" dirty="0">
                <a:latin typeface="ArialMT"/>
                <a:ea typeface="Calibri"/>
                <a:cs typeface="ArialMT"/>
              </a:rPr>
              <a:t> </a:t>
            </a:r>
            <a:r>
              <a:rPr lang="ru-RU" dirty="0" err="1">
                <a:latin typeface="ArialMT"/>
                <a:ea typeface="Calibri"/>
                <a:cs typeface="ArialMT"/>
              </a:rPr>
              <a:t>during</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industrial</a:t>
            </a:r>
            <a:r>
              <a:rPr lang="ru-RU" dirty="0">
                <a:latin typeface="ArialMT"/>
                <a:ea typeface="Calibri"/>
                <a:cs typeface="ArialMT"/>
              </a:rPr>
              <a:t> </a:t>
            </a:r>
            <a:r>
              <a:rPr lang="ru-RU" dirty="0" err="1">
                <a:latin typeface="ArialMT"/>
                <a:ea typeface="Calibri"/>
                <a:cs typeface="ArialMT"/>
              </a:rPr>
              <a:t>revolution</a:t>
            </a:r>
            <a:endParaRPr lang="ru-RU" sz="4000" dirty="0">
              <a:ea typeface="Calibri"/>
              <a:cs typeface="Times New Roman"/>
            </a:endParaRPr>
          </a:p>
          <a:p>
            <a:pPr marL="0" indent="0" algn="just">
              <a:lnSpc>
                <a:spcPct val="115000"/>
              </a:lnSpc>
              <a:spcAft>
                <a:spcPts val="0"/>
              </a:spcAft>
              <a:buNone/>
            </a:pPr>
            <a:r>
              <a:rPr lang="ru-RU" dirty="0" err="1">
                <a:latin typeface="ArialMT"/>
                <a:ea typeface="Calibri"/>
                <a:cs typeface="ArialMT"/>
              </a:rPr>
              <a:t>occupational</a:t>
            </a:r>
            <a:r>
              <a:rPr lang="ru-RU" dirty="0">
                <a:latin typeface="ArialMT"/>
                <a:ea typeface="Calibri"/>
                <a:cs typeface="ArialMT"/>
              </a:rPr>
              <a:t> </a:t>
            </a:r>
            <a:r>
              <a:rPr lang="ru-RU" dirty="0" err="1">
                <a:latin typeface="ArialMT"/>
                <a:ea typeface="Calibri"/>
                <a:cs typeface="ArialMT"/>
              </a:rPr>
              <a:t>disease</a:t>
            </a:r>
            <a:r>
              <a:rPr lang="ru-RU" dirty="0">
                <a:latin typeface="ArialMT"/>
                <a:ea typeface="Calibri"/>
                <a:cs typeface="ArialMT"/>
              </a:rPr>
              <a:t> </a:t>
            </a:r>
            <a:r>
              <a:rPr lang="ru-RU" dirty="0" err="1">
                <a:latin typeface="ArialMT"/>
                <a:ea typeface="Calibri"/>
                <a:cs typeface="ArialMT"/>
              </a:rPr>
              <a:t>became</a:t>
            </a:r>
            <a:r>
              <a:rPr lang="ru-RU" dirty="0">
                <a:latin typeface="ArialMT"/>
                <a:ea typeface="Calibri"/>
                <a:cs typeface="ArialMT"/>
              </a:rPr>
              <a:t> </a:t>
            </a:r>
            <a:r>
              <a:rPr lang="ru-RU" dirty="0" err="1">
                <a:latin typeface="ArialMT"/>
                <a:ea typeface="Calibri"/>
                <a:cs typeface="ArialMT"/>
              </a:rPr>
              <a:t>common</a:t>
            </a:r>
            <a:r>
              <a:rPr lang="ru-RU" dirty="0">
                <a:latin typeface="ArialMT"/>
                <a:ea typeface="Calibri"/>
                <a:cs typeface="ArialMT"/>
              </a:rPr>
              <a:t>. </a:t>
            </a:r>
            <a:r>
              <a:rPr lang="ru-RU" dirty="0" err="1" smtClean="0">
                <a:latin typeface="ArialMT"/>
                <a:ea typeface="Calibri"/>
                <a:cs typeface="ArialMT"/>
              </a:rPr>
              <a:t>These</a:t>
            </a:r>
            <a:r>
              <a:rPr lang="ru-RU" dirty="0" smtClean="0">
                <a:latin typeface="ArialMT"/>
                <a:ea typeface="Calibri"/>
                <a:cs typeface="ArialMT"/>
              </a:rPr>
              <a:t> </a:t>
            </a:r>
            <a:r>
              <a:rPr lang="ru-RU" dirty="0" err="1">
                <a:latin typeface="ArialMT"/>
                <a:ea typeface="Calibri"/>
                <a:cs typeface="ArialMT"/>
              </a:rPr>
              <a:t>diseases</a:t>
            </a:r>
            <a:r>
              <a:rPr lang="ru-RU" dirty="0">
                <a:latin typeface="ArialMT"/>
                <a:ea typeface="Calibri"/>
                <a:cs typeface="ArialMT"/>
              </a:rPr>
              <a:t> </a:t>
            </a:r>
            <a:r>
              <a:rPr lang="ru-RU" dirty="0" err="1">
                <a:latin typeface="ArialMT"/>
                <a:ea typeface="Calibri"/>
                <a:cs typeface="ArialMT"/>
              </a:rPr>
              <a:t>were</a:t>
            </a:r>
            <a:r>
              <a:rPr lang="ru-RU" dirty="0">
                <a:latin typeface="ArialMT"/>
                <a:ea typeface="Calibri"/>
                <a:cs typeface="ArialMT"/>
              </a:rPr>
              <a:t>, </a:t>
            </a:r>
            <a:r>
              <a:rPr lang="ru-RU" dirty="0" err="1">
                <a:latin typeface="ArialMT"/>
                <a:ea typeface="Calibri"/>
                <a:cs typeface="ArialMT"/>
              </a:rPr>
              <a:t>and</a:t>
            </a:r>
            <a:r>
              <a:rPr lang="ru-RU" dirty="0">
                <a:latin typeface="ArialMT"/>
                <a:ea typeface="Calibri"/>
                <a:cs typeface="ArialMT"/>
              </a:rPr>
              <a:t> </a:t>
            </a:r>
            <a:r>
              <a:rPr lang="ru-RU" dirty="0" err="1">
                <a:latin typeface="ArialMT"/>
                <a:ea typeface="Calibri"/>
                <a:cs typeface="ArialMT"/>
              </a:rPr>
              <a:t>some</a:t>
            </a:r>
            <a:r>
              <a:rPr lang="ru-RU" dirty="0">
                <a:latin typeface="ArialMT"/>
                <a:ea typeface="Calibri"/>
                <a:cs typeface="ArialMT"/>
              </a:rPr>
              <a:t> </a:t>
            </a:r>
            <a:r>
              <a:rPr lang="ru-RU" dirty="0" err="1">
                <a:latin typeface="ArialMT"/>
                <a:ea typeface="Calibri"/>
                <a:cs typeface="ArialMT"/>
              </a:rPr>
              <a:t>still</a:t>
            </a:r>
            <a:r>
              <a:rPr lang="ru-RU" dirty="0">
                <a:latin typeface="ArialMT"/>
                <a:ea typeface="Calibri"/>
                <a:cs typeface="ArialMT"/>
              </a:rPr>
              <a:t> </a:t>
            </a:r>
            <a:r>
              <a:rPr lang="ru-RU" dirty="0" err="1">
                <a:latin typeface="ArialMT"/>
                <a:ea typeface="Calibri"/>
                <a:cs typeface="ArialMT"/>
              </a:rPr>
              <a:t>are</a:t>
            </a:r>
            <a:r>
              <a:rPr lang="ru-RU" dirty="0">
                <a:latin typeface="ArialMT"/>
                <a:ea typeface="Calibri"/>
                <a:cs typeface="ArialMT"/>
              </a:rPr>
              <a:t> </a:t>
            </a:r>
            <a:r>
              <a:rPr lang="ru-RU" dirty="0" err="1">
                <a:latin typeface="ArialMT"/>
                <a:ea typeface="Calibri"/>
                <a:cs typeface="ArialMT"/>
              </a:rPr>
              <a:t>of</a:t>
            </a:r>
            <a:r>
              <a:rPr lang="ru-RU" dirty="0">
                <a:latin typeface="ArialMT"/>
                <a:ea typeface="Calibri"/>
                <a:cs typeface="ArialMT"/>
              </a:rPr>
              <a:t> </a:t>
            </a:r>
            <a:r>
              <a:rPr lang="ru-RU" dirty="0" err="1">
                <a:latin typeface="ArialMT"/>
                <a:ea typeface="Calibri"/>
                <a:cs typeface="ArialMT"/>
              </a:rPr>
              <a:t>great</a:t>
            </a:r>
            <a:r>
              <a:rPr lang="ru-RU" dirty="0">
                <a:latin typeface="ArialMT"/>
                <a:ea typeface="Calibri"/>
                <a:cs typeface="ArialMT"/>
              </a:rPr>
              <a:t> </a:t>
            </a:r>
            <a:r>
              <a:rPr lang="ru-RU" dirty="0" err="1" smtClean="0">
                <a:latin typeface="ArialMT"/>
                <a:ea typeface="Calibri"/>
                <a:cs typeface="ArialMT"/>
              </a:rPr>
              <a:t>importance</a:t>
            </a:r>
            <a:r>
              <a:rPr lang="" sz="4000" dirty="0" smtClean="0">
                <a:ea typeface="Calibri"/>
                <a:cs typeface="Times New Roman"/>
              </a:rPr>
              <a:t> </a:t>
            </a:r>
            <a:r>
              <a:rPr lang="ru-RU" dirty="0" err="1" smtClean="0">
                <a:latin typeface="ArialMT"/>
                <a:ea typeface="Calibri"/>
                <a:cs typeface="ArialMT"/>
              </a:rPr>
              <a:t>socially</a:t>
            </a:r>
            <a:r>
              <a:rPr lang="ru-RU" dirty="0">
                <a:latin typeface="ArialMT"/>
                <a:ea typeface="Calibri"/>
                <a:cs typeface="ArialMT"/>
              </a:rPr>
              <a:t>, </a:t>
            </a:r>
            <a:r>
              <a:rPr lang="ru-RU" dirty="0" err="1">
                <a:latin typeface="ArialMT"/>
                <a:ea typeface="Calibri"/>
                <a:cs typeface="ArialMT"/>
              </a:rPr>
              <a:t>economically</a:t>
            </a:r>
            <a:r>
              <a:rPr lang="ru-RU" dirty="0">
                <a:latin typeface="ArialMT"/>
                <a:ea typeface="Calibri"/>
                <a:cs typeface="ArialMT"/>
              </a:rPr>
              <a:t> </a:t>
            </a:r>
            <a:r>
              <a:rPr lang="ru-RU" dirty="0" err="1">
                <a:latin typeface="ArialMT"/>
                <a:ea typeface="Calibri"/>
                <a:cs typeface="ArialMT"/>
              </a:rPr>
              <a:t>and</a:t>
            </a:r>
            <a:r>
              <a:rPr lang="ru-RU" dirty="0">
                <a:latin typeface="ArialMT"/>
                <a:ea typeface="Calibri"/>
                <a:cs typeface="ArialMT"/>
              </a:rPr>
              <a:t> </a:t>
            </a:r>
            <a:r>
              <a:rPr lang="ru-RU" dirty="0" err="1">
                <a:latin typeface="ArialMT"/>
                <a:ea typeface="Calibri"/>
                <a:cs typeface="ArialMT"/>
              </a:rPr>
              <a:t>medically</a:t>
            </a:r>
            <a:r>
              <a:rPr lang="ru-RU" dirty="0">
                <a:latin typeface="ArialMT"/>
                <a:ea typeface="Calibri"/>
                <a:cs typeface="ArialMT"/>
              </a:rPr>
              <a:t>. </a:t>
            </a:r>
            <a:r>
              <a:rPr lang="ru-RU" dirty="0" err="1">
                <a:latin typeface="ArialMT"/>
                <a:ea typeface="Calibri"/>
                <a:cs typeface="ArialMT"/>
              </a:rPr>
              <a:t>Many</a:t>
            </a:r>
            <a:r>
              <a:rPr lang="ru-RU" dirty="0">
                <a:latin typeface="ArialMT"/>
                <a:ea typeface="Calibri"/>
                <a:cs typeface="ArialMT"/>
              </a:rPr>
              <a:t> </a:t>
            </a:r>
            <a:r>
              <a:rPr lang="ru-RU" dirty="0" err="1">
                <a:latin typeface="ArialMT"/>
                <a:ea typeface="Calibri"/>
                <a:cs typeface="ArialMT"/>
              </a:rPr>
              <a:t>occupations</a:t>
            </a:r>
            <a:r>
              <a:rPr lang="ru-RU" dirty="0">
                <a:latin typeface="ArialMT"/>
                <a:ea typeface="Calibri"/>
                <a:cs typeface="ArialMT"/>
              </a:rPr>
              <a:t> </a:t>
            </a:r>
            <a:r>
              <a:rPr lang="ru-RU" dirty="0" err="1">
                <a:latin typeface="ArialMT"/>
                <a:ea typeface="Calibri"/>
                <a:cs typeface="ArialMT"/>
              </a:rPr>
              <a:t>carry</a:t>
            </a:r>
            <a:r>
              <a:rPr lang="ru-RU" dirty="0">
                <a:latin typeface="ArialMT"/>
                <a:ea typeface="Calibri"/>
                <a:cs typeface="ArialMT"/>
              </a:rPr>
              <a:t> </a:t>
            </a:r>
            <a:r>
              <a:rPr lang="ru-RU" dirty="0" err="1" smtClean="0">
                <a:latin typeface="ArialMT"/>
                <a:ea typeface="Calibri"/>
                <a:cs typeface="ArialMT"/>
              </a:rPr>
              <a:t>with</a:t>
            </a:r>
            <a:r>
              <a:rPr lang="" sz="4000" dirty="0" smtClean="0">
                <a:ea typeface="Calibri"/>
                <a:cs typeface="Times New Roman"/>
              </a:rPr>
              <a:t> </a:t>
            </a:r>
            <a:r>
              <a:rPr lang="ru-RU" dirty="0" err="1" smtClean="0">
                <a:latin typeface="ArialMT"/>
                <a:ea typeface="Calibri"/>
                <a:cs typeface="ArialMT"/>
              </a:rPr>
              <a:t>them</a:t>
            </a:r>
            <a:r>
              <a:rPr lang="ru-RU" dirty="0" smtClean="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risk</a:t>
            </a:r>
            <a:r>
              <a:rPr lang="ru-RU" dirty="0">
                <a:latin typeface="ArialMT"/>
                <a:ea typeface="Calibri"/>
                <a:cs typeface="ArialMT"/>
              </a:rPr>
              <a:t> </a:t>
            </a:r>
            <a:r>
              <a:rPr lang="ru-RU" dirty="0" err="1">
                <a:latin typeface="ArialMT"/>
                <a:ea typeface="Calibri"/>
                <a:cs typeface="ArialMT"/>
              </a:rPr>
              <a:t>of</a:t>
            </a:r>
            <a:r>
              <a:rPr lang="ru-RU" dirty="0">
                <a:latin typeface="ArialMT"/>
                <a:ea typeface="Calibri"/>
                <a:cs typeface="ArialMT"/>
              </a:rPr>
              <a:t> a </a:t>
            </a:r>
            <a:r>
              <a:rPr lang="ru-RU" dirty="0" err="1">
                <a:latin typeface="ArialMT"/>
                <a:ea typeface="Calibri"/>
                <a:cs typeface="ArialMT"/>
              </a:rPr>
              <a:t>particular</a:t>
            </a:r>
            <a:r>
              <a:rPr lang="ru-RU" dirty="0">
                <a:latin typeface="ArialMT"/>
                <a:ea typeface="Calibri"/>
                <a:cs typeface="ArialMT"/>
              </a:rPr>
              <a:t> </a:t>
            </a:r>
            <a:r>
              <a:rPr lang="ru-RU" dirty="0" err="1">
                <a:latin typeface="ArialMT"/>
                <a:ea typeface="Calibri"/>
                <a:cs typeface="ArialMT"/>
              </a:rPr>
              <a:t>disease</a:t>
            </a:r>
            <a:r>
              <a:rPr lang="ru-RU" dirty="0">
                <a:latin typeface="ArialMT"/>
                <a:ea typeface="Calibri"/>
                <a:cs typeface="ArialMT"/>
              </a:rPr>
              <a:t> </a:t>
            </a:r>
            <a:r>
              <a:rPr lang="ru-RU" dirty="0" err="1">
                <a:latin typeface="ArialMT"/>
                <a:ea typeface="Calibri"/>
                <a:cs typeface="ArialMT"/>
              </a:rPr>
              <a:t>or</a:t>
            </a:r>
            <a:r>
              <a:rPr lang="ru-RU" dirty="0">
                <a:latin typeface="ArialMT"/>
                <a:ea typeface="Calibri"/>
                <a:cs typeface="ArialMT"/>
              </a:rPr>
              <a:t> </a:t>
            </a:r>
            <a:r>
              <a:rPr lang="ru-RU" dirty="0" err="1">
                <a:latin typeface="ArialMT"/>
                <a:ea typeface="Calibri"/>
                <a:cs typeface="ArialMT"/>
              </a:rPr>
              <a:t>group</a:t>
            </a:r>
            <a:r>
              <a:rPr lang="ru-RU" dirty="0">
                <a:latin typeface="ArialMT"/>
                <a:ea typeface="Calibri"/>
                <a:cs typeface="ArialMT"/>
              </a:rPr>
              <a:t> </a:t>
            </a:r>
            <a:r>
              <a:rPr lang="ru-RU" dirty="0" err="1">
                <a:latin typeface="ArialMT"/>
                <a:ea typeface="Calibri"/>
                <a:cs typeface="ArialMT"/>
              </a:rPr>
              <a:t>of</a:t>
            </a:r>
            <a:r>
              <a:rPr lang="ru-RU" dirty="0">
                <a:latin typeface="ArialMT"/>
                <a:ea typeface="Calibri"/>
                <a:cs typeface="ArialMT"/>
              </a:rPr>
              <a:t> </a:t>
            </a:r>
            <a:r>
              <a:rPr lang="ru-RU" dirty="0" err="1">
                <a:latin typeface="ArialMT"/>
                <a:ea typeface="Calibri"/>
                <a:cs typeface="ArialMT"/>
              </a:rPr>
              <a:t>disease</a:t>
            </a:r>
            <a:r>
              <a:rPr lang="ru-RU" dirty="0">
                <a:latin typeface="ArialMT"/>
                <a:ea typeface="Calibri"/>
                <a:cs typeface="ArialMT"/>
              </a:rPr>
              <a:t>. </a:t>
            </a:r>
            <a:endParaRPr lang="" smtClean="0">
              <a:latin typeface="ArialMT"/>
              <a:ea typeface="Calibri"/>
              <a:cs typeface="ArialMT"/>
            </a:endParaRPr>
          </a:p>
          <a:p>
            <a:pPr marL="0" indent="0" algn="just">
              <a:lnSpc>
                <a:spcPct val="115000"/>
              </a:lnSpc>
              <a:spcAft>
                <a:spcPts val="0"/>
              </a:spcAft>
              <a:buNone/>
            </a:pPr>
            <a:r>
              <a:rPr lang="" smtClean="0">
                <a:latin typeface="ArialMT"/>
                <a:ea typeface="Calibri"/>
                <a:cs typeface="ArialMT"/>
              </a:rPr>
              <a:t>	</a:t>
            </a:r>
            <a:r>
              <a:rPr lang="ru-RU" dirty="0" smtClean="0">
                <a:latin typeface="ArialMT"/>
                <a:ea typeface="Calibri"/>
                <a:cs typeface="ArialMT"/>
              </a:rPr>
              <a:t>A </a:t>
            </a:r>
            <a:r>
              <a:rPr lang="ru-RU" dirty="0" err="1">
                <a:latin typeface="ArialMT"/>
                <a:ea typeface="Calibri"/>
                <a:cs typeface="ArialMT"/>
              </a:rPr>
              <a:t>man</a:t>
            </a:r>
            <a:r>
              <a:rPr lang="ru-RU" dirty="0">
                <a:latin typeface="ArialMT"/>
                <a:ea typeface="Calibri"/>
                <a:cs typeface="ArialMT"/>
              </a:rPr>
              <a:t> </a:t>
            </a:r>
            <a:r>
              <a:rPr lang="ru-RU" dirty="0" err="1">
                <a:latin typeface="ArialMT"/>
                <a:ea typeface="Calibri"/>
                <a:cs typeface="ArialMT"/>
              </a:rPr>
              <a:t>spends</a:t>
            </a:r>
            <a:r>
              <a:rPr lang="ru-RU" dirty="0">
                <a:latin typeface="ArialMT"/>
                <a:ea typeface="Calibri"/>
                <a:cs typeface="ArialMT"/>
              </a:rPr>
              <a:t> </a:t>
            </a:r>
            <a:r>
              <a:rPr lang="ru-RU" dirty="0" err="1">
                <a:latin typeface="ArialMT"/>
                <a:ea typeface="Calibri"/>
                <a:cs typeface="ArialMT"/>
              </a:rPr>
              <a:t>on</a:t>
            </a:r>
            <a:r>
              <a:rPr lang="ru-RU" dirty="0">
                <a:latin typeface="ArialMT"/>
                <a:ea typeface="Calibri"/>
                <a:cs typeface="ArialMT"/>
              </a:rPr>
              <a:t> </a:t>
            </a:r>
            <a:r>
              <a:rPr lang="ru-RU" dirty="0" err="1">
                <a:latin typeface="ArialMT"/>
                <a:ea typeface="Calibri"/>
                <a:cs typeface="ArialMT"/>
              </a:rPr>
              <a:t>average</a:t>
            </a:r>
            <a:r>
              <a:rPr lang="ru-RU" dirty="0">
                <a:latin typeface="ArialMT"/>
                <a:ea typeface="Calibri"/>
                <a:cs typeface="ArialMT"/>
              </a:rPr>
              <a:t> </a:t>
            </a:r>
            <a:r>
              <a:rPr lang="ru-RU" dirty="0" err="1">
                <a:latin typeface="ArialMT"/>
                <a:ea typeface="Calibri"/>
                <a:cs typeface="ArialMT"/>
              </a:rPr>
              <a:t>one-third</a:t>
            </a:r>
            <a:r>
              <a:rPr lang="ru-RU" dirty="0">
                <a:latin typeface="ArialMT"/>
                <a:ea typeface="Calibri"/>
                <a:cs typeface="ArialMT"/>
              </a:rPr>
              <a:t> </a:t>
            </a:r>
            <a:r>
              <a:rPr lang="ru-RU" dirty="0" err="1">
                <a:latin typeface="ArialMT"/>
                <a:ea typeface="Calibri"/>
                <a:cs typeface="ArialMT"/>
              </a:rPr>
              <a:t>of</a:t>
            </a:r>
            <a:r>
              <a:rPr lang="ru-RU" dirty="0">
                <a:latin typeface="ArialMT"/>
                <a:ea typeface="Calibri"/>
                <a:cs typeface="ArialMT"/>
              </a:rPr>
              <a:t> </a:t>
            </a:r>
            <a:r>
              <a:rPr lang="ru-RU" dirty="0" err="1">
                <a:latin typeface="ArialMT"/>
                <a:ea typeface="Calibri"/>
                <a:cs typeface="ArialMT"/>
              </a:rPr>
              <a:t>his</a:t>
            </a:r>
            <a:r>
              <a:rPr lang="ru-RU" dirty="0">
                <a:latin typeface="ArialMT"/>
                <a:ea typeface="Calibri"/>
                <a:cs typeface="ArialMT"/>
              </a:rPr>
              <a:t> </a:t>
            </a:r>
            <a:r>
              <a:rPr lang="ru-RU" dirty="0" err="1">
                <a:latin typeface="ArialMT"/>
                <a:ea typeface="Calibri"/>
                <a:cs typeface="ArialMT"/>
              </a:rPr>
              <a:t>life</a:t>
            </a:r>
            <a:r>
              <a:rPr lang="ru-RU" dirty="0">
                <a:latin typeface="ArialMT"/>
                <a:ea typeface="Calibri"/>
                <a:cs typeface="ArialMT"/>
              </a:rPr>
              <a:t> </a:t>
            </a:r>
            <a:r>
              <a:rPr lang="ru-RU" dirty="0" err="1">
                <a:latin typeface="ArialMT"/>
                <a:ea typeface="Calibri"/>
                <a:cs typeface="ArialMT"/>
              </a:rPr>
              <a:t>at</a:t>
            </a:r>
            <a:r>
              <a:rPr lang="ru-RU" dirty="0">
                <a:latin typeface="ArialMT"/>
                <a:ea typeface="Calibri"/>
                <a:cs typeface="ArialMT"/>
              </a:rPr>
              <a:t> </a:t>
            </a:r>
            <a:r>
              <a:rPr lang="ru-RU" dirty="0" err="1">
                <a:latin typeface="ArialMT"/>
                <a:ea typeface="Calibri"/>
                <a:cs typeface="ArialMT"/>
              </a:rPr>
              <a:t>work</a:t>
            </a:r>
            <a:endParaRPr lang="ru-RU" sz="4000" dirty="0">
              <a:ea typeface="Calibri"/>
              <a:cs typeface="Times New Roman"/>
            </a:endParaRPr>
          </a:p>
          <a:p>
            <a:pPr marL="0" indent="0" algn="just">
              <a:lnSpc>
                <a:spcPct val="115000"/>
              </a:lnSpc>
              <a:spcAft>
                <a:spcPts val="0"/>
              </a:spcAft>
              <a:buNone/>
            </a:pPr>
            <a:r>
              <a:rPr lang="ru-RU" dirty="0" err="1">
                <a:latin typeface="ArialMT"/>
                <a:ea typeface="Calibri"/>
                <a:cs typeface="ArialMT"/>
              </a:rPr>
              <a:t>and</a:t>
            </a:r>
            <a:r>
              <a:rPr lang="ru-RU" dirty="0">
                <a:latin typeface="ArialMT"/>
                <a:ea typeface="Calibri"/>
                <a:cs typeface="ArialMT"/>
              </a:rPr>
              <a:t>, </a:t>
            </a:r>
            <a:r>
              <a:rPr lang="ru-RU" dirty="0" err="1">
                <a:latin typeface="ArialMT"/>
                <a:ea typeface="Calibri"/>
                <a:cs typeface="ArialMT"/>
              </a:rPr>
              <a:t>therefore</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environment</a:t>
            </a:r>
            <a:r>
              <a:rPr lang="ru-RU" dirty="0">
                <a:latin typeface="ArialMT"/>
                <a:ea typeface="Calibri"/>
                <a:cs typeface="ArialMT"/>
              </a:rPr>
              <a:t> </a:t>
            </a:r>
            <a:r>
              <a:rPr lang="ru-RU" dirty="0" err="1">
                <a:latin typeface="ArialMT"/>
                <a:ea typeface="Calibri"/>
                <a:cs typeface="ArialMT"/>
              </a:rPr>
              <a:t>in</a:t>
            </a:r>
            <a:r>
              <a:rPr lang="ru-RU" dirty="0">
                <a:latin typeface="ArialMT"/>
                <a:ea typeface="Calibri"/>
                <a:cs typeface="ArialMT"/>
              </a:rPr>
              <a:t> </a:t>
            </a:r>
            <a:r>
              <a:rPr lang="ru-RU" dirty="0" err="1">
                <a:latin typeface="ArialMT"/>
                <a:ea typeface="Calibri"/>
                <a:cs typeface="ArialMT"/>
              </a:rPr>
              <a:t>that</a:t>
            </a:r>
            <a:r>
              <a:rPr lang="ru-RU" dirty="0">
                <a:latin typeface="ArialMT"/>
                <a:ea typeface="Calibri"/>
                <a:cs typeface="ArialMT"/>
              </a:rPr>
              <a:t> </a:t>
            </a:r>
            <a:r>
              <a:rPr lang="ru-RU" dirty="0" err="1">
                <a:latin typeface="ArialMT"/>
                <a:ea typeface="Calibri"/>
                <a:cs typeface="ArialMT"/>
              </a:rPr>
              <a:t>workplace</a:t>
            </a:r>
            <a:r>
              <a:rPr lang="ru-RU" dirty="0">
                <a:latin typeface="ArialMT"/>
                <a:ea typeface="Calibri"/>
                <a:cs typeface="ArialMT"/>
              </a:rPr>
              <a:t> </a:t>
            </a:r>
            <a:r>
              <a:rPr lang="ru-RU" dirty="0" err="1">
                <a:latin typeface="ArialMT"/>
                <a:ea typeface="Calibri"/>
                <a:cs typeface="ArialMT"/>
              </a:rPr>
              <a:t>can</a:t>
            </a:r>
            <a:r>
              <a:rPr lang="ru-RU" dirty="0">
                <a:latin typeface="ArialMT"/>
                <a:ea typeface="Calibri"/>
                <a:cs typeface="ArialMT"/>
              </a:rPr>
              <a:t> </a:t>
            </a:r>
            <a:r>
              <a:rPr lang="ru-RU" dirty="0" err="1">
                <a:latin typeface="ArialMT"/>
                <a:ea typeface="Calibri"/>
                <a:cs typeface="ArialMT"/>
              </a:rPr>
              <a:t>be</a:t>
            </a:r>
            <a:r>
              <a:rPr lang="ru-RU" dirty="0">
                <a:latin typeface="ArialMT"/>
                <a:ea typeface="Calibri"/>
                <a:cs typeface="ArialMT"/>
              </a:rPr>
              <a:t> a </a:t>
            </a:r>
            <a:r>
              <a:rPr lang="ru-RU" dirty="0" err="1">
                <a:latin typeface="ArialMT"/>
                <a:ea typeface="Calibri"/>
                <a:cs typeface="ArialMT"/>
              </a:rPr>
              <a:t>major</a:t>
            </a:r>
            <a:endParaRPr lang="ru-RU" sz="4000" dirty="0">
              <a:ea typeface="Calibri"/>
              <a:cs typeface="Times New Roman"/>
            </a:endParaRPr>
          </a:p>
          <a:p>
            <a:pPr marL="0" indent="0" algn="just">
              <a:lnSpc>
                <a:spcPct val="115000"/>
              </a:lnSpc>
              <a:spcAft>
                <a:spcPts val="0"/>
              </a:spcAft>
              <a:buNone/>
            </a:pPr>
            <a:r>
              <a:rPr lang="ru-RU" dirty="0" err="1">
                <a:latin typeface="ArialMT"/>
                <a:ea typeface="Calibri"/>
                <a:cs typeface="ArialMT"/>
              </a:rPr>
              <a:t>factor</a:t>
            </a:r>
            <a:r>
              <a:rPr lang="ru-RU" dirty="0">
                <a:latin typeface="ArialMT"/>
                <a:ea typeface="Calibri"/>
                <a:cs typeface="ArialMT"/>
              </a:rPr>
              <a:t> </a:t>
            </a:r>
            <a:r>
              <a:rPr lang="ru-RU" dirty="0" err="1">
                <a:latin typeface="ArialMT"/>
                <a:ea typeface="Calibri"/>
                <a:cs typeface="ArialMT"/>
              </a:rPr>
              <a:t>in</a:t>
            </a:r>
            <a:r>
              <a:rPr lang="ru-RU" dirty="0">
                <a:latin typeface="ArialMT"/>
                <a:ea typeface="Calibri"/>
                <a:cs typeface="ArialMT"/>
              </a:rPr>
              <a:t> </a:t>
            </a:r>
            <a:r>
              <a:rPr lang="ru-RU" dirty="0" err="1">
                <a:latin typeface="ArialMT"/>
                <a:ea typeface="Calibri"/>
                <a:cs typeface="ArialMT"/>
              </a:rPr>
              <a:t>determining</a:t>
            </a:r>
            <a:r>
              <a:rPr lang="ru-RU" dirty="0">
                <a:latin typeface="ArialMT"/>
                <a:ea typeface="Calibri"/>
                <a:cs typeface="ArialMT"/>
              </a:rPr>
              <a:t> </a:t>
            </a:r>
            <a:r>
              <a:rPr lang="ru-RU" dirty="0" err="1">
                <a:latin typeface="ArialMT"/>
                <a:ea typeface="Calibri"/>
                <a:cs typeface="ArialMT"/>
              </a:rPr>
              <a:t>his</a:t>
            </a:r>
            <a:r>
              <a:rPr lang="ru-RU" dirty="0">
                <a:latin typeface="ArialMT"/>
                <a:ea typeface="Calibri"/>
                <a:cs typeface="ArialMT"/>
              </a:rPr>
              <a:t> </a:t>
            </a:r>
            <a:r>
              <a:rPr lang="ru-RU" dirty="0" err="1">
                <a:latin typeface="ArialMT"/>
                <a:ea typeface="Calibri"/>
                <a:cs typeface="ArialMT"/>
              </a:rPr>
              <a:t>health</a:t>
            </a:r>
            <a:r>
              <a:rPr lang="ru-RU" dirty="0">
                <a:latin typeface="ArialMT"/>
                <a:ea typeface="Calibri"/>
                <a:cs typeface="ArialMT"/>
              </a:rPr>
              <a:t>. </a:t>
            </a:r>
            <a:r>
              <a:rPr lang="ru-RU" dirty="0" err="1">
                <a:latin typeface="ArialMT"/>
                <a:ea typeface="Calibri"/>
                <a:cs typeface="ArialMT"/>
              </a:rPr>
              <a:t>Although</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working</a:t>
            </a:r>
            <a:r>
              <a:rPr lang="ru-RU" dirty="0">
                <a:latin typeface="ArialMT"/>
                <a:ea typeface="Calibri"/>
                <a:cs typeface="ArialMT"/>
              </a:rPr>
              <a:t> </a:t>
            </a:r>
            <a:r>
              <a:rPr lang="ru-RU" dirty="0" err="1">
                <a:latin typeface="ArialMT"/>
                <a:ea typeface="Calibri"/>
                <a:cs typeface="ArialMT"/>
              </a:rPr>
              <a:t>environment</a:t>
            </a:r>
            <a:endParaRPr lang="ru-RU" sz="4000" dirty="0">
              <a:ea typeface="Calibri"/>
              <a:cs typeface="Times New Roman"/>
            </a:endParaRPr>
          </a:p>
          <a:p>
            <a:pPr marL="0" indent="0" algn="just">
              <a:lnSpc>
                <a:spcPct val="115000"/>
              </a:lnSpc>
              <a:spcAft>
                <a:spcPts val="0"/>
              </a:spcAft>
              <a:buNone/>
            </a:pPr>
            <a:r>
              <a:rPr lang="ru-RU" dirty="0" err="1">
                <a:latin typeface="ArialMT"/>
                <a:ea typeface="Calibri"/>
                <a:cs typeface="ArialMT"/>
              </a:rPr>
              <a:t>has</a:t>
            </a:r>
            <a:r>
              <a:rPr lang="ru-RU" dirty="0">
                <a:latin typeface="ArialMT"/>
                <a:ea typeface="Calibri"/>
                <a:cs typeface="ArialMT"/>
              </a:rPr>
              <a:t> </a:t>
            </a:r>
            <a:r>
              <a:rPr lang="ru-RU" dirty="0" err="1">
                <a:latin typeface="ArialMT"/>
                <a:ea typeface="Calibri"/>
                <a:cs typeface="ArialMT"/>
              </a:rPr>
              <a:t>improved</a:t>
            </a:r>
            <a:r>
              <a:rPr lang="ru-RU" dirty="0">
                <a:latin typeface="ArialMT"/>
                <a:ea typeface="Calibri"/>
                <a:cs typeface="ArialMT"/>
              </a:rPr>
              <a:t> </a:t>
            </a:r>
            <a:r>
              <a:rPr lang="ru-RU" dirty="0" err="1">
                <a:latin typeface="ArialMT"/>
                <a:ea typeface="Calibri"/>
                <a:cs typeface="ArialMT"/>
              </a:rPr>
              <a:t>immeasurably</a:t>
            </a:r>
            <a:r>
              <a:rPr lang="ru-RU" dirty="0">
                <a:latin typeface="ArialMT"/>
                <a:ea typeface="Calibri"/>
                <a:cs typeface="ArialMT"/>
              </a:rPr>
              <a:t> </a:t>
            </a:r>
            <a:r>
              <a:rPr lang="ru-RU" dirty="0" err="1">
                <a:latin typeface="ArialMT"/>
                <a:ea typeface="Calibri"/>
                <a:cs typeface="ArialMT"/>
              </a:rPr>
              <a:t>over</a:t>
            </a:r>
            <a:r>
              <a:rPr lang="ru-RU" dirty="0">
                <a:latin typeface="ArialMT"/>
                <a:ea typeface="Calibri"/>
                <a:cs typeface="ArialMT"/>
              </a:rPr>
              <a:t> </a:t>
            </a:r>
            <a:r>
              <a:rPr lang="ru-RU" dirty="0" err="1">
                <a:latin typeface="ArialMT"/>
                <a:ea typeface="Calibri"/>
                <a:cs typeface="ArialMT"/>
              </a:rPr>
              <a:t>the</a:t>
            </a:r>
            <a:r>
              <a:rPr lang="ru-RU" dirty="0">
                <a:latin typeface="ArialMT"/>
                <a:ea typeface="Calibri"/>
                <a:cs typeface="ArialMT"/>
              </a:rPr>
              <a:t> </a:t>
            </a:r>
            <a:r>
              <a:rPr lang="ru-RU" dirty="0" err="1">
                <a:latin typeface="ArialMT"/>
                <a:ea typeface="Calibri"/>
                <a:cs typeface="ArialMT"/>
              </a:rPr>
              <a:t>last</a:t>
            </a:r>
            <a:r>
              <a:rPr lang="ru-RU" dirty="0">
                <a:latin typeface="ArialMT"/>
                <a:ea typeface="Calibri"/>
                <a:cs typeface="ArialMT"/>
              </a:rPr>
              <a:t> </a:t>
            </a:r>
            <a:r>
              <a:rPr lang="ru-RU" dirty="0" err="1">
                <a:latin typeface="ArialMT"/>
                <a:ea typeface="Calibri"/>
                <a:cs typeface="ArialMT"/>
              </a:rPr>
              <a:t>century</a:t>
            </a:r>
            <a:r>
              <a:rPr lang="ru-RU" dirty="0">
                <a:latin typeface="ArialMT"/>
                <a:ea typeface="Calibri"/>
                <a:cs typeface="ArialMT"/>
              </a:rPr>
              <a:t>, </a:t>
            </a:r>
            <a:r>
              <a:rPr lang="ru-RU" dirty="0" err="1">
                <a:latin typeface="ArialMT"/>
                <a:ea typeface="Calibri"/>
                <a:cs typeface="ArialMT"/>
              </a:rPr>
              <a:t>some</a:t>
            </a:r>
            <a:r>
              <a:rPr lang="ru-RU" dirty="0">
                <a:latin typeface="ArialMT"/>
                <a:ea typeface="Calibri"/>
                <a:cs typeface="ArialMT"/>
              </a:rPr>
              <a:t> </a:t>
            </a:r>
            <a:r>
              <a:rPr lang="ru-RU" dirty="0" err="1">
                <a:latin typeface="ArialMT"/>
                <a:ea typeface="Calibri"/>
                <a:cs typeface="ArialMT"/>
              </a:rPr>
              <a:t>occupations</a:t>
            </a:r>
            <a:endParaRPr lang="ru-RU" sz="4000" dirty="0">
              <a:ea typeface="Calibri"/>
              <a:cs typeface="Times New Roman"/>
            </a:endParaRPr>
          </a:p>
          <a:p>
            <a:pPr marL="0" indent="0" algn="just">
              <a:lnSpc>
                <a:spcPct val="115000"/>
              </a:lnSpc>
              <a:spcAft>
                <a:spcPts val="0"/>
              </a:spcAft>
              <a:buNone/>
            </a:pPr>
            <a:r>
              <a:rPr lang="ru-RU" dirty="0" err="1">
                <a:latin typeface="ArialMT"/>
                <a:ea typeface="Calibri"/>
                <a:cs typeface="ArialMT"/>
              </a:rPr>
              <a:t>are</a:t>
            </a:r>
            <a:r>
              <a:rPr lang="ru-RU" dirty="0">
                <a:latin typeface="ArialMT"/>
                <a:ea typeface="Calibri"/>
                <a:cs typeface="ArialMT"/>
              </a:rPr>
              <a:t> </a:t>
            </a:r>
            <a:r>
              <a:rPr lang="ru-RU" dirty="0" err="1">
                <a:latin typeface="ArialMT"/>
                <a:ea typeface="Calibri"/>
                <a:cs typeface="ArialMT"/>
              </a:rPr>
              <a:t>still</a:t>
            </a:r>
            <a:r>
              <a:rPr lang="ru-RU" dirty="0">
                <a:latin typeface="ArialMT"/>
                <a:ea typeface="Calibri"/>
                <a:cs typeface="ArialMT"/>
              </a:rPr>
              <a:t> </a:t>
            </a:r>
            <a:r>
              <a:rPr lang="ru-RU" dirty="0" err="1">
                <a:latin typeface="ArialMT"/>
                <a:ea typeface="Calibri"/>
                <a:cs typeface="ArialMT"/>
              </a:rPr>
              <a:t>hazardous</a:t>
            </a:r>
            <a:r>
              <a:rPr lang="ru-RU" dirty="0">
                <a:latin typeface="ArialMT"/>
                <a:ea typeface="Calibri"/>
                <a:cs typeface="ArialMT"/>
              </a:rPr>
              <a:t> </a:t>
            </a:r>
            <a:r>
              <a:rPr lang="ru-RU" dirty="0" err="1">
                <a:latin typeface="ArialMT"/>
                <a:ea typeface="Calibri"/>
                <a:cs typeface="ArialMT"/>
              </a:rPr>
              <a:t>despite</a:t>
            </a:r>
            <a:r>
              <a:rPr lang="ru-RU" dirty="0">
                <a:latin typeface="ArialMT"/>
                <a:ea typeface="Calibri"/>
                <a:cs typeface="ArialMT"/>
              </a:rPr>
              <a:t> </a:t>
            </a:r>
            <a:r>
              <a:rPr lang="ru-RU" dirty="0" err="1">
                <a:latin typeface="ArialMT"/>
                <a:ea typeface="Calibri"/>
                <a:cs typeface="ArialMT"/>
              </a:rPr>
              <a:t>legislation</a:t>
            </a:r>
            <a:r>
              <a:rPr lang="ru-RU" dirty="0">
                <a:latin typeface="ArialMT"/>
                <a:ea typeface="Calibri"/>
                <a:cs typeface="ArialMT"/>
              </a:rPr>
              <a:t> </a:t>
            </a:r>
            <a:r>
              <a:rPr lang="ru-RU" dirty="0" err="1">
                <a:latin typeface="ArialMT"/>
                <a:ea typeface="Calibri"/>
                <a:cs typeface="ArialMT"/>
              </a:rPr>
              <a:t>and</a:t>
            </a:r>
            <a:r>
              <a:rPr lang="ru-RU" dirty="0">
                <a:latin typeface="ArialMT"/>
                <a:ea typeface="Calibri"/>
                <a:cs typeface="ArialMT"/>
              </a:rPr>
              <a:t> </a:t>
            </a:r>
            <a:r>
              <a:rPr lang="ru-RU" dirty="0" err="1">
                <a:latin typeface="ArialMT"/>
                <a:ea typeface="Calibri"/>
                <a:cs typeface="ArialMT"/>
              </a:rPr>
              <a:t>efforts</a:t>
            </a:r>
            <a:r>
              <a:rPr lang="ru-RU" dirty="0">
                <a:latin typeface="ArialMT"/>
                <a:ea typeface="Calibri"/>
                <a:cs typeface="ArialMT"/>
              </a:rPr>
              <a:t> </a:t>
            </a:r>
            <a:r>
              <a:rPr lang="ru-RU" dirty="0" err="1">
                <a:latin typeface="ArialMT"/>
                <a:ea typeface="Calibri"/>
                <a:cs typeface="ArialMT"/>
              </a:rPr>
              <a:t>to</a:t>
            </a:r>
            <a:r>
              <a:rPr lang="ru-RU" dirty="0">
                <a:latin typeface="ArialMT"/>
                <a:ea typeface="Calibri"/>
                <a:cs typeface="ArialMT"/>
              </a:rPr>
              <a:t> </a:t>
            </a:r>
            <a:r>
              <a:rPr lang="ru-RU" dirty="0" err="1">
                <a:latin typeface="ArialMT"/>
                <a:ea typeface="Calibri"/>
                <a:cs typeface="ArialMT"/>
              </a:rPr>
              <a:t>improve</a:t>
            </a:r>
            <a:endParaRPr lang="ru-RU" sz="4000" dirty="0">
              <a:ea typeface="Calibri"/>
              <a:cs typeface="Times New Roman"/>
            </a:endParaRPr>
          </a:p>
          <a:p>
            <a:pPr marL="0" indent="0" algn="just">
              <a:lnSpc>
                <a:spcPct val="115000"/>
              </a:lnSpc>
              <a:spcAft>
                <a:spcPts val="1000"/>
              </a:spcAft>
              <a:buNone/>
            </a:pPr>
            <a:r>
              <a:rPr lang="ru-RU" dirty="0" err="1">
                <a:latin typeface="ArialMT"/>
                <a:ea typeface="Calibri"/>
                <a:cs typeface="ArialMT"/>
              </a:rPr>
              <a:t>conditions</a:t>
            </a:r>
            <a:r>
              <a:rPr lang="ru-RU" dirty="0">
                <a:latin typeface="ArialMT"/>
                <a:ea typeface="Calibri"/>
                <a:cs typeface="ArialMT"/>
              </a:rPr>
              <a:t>.</a:t>
            </a:r>
            <a:endParaRPr lang="ru-RU" sz="4000" dirty="0">
              <a:ea typeface="Calibri"/>
              <a:cs typeface="Times New Roman"/>
            </a:endParaRPr>
          </a:p>
          <a:p>
            <a:endParaRPr lang="ru-RU" dirty="0"/>
          </a:p>
        </p:txBody>
      </p:sp>
    </p:spTree>
    <p:extLst>
      <p:ext uri="{BB962C8B-B14F-4D97-AF65-F5344CB8AC3E}">
        <p14:creationId xmlns:p14="http://schemas.microsoft.com/office/powerpoint/2010/main" val="3765631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TotalTime>
  <Words>3629</Words>
  <Application>Microsoft Office PowerPoint</Application>
  <PresentationFormat>Экран (4:3)</PresentationFormat>
  <Paragraphs>270</Paragraphs>
  <Slides>41</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41</vt:i4>
      </vt:variant>
    </vt:vector>
  </HeadingPairs>
  <TitlesOfParts>
    <vt:vector size="48" baseType="lpstr">
      <vt:lpstr>Arial</vt:lpstr>
      <vt:lpstr>ArialMT</vt:lpstr>
      <vt:lpstr>Calibri</vt:lpstr>
      <vt:lpstr>SymbolMT</vt:lpstr>
      <vt:lpstr>Times New Roman</vt:lpstr>
      <vt:lpstr>Wingdings-Regular</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 Routes of Entry into the Body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    II.Harmful substances and poisoning prevention  Harmful substances and their classification. The effect of harmful substances on the human body. Rationing of harmful substances in the air of the working area and determination methods. Methods for the prevention of occupational poisoning and disease. - 2 hours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Requirements for hazardous industrial processes</vt:lpstr>
      <vt:lpstr>Презентация PowerPoint</vt:lpstr>
      <vt:lpstr>Презентация PowerPoint</vt:lpstr>
      <vt:lpstr>Презентация PowerPoint</vt:lpstr>
      <vt:lpstr>Презентация PowerPoint</vt:lpstr>
      <vt:lpstr>Презентация PowerPoint</vt:lpstr>
      <vt:lpstr>The combined effect of chemical substances</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Student</cp:lastModifiedBy>
  <cp:revision>24</cp:revision>
  <dcterms:created xsi:type="dcterms:W3CDTF">2018-09-28T05:18:05Z</dcterms:created>
  <dcterms:modified xsi:type="dcterms:W3CDTF">2019-10-11T13:13:40Z</dcterms:modified>
</cp:coreProperties>
</file>