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2C297-032E-48FE-B4B5-EFE90A56338B}" type="datetimeFigureOut">
              <a:rPr lang="ru-RU" smtClean="0"/>
              <a:t>04.10.2018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167D5-ECDD-401F-8108-10D3D8060363}" type="slidenum">
              <a:rPr lang="ru-RU" smtClean="0"/>
              <a:t>‹#›</a:t>
            </a:fld>
            <a:endParaRPr lang="ru-RU"/>
          </a:p>
        </p:txBody>
      </p:sp>
    </p:spTree>
    <p:extLst>
      <p:ext uri="{BB962C8B-B14F-4D97-AF65-F5344CB8AC3E}">
        <p14:creationId xmlns:p14="http://schemas.microsoft.com/office/powerpoint/2010/main" val="135931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3A167D5-ECDD-401F-8108-10D3D8060363}" type="slidenum">
              <a:rPr lang="ru-RU" smtClean="0"/>
              <a:t>17</a:t>
            </a:fld>
            <a:endParaRPr lang="ru-RU"/>
          </a:p>
        </p:txBody>
      </p:sp>
    </p:spTree>
    <p:extLst>
      <p:ext uri="{BB962C8B-B14F-4D97-AF65-F5344CB8AC3E}">
        <p14:creationId xmlns:p14="http://schemas.microsoft.com/office/powerpoint/2010/main" val="248848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04.10.2018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04.10.2018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04.10.2018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04.10.2018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260647"/>
            <a:ext cx="7772400" cy="504057"/>
          </a:xfrm>
        </p:spPr>
        <p:txBody>
          <a:bodyPr>
            <a:normAutofit/>
          </a:bodyPr>
          <a:lstStyle/>
          <a:p>
            <a:r>
              <a:rPr lang="en-US" sz="2400" b="1" dirty="0"/>
              <a:t>Investigation and registration of occupational injuries</a:t>
            </a:r>
            <a:endParaRPr lang="ru-RU" sz="2400" b="1" dirty="0"/>
          </a:p>
        </p:txBody>
      </p:sp>
      <p:sp>
        <p:nvSpPr>
          <p:cNvPr id="3" name="Подзаголовок 2"/>
          <p:cNvSpPr>
            <a:spLocks noGrp="1"/>
          </p:cNvSpPr>
          <p:nvPr>
            <p:ph type="subTitle" idx="1"/>
          </p:nvPr>
        </p:nvSpPr>
        <p:spPr>
          <a:xfrm>
            <a:off x="395536" y="908720"/>
            <a:ext cx="8280920" cy="5400600"/>
          </a:xfrm>
        </p:spPr>
        <p:txBody>
          <a:bodyPr>
            <a:normAutofit fontScale="92500" lnSpcReduction="20000"/>
          </a:bodyPr>
          <a:lstStyle/>
          <a:p>
            <a:pPr algn="just"/>
            <a:r>
              <a:rPr lang="" smtClean="0">
                <a:solidFill>
                  <a:schemeClr val="tx1"/>
                </a:solidFill>
              </a:rPr>
              <a:t>	</a:t>
            </a:r>
            <a:r>
              <a:rPr lang="" b="1" smtClean="0">
                <a:solidFill>
                  <a:schemeClr val="tx1"/>
                </a:solidFill>
              </a:rPr>
              <a:t>1.</a:t>
            </a:r>
            <a:r>
              <a:rPr lang="" smtClean="0">
                <a:solidFill>
                  <a:schemeClr val="tx1"/>
                </a:solidFill>
              </a:rPr>
              <a:t> </a:t>
            </a:r>
            <a:r>
              <a:rPr lang="en-US" dirty="0" smtClean="0">
                <a:solidFill>
                  <a:schemeClr val="tx1"/>
                </a:solidFill>
              </a:rPr>
              <a:t>The </a:t>
            </a:r>
            <a:r>
              <a:rPr lang="en-US" dirty="0">
                <a:solidFill>
                  <a:schemeClr val="tx1"/>
                </a:solidFill>
              </a:rPr>
              <a:t>cases of damage to the health of employees related to their work activities and leading to disability or death are subject to investigation, as well as:</a:t>
            </a:r>
          </a:p>
          <a:p>
            <a:pPr algn="just"/>
            <a:r>
              <a:rPr lang="en-US" dirty="0">
                <a:solidFill>
                  <a:schemeClr val="tx1"/>
                </a:solidFill>
              </a:rPr>
              <a:t>1) persons studying in educational institutions, when they pass professional practice;</a:t>
            </a:r>
          </a:p>
          <a:p>
            <a:pPr algn="just"/>
            <a:r>
              <a:rPr lang="en-US" dirty="0">
                <a:solidFill>
                  <a:schemeClr val="tx1"/>
                </a:solidFill>
              </a:rPr>
              <a:t>2) servicemen, employees of special state bodies involved in the performance of work not related to the passage of military service, service in special state bodies;</a:t>
            </a:r>
          </a:p>
          <a:p>
            <a:pPr algn="just"/>
            <a:r>
              <a:rPr lang="en-US" dirty="0">
                <a:solidFill>
                  <a:schemeClr val="tx1"/>
                </a:solidFill>
              </a:rPr>
              <a:t>3) persons involved in labor in places of deprivation of </a:t>
            </a:r>
            <a:r>
              <a:rPr lang="en-US" dirty="0" smtClean="0">
                <a:solidFill>
                  <a:schemeClr val="tx1"/>
                </a:solidFill>
              </a:rPr>
              <a:t>liberty</a:t>
            </a:r>
            <a:r>
              <a:rPr lang="" smtClean="0">
                <a:solidFill>
                  <a:schemeClr val="tx1"/>
                </a:solidFill>
              </a:rPr>
              <a:t>(места лишения свободы)</a:t>
            </a:r>
            <a:r>
              <a:rPr lang="en-US" dirty="0" smtClean="0">
                <a:solidFill>
                  <a:schemeClr val="tx1"/>
                </a:solidFill>
              </a:rPr>
              <a:t> </a:t>
            </a:r>
            <a:r>
              <a:rPr lang="en-US" dirty="0">
                <a:solidFill>
                  <a:schemeClr val="tx1"/>
                </a:solidFill>
              </a:rPr>
              <a:t>and on the verdict of a </a:t>
            </a:r>
            <a:r>
              <a:rPr lang="en-US" dirty="0" smtClean="0">
                <a:solidFill>
                  <a:schemeClr val="tx1"/>
                </a:solidFill>
              </a:rPr>
              <a:t>court</a:t>
            </a:r>
            <a:r>
              <a:rPr lang="" smtClean="0">
                <a:solidFill>
                  <a:schemeClr val="tx1"/>
                </a:solidFill>
              </a:rPr>
              <a:t>(суд)</a:t>
            </a:r>
            <a:r>
              <a:rPr lang="en-US" dirty="0" smtClean="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410423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92500" lnSpcReduction="10000"/>
          </a:bodyPr>
          <a:lstStyle/>
          <a:p>
            <a:r>
              <a:rPr lang="en-US" b="1" dirty="0"/>
              <a:t>Special investigation </a:t>
            </a:r>
            <a:r>
              <a:rPr lang="en-US" dirty="0"/>
              <a:t>of the accident related to work activity is carried out by the commission in the following composition:</a:t>
            </a:r>
          </a:p>
          <a:p>
            <a:r>
              <a:rPr lang="en-US" dirty="0"/>
              <a:t>1) Chairman - State Labor Inspector;</a:t>
            </a:r>
          </a:p>
          <a:p>
            <a:r>
              <a:rPr lang="en-US" dirty="0"/>
              <a:t>2) members - the employer and the employee representative</a:t>
            </a:r>
            <a:r>
              <a:rPr lang="en-US" dirty="0" smtClean="0"/>
              <a:t>.</a:t>
            </a:r>
            <a:endParaRPr lang="" smtClean="0"/>
          </a:p>
          <a:p>
            <a:r>
              <a:rPr lang="en-US" b="1" dirty="0"/>
              <a:t>Investigation of group accidents </a:t>
            </a:r>
            <a:r>
              <a:rPr lang="en-US" dirty="0"/>
              <a:t>related to work activities, in which three to five people were killed, is carried out by a commission created by the authorized state labor authority, and with the death of more than five people by the Government of the Republic of Kazakhstan.</a:t>
            </a:r>
            <a:endParaRPr lang="ru-RU" dirty="0"/>
          </a:p>
        </p:txBody>
      </p:sp>
    </p:spTree>
    <p:extLst>
      <p:ext uri="{BB962C8B-B14F-4D97-AF65-F5344CB8AC3E}">
        <p14:creationId xmlns:p14="http://schemas.microsoft.com/office/powerpoint/2010/main" val="129390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en-US" sz="2400" b="1" dirty="0"/>
              <a:t>Procedure for investigating accidents involving work</a:t>
            </a:r>
            <a:endParaRPr lang="ru-RU" sz="2400" b="1" dirty="0"/>
          </a:p>
        </p:txBody>
      </p:sp>
      <p:sp>
        <p:nvSpPr>
          <p:cNvPr id="3" name="Объект 2"/>
          <p:cNvSpPr>
            <a:spLocks noGrp="1"/>
          </p:cNvSpPr>
          <p:nvPr>
            <p:ph idx="1"/>
          </p:nvPr>
        </p:nvSpPr>
        <p:spPr>
          <a:xfrm>
            <a:off x="457200" y="1052736"/>
            <a:ext cx="8229600" cy="5073427"/>
          </a:xfrm>
        </p:spPr>
        <p:txBody>
          <a:bodyPr>
            <a:noAutofit/>
          </a:bodyPr>
          <a:lstStyle/>
          <a:p>
            <a:r>
              <a:rPr lang="en-US" sz="2400" dirty="0"/>
              <a:t>1. The term of investigation of an accident related to work activity shall not exceed ten working days from the date of the commission's creation.</a:t>
            </a:r>
          </a:p>
          <a:p>
            <a:r>
              <a:rPr lang="en-US" sz="2400" dirty="0"/>
              <a:t>2. Accidents that have not been notified in time to the local labor inspectorate are investigated at the request of the victim or his authorized representative within ten working days from the date of registration of the application.</a:t>
            </a:r>
          </a:p>
          <a:p>
            <a:r>
              <a:rPr lang="en-US" sz="2400" dirty="0"/>
              <a:t>3. In each case of investigation, the commission identifies and interrogates eyewitnesses of the incident, persons who violate the requirements for safety and labor protection, receives the necessary information from the employer and, if possible, an explanation from the victim</a:t>
            </a:r>
            <a:r>
              <a:rPr lang="en-US" sz="2400" dirty="0" smtClean="0"/>
              <a:t>.</a:t>
            </a:r>
            <a:endParaRPr lang="en-US" sz="2400" dirty="0"/>
          </a:p>
        </p:txBody>
      </p:sp>
    </p:spTree>
    <p:extLst>
      <p:ext uri="{BB962C8B-B14F-4D97-AF65-F5344CB8AC3E}">
        <p14:creationId xmlns:p14="http://schemas.microsoft.com/office/powerpoint/2010/main" val="83431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92500"/>
          </a:bodyPr>
          <a:lstStyle/>
          <a:p>
            <a:pPr lvl="0"/>
            <a:r>
              <a:rPr lang="en-US" sz="2400" dirty="0">
                <a:solidFill>
                  <a:prstClr val="black"/>
                </a:solidFill>
              </a:rPr>
              <a:t>4. It is </a:t>
            </a:r>
            <a:r>
              <a:rPr lang="en-US" sz="2400" dirty="0" smtClean="0">
                <a:solidFill>
                  <a:prstClr val="black"/>
                </a:solidFill>
              </a:rPr>
              <a:t>strictly</a:t>
            </a:r>
            <a:r>
              <a:rPr lang="" sz="2400" smtClean="0">
                <a:solidFill>
                  <a:prstClr val="black"/>
                </a:solidFill>
              </a:rPr>
              <a:t> (категорично)</a:t>
            </a:r>
            <a:r>
              <a:rPr lang="en-US" sz="2400" dirty="0" smtClean="0">
                <a:solidFill>
                  <a:prstClr val="black"/>
                </a:solidFill>
              </a:rPr>
              <a:t> </a:t>
            </a:r>
            <a:r>
              <a:rPr lang="en-US" sz="2400" dirty="0">
                <a:solidFill>
                  <a:prstClr val="black"/>
                </a:solidFill>
              </a:rPr>
              <a:t>prohibited to conduct </a:t>
            </a:r>
            <a:r>
              <a:rPr lang="" sz="2400" smtClean="0">
                <a:solidFill>
                  <a:prstClr val="black"/>
                </a:solidFill>
              </a:rPr>
              <a:t>(опрашивать) </a:t>
            </a:r>
            <a:r>
              <a:rPr lang="en-US" sz="2400" dirty="0" smtClean="0">
                <a:solidFill>
                  <a:prstClr val="black"/>
                </a:solidFill>
              </a:rPr>
              <a:t>a </a:t>
            </a:r>
            <a:r>
              <a:rPr lang="en-US" sz="2400" dirty="0">
                <a:solidFill>
                  <a:prstClr val="black"/>
                </a:solidFill>
              </a:rPr>
              <a:t>survey of witnesses, eyewitnesses, as well as parallel investigations into this accident without the consent of the chairman of the commission for special investigation.</a:t>
            </a:r>
          </a:p>
          <a:p>
            <a:pPr lvl="0"/>
            <a:r>
              <a:rPr lang="en-US" sz="2400" dirty="0">
                <a:solidFill>
                  <a:prstClr val="black"/>
                </a:solidFill>
              </a:rPr>
              <a:t>5. On the basis of collected documents and materials, the commission determines:</a:t>
            </a:r>
          </a:p>
          <a:p>
            <a:pPr lvl="0"/>
            <a:r>
              <a:rPr lang="en-US" sz="2400" dirty="0">
                <a:solidFill>
                  <a:prstClr val="black"/>
                </a:solidFill>
              </a:rPr>
              <a:t>- the </a:t>
            </a:r>
            <a:r>
              <a:rPr lang="en-US" sz="2400" dirty="0" smtClean="0">
                <a:solidFill>
                  <a:prstClr val="black"/>
                </a:solidFill>
              </a:rPr>
              <a:t>circumstances</a:t>
            </a:r>
            <a:r>
              <a:rPr lang="" sz="2400" smtClean="0">
                <a:solidFill>
                  <a:prstClr val="black"/>
                </a:solidFill>
              </a:rPr>
              <a:t> (обстоятельства)</a:t>
            </a:r>
            <a:r>
              <a:rPr lang="en-US" sz="2400" dirty="0" smtClean="0">
                <a:solidFill>
                  <a:prstClr val="black"/>
                </a:solidFill>
              </a:rPr>
              <a:t> </a:t>
            </a:r>
            <a:r>
              <a:rPr lang="en-US" sz="2400" dirty="0">
                <a:solidFill>
                  <a:prstClr val="black"/>
                </a:solidFill>
              </a:rPr>
              <a:t>and causes of the accident,</a:t>
            </a:r>
          </a:p>
          <a:p>
            <a:pPr lvl="0"/>
            <a:r>
              <a:rPr lang="en-US" sz="2400" dirty="0">
                <a:solidFill>
                  <a:prstClr val="black"/>
                </a:solidFill>
              </a:rPr>
              <a:t>- determines the relationship of an accident with an industrial activity,</a:t>
            </a:r>
          </a:p>
          <a:p>
            <a:pPr lvl="0"/>
            <a:r>
              <a:rPr lang="en-US" sz="2400" dirty="0">
                <a:solidFill>
                  <a:prstClr val="black"/>
                </a:solidFill>
              </a:rPr>
              <a:t>- qualifies the accident as a case involving work activity, or not related to work activity,</a:t>
            </a:r>
          </a:p>
          <a:p>
            <a:pPr lvl="0"/>
            <a:r>
              <a:rPr lang="en-US" sz="2400" dirty="0">
                <a:solidFill>
                  <a:prstClr val="black"/>
                </a:solidFill>
              </a:rPr>
              <a:t>- identifies persons who have committed violations of safety and health requirements,</a:t>
            </a:r>
          </a:p>
          <a:p>
            <a:pPr lvl="0"/>
            <a:r>
              <a:rPr lang="en-US" sz="2400" dirty="0">
                <a:solidFill>
                  <a:prstClr val="black"/>
                </a:solidFill>
              </a:rPr>
              <a:t>- determines measures to eliminate the causes and prevention of accidents related to work.</a:t>
            </a:r>
            <a:endParaRPr lang="ru-RU" sz="2400" dirty="0">
              <a:solidFill>
                <a:prstClr val="black"/>
              </a:solidFill>
            </a:endParaRPr>
          </a:p>
          <a:p>
            <a:endParaRPr lang="ru-RU" dirty="0"/>
          </a:p>
        </p:txBody>
      </p:sp>
    </p:spTree>
    <p:extLst>
      <p:ext uri="{BB962C8B-B14F-4D97-AF65-F5344CB8AC3E}">
        <p14:creationId xmlns:p14="http://schemas.microsoft.com/office/powerpoint/2010/main" val="2667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en-US" sz="2400" b="1" dirty="0"/>
              <a:t>The order of registration of materials of investigation of the accidents connected with labor activity, and their </a:t>
            </a:r>
            <a:r>
              <a:rPr lang="en-US" sz="2400" b="1" dirty="0" smtClean="0"/>
              <a:t>account</a:t>
            </a:r>
            <a:r>
              <a:rPr lang="" sz="2400" b="1" smtClean="0"/>
              <a:t>(их учет)</a:t>
            </a:r>
            <a:endParaRPr lang="ru-RU" sz="2400" b="1" dirty="0"/>
          </a:p>
        </p:txBody>
      </p:sp>
      <p:sp>
        <p:nvSpPr>
          <p:cNvPr id="3" name="Объект 2"/>
          <p:cNvSpPr>
            <a:spLocks noGrp="1"/>
          </p:cNvSpPr>
          <p:nvPr>
            <p:ph idx="1"/>
          </p:nvPr>
        </p:nvSpPr>
        <p:spPr>
          <a:xfrm>
            <a:off x="457200" y="1124744"/>
            <a:ext cx="8229600" cy="5001419"/>
          </a:xfrm>
        </p:spPr>
        <p:txBody>
          <a:bodyPr>
            <a:noAutofit/>
          </a:bodyPr>
          <a:lstStyle/>
          <a:p>
            <a:r>
              <a:rPr lang="" sz="2400" dirty="0" smtClean="0"/>
              <a:t>1. </a:t>
            </a:r>
            <a:r>
              <a:rPr lang="en-US" sz="2400" dirty="0" smtClean="0"/>
              <a:t>Forms </a:t>
            </a:r>
            <a:r>
              <a:rPr lang="en-US" sz="2400" dirty="0"/>
              <a:t>of acts of investigation are established by the authorized body on work.</a:t>
            </a:r>
          </a:p>
          <a:p>
            <a:r>
              <a:rPr lang="en-US" sz="2400" dirty="0"/>
              <a:t>2. The act must be </a:t>
            </a:r>
            <a:r>
              <a:rPr lang="en-US" sz="2400" dirty="0" smtClean="0"/>
              <a:t>executed</a:t>
            </a:r>
            <a:r>
              <a:rPr lang="" sz="2400" smtClean="0"/>
              <a:t> (оформлен)</a:t>
            </a:r>
            <a:r>
              <a:rPr lang="en-US" sz="2400" dirty="0" smtClean="0"/>
              <a:t> </a:t>
            </a:r>
            <a:r>
              <a:rPr lang="en-US" sz="2400" dirty="0"/>
              <a:t>in accordance with the materials of the investigation.</a:t>
            </a:r>
          </a:p>
          <a:p>
            <a:r>
              <a:rPr lang="en-US" sz="2400" dirty="0"/>
              <a:t>If in the investigation of an accident related to work activity, the commission determines that gross negligence caused the occurrence or increase of harm, the commission applies the mixed responsibility of the parties and determines the degree of fault of the employee and employer in percent.</a:t>
            </a:r>
          </a:p>
          <a:p>
            <a:r>
              <a:rPr lang="en-US" sz="2400" dirty="0"/>
              <a:t>In the event that one of the members of the commission does not agree with the conclusions of the commission (majority), he submits in writing his reasoned opinion for inclusion in the investigation material. The act of a special investigation he signs with the reservation "see a dissenting opinion</a:t>
            </a:r>
            <a:r>
              <a:rPr lang="en-US" sz="2400" dirty="0" smtClean="0"/>
              <a:t>."</a:t>
            </a:r>
            <a:endParaRPr lang="en-US" sz="2400" dirty="0"/>
          </a:p>
        </p:txBody>
      </p:sp>
    </p:spTree>
    <p:extLst>
      <p:ext uri="{BB962C8B-B14F-4D97-AF65-F5344CB8AC3E}">
        <p14:creationId xmlns:p14="http://schemas.microsoft.com/office/powerpoint/2010/main" val="182306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lstStyle/>
          <a:p>
            <a:pPr lvl="0"/>
            <a:r>
              <a:rPr lang="en-US" sz="2400" dirty="0">
                <a:solidFill>
                  <a:prstClr val="black"/>
                </a:solidFill>
              </a:rPr>
              <a:t>3. In case of disagreement with the result of the investigation or the untimely execution of the act on the accident, the victim or his authorized representative have the right to appeal to the employer in writing, who is obliged to consider their application within ten days and take a decision on the merits.</a:t>
            </a:r>
          </a:p>
          <a:p>
            <a:pPr lvl="0"/>
            <a:r>
              <a:rPr lang="en-US" sz="2400" dirty="0">
                <a:solidFill>
                  <a:prstClr val="black"/>
                </a:solidFill>
              </a:rPr>
              <a:t>4. Disagreements on the investigation, registration and registration of work-related accidents between an employer, an employee and a state labor inspector are dealt with in the order of subordination by a superior state labor inspector or in court.</a:t>
            </a:r>
          </a:p>
          <a:p>
            <a:pPr lvl="0"/>
            <a:r>
              <a:rPr lang="en-US" sz="2400" dirty="0">
                <a:solidFill>
                  <a:prstClr val="black"/>
                </a:solidFill>
              </a:rPr>
              <a:t>The decision of the superior chief state labor inspector to investigate accidents is made in the form of a conclusion in a fixed form.</a:t>
            </a:r>
            <a:endParaRPr lang="ru-RU" sz="2400" dirty="0">
              <a:solidFill>
                <a:prstClr val="black"/>
              </a:solidFill>
            </a:endParaRPr>
          </a:p>
          <a:p>
            <a:endParaRPr lang="ru-RU" dirty="0"/>
          </a:p>
        </p:txBody>
      </p:sp>
    </p:spTree>
    <p:extLst>
      <p:ext uri="{BB962C8B-B14F-4D97-AF65-F5344CB8AC3E}">
        <p14:creationId xmlns:p14="http://schemas.microsoft.com/office/powerpoint/2010/main" val="341336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92500" lnSpcReduction="20000"/>
          </a:bodyPr>
          <a:lstStyle/>
          <a:p>
            <a:r>
              <a:rPr lang="en-US" dirty="0"/>
              <a:t>Upon </a:t>
            </a:r>
            <a:r>
              <a:rPr lang="en-US" dirty="0" smtClean="0"/>
              <a:t>completion</a:t>
            </a:r>
            <a:r>
              <a:rPr lang="" dirty="0" smtClean="0"/>
              <a:t>(по окончании)</a:t>
            </a:r>
            <a:r>
              <a:rPr lang="en-US" dirty="0" smtClean="0"/>
              <a:t> </a:t>
            </a:r>
            <a:r>
              <a:rPr lang="en-US" dirty="0"/>
              <a:t>of the investigation of each accident, the employer must, within three working days, draw </a:t>
            </a:r>
            <a:r>
              <a:rPr lang="en-US" dirty="0" smtClean="0"/>
              <a:t>up</a:t>
            </a:r>
            <a:r>
              <a:rPr lang="" smtClean="0"/>
              <a:t> (оформить)</a:t>
            </a:r>
            <a:r>
              <a:rPr lang="en-US" dirty="0" smtClean="0"/>
              <a:t> </a:t>
            </a:r>
            <a:r>
              <a:rPr lang="en-US" dirty="0"/>
              <a:t>an act on the accident</a:t>
            </a:r>
            <a:r>
              <a:rPr lang="en-US" dirty="0" smtClean="0"/>
              <a:t>.</a:t>
            </a:r>
            <a:endParaRPr lang="en-US" dirty="0"/>
          </a:p>
          <a:p>
            <a:r>
              <a:rPr lang="en-US" dirty="0"/>
              <a:t>The act on the accident is filled out and signed by the heads of the security and labor protection service, the representative of the organization's employees in cases of poisoning, also signed by the representative of the state body in the sphere of sanitary and epidemiological welfare of the population.</a:t>
            </a:r>
          </a:p>
          <a:p>
            <a:r>
              <a:rPr lang="en-US" dirty="0"/>
              <a:t>The act on the accident is approved by the employer and certified by the </a:t>
            </a:r>
            <a:r>
              <a:rPr lang="en-US" dirty="0" smtClean="0"/>
              <a:t>seal</a:t>
            </a:r>
            <a:r>
              <a:rPr lang="" dirty="0" smtClean="0"/>
              <a:t>(заверяется печатью)</a:t>
            </a:r>
            <a:r>
              <a:rPr lang="en-US" dirty="0" smtClean="0"/>
              <a:t> </a:t>
            </a:r>
            <a:r>
              <a:rPr lang="en-US" dirty="0"/>
              <a:t>of the organization.</a:t>
            </a:r>
            <a:endParaRPr lang="ru-RU" dirty="0"/>
          </a:p>
        </p:txBody>
      </p:sp>
    </p:spTree>
    <p:extLst>
      <p:ext uri="{BB962C8B-B14F-4D97-AF65-F5344CB8AC3E}">
        <p14:creationId xmlns:p14="http://schemas.microsoft.com/office/powerpoint/2010/main" val="61291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6192688"/>
          </a:xfrm>
        </p:spPr>
        <p:txBody>
          <a:bodyPr>
            <a:normAutofit fontScale="70000" lnSpcReduction="20000"/>
          </a:bodyPr>
          <a:lstStyle/>
          <a:p>
            <a:r>
              <a:rPr lang="en-US" sz="3400" dirty="0"/>
              <a:t>Not later than three working days after the end of the investigation, one copy of the act on the accident is issued to the victim or his authorized person, in addition, is sent:</a:t>
            </a:r>
          </a:p>
          <a:p>
            <a:r>
              <a:rPr lang="en-US" sz="3400" dirty="0"/>
              <a:t>1) an insurance organization, with which a contract was concluded for the insurance of an employee against accidents in the performance of his labor duties;</a:t>
            </a:r>
          </a:p>
          <a:p>
            <a:r>
              <a:rPr lang="en-US" sz="3400" dirty="0"/>
              <a:t>2) to the local labor inspectorate on paper and electronic media;</a:t>
            </a:r>
          </a:p>
          <a:p>
            <a:r>
              <a:rPr lang="en-US" sz="3400" dirty="0"/>
              <a:t>3) to the state body in the field of sanitary and epidemiological welfare of the population in case of poisoning.</a:t>
            </a:r>
          </a:p>
          <a:p>
            <a:r>
              <a:rPr lang="en-US" sz="3400" dirty="0"/>
              <a:t>Each accident recorded by the act is entered by the employer in the register of accidents related to work activities and other health injuries in the workplace.</a:t>
            </a:r>
          </a:p>
          <a:p>
            <a:r>
              <a:rPr lang="en-US" sz="3400" dirty="0"/>
              <a:t>Materials of investigation of an accident related to work activity are to be stored in the organization (employer) for forty-five years, in case of its liquidation, the materials of the accident investigation must necessarily be transferred to the state archive at the place of its activity.</a:t>
            </a:r>
          </a:p>
          <a:p>
            <a:endParaRPr lang="ru-RU" dirty="0"/>
          </a:p>
        </p:txBody>
      </p:sp>
    </p:spTree>
    <p:extLst>
      <p:ext uri="{BB962C8B-B14F-4D97-AF65-F5344CB8AC3E}">
        <p14:creationId xmlns:p14="http://schemas.microsoft.com/office/powerpoint/2010/main" val="19831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Autofit/>
          </a:bodyPr>
          <a:lstStyle/>
          <a:p>
            <a:r>
              <a:rPr lang="en-US" sz="2800" b="1" dirty="0"/>
              <a:t>The main causes of accidents at work</a:t>
            </a:r>
            <a:endParaRPr lang="ru-RU" sz="2800" b="1" dirty="0"/>
          </a:p>
        </p:txBody>
      </p:sp>
      <p:sp>
        <p:nvSpPr>
          <p:cNvPr id="3" name="Объект 2"/>
          <p:cNvSpPr>
            <a:spLocks noGrp="1"/>
          </p:cNvSpPr>
          <p:nvPr>
            <p:ph idx="1"/>
          </p:nvPr>
        </p:nvSpPr>
        <p:spPr>
          <a:xfrm>
            <a:off x="457200" y="836712"/>
            <a:ext cx="8229600" cy="5289451"/>
          </a:xfrm>
        </p:spPr>
        <p:txBody>
          <a:bodyPr>
            <a:normAutofit fontScale="92500" lnSpcReduction="20000"/>
          </a:bodyPr>
          <a:lstStyle/>
          <a:p>
            <a:pPr marL="0" indent="0">
              <a:buNone/>
            </a:pPr>
            <a:r>
              <a:rPr lang="en-US" dirty="0"/>
              <a:t>The main causes of accidents and accidents:</a:t>
            </a:r>
          </a:p>
          <a:p>
            <a:pPr marL="0" indent="0">
              <a:buNone/>
            </a:pPr>
            <a:r>
              <a:rPr lang="en-US" dirty="0"/>
              <a:t>• </a:t>
            </a:r>
            <a:r>
              <a:rPr lang="en-US" dirty="0" smtClean="0"/>
              <a:t>deviation</a:t>
            </a:r>
            <a:r>
              <a:rPr lang="" smtClean="0"/>
              <a:t>(отступление)</a:t>
            </a:r>
            <a:r>
              <a:rPr lang="en-US" dirty="0" smtClean="0"/>
              <a:t> </a:t>
            </a:r>
            <a:r>
              <a:rPr lang="en-US" dirty="0"/>
              <a:t>from the requirements of the design and technological documentation; </a:t>
            </a:r>
            <a:endParaRPr lang="" smtClean="0"/>
          </a:p>
          <a:p>
            <a:pPr marL="0" indent="0">
              <a:buNone/>
            </a:pPr>
            <a:r>
              <a:rPr lang="en-US" dirty="0" smtClean="0"/>
              <a:t>• </a:t>
            </a:r>
            <a:r>
              <a:rPr lang="en-US" dirty="0"/>
              <a:t>violation of the </a:t>
            </a:r>
            <a:r>
              <a:rPr lang="en-US" dirty="0" smtClean="0"/>
              <a:t>repair</a:t>
            </a:r>
            <a:r>
              <a:rPr lang="" smtClean="0"/>
              <a:t>(ремонтных)</a:t>
            </a:r>
            <a:r>
              <a:rPr lang="en-US" dirty="0" smtClean="0"/>
              <a:t> </a:t>
            </a:r>
            <a:r>
              <a:rPr lang="en-US" dirty="0"/>
              <a:t>work schedule;</a:t>
            </a:r>
          </a:p>
          <a:p>
            <a:pPr marL="0" indent="0">
              <a:buNone/>
            </a:pPr>
            <a:r>
              <a:rPr lang="en-US" dirty="0"/>
              <a:t>• </a:t>
            </a:r>
            <a:r>
              <a:rPr lang="en-US" dirty="0" smtClean="0"/>
              <a:t>unsatisfactory</a:t>
            </a:r>
            <a:r>
              <a:rPr lang="" smtClean="0"/>
              <a:t>(неудовлетворительная)</a:t>
            </a:r>
            <a:r>
              <a:rPr lang="en-US" dirty="0" smtClean="0"/>
              <a:t> </a:t>
            </a:r>
            <a:r>
              <a:rPr lang="en-US" dirty="0"/>
              <a:t>technical condition of the equipment; </a:t>
            </a:r>
            <a:endParaRPr lang="" smtClean="0"/>
          </a:p>
          <a:p>
            <a:pPr marL="0" indent="0">
              <a:buNone/>
            </a:pPr>
            <a:r>
              <a:rPr lang="en-US" dirty="0" smtClean="0"/>
              <a:t>• Inefficiency</a:t>
            </a:r>
            <a:r>
              <a:rPr lang="" smtClean="0"/>
              <a:t>(неэффетивность) </a:t>
            </a:r>
            <a:r>
              <a:rPr lang="en-US" dirty="0" smtClean="0"/>
              <a:t>of </a:t>
            </a:r>
            <a:r>
              <a:rPr lang="en-US" dirty="0"/>
              <a:t>production control;</a:t>
            </a:r>
          </a:p>
          <a:p>
            <a:pPr marL="0" indent="0">
              <a:buNone/>
            </a:pPr>
            <a:r>
              <a:rPr lang="en-US" dirty="0"/>
              <a:t>• </a:t>
            </a:r>
            <a:r>
              <a:rPr lang="en-US" dirty="0" smtClean="0"/>
              <a:t>reckless</a:t>
            </a:r>
            <a:r>
              <a:rPr lang="" smtClean="0"/>
              <a:t>(неосторожные)</a:t>
            </a:r>
            <a:r>
              <a:rPr lang="en-US" dirty="0" smtClean="0"/>
              <a:t> </a:t>
            </a:r>
            <a:r>
              <a:rPr lang="en-US" dirty="0"/>
              <a:t>or unauthorized actions of contractors; </a:t>
            </a:r>
            <a:endParaRPr lang="" smtClean="0"/>
          </a:p>
          <a:p>
            <a:pPr marL="0" indent="0">
              <a:buNone/>
            </a:pPr>
            <a:r>
              <a:rPr lang="en-US" dirty="0" smtClean="0"/>
              <a:t>• </a:t>
            </a:r>
            <a:r>
              <a:rPr lang="en-US" dirty="0"/>
              <a:t>wrong organization of work.</a:t>
            </a:r>
          </a:p>
          <a:p>
            <a:pPr marL="0" indent="0">
              <a:buNone/>
            </a:pPr>
            <a:endParaRPr lang="ru-RU" dirty="0"/>
          </a:p>
        </p:txBody>
      </p:sp>
    </p:spTree>
    <p:extLst>
      <p:ext uri="{BB962C8B-B14F-4D97-AF65-F5344CB8AC3E}">
        <p14:creationId xmlns:p14="http://schemas.microsoft.com/office/powerpoint/2010/main" val="241389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Autofit/>
          </a:bodyPr>
          <a:lstStyle/>
          <a:p>
            <a:r>
              <a:rPr lang="en-US" sz="2400" b="1" dirty="0"/>
              <a:t>Technical reasons. </a:t>
            </a:r>
            <a:r>
              <a:rPr lang="en-US" sz="2400" dirty="0"/>
              <a:t>These</a:t>
            </a:r>
            <a:r>
              <a:rPr lang="en-US" sz="2400" b="1" dirty="0"/>
              <a:t> </a:t>
            </a:r>
            <a:r>
              <a:rPr lang="en-US" sz="2400" dirty="0"/>
              <a:t>are the reasons that do not depend on the level of work organization in the enterprise, namely:</a:t>
            </a:r>
          </a:p>
          <a:p>
            <a:r>
              <a:rPr lang="en-US" sz="2400" dirty="0"/>
              <a:t>- </a:t>
            </a:r>
            <a:r>
              <a:rPr lang="en-US" sz="2400" dirty="0" smtClean="0"/>
              <a:t>imperfection</a:t>
            </a:r>
            <a:r>
              <a:rPr lang="" sz="2400" dirty="0" smtClean="0"/>
              <a:t>(несовершенство)</a:t>
            </a:r>
            <a:r>
              <a:rPr lang="en-US" sz="2400" dirty="0" smtClean="0"/>
              <a:t> </a:t>
            </a:r>
            <a:r>
              <a:rPr lang="en-US" sz="2400" dirty="0"/>
              <a:t>of technological processes;</a:t>
            </a:r>
          </a:p>
          <a:p>
            <a:r>
              <a:rPr lang="en-US" sz="2400" dirty="0"/>
              <a:t>- design </a:t>
            </a:r>
            <a:r>
              <a:rPr lang="en-US" sz="2400" dirty="0" smtClean="0"/>
              <a:t>flaws</a:t>
            </a:r>
            <a:r>
              <a:rPr lang="" sz="2400" dirty="0" smtClean="0"/>
              <a:t>(конструктивные недостатки)</a:t>
            </a:r>
            <a:r>
              <a:rPr lang="en-US" sz="2400" dirty="0" smtClean="0"/>
              <a:t> </a:t>
            </a:r>
            <a:r>
              <a:rPr lang="en-US" sz="2400" dirty="0"/>
              <a:t>in equipment, fixtures, tools; </a:t>
            </a:r>
            <a:endParaRPr lang="" sz="2400" dirty="0" smtClean="0"/>
          </a:p>
          <a:p>
            <a:r>
              <a:rPr lang="" sz="2400" dirty="0" smtClean="0"/>
              <a:t>- </a:t>
            </a:r>
            <a:r>
              <a:rPr lang="en-US" sz="2400" dirty="0" smtClean="0"/>
              <a:t>Insufficient</a:t>
            </a:r>
            <a:r>
              <a:rPr lang="" sz="2400" dirty="0" smtClean="0"/>
              <a:t>(недостаточная)</a:t>
            </a:r>
            <a:r>
              <a:rPr lang="en-US" sz="2400" dirty="0" smtClean="0"/>
              <a:t> </a:t>
            </a:r>
            <a:r>
              <a:rPr lang="en-US" sz="2400" dirty="0"/>
              <a:t>mechanization of heavy work;</a:t>
            </a:r>
          </a:p>
          <a:p>
            <a:r>
              <a:rPr lang="en-US" sz="2400" dirty="0"/>
              <a:t>- </a:t>
            </a:r>
            <a:r>
              <a:rPr lang="en-US" sz="2400" dirty="0" smtClean="0"/>
              <a:t>imperfection</a:t>
            </a:r>
            <a:r>
              <a:rPr lang="" sz="2400" dirty="0" smtClean="0"/>
              <a:t>(несовершенство)</a:t>
            </a:r>
            <a:r>
              <a:rPr lang="en-US" sz="2400" dirty="0" smtClean="0"/>
              <a:t> </a:t>
            </a:r>
            <a:r>
              <a:rPr lang="en-US" sz="2400" dirty="0"/>
              <a:t>of </a:t>
            </a:r>
            <a:r>
              <a:rPr lang="en-US" sz="2400" dirty="0" smtClean="0"/>
              <a:t>fences</a:t>
            </a:r>
            <a:r>
              <a:rPr lang="" sz="2400" dirty="0" smtClean="0"/>
              <a:t>(ограждений)</a:t>
            </a:r>
            <a:r>
              <a:rPr lang="en-US" sz="2400" dirty="0" smtClean="0"/>
              <a:t>, </a:t>
            </a:r>
            <a:r>
              <a:rPr lang="en-US" sz="2400" dirty="0"/>
              <a:t>safety devices, alarms and </a:t>
            </a:r>
            <a:r>
              <a:rPr lang="en-US" sz="2400" dirty="0" smtClean="0"/>
              <a:t>interlocks</a:t>
            </a:r>
            <a:r>
              <a:rPr lang="" sz="2400" dirty="0" smtClean="0"/>
              <a:t>(сигнализации и блокировок)</a:t>
            </a:r>
            <a:r>
              <a:rPr lang="en-US" sz="2400" dirty="0" smtClean="0"/>
              <a:t>;</a:t>
            </a:r>
            <a:endParaRPr lang="en-US" sz="2400" dirty="0"/>
          </a:p>
          <a:p>
            <a:r>
              <a:rPr lang="en-US" sz="2400" dirty="0"/>
              <a:t>- strength defects in materials not previously </a:t>
            </a:r>
            <a:r>
              <a:rPr lang="en-US" sz="2400" dirty="0" smtClean="0"/>
              <a:t>known</a:t>
            </a:r>
            <a:r>
              <a:rPr lang="" sz="2400" smtClean="0"/>
              <a:t> (неизвестные ранее)</a:t>
            </a:r>
            <a:r>
              <a:rPr lang="en-US" sz="2400" dirty="0" smtClean="0"/>
              <a:t>;</a:t>
            </a:r>
            <a:endParaRPr lang="en-US" sz="2400" dirty="0"/>
          </a:p>
          <a:p>
            <a:r>
              <a:rPr lang="en-US" sz="2400" dirty="0"/>
              <a:t>- Dangerous properties of processed materials, formed media, etc.</a:t>
            </a:r>
          </a:p>
          <a:p>
            <a:r>
              <a:rPr lang="en-US" sz="2400" dirty="0"/>
              <a:t>These reasons are sometimes called </a:t>
            </a:r>
            <a:r>
              <a:rPr lang="en-US" sz="2400" dirty="0" smtClean="0"/>
              <a:t>technological</a:t>
            </a:r>
            <a:r>
              <a:rPr lang="" sz="2400" dirty="0" smtClean="0"/>
              <a:t> </a:t>
            </a:r>
            <a:r>
              <a:rPr lang="en-US" sz="2400" dirty="0" smtClean="0"/>
              <a:t>or </a:t>
            </a:r>
            <a:r>
              <a:rPr lang="en-US" sz="2400" dirty="0"/>
              <a:t>engineering.</a:t>
            </a:r>
            <a:endParaRPr lang="ru-RU" sz="2400" dirty="0"/>
          </a:p>
        </p:txBody>
      </p:sp>
    </p:spTree>
    <p:extLst>
      <p:ext uri="{BB962C8B-B14F-4D97-AF65-F5344CB8AC3E}">
        <p14:creationId xmlns:p14="http://schemas.microsoft.com/office/powerpoint/2010/main" val="126223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6192688"/>
          </a:xfrm>
        </p:spPr>
        <p:txBody>
          <a:bodyPr>
            <a:normAutofit fontScale="92500" lnSpcReduction="20000"/>
          </a:bodyPr>
          <a:lstStyle/>
          <a:p>
            <a:r>
              <a:rPr lang="en-US" b="1" dirty="0"/>
              <a:t>Organizational reasons. </a:t>
            </a:r>
            <a:r>
              <a:rPr lang="en-US" dirty="0"/>
              <a:t>Such reasons </a:t>
            </a:r>
            <a:r>
              <a:rPr lang="en-US" dirty="0" smtClean="0"/>
              <a:t>depend </a:t>
            </a:r>
            <a:r>
              <a:rPr lang="en-US" dirty="0"/>
              <a:t>on the level of organization of work in the enterprise.</a:t>
            </a:r>
          </a:p>
          <a:p>
            <a:r>
              <a:rPr lang="en-US" dirty="0"/>
              <a:t>- shortcomings in the maintenance of territory, passages, passes</a:t>
            </a:r>
            <a:r>
              <a:rPr lang="en-US" dirty="0" smtClean="0"/>
              <a:t>;</a:t>
            </a:r>
            <a:r>
              <a:rPr lang="" smtClean="0"/>
              <a:t>(недостатки в содержании территории, проездов)</a:t>
            </a:r>
            <a:endParaRPr lang="en-US" dirty="0"/>
          </a:p>
          <a:p>
            <a:r>
              <a:rPr lang="en-US" dirty="0"/>
              <a:t>- incorrect </a:t>
            </a:r>
            <a:r>
              <a:rPr lang="en-US" dirty="0" smtClean="0"/>
              <a:t>arrangement</a:t>
            </a:r>
            <a:r>
              <a:rPr lang="" smtClean="0"/>
              <a:t> (расстановка) </a:t>
            </a:r>
            <a:r>
              <a:rPr lang="en-US" dirty="0" smtClean="0"/>
              <a:t>of </a:t>
            </a:r>
            <a:r>
              <a:rPr lang="en-US" dirty="0"/>
              <a:t>equipment;</a:t>
            </a:r>
          </a:p>
          <a:p>
            <a:r>
              <a:rPr lang="en-US" dirty="0"/>
              <a:t>- violation of the rules for the operation of equipment, vehicles, tools;</a:t>
            </a:r>
          </a:p>
          <a:p>
            <a:r>
              <a:rPr lang="en-US" dirty="0"/>
              <a:t>- shortcomings in the organization of workplaces, violation of technological regulations;</a:t>
            </a:r>
          </a:p>
          <a:p>
            <a:r>
              <a:rPr lang="en-US" dirty="0"/>
              <a:t>- violation of rules and norms of transportation, </a:t>
            </a:r>
            <a:r>
              <a:rPr lang="en-US" dirty="0" smtClean="0"/>
              <a:t>warehousing</a:t>
            </a:r>
            <a:r>
              <a:rPr lang="" smtClean="0"/>
              <a:t>(складирование)</a:t>
            </a:r>
            <a:r>
              <a:rPr lang="en-US" dirty="0" smtClean="0"/>
              <a:t> </a:t>
            </a:r>
            <a:r>
              <a:rPr lang="en-US" dirty="0"/>
              <a:t>and storage of materials and products</a:t>
            </a:r>
            <a:r>
              <a:rPr lang="en-US" dirty="0" smtClean="0"/>
              <a:t>;</a:t>
            </a:r>
            <a:endParaRPr lang="en-US" dirty="0"/>
          </a:p>
        </p:txBody>
      </p:sp>
    </p:spTree>
    <p:extLst>
      <p:ext uri="{BB962C8B-B14F-4D97-AF65-F5344CB8AC3E}">
        <p14:creationId xmlns:p14="http://schemas.microsoft.com/office/powerpoint/2010/main" val="314912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77500" lnSpcReduction="20000"/>
          </a:bodyPr>
          <a:lstStyle/>
          <a:p>
            <a:pPr marL="0" indent="0">
              <a:buNone/>
            </a:pPr>
            <a:r>
              <a:rPr lang="" smtClean="0"/>
              <a:t>	</a:t>
            </a:r>
            <a:r>
              <a:rPr lang="en-US" b="1" dirty="0" smtClean="0"/>
              <a:t>2</a:t>
            </a:r>
            <a:r>
              <a:rPr lang="en-US" b="1" dirty="0"/>
              <a:t>.</a:t>
            </a:r>
            <a:r>
              <a:rPr lang="en-US" dirty="0"/>
              <a:t> It is necessary to take into account both accidents related to work activity, damage to the health of employees related to the performance of labor duties, or on their own initiative in the interests of the employer, leading to incapacity for work or death if they occurred:</a:t>
            </a:r>
          </a:p>
          <a:p>
            <a:pPr marL="0" indent="0">
              <a:buNone/>
            </a:pPr>
            <a:r>
              <a:rPr lang="" smtClean="0"/>
              <a:t>	</a:t>
            </a:r>
            <a:r>
              <a:rPr lang="en-US" dirty="0" smtClean="0"/>
              <a:t>1</a:t>
            </a:r>
            <a:r>
              <a:rPr lang="en-US" dirty="0"/>
              <a:t>) before or after the start of the working day in preparing and putting in order the workplace, tools of production, personal protective equipment and other actions;</a:t>
            </a:r>
          </a:p>
          <a:p>
            <a:pPr marL="0" indent="0">
              <a:buNone/>
            </a:pPr>
            <a:r>
              <a:rPr lang="" smtClean="0"/>
              <a:t>	</a:t>
            </a:r>
            <a:r>
              <a:rPr lang="en-US" dirty="0" smtClean="0"/>
              <a:t>2</a:t>
            </a:r>
            <a:r>
              <a:rPr lang="en-US" dirty="0"/>
              <a:t>) during working hours at the workplace, along the route of the employee whose activity is related to the movement between the service facilities, and also during the business trip in the performance of labor duties;</a:t>
            </a:r>
          </a:p>
          <a:p>
            <a:pPr marL="0" indent="0">
              <a:buNone/>
            </a:pPr>
            <a:r>
              <a:rPr lang="" smtClean="0"/>
              <a:t>	</a:t>
            </a:r>
            <a:r>
              <a:rPr lang="en-US" dirty="0" smtClean="0"/>
              <a:t>3</a:t>
            </a:r>
            <a:r>
              <a:rPr lang="en-US" dirty="0"/>
              <a:t>) when following to the place of performance of work or from work on a vehicle provided by the employer;</a:t>
            </a:r>
          </a:p>
          <a:p>
            <a:pPr marL="0" indent="0">
              <a:buNone/>
            </a:pPr>
            <a:r>
              <a:rPr lang="" smtClean="0"/>
              <a:t>	</a:t>
            </a:r>
            <a:r>
              <a:rPr lang="en-US" dirty="0" smtClean="0"/>
              <a:t>4</a:t>
            </a:r>
            <a:r>
              <a:rPr lang="en-US" dirty="0"/>
              <a:t>) on a personal vehicle with the written consent of the employer for the right to use it for business purposes;</a:t>
            </a:r>
            <a:endParaRPr lang="ru-RU" dirty="0"/>
          </a:p>
        </p:txBody>
      </p:sp>
    </p:spTree>
    <p:extLst>
      <p:ext uri="{BB962C8B-B14F-4D97-AF65-F5344CB8AC3E}">
        <p14:creationId xmlns:p14="http://schemas.microsoft.com/office/powerpoint/2010/main" val="423378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Autofit/>
          </a:bodyPr>
          <a:lstStyle/>
          <a:p>
            <a:pPr lvl="0"/>
            <a:r>
              <a:rPr lang="en-US" sz="2400" dirty="0">
                <a:solidFill>
                  <a:prstClr val="black"/>
                </a:solidFill>
              </a:rPr>
              <a:t>- violation of norms and rules for </a:t>
            </a:r>
            <a:r>
              <a:rPr lang="en-US" sz="2400" dirty="0" smtClean="0">
                <a:solidFill>
                  <a:prstClr val="black"/>
                </a:solidFill>
              </a:rPr>
              <a:t>repair</a:t>
            </a:r>
            <a:r>
              <a:rPr lang="" sz="2400" smtClean="0">
                <a:solidFill>
                  <a:prstClr val="black"/>
                </a:solidFill>
              </a:rPr>
              <a:t>(ремонт)</a:t>
            </a:r>
            <a:r>
              <a:rPr lang="en-US" sz="2400" dirty="0" smtClean="0">
                <a:solidFill>
                  <a:prstClr val="black"/>
                </a:solidFill>
              </a:rPr>
              <a:t> </a:t>
            </a:r>
            <a:r>
              <a:rPr lang="en-US" sz="2400" dirty="0">
                <a:solidFill>
                  <a:prstClr val="black"/>
                </a:solidFill>
              </a:rPr>
              <a:t>of equipment, vehicles and tools;;</a:t>
            </a:r>
          </a:p>
          <a:p>
            <a:pPr lvl="0"/>
            <a:r>
              <a:rPr lang="en-US" sz="2400" dirty="0">
                <a:solidFill>
                  <a:prstClr val="black"/>
                </a:solidFill>
              </a:rPr>
              <a:t>- shortcomings in training workers in safe labor methods;</a:t>
            </a:r>
          </a:p>
          <a:p>
            <a:pPr lvl="0"/>
            <a:r>
              <a:rPr lang="en-US" sz="2400" dirty="0">
                <a:solidFill>
                  <a:prstClr val="black"/>
                </a:solidFill>
              </a:rPr>
              <a:t>- shortcomings in the organization of group work;</a:t>
            </a:r>
          </a:p>
          <a:p>
            <a:pPr lvl="0"/>
            <a:r>
              <a:rPr lang="en-US" sz="2400" dirty="0">
                <a:solidFill>
                  <a:prstClr val="black"/>
                </a:solidFill>
              </a:rPr>
              <a:t>- poor technical </a:t>
            </a:r>
            <a:r>
              <a:rPr lang="en-US" sz="2400" dirty="0" smtClean="0">
                <a:solidFill>
                  <a:prstClr val="black"/>
                </a:solidFill>
              </a:rPr>
              <a:t>supervision</a:t>
            </a:r>
            <a:r>
              <a:rPr lang="" sz="2400" smtClean="0">
                <a:solidFill>
                  <a:prstClr val="black"/>
                </a:solidFill>
              </a:rPr>
              <a:t>(надзор)</a:t>
            </a:r>
            <a:r>
              <a:rPr lang="en-US" sz="2400" dirty="0" smtClean="0">
                <a:solidFill>
                  <a:prstClr val="black"/>
                </a:solidFill>
              </a:rPr>
              <a:t> </a:t>
            </a:r>
            <a:r>
              <a:rPr lang="en-US" sz="2400" dirty="0">
                <a:solidFill>
                  <a:prstClr val="black"/>
                </a:solidFill>
              </a:rPr>
              <a:t>of hazardous work;</a:t>
            </a:r>
          </a:p>
          <a:p>
            <a:pPr lvl="0"/>
            <a:r>
              <a:rPr lang="en-US" sz="2400" dirty="0">
                <a:solidFill>
                  <a:prstClr val="black"/>
                </a:solidFill>
              </a:rPr>
              <a:t>- use of machines, mechanisms and tools for other purposes;</a:t>
            </a:r>
          </a:p>
          <a:p>
            <a:pPr lvl="0"/>
            <a:r>
              <a:rPr lang="en-US" sz="2400" dirty="0">
                <a:solidFill>
                  <a:prstClr val="black"/>
                </a:solidFill>
              </a:rPr>
              <a:t>- the absence or </a:t>
            </a:r>
            <a:r>
              <a:rPr lang="en-US" sz="2400" dirty="0" smtClean="0">
                <a:solidFill>
                  <a:prstClr val="black"/>
                </a:solidFill>
              </a:rPr>
              <a:t>imperfection</a:t>
            </a:r>
            <a:r>
              <a:rPr lang="" sz="2400" smtClean="0">
                <a:solidFill>
                  <a:prstClr val="black"/>
                </a:solidFill>
              </a:rPr>
              <a:t>(несовершенство)</a:t>
            </a:r>
            <a:r>
              <a:rPr lang="en-US" sz="2400" dirty="0" smtClean="0">
                <a:solidFill>
                  <a:prstClr val="black"/>
                </a:solidFill>
              </a:rPr>
              <a:t> </a:t>
            </a:r>
            <a:r>
              <a:rPr lang="en-US" sz="2400" dirty="0">
                <a:solidFill>
                  <a:prstClr val="black"/>
                </a:solidFill>
              </a:rPr>
              <a:t>of workplace </a:t>
            </a:r>
            <a:r>
              <a:rPr lang="en-US" sz="2400" dirty="0" smtClean="0">
                <a:solidFill>
                  <a:prstClr val="black"/>
                </a:solidFill>
              </a:rPr>
              <a:t>fences</a:t>
            </a:r>
            <a:r>
              <a:rPr lang="" sz="2400" smtClean="0">
                <a:solidFill>
                  <a:prstClr val="black"/>
                </a:solidFill>
              </a:rPr>
              <a:t>(ограждений)</a:t>
            </a:r>
            <a:r>
              <a:rPr lang="en-US" sz="2400" dirty="0" smtClean="0">
                <a:solidFill>
                  <a:prstClr val="black"/>
                </a:solidFill>
              </a:rPr>
              <a:t>;</a:t>
            </a:r>
            <a:endParaRPr lang="en-US" sz="2400" dirty="0">
              <a:solidFill>
                <a:prstClr val="black"/>
              </a:solidFill>
            </a:endParaRPr>
          </a:p>
          <a:p>
            <a:pPr lvl="0"/>
            <a:r>
              <a:rPr lang="en-US" sz="2400" dirty="0">
                <a:solidFill>
                  <a:prstClr val="black"/>
                </a:solidFill>
              </a:rPr>
              <a:t>- absence, malfunction or non-use of personal protective equipment, </a:t>
            </a:r>
            <a:r>
              <a:rPr lang="en-US" sz="2400" dirty="0" err="1">
                <a:solidFill>
                  <a:prstClr val="black"/>
                </a:solidFill>
              </a:rPr>
              <a:t>etc</a:t>
            </a:r>
            <a:r>
              <a:rPr lang="en-US" sz="2400" dirty="0">
                <a:solidFill>
                  <a:prstClr val="black"/>
                </a:solidFill>
              </a:rPr>
              <a:t> .;</a:t>
            </a:r>
          </a:p>
          <a:p>
            <a:pPr lvl="0"/>
            <a:r>
              <a:rPr lang="en-US" sz="2400" dirty="0">
                <a:solidFill>
                  <a:prstClr val="black"/>
                </a:solidFill>
              </a:rPr>
              <a:t>- </a:t>
            </a:r>
            <a:r>
              <a:rPr lang="en-US" sz="2400" dirty="0" smtClean="0">
                <a:solidFill>
                  <a:prstClr val="black"/>
                </a:solidFill>
              </a:rPr>
              <a:t>non-observance</a:t>
            </a:r>
            <a:r>
              <a:rPr lang="" sz="2400" smtClean="0">
                <a:solidFill>
                  <a:prstClr val="black"/>
                </a:solidFill>
              </a:rPr>
              <a:t>(несоблюдение)</a:t>
            </a:r>
            <a:r>
              <a:rPr lang="en-US" sz="2400" dirty="0" smtClean="0">
                <a:solidFill>
                  <a:prstClr val="black"/>
                </a:solidFill>
              </a:rPr>
              <a:t> </a:t>
            </a:r>
            <a:r>
              <a:rPr lang="en-US" sz="2400" dirty="0">
                <a:solidFill>
                  <a:prstClr val="black"/>
                </a:solidFill>
              </a:rPr>
              <a:t>of the norms of labor legislation (non-compliance with the normalization of the working day, illegal use of overtime, transfer of days of rest and leave).</a:t>
            </a:r>
            <a:endParaRPr lang="ru-RU" sz="2400" dirty="0">
              <a:solidFill>
                <a:prstClr val="black"/>
              </a:solidFill>
            </a:endParaRPr>
          </a:p>
          <a:p>
            <a:endParaRPr lang="ru-RU" sz="2400" dirty="0"/>
          </a:p>
        </p:txBody>
      </p:sp>
    </p:spTree>
    <p:extLst>
      <p:ext uri="{BB962C8B-B14F-4D97-AF65-F5344CB8AC3E}">
        <p14:creationId xmlns:p14="http://schemas.microsoft.com/office/powerpoint/2010/main" val="328020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92500" lnSpcReduction="10000"/>
          </a:bodyPr>
          <a:lstStyle/>
          <a:p>
            <a:r>
              <a:rPr lang="en-US" b="1" dirty="0"/>
              <a:t>Sanitary and hygienic </a:t>
            </a:r>
            <a:r>
              <a:rPr lang="en-US" b="1" dirty="0" smtClean="0"/>
              <a:t>reasons</a:t>
            </a:r>
            <a:r>
              <a:rPr lang="" dirty="0" smtClean="0"/>
              <a:t>:</a:t>
            </a:r>
            <a:endParaRPr lang="en-US" dirty="0"/>
          </a:p>
          <a:p>
            <a:r>
              <a:rPr lang="en-US" dirty="0"/>
              <a:t>- increased (above MAC) content in the air of working areas of harmful substances (vapors, gases, dust);</a:t>
            </a:r>
          </a:p>
          <a:p>
            <a:r>
              <a:rPr lang="en-US" dirty="0"/>
              <a:t>- Insufficient or irrational lighting;</a:t>
            </a:r>
          </a:p>
          <a:p>
            <a:r>
              <a:rPr lang="en-US" dirty="0"/>
              <a:t>- increased levels of noise, ultrasound, vibration;</a:t>
            </a:r>
          </a:p>
          <a:p>
            <a:r>
              <a:rPr lang="en-US" dirty="0"/>
              <a:t>- unsatisfactory meteorological conditions;</a:t>
            </a:r>
          </a:p>
          <a:p>
            <a:r>
              <a:rPr lang="en-US" dirty="0"/>
              <a:t>- the presence of different emissions above the permissible values;</a:t>
            </a:r>
          </a:p>
          <a:p>
            <a:r>
              <a:rPr lang="en-US" dirty="0"/>
              <a:t>- lack or imperfection of personal protective equipment and sanitary facilities;</a:t>
            </a:r>
          </a:p>
          <a:p>
            <a:r>
              <a:rPr lang="en-US" dirty="0"/>
              <a:t>- violation of personal hygiene rules, etc.</a:t>
            </a:r>
            <a:endParaRPr lang="ru-RU" dirty="0"/>
          </a:p>
        </p:txBody>
      </p:sp>
    </p:spTree>
    <p:extLst>
      <p:ext uri="{BB962C8B-B14F-4D97-AF65-F5344CB8AC3E}">
        <p14:creationId xmlns:p14="http://schemas.microsoft.com/office/powerpoint/2010/main" val="376359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lstStyle/>
          <a:p>
            <a:r>
              <a:rPr lang="en-US" b="1" dirty="0"/>
              <a:t>Personal </a:t>
            </a:r>
            <a:r>
              <a:rPr lang="en-US" b="1" dirty="0" smtClean="0"/>
              <a:t>reasons</a:t>
            </a:r>
            <a:r>
              <a:rPr lang="" b="1" smtClean="0"/>
              <a:t>:</a:t>
            </a:r>
            <a:endParaRPr lang="en-US" b="1" dirty="0"/>
          </a:p>
          <a:p>
            <a:r>
              <a:rPr lang="en-US" dirty="0"/>
              <a:t>- Violation of internal labor regulations;</a:t>
            </a:r>
          </a:p>
          <a:p>
            <a:r>
              <a:rPr lang="en-US" dirty="0"/>
              <a:t>- non-compliance with the rules of safe work behavior;</a:t>
            </a:r>
          </a:p>
          <a:p>
            <a:r>
              <a:rPr lang="en-US" dirty="0"/>
              <a:t>Disease, etc.</a:t>
            </a:r>
            <a:endParaRPr lang="ru-RU" dirty="0"/>
          </a:p>
        </p:txBody>
      </p:sp>
    </p:spTree>
    <p:extLst>
      <p:ext uri="{BB962C8B-B14F-4D97-AF65-F5344CB8AC3E}">
        <p14:creationId xmlns:p14="http://schemas.microsoft.com/office/powerpoint/2010/main" val="397268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85000" lnSpcReduction="10000"/>
          </a:bodyPr>
          <a:lstStyle/>
          <a:p>
            <a:r>
              <a:rPr lang="en-US" b="1" dirty="0" smtClean="0"/>
              <a:t>Psychophysical</a:t>
            </a:r>
            <a:r>
              <a:rPr lang="" b="1" dirty="0" smtClean="0"/>
              <a:t>(сайкофизикал)</a:t>
            </a:r>
            <a:r>
              <a:rPr lang="en-US" b="1" dirty="0" smtClean="0"/>
              <a:t> </a:t>
            </a:r>
            <a:r>
              <a:rPr lang="en-US" b="1" dirty="0"/>
              <a:t>reasons. </a:t>
            </a:r>
            <a:r>
              <a:rPr lang="en-US" dirty="0"/>
              <a:t>These include physical and neuro-psychological overworking. A person can make erroneous </a:t>
            </a:r>
            <a:r>
              <a:rPr lang="" smtClean="0"/>
              <a:t>(ошибочные) </a:t>
            </a:r>
            <a:r>
              <a:rPr lang="en-US" dirty="0" smtClean="0"/>
              <a:t>actions </a:t>
            </a:r>
            <a:r>
              <a:rPr lang="en-US" dirty="0"/>
              <a:t>because of:</a:t>
            </a:r>
          </a:p>
          <a:p>
            <a:r>
              <a:rPr lang="en-US" dirty="0"/>
              <a:t>- </a:t>
            </a:r>
            <a:r>
              <a:rPr lang="en-US" dirty="0" smtClean="0"/>
              <a:t>fatigue</a:t>
            </a:r>
            <a:r>
              <a:rPr lang="" dirty="0" smtClean="0"/>
              <a:t>(утомление)</a:t>
            </a:r>
            <a:r>
              <a:rPr lang="en-US" dirty="0" smtClean="0"/>
              <a:t> </a:t>
            </a:r>
            <a:r>
              <a:rPr lang="en-US" dirty="0"/>
              <a:t>caused by large physical (static and dynamic) overload, mental overstrain, overvoltage of analyzers (visual, auditory, tactile),</a:t>
            </a:r>
          </a:p>
          <a:p>
            <a:r>
              <a:rPr lang="en-US" dirty="0"/>
              <a:t>- Monotony of work,</a:t>
            </a:r>
          </a:p>
          <a:p>
            <a:r>
              <a:rPr lang="en-US" dirty="0"/>
              <a:t>- stressful situations,</a:t>
            </a:r>
          </a:p>
          <a:p>
            <a:r>
              <a:rPr lang="en-US" dirty="0"/>
              <a:t>- a painful condition.</a:t>
            </a:r>
          </a:p>
          <a:p>
            <a:r>
              <a:rPr lang="en-US" dirty="0"/>
              <a:t>- </a:t>
            </a:r>
            <a:r>
              <a:rPr lang="en-US" dirty="0" smtClean="0"/>
              <a:t>inconsistency</a:t>
            </a:r>
            <a:r>
              <a:rPr lang="" dirty="0" smtClean="0"/>
              <a:t>(несоответствие)</a:t>
            </a:r>
            <a:r>
              <a:rPr lang="en-US" dirty="0" smtClean="0"/>
              <a:t> </a:t>
            </a:r>
            <a:r>
              <a:rPr lang="en-US" dirty="0"/>
              <a:t>of anatomical and physiological and psychological features of the human body to the nature of the work performed.</a:t>
            </a:r>
            <a:endParaRPr lang="ru-RU" dirty="0"/>
          </a:p>
        </p:txBody>
      </p:sp>
    </p:spTree>
    <p:extLst>
      <p:ext uri="{BB962C8B-B14F-4D97-AF65-F5344CB8AC3E}">
        <p14:creationId xmlns:p14="http://schemas.microsoft.com/office/powerpoint/2010/main" val="2595442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85000" lnSpcReduction="10000"/>
          </a:bodyPr>
          <a:lstStyle/>
          <a:p>
            <a:r>
              <a:rPr lang="en-US" b="1" dirty="0"/>
              <a:t>Occupational </a:t>
            </a:r>
            <a:r>
              <a:rPr lang="en-US" b="1" dirty="0" smtClean="0"/>
              <a:t>diseases</a:t>
            </a:r>
            <a:r>
              <a:rPr lang="" b="1" smtClean="0"/>
              <a:t>(професс-е заболевание)</a:t>
            </a:r>
            <a:r>
              <a:rPr lang="en-US" b="1" dirty="0" smtClean="0"/>
              <a:t> </a:t>
            </a:r>
            <a:r>
              <a:rPr lang="en-US" dirty="0"/>
              <a:t>are a </a:t>
            </a:r>
            <a:r>
              <a:rPr lang="en-US" dirty="0" smtClean="0"/>
              <a:t>disorder</a:t>
            </a:r>
            <a:r>
              <a:rPr lang="" smtClean="0"/>
              <a:t>(расстройство)</a:t>
            </a:r>
            <a:r>
              <a:rPr lang="en-US" dirty="0" smtClean="0"/>
              <a:t> </a:t>
            </a:r>
            <a:r>
              <a:rPr lang="en-US" dirty="0"/>
              <a:t>of the human body due to the impact on the organism of harmful production factors. Professional poisoning can be caused by all the above reasons, and occupational diseases are most often caused by sanitary-hygienic and psychophysiological reasons.</a:t>
            </a:r>
          </a:p>
          <a:p>
            <a:r>
              <a:rPr lang="en-US" dirty="0"/>
              <a:t>There are two types of poisoning:</a:t>
            </a:r>
          </a:p>
          <a:p>
            <a:r>
              <a:rPr lang="en-US" dirty="0"/>
              <a:t>- 1 Chronic poisoning - occurs when penetrating toxic substances into the human body in small doses;</a:t>
            </a:r>
          </a:p>
          <a:p>
            <a:r>
              <a:rPr lang="en-US" dirty="0"/>
              <a:t>- 2 </a:t>
            </a:r>
            <a:r>
              <a:rPr lang="en-US" dirty="0" smtClean="0"/>
              <a:t>Acute</a:t>
            </a:r>
            <a:r>
              <a:rPr lang="" smtClean="0"/>
              <a:t>(острое)</a:t>
            </a:r>
            <a:r>
              <a:rPr lang="en-US" dirty="0" smtClean="0"/>
              <a:t> </a:t>
            </a:r>
            <a:r>
              <a:rPr lang="en-US" dirty="0"/>
              <a:t>poisoning - a sudden disorder of the human body, with the penetration of poisons into the body.</a:t>
            </a:r>
            <a:endParaRPr lang="ru-RU" dirty="0"/>
          </a:p>
        </p:txBody>
      </p:sp>
    </p:spTree>
    <p:extLst>
      <p:ext uri="{BB962C8B-B14F-4D97-AF65-F5344CB8AC3E}">
        <p14:creationId xmlns:p14="http://schemas.microsoft.com/office/powerpoint/2010/main" val="160197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en-US" sz="2400" b="1" dirty="0"/>
              <a:t>Injury analysis methods.</a:t>
            </a:r>
            <a:endParaRPr lang="ru-RU" sz="2400" b="1" dirty="0"/>
          </a:p>
        </p:txBody>
      </p:sp>
      <p:sp>
        <p:nvSpPr>
          <p:cNvPr id="3" name="Объект 2"/>
          <p:cNvSpPr>
            <a:spLocks noGrp="1"/>
          </p:cNvSpPr>
          <p:nvPr>
            <p:ph idx="1"/>
          </p:nvPr>
        </p:nvSpPr>
        <p:spPr>
          <a:xfrm>
            <a:off x="457200" y="764704"/>
            <a:ext cx="8229600" cy="5361459"/>
          </a:xfrm>
        </p:spPr>
        <p:txBody>
          <a:bodyPr/>
          <a:lstStyle/>
          <a:p>
            <a:r>
              <a:rPr lang="en-US" b="1" dirty="0">
                <a:solidFill>
                  <a:prstClr val="black"/>
                </a:solidFill>
              </a:rPr>
              <a:t>Industrial</a:t>
            </a:r>
            <a:r>
              <a:rPr lang="en-US" b="1" dirty="0" smtClean="0"/>
              <a:t> </a:t>
            </a:r>
            <a:r>
              <a:rPr lang="en-US" b="1" dirty="0"/>
              <a:t>injuries </a:t>
            </a:r>
            <a:r>
              <a:rPr lang="en-US" dirty="0"/>
              <a:t>- a set of work-related injuries and accidents at work. </a:t>
            </a:r>
            <a:endParaRPr lang="en-US" dirty="0" smtClean="0"/>
          </a:p>
          <a:p>
            <a:r>
              <a:rPr lang="en-US" b="1" dirty="0" smtClean="0"/>
              <a:t>Industrial </a:t>
            </a:r>
            <a:r>
              <a:rPr lang="en-US" b="1" dirty="0"/>
              <a:t>trauma </a:t>
            </a:r>
            <a:r>
              <a:rPr lang="en-US" dirty="0"/>
              <a:t>is a trauma received by a worker at work, as a result of </a:t>
            </a:r>
            <a:r>
              <a:rPr lang="en-US" dirty="0" smtClean="0"/>
              <a:t>non-compliance</a:t>
            </a:r>
            <a:r>
              <a:rPr lang="" smtClean="0"/>
              <a:t>(несоблюдение)</a:t>
            </a:r>
            <a:r>
              <a:rPr lang="en-US" dirty="0" smtClean="0"/>
              <a:t> </a:t>
            </a:r>
            <a:r>
              <a:rPr lang="en-US" dirty="0"/>
              <a:t>with labor protection regulations</a:t>
            </a:r>
            <a:r>
              <a:rPr lang="en-US" dirty="0" smtClean="0"/>
              <a:t>.</a:t>
            </a:r>
            <a:endParaRPr lang="" smtClean="0"/>
          </a:p>
          <a:p>
            <a:r>
              <a:rPr lang="en-US" b="1" dirty="0"/>
              <a:t>An accident at work </a:t>
            </a:r>
            <a:r>
              <a:rPr lang="en-US" dirty="0"/>
              <a:t>is a sudden impact on a worker of a hazardous production factor or environment that results in harm to health or death.</a:t>
            </a:r>
            <a:endParaRPr lang="ru-RU" dirty="0"/>
          </a:p>
        </p:txBody>
      </p:sp>
    </p:spTree>
    <p:extLst>
      <p:ext uri="{BB962C8B-B14F-4D97-AF65-F5344CB8AC3E}">
        <p14:creationId xmlns:p14="http://schemas.microsoft.com/office/powerpoint/2010/main" val="2343102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a:t>The study and analysis of the causes of injuries are based on investigation </a:t>
            </a:r>
            <a:r>
              <a:rPr lang="en-US" dirty="0" smtClean="0"/>
              <a:t>materials</a:t>
            </a:r>
            <a:r>
              <a:rPr lang="" smtClean="0"/>
              <a:t>(материалы расследования)</a:t>
            </a:r>
            <a:r>
              <a:rPr lang="en-US" dirty="0" smtClean="0"/>
              <a:t>, </a:t>
            </a:r>
            <a:r>
              <a:rPr lang="en-US" dirty="0"/>
              <a:t>as well as monographic, topographical, statistical and economic methods.</a:t>
            </a:r>
          </a:p>
          <a:p>
            <a:endParaRPr lang="ru-RU" dirty="0"/>
          </a:p>
        </p:txBody>
      </p:sp>
    </p:spTree>
    <p:extLst>
      <p:ext uri="{BB962C8B-B14F-4D97-AF65-F5344CB8AC3E}">
        <p14:creationId xmlns:p14="http://schemas.microsoft.com/office/powerpoint/2010/main" val="376873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476672"/>
          </a:xfrm>
        </p:spPr>
        <p:txBody>
          <a:bodyPr>
            <a:normAutofit/>
          </a:bodyPr>
          <a:lstStyle/>
          <a:p>
            <a:r>
              <a:rPr lang="en-US" sz="2400" b="1" dirty="0"/>
              <a:t>Methods of analysis of </a:t>
            </a:r>
            <a:r>
              <a:rPr lang="en-US" sz="2400" b="1" dirty="0" smtClean="0">
                <a:solidFill>
                  <a:prstClr val="black"/>
                </a:solidFill>
                <a:ea typeface="+mn-ea"/>
                <a:cs typeface="+mn-cs"/>
              </a:rPr>
              <a:t>industrial</a:t>
            </a:r>
            <a:r>
              <a:rPr lang="en-US" sz="2400" b="1" dirty="0" smtClean="0"/>
              <a:t> </a:t>
            </a:r>
            <a:r>
              <a:rPr lang="en-US" sz="2400" b="1" dirty="0"/>
              <a:t>injuries.</a:t>
            </a:r>
            <a:endParaRPr lang="ru-RU" sz="2400" b="1" dirty="0"/>
          </a:p>
        </p:txBody>
      </p:sp>
      <p:sp>
        <p:nvSpPr>
          <p:cNvPr id="3" name="Объект 2"/>
          <p:cNvSpPr>
            <a:spLocks noGrp="1"/>
          </p:cNvSpPr>
          <p:nvPr>
            <p:ph idx="1"/>
          </p:nvPr>
        </p:nvSpPr>
        <p:spPr>
          <a:xfrm>
            <a:off x="457200" y="476672"/>
            <a:ext cx="8229600" cy="6381328"/>
          </a:xfrm>
        </p:spPr>
        <p:txBody>
          <a:bodyPr>
            <a:noAutofit/>
          </a:bodyPr>
          <a:lstStyle/>
          <a:p>
            <a:r>
              <a:rPr lang="en-US" sz="2400" dirty="0"/>
              <a:t>1. </a:t>
            </a:r>
            <a:r>
              <a:rPr lang="en-US" sz="2400" b="1" dirty="0"/>
              <a:t>Monographic. </a:t>
            </a:r>
            <a:r>
              <a:rPr lang="en-US" sz="2400" dirty="0"/>
              <a:t>It consists in an in-depth and comprehensive study of a separate production, shop, plot, tool, equipment.</a:t>
            </a:r>
          </a:p>
          <a:p>
            <a:r>
              <a:rPr lang="en-US" sz="2400" dirty="0"/>
              <a:t>2. </a:t>
            </a:r>
            <a:r>
              <a:rPr lang="en-US" sz="2400" b="1" dirty="0"/>
              <a:t>Topographical. </a:t>
            </a:r>
            <a:r>
              <a:rPr lang="en-US" sz="2400" dirty="0"/>
              <a:t>Provides information on the number of accidents on the master plan of the enterprise, on the plan of the shop. At the same time, this presentation of information allows us to visually show the most traumatic areas. This allows for the development of measures to reduce injuries to take into account this information, as well as to provide the means necessary to address these problems</a:t>
            </a:r>
          </a:p>
          <a:p>
            <a:r>
              <a:rPr lang="en-US" sz="2400" dirty="0"/>
              <a:t>3. </a:t>
            </a:r>
            <a:r>
              <a:rPr lang="en-US" sz="2400" b="1" dirty="0" smtClean="0"/>
              <a:t>Statistical</a:t>
            </a:r>
            <a:r>
              <a:rPr lang="ru-RU" sz="2400" b="1" dirty="0" smtClean="0"/>
              <a:t>. </a:t>
            </a:r>
            <a:r>
              <a:rPr lang="en-US" sz="2400" dirty="0" smtClean="0"/>
              <a:t>The </a:t>
            </a:r>
            <a:r>
              <a:rPr lang="en-US" sz="2400" dirty="0"/>
              <a:t>group method. It establishes the frequency of accidents in homogeneous cases: time of injury, qualification, sex, profession, type of work, age, day of the month, week.</a:t>
            </a:r>
          </a:p>
          <a:p>
            <a:r>
              <a:rPr lang="en-US" sz="2400" dirty="0"/>
              <a:t>5. </a:t>
            </a:r>
            <a:r>
              <a:rPr lang="en-US" sz="2400" b="1" dirty="0"/>
              <a:t>The economic method</a:t>
            </a:r>
            <a:r>
              <a:rPr lang="en-US" sz="2400" dirty="0"/>
              <a:t>. It is based on a comprehensive study of the human-machine-production environment (SMS) system.</a:t>
            </a:r>
          </a:p>
          <a:p>
            <a:endParaRPr lang="ru-RU" sz="2400" dirty="0"/>
          </a:p>
        </p:txBody>
      </p:sp>
    </p:spTree>
    <p:extLst>
      <p:ext uri="{BB962C8B-B14F-4D97-AF65-F5344CB8AC3E}">
        <p14:creationId xmlns:p14="http://schemas.microsoft.com/office/powerpoint/2010/main" val="342841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6336704"/>
          </a:xfrm>
        </p:spPr>
        <p:txBody>
          <a:bodyPr>
            <a:normAutofit fontScale="70000" lnSpcReduction="20000"/>
          </a:bodyPr>
          <a:lstStyle/>
          <a:p>
            <a:r>
              <a:rPr lang="en-US" b="1" dirty="0"/>
              <a:t>Monographic method </a:t>
            </a:r>
            <a:r>
              <a:rPr lang="en-US" dirty="0"/>
              <a:t>investigates technological processes, machines and other types of equipment; The organization of workplaces, the state of the air environment, illumination and other types of production conditions on ships, loading and unloading sites, ship repair sites, personal protective equipment and their application.</a:t>
            </a:r>
          </a:p>
          <a:p>
            <a:r>
              <a:rPr lang="en-US" b="1" dirty="0"/>
              <a:t>The purpose of the study </a:t>
            </a:r>
            <a:r>
              <a:rPr lang="en-US" dirty="0"/>
              <a:t>is to identify dangerous places and harmful working conditions. This method of studying is the most perfect and effective, because It provides an opportunity not only to prevent the recurrence of accidents in advance, but also to reveal the causes of injuries and to outline measures to eliminate them. This is his main advantage over other methods.</a:t>
            </a:r>
          </a:p>
          <a:p>
            <a:r>
              <a:rPr lang="en-US" dirty="0"/>
              <a:t>Monographic studies are conducted as follows. The enterprise as a whole undergoes a detailed survey, which identifies the causes of injuries, as well as the shortcomings in the organization of work on safety and industrial sanitation. In addition, use materials on injuries for the past period. This method of studying traumatic areas provides material for broad generalizations and for carrying out various general measures on labor protection.</a:t>
            </a:r>
            <a:endParaRPr lang="ru-RU" dirty="0"/>
          </a:p>
        </p:txBody>
      </p:sp>
    </p:spTree>
    <p:extLst>
      <p:ext uri="{BB962C8B-B14F-4D97-AF65-F5344CB8AC3E}">
        <p14:creationId xmlns:p14="http://schemas.microsoft.com/office/powerpoint/2010/main" val="2863999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en-US" b="1" dirty="0"/>
              <a:t>Topographical method </a:t>
            </a:r>
            <a:r>
              <a:rPr lang="en-US" dirty="0"/>
              <a:t>allows us to study the causes of accidents on the spot. The place of incident of each case is given by a conventional sign on the plan of accommodation of workplaces. The dangerous area allocated in this way is then studied by a monographic method and, based on the results of the study, preventive measures are taken. Such visual topographic scheme can be used during instruction safety.</a:t>
            </a:r>
            <a:endParaRPr lang="ru-RU" dirty="0"/>
          </a:p>
        </p:txBody>
      </p:sp>
    </p:spTree>
    <p:extLst>
      <p:ext uri="{BB962C8B-B14F-4D97-AF65-F5344CB8AC3E}">
        <p14:creationId xmlns:p14="http://schemas.microsoft.com/office/powerpoint/2010/main" val="364063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55000" lnSpcReduction="20000"/>
          </a:bodyPr>
          <a:lstStyle/>
          <a:p>
            <a:pPr marL="0" indent="0">
              <a:buNone/>
            </a:pPr>
            <a:r>
              <a:rPr lang="" smtClean="0"/>
              <a:t>	</a:t>
            </a:r>
            <a:r>
              <a:rPr lang="en-US" sz="4400" b="1" dirty="0" smtClean="0"/>
              <a:t>3</a:t>
            </a:r>
            <a:r>
              <a:rPr lang="en-US" sz="4400" b="1" dirty="0"/>
              <a:t>.</a:t>
            </a:r>
            <a:r>
              <a:rPr lang="en-US" sz="4400" dirty="0"/>
              <a:t> It is not possible to account for accidents related to work activity, damage to the health of employees, during the investigation of which it was objectively established that they occurred:</a:t>
            </a:r>
          </a:p>
          <a:p>
            <a:pPr marL="0" indent="0">
              <a:buNone/>
            </a:pPr>
            <a:r>
              <a:rPr lang="" sz="4400" smtClean="0"/>
              <a:t>	</a:t>
            </a:r>
            <a:r>
              <a:rPr lang="en-US" sz="4400" dirty="0" smtClean="0"/>
              <a:t>1</a:t>
            </a:r>
            <a:r>
              <a:rPr lang="en-US" sz="4400" dirty="0"/>
              <a:t>) when performing work or other actions that do not fall within the functional duties of the employee and are not related to the employer's interest, including those during the inter-shift rest during shift work, a break for rest and food intake;</a:t>
            </a:r>
          </a:p>
          <a:p>
            <a:pPr marL="0" indent="0">
              <a:buNone/>
            </a:pPr>
            <a:r>
              <a:rPr lang="" sz="4400" smtClean="0"/>
              <a:t>	</a:t>
            </a:r>
            <a:r>
              <a:rPr lang="en-US" sz="4400" dirty="0" smtClean="0"/>
              <a:t>2</a:t>
            </a:r>
            <a:r>
              <a:rPr lang="en-US" sz="4400" dirty="0"/>
              <a:t>) in the case when the main cause was the state of alcohol intoxication, the use of toxic and narcotic substances (their analogues);</a:t>
            </a:r>
          </a:p>
          <a:p>
            <a:pPr marL="0" indent="0">
              <a:buNone/>
            </a:pPr>
            <a:r>
              <a:rPr lang="" sz="4400" smtClean="0"/>
              <a:t>	</a:t>
            </a:r>
            <a:r>
              <a:rPr lang="en-US" sz="4400" dirty="0" smtClean="0"/>
              <a:t>3</a:t>
            </a:r>
            <a:r>
              <a:rPr lang="en-US" sz="4400" dirty="0"/>
              <a:t>) as a result of deliberate (deliberate) infliction of harm to one's health, as well as when a criminal offense is committed by the victim;</a:t>
            </a:r>
          </a:p>
          <a:p>
            <a:pPr marL="0" indent="0">
              <a:buNone/>
            </a:pPr>
            <a:r>
              <a:rPr lang="" sz="4400" smtClean="0"/>
              <a:t>	</a:t>
            </a:r>
            <a:r>
              <a:rPr lang="en-US" sz="4400" dirty="0" smtClean="0"/>
              <a:t>4</a:t>
            </a:r>
            <a:r>
              <a:rPr lang="en-US" sz="4400" dirty="0"/>
              <a:t>) due to a sudden deterioration in the health of the victim, not related to the impact of production factors, confirmed by medical conclusion.</a:t>
            </a:r>
            <a:endParaRPr lang="ru-RU" sz="4400" dirty="0"/>
          </a:p>
        </p:txBody>
      </p:sp>
    </p:spTree>
    <p:extLst>
      <p:ext uri="{BB962C8B-B14F-4D97-AF65-F5344CB8AC3E}">
        <p14:creationId xmlns:p14="http://schemas.microsoft.com/office/powerpoint/2010/main" val="181367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229600" cy="6009531"/>
          </a:xfrm>
        </p:spPr>
        <p:txBody>
          <a:bodyPr>
            <a:normAutofit lnSpcReduction="10000"/>
          </a:bodyPr>
          <a:lstStyle/>
          <a:p>
            <a:r>
              <a:rPr lang="en-US" sz="2400" b="1" dirty="0"/>
              <a:t>The statistical method </a:t>
            </a:r>
            <a:r>
              <a:rPr lang="en-US" sz="2400" dirty="0"/>
              <a:t>allows to determine the quantitative side of the traumatism, as well as to study the main causes, the patterns of their manifestation for a large number of facts. This method makes it possible to analyze the degree of employee training and experience, the nature of injuries, and also to determine the organizational and technical reasons.</a:t>
            </a:r>
          </a:p>
          <a:p>
            <a:r>
              <a:rPr lang="en-US" sz="2400" dirty="0"/>
              <a:t>  The coefficient of frequency characterizes the number of accidents per 1,000 workers during the study period</a:t>
            </a:r>
            <a:r>
              <a:rPr lang="en-US" sz="2400" dirty="0" smtClean="0"/>
              <a:t>:</a:t>
            </a:r>
            <a:endParaRPr lang="" sz="2400" smtClean="0"/>
          </a:p>
          <a:p>
            <a:endParaRPr lang="" sz="2400"/>
          </a:p>
          <a:p>
            <a:endParaRPr lang="" sz="2400" smtClean="0"/>
          </a:p>
          <a:p>
            <a:endParaRPr lang="" sz="2400"/>
          </a:p>
          <a:p>
            <a:r>
              <a:rPr lang="en-US" sz="2400" dirty="0"/>
              <a:t>Where T - total number of victims at the enterprise for the period;</a:t>
            </a:r>
          </a:p>
          <a:p>
            <a:r>
              <a:rPr lang="en-US" sz="2400" dirty="0"/>
              <a:t>P - the average number of employees in the enterprise for the same period.</a:t>
            </a:r>
            <a:endParaRPr lang="" sz="2400" smtClean="0"/>
          </a:p>
          <a:p>
            <a:endParaRPr lang="ru-RU" dirty="0"/>
          </a:p>
        </p:txBody>
      </p:sp>
      <p:pic>
        <p:nvPicPr>
          <p:cNvPr id="4" name="Рисунок 3" descr="http://www.studfiles.ru/html/2706/1280/html_FI8e1K61iT.9a6m/img-OBwh_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284984"/>
            <a:ext cx="2016224" cy="720080"/>
          </a:xfrm>
          <a:prstGeom prst="rect">
            <a:avLst/>
          </a:prstGeom>
          <a:noFill/>
          <a:ln>
            <a:noFill/>
          </a:ln>
        </p:spPr>
      </p:pic>
    </p:spTree>
    <p:extLst>
      <p:ext uri="{BB962C8B-B14F-4D97-AF65-F5344CB8AC3E}">
        <p14:creationId xmlns:p14="http://schemas.microsoft.com/office/powerpoint/2010/main" val="309946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92500" lnSpcReduction="10000"/>
          </a:bodyPr>
          <a:lstStyle/>
          <a:p>
            <a:r>
              <a:rPr lang="en-US" dirty="0"/>
              <a:t>Coefficient of injury severity</a:t>
            </a:r>
            <a:r>
              <a:rPr lang="en-US" dirty="0" smtClean="0"/>
              <a:t>:</a:t>
            </a:r>
            <a:endParaRPr lang="" smtClean="0"/>
          </a:p>
          <a:p>
            <a:endParaRPr lang=""/>
          </a:p>
          <a:p>
            <a:endParaRPr lang="en-US" dirty="0"/>
          </a:p>
          <a:p>
            <a:r>
              <a:rPr lang="en-US" dirty="0"/>
              <a:t>Where D is the total number of days of incapacity for work;</a:t>
            </a:r>
          </a:p>
          <a:p>
            <a:r>
              <a:rPr lang="en-US" dirty="0"/>
              <a:t>T is the number of victims</a:t>
            </a:r>
            <a:r>
              <a:rPr lang="en-US" dirty="0" smtClean="0"/>
              <a:t>.</a:t>
            </a:r>
            <a:endParaRPr lang="" smtClean="0"/>
          </a:p>
          <a:p>
            <a:r>
              <a:rPr lang="en-US" dirty="0"/>
              <a:t>The method is based on the study of disability sheets, as well as acts of accidents for any period of time in the enterprise. This method allows you to identify the overall picture, dynamics, relationships, causes, as well as patterns of accidents.</a:t>
            </a:r>
            <a:endParaRPr lang="ru-RU" dirty="0"/>
          </a:p>
        </p:txBody>
      </p:sp>
      <p:pic>
        <p:nvPicPr>
          <p:cNvPr id="4" name="Рисунок 3" descr="http://www.studfiles.ru/html/2706/1280/html_FI8e1K61iT.9a6m/img-dIhRO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76872"/>
            <a:ext cx="2520279" cy="936104"/>
          </a:xfrm>
          <a:prstGeom prst="rect">
            <a:avLst/>
          </a:prstGeom>
          <a:noFill/>
          <a:ln>
            <a:noFill/>
          </a:ln>
        </p:spPr>
      </p:pic>
    </p:spTree>
    <p:extLst>
      <p:ext uri="{BB962C8B-B14F-4D97-AF65-F5344CB8AC3E}">
        <p14:creationId xmlns:p14="http://schemas.microsoft.com/office/powerpoint/2010/main" val="2582682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a:t>The </a:t>
            </a:r>
            <a:r>
              <a:rPr lang="en-US" dirty="0" smtClean="0"/>
              <a:t>essence</a:t>
            </a:r>
            <a:r>
              <a:rPr lang="" smtClean="0"/>
              <a:t>(сущность)</a:t>
            </a:r>
            <a:r>
              <a:rPr lang="en-US" dirty="0" smtClean="0"/>
              <a:t> </a:t>
            </a:r>
            <a:r>
              <a:rPr lang="en-US" dirty="0"/>
              <a:t>of </a:t>
            </a:r>
            <a:r>
              <a:rPr lang="en-US" b="1" dirty="0"/>
              <a:t>the economic method</a:t>
            </a:r>
            <a:r>
              <a:rPr lang="en-US" dirty="0"/>
              <a:t> is to determine losses from injuries and occupational diseases in order to </a:t>
            </a:r>
            <a:r>
              <a:rPr lang="en-US" dirty="0" smtClean="0"/>
              <a:t>elucidate</a:t>
            </a:r>
            <a:r>
              <a:rPr lang="" smtClean="0"/>
              <a:t>(с целью выяснеия)</a:t>
            </a:r>
            <a:r>
              <a:rPr lang="en-US" dirty="0" smtClean="0"/>
              <a:t> </a:t>
            </a:r>
            <a:r>
              <a:rPr lang="en-US" dirty="0"/>
              <a:t>the economic effect on the development and implementation of labor protection measures.</a:t>
            </a:r>
            <a:endParaRPr lang="ru-RU" dirty="0"/>
          </a:p>
        </p:txBody>
      </p:sp>
    </p:spTree>
    <p:extLst>
      <p:ext uri="{BB962C8B-B14F-4D97-AF65-F5344CB8AC3E}">
        <p14:creationId xmlns:p14="http://schemas.microsoft.com/office/powerpoint/2010/main" val="4101596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Autofit/>
          </a:bodyPr>
          <a:lstStyle/>
          <a:p>
            <a:r>
              <a:rPr lang="en-US" sz="2400" b="1" dirty="0"/>
              <a:t>Principles of Risk Management</a:t>
            </a:r>
            <a:endParaRPr lang="ru-RU" sz="2400" b="1" dirty="0"/>
          </a:p>
        </p:txBody>
      </p:sp>
      <p:sp>
        <p:nvSpPr>
          <p:cNvPr id="3" name="Объект 2"/>
          <p:cNvSpPr>
            <a:spLocks noGrp="1"/>
          </p:cNvSpPr>
          <p:nvPr>
            <p:ph idx="1"/>
          </p:nvPr>
        </p:nvSpPr>
        <p:spPr>
          <a:xfrm>
            <a:off x="457200" y="836712"/>
            <a:ext cx="8229600" cy="5289451"/>
          </a:xfrm>
        </p:spPr>
        <p:txBody>
          <a:bodyPr>
            <a:normAutofit fontScale="92500" lnSpcReduction="10000"/>
          </a:bodyPr>
          <a:lstStyle/>
          <a:p>
            <a:r>
              <a:rPr lang="en-US" dirty="0"/>
              <a:t>Risk can be represented as a combination of the probability of an event with certain undesirable consequences: failure of equipment, trauma, illness, death of people, material losses, etc</a:t>
            </a:r>
            <a:r>
              <a:rPr lang="en-US" dirty="0" smtClean="0"/>
              <a:t>.</a:t>
            </a:r>
            <a:endParaRPr lang="en-US" dirty="0"/>
          </a:p>
          <a:p>
            <a:r>
              <a:rPr lang="en-US" dirty="0"/>
              <a:t>In scientific research, risk management is defined as a systematic regular study of the occurrence of probable risks that threaten a person, property, interests, activities.</a:t>
            </a:r>
          </a:p>
          <a:p>
            <a:r>
              <a:rPr lang="en-US" dirty="0"/>
              <a:t> Investigation of risk allows you to anticipate in advance certain trends in the development of hazards, the admissibility of the parameters of their impact on humans, the environment.</a:t>
            </a:r>
            <a:endParaRPr lang="ru-RU" dirty="0"/>
          </a:p>
        </p:txBody>
      </p:sp>
    </p:spTree>
    <p:extLst>
      <p:ext uri="{BB962C8B-B14F-4D97-AF65-F5344CB8AC3E}">
        <p14:creationId xmlns:p14="http://schemas.microsoft.com/office/powerpoint/2010/main" val="3490655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85000" lnSpcReduction="10000"/>
          </a:bodyPr>
          <a:lstStyle/>
          <a:p>
            <a:r>
              <a:rPr lang="en-US" b="1" dirty="0"/>
              <a:t>Risk </a:t>
            </a:r>
            <a:r>
              <a:rPr lang="en-US" dirty="0"/>
              <a:t>is a conscious quantitative assessment of the probability of an event with certain undesirable consequences.</a:t>
            </a:r>
          </a:p>
          <a:p>
            <a:r>
              <a:rPr lang="en-US" b="1" dirty="0"/>
              <a:t>Risk analysis </a:t>
            </a:r>
            <a:r>
              <a:rPr lang="en-US" dirty="0"/>
              <a:t>is the systematic use of information about risk, its comparison with acceptable risk, the rationale for rational protection measures.</a:t>
            </a:r>
          </a:p>
          <a:p>
            <a:r>
              <a:rPr lang="en-US" b="1" dirty="0"/>
              <a:t>Admissible risk </a:t>
            </a:r>
            <a:r>
              <a:rPr lang="en-US" dirty="0"/>
              <a:t>is a risk that in a particular situation is considered acceptable to the level accepted in the society, based on economic and social factors.</a:t>
            </a:r>
          </a:p>
          <a:p>
            <a:r>
              <a:rPr lang="en-US" b="1" dirty="0"/>
              <a:t>Acceptable risk </a:t>
            </a:r>
            <a:r>
              <a:rPr lang="en-US" dirty="0"/>
              <a:t>is a risk that does not exceed the maximum permissible level in the territory of an object of increased danger or beyond its limits.</a:t>
            </a:r>
          </a:p>
          <a:p>
            <a:r>
              <a:rPr lang="en-US" b="1" dirty="0"/>
              <a:t>Risk assessment </a:t>
            </a:r>
            <a:r>
              <a:rPr lang="en-US" dirty="0"/>
              <a:t>is a quantitative assessment of the impact of any hazard.</a:t>
            </a:r>
            <a:endParaRPr lang="ru-RU" dirty="0"/>
          </a:p>
        </p:txBody>
      </p:sp>
    </p:spTree>
    <p:extLst>
      <p:ext uri="{BB962C8B-B14F-4D97-AF65-F5344CB8AC3E}">
        <p14:creationId xmlns:p14="http://schemas.microsoft.com/office/powerpoint/2010/main" val="3940718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620688"/>
            <a:ext cx="8229600" cy="5390059"/>
          </a:xfrm>
        </p:spPr>
        <p:txBody>
          <a:bodyPr/>
          <a:lstStyle/>
          <a:p>
            <a:r>
              <a:rPr lang="en-US" dirty="0"/>
              <a:t>Risk assessment (R) is defined by the mathematical formula as the ratio of the number of hazards (n) to the maximum possible frequency of occurrence for a specific period of time (N)</a:t>
            </a:r>
            <a:endParaRPr lang="ru-RU" dirty="0"/>
          </a:p>
        </p:txBody>
      </p:sp>
      <p:pic>
        <p:nvPicPr>
          <p:cNvPr id="4" name="Рисунок 3" descr="https://uchebnikionline.com/image/image004-14.jpg"/>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33750"/>
            <a:ext cx="5184575" cy="1031354"/>
          </a:xfrm>
          <a:prstGeom prst="rect">
            <a:avLst/>
          </a:prstGeom>
          <a:noFill/>
          <a:ln>
            <a:noFill/>
          </a:ln>
        </p:spPr>
      </p:pic>
    </p:spTree>
    <p:extLst>
      <p:ext uri="{BB962C8B-B14F-4D97-AF65-F5344CB8AC3E}">
        <p14:creationId xmlns:p14="http://schemas.microsoft.com/office/powerpoint/2010/main" val="267064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85000" lnSpcReduction="10000"/>
          </a:bodyPr>
          <a:lstStyle/>
          <a:p>
            <a:r>
              <a:rPr lang="en-US" b="1" dirty="0"/>
              <a:t>Risk management </a:t>
            </a:r>
            <a:r>
              <a:rPr lang="en-US" dirty="0"/>
              <a:t>is the process of making decisions and implementing measures aimed at minimizing the possible risk. The purpose of risk management is to anticipate (forecast) the risk in advance, identify the factors that affect the situation, and take appropriate measures to eliminate </a:t>
            </a:r>
            <a:r>
              <a:rPr lang="en-US" dirty="0" smtClean="0"/>
              <a:t>them</a:t>
            </a:r>
            <a:r>
              <a:rPr lang="" smtClean="0"/>
              <a:t>:</a:t>
            </a:r>
          </a:p>
          <a:p>
            <a:pPr marL="0" indent="0">
              <a:buNone/>
            </a:pPr>
            <a:r>
              <a:rPr lang="en-US" dirty="0"/>
              <a:t>• Identify hazards (situations) that can lead to undesirable results</a:t>
            </a:r>
          </a:p>
          <a:p>
            <a:pPr marL="0" indent="0">
              <a:buNone/>
            </a:pPr>
            <a:r>
              <a:rPr lang="en-US" dirty="0"/>
              <a:t>• Hazard risk analysis and assessment (probability and level of risk are determined)</a:t>
            </a:r>
          </a:p>
          <a:p>
            <a:pPr marL="0" indent="0">
              <a:buNone/>
            </a:pPr>
            <a:r>
              <a:rPr lang="en-US" dirty="0"/>
              <a:t>• Monitoring and forecasting the development of hazards</a:t>
            </a:r>
          </a:p>
          <a:p>
            <a:pPr marL="0" indent="0">
              <a:buNone/>
            </a:pPr>
            <a:r>
              <a:rPr lang="en-US" dirty="0"/>
              <a:t>• Assessment of possible consequences of hazards</a:t>
            </a:r>
          </a:p>
          <a:p>
            <a:pPr marL="0" indent="0">
              <a:buNone/>
            </a:pPr>
            <a:r>
              <a:rPr lang="en-US" dirty="0"/>
              <a:t>• Development of measures and tools to minimize the consequences of danger</a:t>
            </a:r>
          </a:p>
          <a:p>
            <a:endParaRPr lang="ru-RU" dirty="0"/>
          </a:p>
        </p:txBody>
      </p:sp>
    </p:spTree>
    <p:extLst>
      <p:ext uri="{BB962C8B-B14F-4D97-AF65-F5344CB8AC3E}">
        <p14:creationId xmlns:p14="http://schemas.microsoft.com/office/powerpoint/2010/main" val="122890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85000" lnSpcReduction="20000"/>
          </a:bodyPr>
          <a:lstStyle/>
          <a:p>
            <a:r>
              <a:rPr lang="en-US" b="1" dirty="0"/>
              <a:t>Monitoring and prediction of hazards </a:t>
            </a:r>
            <a:r>
              <a:rPr lang="en-US" dirty="0"/>
              <a:t>consists in the observation, control and foresight of dangerous processes and phenomena of nature, technical and social spheres that are a source of danger; Dynamics of their development in order to reduce the negative impact</a:t>
            </a:r>
          </a:p>
          <a:p>
            <a:r>
              <a:rPr lang="en-US" dirty="0"/>
              <a:t>There are long-term and short-term forecasts</a:t>
            </a:r>
            <a:r>
              <a:rPr lang="en-US" dirty="0" smtClean="0"/>
              <a:t>.</a:t>
            </a:r>
            <a:endParaRPr lang="" smtClean="0"/>
          </a:p>
          <a:p>
            <a:r>
              <a:rPr lang="en-US" dirty="0"/>
              <a:t>The </a:t>
            </a:r>
            <a:r>
              <a:rPr lang="en-US" dirty="0" smtClean="0"/>
              <a:t>implementation</a:t>
            </a:r>
            <a:r>
              <a:rPr lang="" smtClean="0"/>
              <a:t>(реализация)</a:t>
            </a:r>
            <a:r>
              <a:rPr lang="en-US" dirty="0" smtClean="0"/>
              <a:t> </a:t>
            </a:r>
            <a:r>
              <a:rPr lang="en-US" dirty="0"/>
              <a:t>of this task involves the use of mathematical methods and models of life safety optimization that allow you to clearly present the forecast of a model of various dangerous events and on the basis of which to make optimal (reasonable) decisions.</a:t>
            </a:r>
          </a:p>
          <a:p>
            <a:r>
              <a:rPr lang="en-US" dirty="0"/>
              <a:t>It should be noted that risk management is widely used in many spheres of scientific and industrial activity (technology, economics, ecology, psychology, sociology, </a:t>
            </a:r>
            <a:endParaRPr lang="ru-RU" dirty="0"/>
          </a:p>
        </p:txBody>
      </p:sp>
    </p:spTree>
    <p:extLst>
      <p:ext uri="{BB962C8B-B14F-4D97-AF65-F5344CB8AC3E}">
        <p14:creationId xmlns:p14="http://schemas.microsoft.com/office/powerpoint/2010/main" val="1960876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sz="2400" b="1" dirty="0"/>
              <a:t>Risk </a:t>
            </a:r>
            <a:r>
              <a:rPr lang="en-US" sz="2400" b="1" dirty="0" smtClean="0"/>
              <a:t>assessment</a:t>
            </a:r>
            <a:r>
              <a:rPr lang="" sz="2400" b="1" smtClean="0"/>
              <a:t>(оценка риска)</a:t>
            </a:r>
            <a:r>
              <a:rPr lang="en-US" sz="2400" b="1" dirty="0" smtClean="0"/>
              <a:t> </a:t>
            </a:r>
            <a:r>
              <a:rPr lang="en-US" sz="2400" dirty="0"/>
              <a:t>can be carried out in different ways:</a:t>
            </a:r>
            <a:endParaRPr lang="ru-RU" sz="2400" dirty="0"/>
          </a:p>
        </p:txBody>
      </p:sp>
      <p:sp>
        <p:nvSpPr>
          <p:cNvPr id="3" name="Объект 2"/>
          <p:cNvSpPr>
            <a:spLocks noGrp="1"/>
          </p:cNvSpPr>
          <p:nvPr>
            <p:ph idx="1"/>
          </p:nvPr>
        </p:nvSpPr>
        <p:spPr>
          <a:xfrm>
            <a:off x="457200" y="836712"/>
            <a:ext cx="8229600" cy="5289451"/>
          </a:xfrm>
        </p:spPr>
        <p:txBody>
          <a:bodyPr>
            <a:normAutofit fontScale="62500" lnSpcReduction="20000"/>
          </a:bodyPr>
          <a:lstStyle/>
          <a:p>
            <a:r>
              <a:rPr lang="en-US" dirty="0"/>
              <a:t>1 Engineering is based on the use of the theory of reliability of materials and involves identifying possible ways of failures in objects with the calculation of the probability of their occurrence. At the same time, the risk can be assessed not only under normal conditions of accident-free operation of the facilities, but also in the event of an emergency situation.</a:t>
            </a:r>
          </a:p>
          <a:p>
            <a:r>
              <a:rPr lang="en-US" dirty="0"/>
              <a:t>2 Expert It is the conduct of a risk assessment involving experts (specialists) in a particular field.</a:t>
            </a:r>
          </a:p>
          <a:p>
            <a:r>
              <a:rPr lang="en-US" dirty="0"/>
              <a:t>3 The statistical method makes it possible to carry out hazard risk assessment with the help of informational material (reports on dangerous situations that occurred on the object under study).</a:t>
            </a:r>
          </a:p>
          <a:p>
            <a:r>
              <a:rPr lang="en-US" dirty="0"/>
              <a:t>4 Analog methods are based on the use and comparison of hazards and risk factors that occurred under similar conditions and situations.</a:t>
            </a:r>
          </a:p>
          <a:p>
            <a:r>
              <a:rPr lang="en-US" dirty="0"/>
              <a:t>5 The sociological method is carried out for the purpose of expert assessment of the possible occurrence of risk in workers of certain professions, specialties, population groups</a:t>
            </a:r>
          </a:p>
          <a:p>
            <a:r>
              <a:rPr lang="en-US" dirty="0"/>
              <a:t>An important role in risk management is played by the so-called </a:t>
            </a:r>
            <a:r>
              <a:rPr lang="en-US" b="1" dirty="0"/>
              <a:t>human factor.</a:t>
            </a:r>
            <a:endParaRPr lang="ru-RU" b="1" dirty="0"/>
          </a:p>
        </p:txBody>
      </p:sp>
    </p:spTree>
    <p:extLst>
      <p:ext uri="{BB962C8B-B14F-4D97-AF65-F5344CB8AC3E}">
        <p14:creationId xmlns:p14="http://schemas.microsoft.com/office/powerpoint/2010/main" val="201790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b="1" dirty="0"/>
              <a:t>The human factor </a:t>
            </a:r>
            <a:r>
              <a:rPr lang="en-US" dirty="0"/>
              <a:t>is the causes of risk associated with a person's error in the environment where his activity takes place.</a:t>
            </a:r>
          </a:p>
          <a:p>
            <a:r>
              <a:rPr lang="en-US" dirty="0"/>
              <a:t>  Among them: human behavior and its performance, the state of the means of production in the workplace, decision-making in the performance of the production task and other elements.</a:t>
            </a:r>
            <a:endParaRPr lang="ru-RU" dirty="0"/>
          </a:p>
        </p:txBody>
      </p:sp>
    </p:spTree>
    <p:extLst>
      <p:ext uri="{BB962C8B-B14F-4D97-AF65-F5344CB8AC3E}">
        <p14:creationId xmlns:p14="http://schemas.microsoft.com/office/powerpoint/2010/main" val="120946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85000" lnSpcReduction="10000"/>
          </a:bodyPr>
          <a:lstStyle/>
          <a:p>
            <a:r>
              <a:rPr lang="en-US" dirty="0"/>
              <a:t>Investigation of cases of occupational diseases is conducted by the employer together with the state body in the sphere of sanitary and epidemiological welfare of the population.</a:t>
            </a:r>
          </a:p>
          <a:p>
            <a:r>
              <a:rPr lang="en-US" dirty="0" smtClean="0"/>
              <a:t>Responsible </a:t>
            </a:r>
            <a:r>
              <a:rPr lang="en-US" dirty="0"/>
              <a:t>officials of health organizations must notify employers and the local labor inspectorate about each case of initial treatment of work-related injury or injury to workers related to work, and also of cases of acute occupational disease (poisoning) within two working days by the public authority in Sphere of sanitary and epidemiological welfare of the population</a:t>
            </a:r>
            <a:r>
              <a:rPr lang="en-US" dirty="0" smtClean="0"/>
              <a:t>.</a:t>
            </a:r>
            <a:endParaRPr lang="" smtClean="0"/>
          </a:p>
          <a:p>
            <a:r>
              <a:rPr lang="en-US" dirty="0" smtClean="0"/>
              <a:t>The </a:t>
            </a:r>
            <a:r>
              <a:rPr lang="en-US" dirty="0"/>
              <a:t>employer is responsible for organizing the investigation and recording of accidents involving work activities and occupational diseases.</a:t>
            </a:r>
            <a:endParaRPr lang="ru-RU" dirty="0"/>
          </a:p>
        </p:txBody>
      </p:sp>
    </p:spTree>
    <p:extLst>
      <p:ext uri="{BB962C8B-B14F-4D97-AF65-F5344CB8AC3E}">
        <p14:creationId xmlns:p14="http://schemas.microsoft.com/office/powerpoint/2010/main" val="183518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en-US" dirty="0"/>
              <a:t>Responsibility for the organization of the investigation and registration of accidents, work-related and occupational diseases </a:t>
            </a:r>
            <a:r>
              <a:rPr lang="en-US" dirty="0" smtClean="0"/>
              <a:t>borne</a:t>
            </a:r>
            <a:r>
              <a:rPr lang="" smtClean="0"/>
              <a:t>(несет ответственость)</a:t>
            </a:r>
            <a:r>
              <a:rPr lang="en-US" dirty="0" smtClean="0"/>
              <a:t> </a:t>
            </a:r>
            <a:r>
              <a:rPr lang="en-US" dirty="0"/>
              <a:t>by the employer.</a:t>
            </a:r>
            <a:endParaRPr lang="ru-RU" dirty="0"/>
          </a:p>
        </p:txBody>
      </p:sp>
    </p:spTree>
    <p:extLst>
      <p:ext uri="{BB962C8B-B14F-4D97-AF65-F5344CB8AC3E}">
        <p14:creationId xmlns:p14="http://schemas.microsoft.com/office/powerpoint/2010/main" val="269132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sz="2400" b="1" dirty="0" smtClean="0"/>
              <a:t>Employer's duties(</a:t>
            </a:r>
            <a:r>
              <a:rPr lang="" sz="2400" b="1" smtClean="0"/>
              <a:t>обязанности)</a:t>
            </a:r>
            <a:r>
              <a:rPr lang="en-US" sz="2400" b="1" dirty="0" smtClean="0"/>
              <a:t> </a:t>
            </a:r>
            <a:r>
              <a:rPr lang="en-US" sz="2400" b="1" dirty="0"/>
              <a:t>during the investigation of accidents, work-related</a:t>
            </a:r>
            <a:endParaRPr lang="ru-RU" sz="2400" b="1" dirty="0"/>
          </a:p>
        </p:txBody>
      </p:sp>
      <p:sp>
        <p:nvSpPr>
          <p:cNvPr id="3" name="Объект 2"/>
          <p:cNvSpPr>
            <a:spLocks noGrp="1"/>
          </p:cNvSpPr>
          <p:nvPr>
            <p:ph idx="1"/>
          </p:nvPr>
        </p:nvSpPr>
        <p:spPr>
          <a:xfrm>
            <a:off x="457200" y="1052736"/>
            <a:ext cx="8229600" cy="5073427"/>
          </a:xfrm>
        </p:spPr>
        <p:txBody>
          <a:bodyPr>
            <a:normAutofit fontScale="77500" lnSpcReduction="20000"/>
          </a:bodyPr>
          <a:lstStyle/>
          <a:p>
            <a:r>
              <a:rPr lang="en-US" dirty="0"/>
              <a:t>1) organize the provision of first aid to the victim and, if necessary, his delivery to the healthcare organization;</a:t>
            </a:r>
          </a:p>
          <a:p>
            <a:r>
              <a:rPr lang="en-US" dirty="0"/>
              <a:t>2) to preserve, prior to the investigation, the situation at the place of the accident related to work activity (the condition of equipment and mechanisms, tools), provided that this does not endanger the life and health of others, and also take photographs of the place of the accident;</a:t>
            </a:r>
          </a:p>
          <a:p>
            <a:r>
              <a:rPr lang="en-US" dirty="0"/>
              <a:t>3) immediately inform about the accident of the close relatives of the victim and send a message to the state bodies and organizations specified in this Code and other regulatory legal acts;</a:t>
            </a:r>
          </a:p>
          <a:p>
            <a:r>
              <a:rPr lang="en-US" dirty="0"/>
              <a:t>4) </a:t>
            </a:r>
            <a:r>
              <a:rPr lang="en-US" dirty="0" smtClean="0"/>
              <a:t>allow </a:t>
            </a:r>
            <a:r>
              <a:rPr lang="en-US" dirty="0"/>
              <a:t>members of the commission for special investigation to the </a:t>
            </a:r>
            <a:r>
              <a:rPr lang="en-US" dirty="0" smtClean="0"/>
              <a:t>scene(</a:t>
            </a:r>
            <a:r>
              <a:rPr lang="" smtClean="0"/>
              <a:t>место происшествия)</a:t>
            </a:r>
            <a:r>
              <a:rPr lang="en-US" dirty="0" smtClean="0"/>
              <a:t> </a:t>
            </a:r>
            <a:r>
              <a:rPr lang="en-US" dirty="0"/>
              <a:t>to investigate an accident related to work</a:t>
            </a:r>
            <a:r>
              <a:rPr lang="en-US" dirty="0" smtClean="0"/>
              <a:t>.</a:t>
            </a:r>
            <a:endParaRPr lang="ru-RU" dirty="0"/>
          </a:p>
        </p:txBody>
      </p:sp>
    </p:spTree>
    <p:extLst>
      <p:ext uri="{BB962C8B-B14F-4D97-AF65-F5344CB8AC3E}">
        <p14:creationId xmlns:p14="http://schemas.microsoft.com/office/powerpoint/2010/main" val="2791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70000" lnSpcReduction="20000"/>
          </a:bodyPr>
          <a:lstStyle/>
          <a:p>
            <a:pPr marL="0" indent="0">
              <a:buNone/>
            </a:pPr>
            <a:r>
              <a:rPr lang="" smtClean="0"/>
              <a:t>	</a:t>
            </a:r>
            <a:r>
              <a:rPr lang="en-US" sz="3400" b="1" dirty="0" smtClean="0"/>
              <a:t>The </a:t>
            </a:r>
            <a:r>
              <a:rPr lang="en-US" sz="3400" b="1" dirty="0"/>
              <a:t>employer immediately within 24 hours informs about the accident connected with labor activity:</a:t>
            </a:r>
          </a:p>
          <a:p>
            <a:pPr marL="0" indent="0">
              <a:buNone/>
            </a:pPr>
            <a:r>
              <a:rPr lang="en-US" sz="3400" dirty="0"/>
              <a:t>1) to the local labor inspectorate;</a:t>
            </a:r>
          </a:p>
          <a:p>
            <a:pPr marL="0" indent="0">
              <a:buNone/>
            </a:pPr>
            <a:r>
              <a:rPr lang="en-US" sz="3400" dirty="0"/>
              <a:t>2) to the territorial subdivision of the authorized body in the field of industrial safety in case of accidents occurring at hazardous production facilities;</a:t>
            </a:r>
          </a:p>
          <a:p>
            <a:pPr marL="0" indent="0">
              <a:buNone/>
            </a:pPr>
            <a:r>
              <a:rPr lang="en-US" sz="3400" dirty="0"/>
              <a:t>3) to the territorial subdivision of the state body in the field of sanitary and epidemiological welfare of the population about cases of occupational disease or poisoning;</a:t>
            </a:r>
          </a:p>
          <a:p>
            <a:pPr marL="0" indent="0">
              <a:buNone/>
            </a:pPr>
            <a:r>
              <a:rPr lang="en-US" sz="3400" dirty="0"/>
              <a:t>4) representatives of employees;</a:t>
            </a:r>
          </a:p>
          <a:p>
            <a:pPr marL="0" indent="0">
              <a:buNone/>
            </a:pPr>
            <a:r>
              <a:rPr lang="en-US" sz="3400" dirty="0"/>
              <a:t>5) insurance organization, with which a contract was concluded for the insurance of an employee against accidents in the performance of his labor duties;</a:t>
            </a:r>
          </a:p>
          <a:p>
            <a:pPr marL="0" indent="0">
              <a:buNone/>
            </a:pPr>
            <a:r>
              <a:rPr lang="en-US" sz="3400" dirty="0"/>
              <a:t>6) the law enforcement agency at the place where the accident occurred, and the authorized bodies of production and departmental control and supervision in cases subject to special investigation.</a:t>
            </a:r>
            <a:endParaRPr lang="ru-RU" sz="3400" dirty="0"/>
          </a:p>
        </p:txBody>
      </p:sp>
    </p:spTree>
    <p:extLst>
      <p:ext uri="{BB962C8B-B14F-4D97-AF65-F5344CB8AC3E}">
        <p14:creationId xmlns:p14="http://schemas.microsoft.com/office/powerpoint/2010/main" val="21045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en-US" sz="2400" b="1" dirty="0"/>
              <a:t>The procedure of formation and composition of the Commission for the investigation of accidents, work-related</a:t>
            </a:r>
            <a:endParaRPr lang="ru-RU" sz="2400" b="1" dirty="0"/>
          </a:p>
        </p:txBody>
      </p:sp>
      <p:sp>
        <p:nvSpPr>
          <p:cNvPr id="3" name="Объект 2"/>
          <p:cNvSpPr>
            <a:spLocks noGrp="1"/>
          </p:cNvSpPr>
          <p:nvPr>
            <p:ph idx="1"/>
          </p:nvPr>
        </p:nvSpPr>
        <p:spPr>
          <a:xfrm>
            <a:off x="457200" y="1340768"/>
            <a:ext cx="8229600" cy="4785395"/>
          </a:xfrm>
        </p:spPr>
        <p:txBody>
          <a:bodyPr>
            <a:normAutofit fontScale="92500" lnSpcReduction="20000"/>
          </a:bodyPr>
          <a:lstStyle/>
          <a:p>
            <a:r>
              <a:rPr lang="en-US" dirty="0"/>
              <a:t>Investigation of accidents related to work activities, except for cases that are subject to special investigation, is carried out by a commission created within twenty-four hours from the receipt of an opinion on the severity of work injury, in the following composition:</a:t>
            </a:r>
          </a:p>
          <a:p>
            <a:r>
              <a:rPr lang="en-US" dirty="0"/>
              <a:t>1) the chairman - the head of the organization (in the absence of - the authorized representative of the employer);</a:t>
            </a:r>
          </a:p>
          <a:p>
            <a:r>
              <a:rPr lang="en-US" dirty="0"/>
              <a:t>2) members - the head of the organization's security and labor protection services and a representative of employees.</a:t>
            </a:r>
            <a:endParaRPr lang="ru-RU" dirty="0"/>
          </a:p>
        </p:txBody>
      </p:sp>
    </p:spTree>
    <p:extLst>
      <p:ext uri="{BB962C8B-B14F-4D97-AF65-F5344CB8AC3E}">
        <p14:creationId xmlns:p14="http://schemas.microsoft.com/office/powerpoint/2010/main" val="63419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lstStyle/>
          <a:p>
            <a:r>
              <a:rPr lang="en-US" b="1" dirty="0"/>
              <a:t>Special investigation </a:t>
            </a:r>
            <a:r>
              <a:rPr lang="en-US" dirty="0"/>
              <a:t>shall be:</a:t>
            </a:r>
          </a:p>
          <a:p>
            <a:r>
              <a:rPr lang="en-US" dirty="0"/>
              <a:t>1) accidents related to work activities, with severe or fatal consequences;</a:t>
            </a:r>
          </a:p>
          <a:p>
            <a:r>
              <a:rPr lang="en-US" dirty="0"/>
              <a:t>2) group accidents connected with labor activity, occurred simultaneously with two or more workers;</a:t>
            </a:r>
          </a:p>
          <a:p>
            <a:r>
              <a:rPr lang="en-US" dirty="0"/>
              <a:t>3) group cases of acute poisoning.</a:t>
            </a:r>
            <a:endParaRPr lang="ru-RU" dirty="0"/>
          </a:p>
        </p:txBody>
      </p:sp>
    </p:spTree>
    <p:extLst>
      <p:ext uri="{BB962C8B-B14F-4D97-AF65-F5344CB8AC3E}">
        <p14:creationId xmlns:p14="http://schemas.microsoft.com/office/powerpoint/2010/main" val="39866243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3400</Words>
  <Application>Microsoft Office PowerPoint</Application>
  <PresentationFormat>Экран (4:3)</PresentationFormat>
  <Paragraphs>181</Paragraphs>
  <Slides>39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Тема Office</vt:lpstr>
      <vt:lpstr>Investigation and registration of occupational injuries</vt:lpstr>
      <vt:lpstr>Презентация PowerPoint</vt:lpstr>
      <vt:lpstr>Презентация PowerPoint</vt:lpstr>
      <vt:lpstr>Презентация PowerPoint</vt:lpstr>
      <vt:lpstr>Презентация PowerPoint</vt:lpstr>
      <vt:lpstr>Employer's duties(обязанности) during the investigation of accidents, work-related</vt:lpstr>
      <vt:lpstr>Презентация PowerPoint</vt:lpstr>
      <vt:lpstr>The procedure of formation and composition of the Commission for the investigation of accidents, work-related</vt:lpstr>
      <vt:lpstr>Презентация PowerPoint</vt:lpstr>
      <vt:lpstr>Презентация PowerPoint</vt:lpstr>
      <vt:lpstr>Procedure for investigating accidents involving work</vt:lpstr>
      <vt:lpstr>Презентация PowerPoint</vt:lpstr>
      <vt:lpstr>The order of registration of materials of investigation of the accidents connected with labor activity, and their account(их учет)</vt:lpstr>
      <vt:lpstr>Презентация PowerPoint</vt:lpstr>
      <vt:lpstr>Презентация PowerPoint</vt:lpstr>
      <vt:lpstr>Презентация PowerPoint</vt:lpstr>
      <vt:lpstr>The main causes of accidents at work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Injury analysis methods.</vt:lpstr>
      <vt:lpstr>Презентация PowerPoint</vt:lpstr>
      <vt:lpstr>Methods of analysis of industrial injuries.</vt:lpstr>
      <vt:lpstr>Презентация PowerPoint</vt:lpstr>
      <vt:lpstr>Презентация PowerPoint</vt:lpstr>
      <vt:lpstr>Презентация PowerPoint</vt:lpstr>
      <vt:lpstr>Презентация PowerPoint</vt:lpstr>
      <vt:lpstr>Презентация PowerPoint</vt:lpstr>
      <vt:lpstr>Principles of Risk Management</vt:lpstr>
      <vt:lpstr>Презентация PowerPoint</vt:lpstr>
      <vt:lpstr>Презентация PowerPoint</vt:lpstr>
      <vt:lpstr>Презентация PowerPoint</vt:lpstr>
      <vt:lpstr>Презентация PowerPoint</vt:lpstr>
      <vt:lpstr>Risk assessment(оценка риска) can be carried out in different ways:</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27</cp:revision>
  <dcterms:created xsi:type="dcterms:W3CDTF">2017-07-01T11:36:02Z</dcterms:created>
  <dcterms:modified xsi:type="dcterms:W3CDTF">2018-10-04T07:17:01Z</dcterms:modified>
</cp:coreProperties>
</file>