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A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4660"/>
  </p:normalViewPr>
  <p:slideViewPr>
    <p:cSldViewPr snapToGrid="0">
      <p:cViewPr varScale="1">
        <p:scale>
          <a:sx n="82" d="100"/>
          <a:sy n="82" d="100"/>
        </p:scale>
        <p:origin x="59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F77C-0388-48A2-9E3E-F24321201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26D01F-BF07-4601-8FB5-491790E83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B341F-928F-4B37-B1CA-F19F9AA1A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AEFE-F418-4786-82AC-031335735580}" type="datetimeFigureOut">
              <a:rPr lang="en-US" smtClean="0"/>
              <a:t>30-Sep-19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04308-A049-435A-BA23-E420E6655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FDC28-1619-4B6A-BA94-7823EBC6C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8B96-C466-4276-81CB-4E6B0C17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87097-4470-444D-AC8E-9F9B07B2C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90338-3957-4FCB-B0A4-B0FB65175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21827-9BEF-42B1-9A1B-4C279EE05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AEFE-F418-4786-82AC-031335735580}" type="datetimeFigureOut">
              <a:rPr lang="en-US" smtClean="0"/>
              <a:t>30-Sep-19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27C16-6970-4827-84E8-7EE7041C8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9C634-036E-4831-876A-31BFD1B6B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8B96-C466-4276-81CB-4E6B0C17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D0A3C5-D0CF-4F92-8707-034B6EDC1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47A1D-A446-43CF-B938-F9EBE66EF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25E11-EE9C-46E9-96B4-1BE554BBB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AEFE-F418-4786-82AC-031335735580}" type="datetimeFigureOut">
              <a:rPr lang="en-US" smtClean="0"/>
              <a:t>30-Sep-19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30A6F-DEC7-450C-9688-C357DBD6A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16B65-FC4F-4E37-AB46-1939972E0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8B96-C466-4276-81CB-4E6B0C17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5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28F9-E942-4AF4-9E3A-B99B70DCB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8F004-2CA4-4E4F-A0C1-4F619CD51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3D920-1675-4A24-B7CA-4CB76D00A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AEFE-F418-4786-82AC-031335735580}" type="datetimeFigureOut">
              <a:rPr lang="en-US" smtClean="0"/>
              <a:t>30-Sep-19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F7BCA-2034-4505-8B7C-6AB5EB2BC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C083C-7A13-4945-A755-DC60F7B2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8B96-C466-4276-81CB-4E6B0C17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0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7A92B-596D-4511-B58B-8535748E4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A9CEA-A5E8-47AA-A7B9-033E0EE02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8A36E-66E0-4548-AC38-E4CD64998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AEFE-F418-4786-82AC-031335735580}" type="datetimeFigureOut">
              <a:rPr lang="en-US" smtClean="0"/>
              <a:t>30-Sep-19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995C3-6104-40F6-B08D-D223E195C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BC6C1-043A-4642-9EE1-958CA43A1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8B96-C466-4276-81CB-4E6B0C17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7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AD69-A1F0-4EFE-8B5A-A899CFD10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9F5FC-92F0-42EA-BEE2-3C934BDE2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D282A-AA3A-4C49-A3E5-60EDA1ABE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C604F-2483-461B-8FD1-42E02D1F1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AEFE-F418-4786-82AC-031335735580}" type="datetimeFigureOut">
              <a:rPr lang="en-US" smtClean="0"/>
              <a:t>30-Sep-19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41E6E-5918-4627-8C20-16B7E4C27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3D0F7-7A76-4DD6-AA9B-2E5D3E0C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8B96-C466-4276-81CB-4E6B0C17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1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262B-7A61-46CA-BA2A-732FDFC6A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64C5D-396B-4C92-9F78-0EABF12AB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D5905D-E8A3-4255-9943-370341356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80E391-CF3C-43EC-8674-09487C13B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571C92-9044-4859-9C63-D4439D263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61D3E5-8BA5-4B16-A0D7-440DFD63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AEFE-F418-4786-82AC-031335735580}" type="datetimeFigureOut">
              <a:rPr lang="en-US" smtClean="0"/>
              <a:t>30-Sep-19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AEC3B2-6D90-416D-AA92-B5AB9E21F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33EF6B-16A6-4DD7-B7E9-80A60CC3A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8B96-C466-4276-81CB-4E6B0C17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1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C538-EC77-4204-8DED-488DEF8D7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A5247-D513-4F41-B59E-EFC3D4497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AEFE-F418-4786-82AC-031335735580}" type="datetimeFigureOut">
              <a:rPr lang="en-US" smtClean="0"/>
              <a:t>30-Sep-19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E2ACD-3477-4567-8378-A92C24F6F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1BB59-AEAE-48B6-8F9E-BDC2DB133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8B96-C466-4276-81CB-4E6B0C17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7B0305-6862-4CA2-9C56-928B6B841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AEFE-F418-4786-82AC-031335735580}" type="datetimeFigureOut">
              <a:rPr lang="en-US" smtClean="0"/>
              <a:t>30-Sep-19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066D1-E9DA-421A-887A-0E90AE4D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07A75-1C95-409F-8928-859169E67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8B96-C466-4276-81CB-4E6B0C17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92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D52A4-A6AA-4709-9FFB-28BC5F6F4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A6295-21FA-4689-9549-4F81EDF98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7B288-8020-459D-8DC0-5B21C95E5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4BCC5-378D-4430-9E2B-CC15CDB19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AEFE-F418-4786-82AC-031335735580}" type="datetimeFigureOut">
              <a:rPr lang="en-US" smtClean="0"/>
              <a:t>30-Sep-19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16FE0-F977-45DF-AE84-F624F2A2B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2353A-4E8F-4DB5-BE90-6138FDAD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8B96-C466-4276-81CB-4E6B0C17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89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2E857-9906-42D9-8D2A-7183DE2AB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277891-1692-46BA-93A3-85883A4C59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FA9A4-EDD2-44B8-97D4-2D8883C5C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B1D12-028B-47C3-9E65-5E18CB09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AEFE-F418-4786-82AC-031335735580}" type="datetimeFigureOut">
              <a:rPr lang="en-US" smtClean="0"/>
              <a:t>30-Sep-19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3F901-777D-469B-BFF3-D989C3314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2275E-0D98-4E75-8C8A-B28AF0E0A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8B96-C466-4276-81CB-4E6B0C17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3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D9555A-1750-4CBE-A636-4687B479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E96D0-A0E8-474C-A392-B6FD9ED14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641C1-A0C0-4F68-87E2-1C9080E10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1AEFE-F418-4786-82AC-031335735580}" type="datetimeFigureOut">
              <a:rPr lang="en-US" smtClean="0"/>
              <a:t>30-Sep-19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28A5F-C0AD-496A-8E6D-B4C5357DF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35777-6D49-416A-A52E-6EBDAAA95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D8B96-C466-4276-81CB-4E6B0C17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8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6" descr="Related image">
            <a:extLst>
              <a:ext uri="{FF2B5EF4-FFF2-40B4-BE49-F238E27FC236}">
                <a16:creationId xmlns:a16="http://schemas.microsoft.com/office/drawing/2014/main" id="{48902727-B562-4DE7-ABAC-93CA873AE5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30"/>
          <a:stretch/>
        </p:blipFill>
        <p:spPr bwMode="auto">
          <a:xfrm>
            <a:off x="2440089" y="1943429"/>
            <a:ext cx="1536161" cy="108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graph silhouette">
            <a:extLst>
              <a:ext uri="{FF2B5EF4-FFF2-40B4-BE49-F238E27FC236}">
                <a16:creationId xmlns:a16="http://schemas.microsoft.com/office/drawing/2014/main" id="{A3B27C67-C713-46B7-9F44-1F5230182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0" t="27768" r="7030" b="34231"/>
          <a:stretch/>
        </p:blipFill>
        <p:spPr bwMode="auto">
          <a:xfrm>
            <a:off x="9135121" y="2989560"/>
            <a:ext cx="1775535" cy="8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FA31FC-C24D-4D0D-B90F-45395E4CDA7C}"/>
              </a:ext>
            </a:extLst>
          </p:cNvPr>
          <p:cNvSpPr/>
          <p:nvPr/>
        </p:nvSpPr>
        <p:spPr>
          <a:xfrm>
            <a:off x="0" y="2937769"/>
            <a:ext cx="1775535" cy="982461"/>
          </a:xfrm>
          <a:prstGeom prst="roundRect">
            <a:avLst/>
          </a:prstGeom>
          <a:solidFill>
            <a:srgbClr val="4EAAE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Input Parameter (Company, Time Frame)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886191-19FE-49B0-A187-AF604A7DA4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751643"/>
            <a:ext cx="3067975" cy="306797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640483-EF6F-4A99-A8A7-91E4453505F1}"/>
              </a:ext>
            </a:extLst>
          </p:cNvPr>
          <p:cNvSpPr/>
          <p:nvPr/>
        </p:nvSpPr>
        <p:spPr>
          <a:xfrm>
            <a:off x="4489514" y="1965673"/>
            <a:ext cx="1775535" cy="982461"/>
          </a:xfrm>
          <a:prstGeom prst="roundRect">
            <a:avLst/>
          </a:prstGeom>
          <a:solidFill>
            <a:srgbClr val="4EAAE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Text &amp; Image Parsing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F5ECC3-6A01-4AD5-BE8C-C9CD74F1B069}"/>
              </a:ext>
            </a:extLst>
          </p:cNvPr>
          <p:cNvSpPr/>
          <p:nvPr/>
        </p:nvSpPr>
        <p:spPr>
          <a:xfrm>
            <a:off x="8979028" y="1965673"/>
            <a:ext cx="1775535" cy="982461"/>
          </a:xfrm>
          <a:prstGeom prst="roundRect">
            <a:avLst/>
          </a:prstGeom>
          <a:solidFill>
            <a:srgbClr val="4EAAE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Sentiment Analysis &amp; Processing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6AA767E-FCC7-4A93-96C2-813B7C0FE258}"/>
              </a:ext>
            </a:extLst>
          </p:cNvPr>
          <p:cNvSpPr/>
          <p:nvPr/>
        </p:nvSpPr>
        <p:spPr>
          <a:xfrm>
            <a:off x="4489514" y="3909866"/>
            <a:ext cx="1775535" cy="982461"/>
          </a:xfrm>
          <a:prstGeom prst="roundRect">
            <a:avLst/>
          </a:prstGeom>
          <a:solidFill>
            <a:srgbClr val="4EAAE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Market Data Processing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D488B4C-BEA4-457D-AC81-1E9B584F55C9}"/>
              </a:ext>
            </a:extLst>
          </p:cNvPr>
          <p:cNvSpPr/>
          <p:nvPr/>
        </p:nvSpPr>
        <p:spPr>
          <a:xfrm>
            <a:off x="10910656" y="2937769"/>
            <a:ext cx="1281344" cy="982461"/>
          </a:xfrm>
          <a:prstGeom prst="roundRect">
            <a:avLst/>
          </a:prstGeom>
          <a:solidFill>
            <a:srgbClr val="4EAAE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Correlation and Visualization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B918BA-2739-47CA-A5DF-756679B3CB75}"/>
              </a:ext>
            </a:extLst>
          </p:cNvPr>
          <p:cNvCxnSpPr>
            <a:cxnSpLocks/>
          </p:cNvCxnSpPr>
          <p:nvPr/>
        </p:nvCxnSpPr>
        <p:spPr>
          <a:xfrm flipV="1">
            <a:off x="1846559" y="2464301"/>
            <a:ext cx="355106" cy="491232"/>
          </a:xfrm>
          <a:prstGeom prst="straightConnector1">
            <a:avLst/>
          </a:prstGeom>
          <a:ln w="38100">
            <a:solidFill>
              <a:srgbClr val="00206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AEAE14-A528-427D-A6CC-3443AA43BC4F}"/>
              </a:ext>
            </a:extLst>
          </p:cNvPr>
          <p:cNvCxnSpPr>
            <a:cxnSpLocks/>
          </p:cNvCxnSpPr>
          <p:nvPr/>
        </p:nvCxnSpPr>
        <p:spPr>
          <a:xfrm>
            <a:off x="4072262" y="2455423"/>
            <a:ext cx="355106" cy="0"/>
          </a:xfrm>
          <a:prstGeom prst="straightConnector1">
            <a:avLst/>
          </a:prstGeom>
          <a:ln w="38100">
            <a:solidFill>
              <a:srgbClr val="00206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8D6A09-DE92-488A-83F1-1C836A1B7599}"/>
              </a:ext>
            </a:extLst>
          </p:cNvPr>
          <p:cNvCxnSpPr>
            <a:cxnSpLocks/>
          </p:cNvCxnSpPr>
          <p:nvPr/>
        </p:nvCxnSpPr>
        <p:spPr>
          <a:xfrm>
            <a:off x="6347535" y="2455423"/>
            <a:ext cx="355106" cy="0"/>
          </a:xfrm>
          <a:prstGeom prst="straightConnector1">
            <a:avLst/>
          </a:prstGeom>
          <a:ln w="38100">
            <a:solidFill>
              <a:srgbClr val="00206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2F6139-B42D-44CD-8535-9326E0445DFD}"/>
              </a:ext>
            </a:extLst>
          </p:cNvPr>
          <p:cNvCxnSpPr>
            <a:cxnSpLocks/>
          </p:cNvCxnSpPr>
          <p:nvPr/>
        </p:nvCxnSpPr>
        <p:spPr>
          <a:xfrm>
            <a:off x="8597288" y="2455423"/>
            <a:ext cx="355106" cy="0"/>
          </a:xfrm>
          <a:prstGeom prst="straightConnector1">
            <a:avLst/>
          </a:prstGeom>
          <a:ln w="38100">
            <a:solidFill>
              <a:srgbClr val="00206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29C6D3-BBA9-4F98-99C9-6272253DEA97}"/>
              </a:ext>
            </a:extLst>
          </p:cNvPr>
          <p:cNvCxnSpPr>
            <a:cxnSpLocks/>
          </p:cNvCxnSpPr>
          <p:nvPr/>
        </p:nvCxnSpPr>
        <p:spPr>
          <a:xfrm>
            <a:off x="4072262" y="4367068"/>
            <a:ext cx="355106" cy="0"/>
          </a:xfrm>
          <a:prstGeom prst="straightConnector1">
            <a:avLst/>
          </a:prstGeom>
          <a:ln w="38100">
            <a:solidFill>
              <a:srgbClr val="00206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45EA011-B0E8-42AC-AD97-912A13F36562}"/>
              </a:ext>
            </a:extLst>
          </p:cNvPr>
          <p:cNvCxnSpPr>
            <a:cxnSpLocks/>
          </p:cNvCxnSpPr>
          <p:nvPr/>
        </p:nvCxnSpPr>
        <p:spPr>
          <a:xfrm>
            <a:off x="1846559" y="3909866"/>
            <a:ext cx="355106" cy="457202"/>
          </a:xfrm>
          <a:prstGeom prst="straightConnector1">
            <a:avLst/>
          </a:prstGeom>
          <a:ln w="38100">
            <a:solidFill>
              <a:srgbClr val="00206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416286-CD9F-4E0B-8BF4-859F6CB0280F}"/>
              </a:ext>
            </a:extLst>
          </p:cNvPr>
          <p:cNvCxnSpPr>
            <a:cxnSpLocks/>
          </p:cNvCxnSpPr>
          <p:nvPr/>
        </p:nvCxnSpPr>
        <p:spPr>
          <a:xfrm>
            <a:off x="6347535" y="4367068"/>
            <a:ext cx="5228945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97F4B7-5666-45E9-BD45-B633C49B7420}"/>
              </a:ext>
            </a:extLst>
          </p:cNvPr>
          <p:cNvCxnSpPr>
            <a:cxnSpLocks/>
          </p:cNvCxnSpPr>
          <p:nvPr/>
        </p:nvCxnSpPr>
        <p:spPr>
          <a:xfrm flipV="1">
            <a:off x="11576480" y="3909866"/>
            <a:ext cx="0" cy="446838"/>
          </a:xfrm>
          <a:prstGeom prst="straightConnector1">
            <a:avLst/>
          </a:prstGeom>
          <a:ln w="38100">
            <a:solidFill>
              <a:srgbClr val="00206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CDCAC5-2EFF-4F28-BA25-0E33EA9227CD}"/>
              </a:ext>
            </a:extLst>
          </p:cNvPr>
          <p:cNvCxnSpPr>
            <a:cxnSpLocks/>
          </p:cNvCxnSpPr>
          <p:nvPr/>
        </p:nvCxnSpPr>
        <p:spPr>
          <a:xfrm>
            <a:off x="10821879" y="2455423"/>
            <a:ext cx="754601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D18304D-E4E8-4E9A-8AE7-4CA906E0CD34}"/>
              </a:ext>
            </a:extLst>
          </p:cNvPr>
          <p:cNvCxnSpPr>
            <a:cxnSpLocks/>
          </p:cNvCxnSpPr>
          <p:nvPr/>
        </p:nvCxnSpPr>
        <p:spPr>
          <a:xfrm>
            <a:off x="11576480" y="2464301"/>
            <a:ext cx="0" cy="369150"/>
          </a:xfrm>
          <a:prstGeom prst="straightConnector1">
            <a:avLst/>
          </a:prstGeom>
          <a:ln w="38100">
            <a:solidFill>
              <a:srgbClr val="00206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8E1C5AF-D43D-45B8-A73F-297845D01CB6}"/>
              </a:ext>
            </a:extLst>
          </p:cNvPr>
          <p:cNvSpPr/>
          <p:nvPr/>
        </p:nvSpPr>
        <p:spPr>
          <a:xfrm>
            <a:off x="6755909" y="1944955"/>
            <a:ext cx="1775535" cy="98246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NLP or Image Processor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24E94-BD18-48EE-A346-2263314B0D29}"/>
              </a:ext>
            </a:extLst>
          </p:cNvPr>
          <p:cNvSpPr txBox="1"/>
          <p:nvPr/>
        </p:nvSpPr>
        <p:spPr>
          <a:xfrm>
            <a:off x="2640017" y="2232863"/>
            <a:ext cx="1428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Source </a:t>
            </a:r>
          </a:p>
          <a:p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3" name="Picture 6" descr="Related image">
            <a:extLst>
              <a:ext uri="{FF2B5EF4-FFF2-40B4-BE49-F238E27FC236}">
                <a16:creationId xmlns:a16="http://schemas.microsoft.com/office/drawing/2014/main" id="{C6BA20E2-06DB-40AB-A32F-2387BE42E7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30"/>
          <a:stretch/>
        </p:blipFill>
        <p:spPr bwMode="auto">
          <a:xfrm>
            <a:off x="2414125" y="3832932"/>
            <a:ext cx="1536161" cy="108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F71E1CC-742A-454E-9CB7-978373ADC9BF}"/>
              </a:ext>
            </a:extLst>
          </p:cNvPr>
          <p:cNvSpPr txBox="1"/>
          <p:nvPr/>
        </p:nvSpPr>
        <p:spPr>
          <a:xfrm>
            <a:off x="2493714" y="4095094"/>
            <a:ext cx="14289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Stock Market </a:t>
            </a:r>
          </a:p>
          <a:p>
            <a:pPr algn="ctr"/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Download</a:t>
            </a:r>
          </a:p>
        </p:txBody>
      </p:sp>
    </p:spTree>
    <p:extLst>
      <p:ext uri="{BB962C8B-B14F-4D97-AF65-F5344CB8AC3E}">
        <p14:creationId xmlns:p14="http://schemas.microsoft.com/office/powerpoint/2010/main" val="2038933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009A1F-3F2D-4049-8262-C5C9C1E2EC49}"/>
              </a:ext>
            </a:extLst>
          </p:cNvPr>
          <p:cNvSpPr txBox="1"/>
          <p:nvPr/>
        </p:nvSpPr>
        <p:spPr>
          <a:xfrm>
            <a:off x="621612" y="816714"/>
            <a:ext cx="450089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Can Twitter Help Investors Predict the Value of a Company’s Stock?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A Boston University team aims to find out</a:t>
            </a: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21E42F-C12E-4A5D-8F97-AF7341EDE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549" y="638565"/>
            <a:ext cx="6600825" cy="5543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CCD462-433F-4EEE-9A1F-ED6E66BD4E98}"/>
              </a:ext>
            </a:extLst>
          </p:cNvPr>
          <p:cNvSpPr txBox="1"/>
          <p:nvPr/>
        </p:nvSpPr>
        <p:spPr>
          <a:xfrm>
            <a:off x="5803641" y="6258705"/>
            <a:ext cx="594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TESLA INC. Closing Value per Share as of 27 September 2019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2B4A1A-4BD4-4FCD-B786-5B90319B61A5}"/>
              </a:ext>
            </a:extLst>
          </p:cNvPr>
          <p:cNvSpPr txBox="1"/>
          <p:nvPr/>
        </p:nvSpPr>
        <p:spPr>
          <a:xfrm>
            <a:off x="621612" y="2200755"/>
            <a:ext cx="450089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With Twitter users generating ample data during a day on multiple topics, the team  mines such data, with mentions of a specific company. The sentiment of these tweets is then correlated to the closing value of a stock by day. 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Shareholders and company executives may then be able to predict </a:t>
            </a: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</a:rPr>
              <a:t>if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dissatisfaction affects the value of their company and holdings</a:t>
            </a:r>
          </a:p>
        </p:txBody>
      </p:sp>
    </p:spTree>
    <p:extLst>
      <p:ext uri="{BB962C8B-B14F-4D97-AF65-F5344CB8AC3E}">
        <p14:creationId xmlns:p14="http://schemas.microsoft.com/office/powerpoint/2010/main" val="1823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6" descr="Related image">
            <a:extLst>
              <a:ext uri="{FF2B5EF4-FFF2-40B4-BE49-F238E27FC236}">
                <a16:creationId xmlns:a16="http://schemas.microsoft.com/office/drawing/2014/main" id="{48902727-B562-4DE7-ABAC-93CA873AE5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30"/>
          <a:stretch/>
        </p:blipFill>
        <p:spPr bwMode="auto">
          <a:xfrm>
            <a:off x="981231" y="436008"/>
            <a:ext cx="2268261" cy="160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D24E94-BD18-48EE-A346-2263314B0D29}"/>
              </a:ext>
            </a:extLst>
          </p:cNvPr>
          <p:cNvSpPr txBox="1"/>
          <p:nvPr/>
        </p:nvSpPr>
        <p:spPr>
          <a:xfrm>
            <a:off x="1473957" y="890529"/>
            <a:ext cx="1775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Source 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3" name="Picture 6" descr="Related image">
            <a:extLst>
              <a:ext uri="{FF2B5EF4-FFF2-40B4-BE49-F238E27FC236}">
                <a16:creationId xmlns:a16="http://schemas.microsoft.com/office/drawing/2014/main" id="{C6BA20E2-06DB-40AB-A32F-2387BE42E7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30"/>
          <a:stretch/>
        </p:blipFill>
        <p:spPr bwMode="auto">
          <a:xfrm>
            <a:off x="9573768" y="436009"/>
            <a:ext cx="2177509" cy="154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F71E1CC-742A-454E-9CB7-978373ADC9BF}"/>
              </a:ext>
            </a:extLst>
          </p:cNvPr>
          <p:cNvSpPr txBox="1"/>
          <p:nvPr/>
        </p:nvSpPr>
        <p:spPr>
          <a:xfrm>
            <a:off x="9646513" y="885391"/>
            <a:ext cx="2008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Stock Market 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Download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009A1F-3F2D-4049-8262-C5C9C1E2EC49}"/>
              </a:ext>
            </a:extLst>
          </p:cNvPr>
          <p:cNvSpPr txBox="1"/>
          <p:nvPr/>
        </p:nvSpPr>
        <p:spPr>
          <a:xfrm>
            <a:off x="892201" y="2225636"/>
            <a:ext cx="318715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Where?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Twitter</a:t>
            </a: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What?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#hashtag mentions of company, e.g. Tesla</a:t>
            </a: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Why?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: More than 1 billion Twitter users – large source of data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D4E6A9B-785B-4A78-A302-087877193C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09490" y="-403332"/>
            <a:ext cx="3067975" cy="3067975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59188F1-C5DD-4B19-A301-6DA9DFA1F127}"/>
              </a:ext>
            </a:extLst>
          </p:cNvPr>
          <p:cNvSpPr/>
          <p:nvPr/>
        </p:nvSpPr>
        <p:spPr>
          <a:xfrm>
            <a:off x="5641654" y="752318"/>
            <a:ext cx="1775535" cy="98246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Natural Language Processor</a:t>
            </a:r>
          </a:p>
        </p:txBody>
      </p:sp>
      <p:pic>
        <p:nvPicPr>
          <p:cNvPr id="1026" name="Picture 2" descr="Image result for GOOGLE">
            <a:extLst>
              <a:ext uri="{FF2B5EF4-FFF2-40B4-BE49-F238E27FC236}">
                <a16:creationId xmlns:a16="http://schemas.microsoft.com/office/drawing/2014/main" id="{87CB1334-F103-4983-AF4A-DD59C829A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13" y="4826124"/>
            <a:ext cx="1845748" cy="184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witter">
            <a:extLst>
              <a:ext uri="{FF2B5EF4-FFF2-40B4-BE49-F238E27FC236}">
                <a16:creationId xmlns:a16="http://schemas.microsoft.com/office/drawing/2014/main" id="{0CEBAFED-A36F-4FED-A5C7-B580A3B4E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82" y="4514850"/>
            <a:ext cx="234315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lpha vantage">
            <a:extLst>
              <a:ext uri="{FF2B5EF4-FFF2-40B4-BE49-F238E27FC236}">
                <a16:creationId xmlns:a16="http://schemas.microsoft.com/office/drawing/2014/main" id="{7E0EE8BC-232B-4768-A354-27D19E735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900" y="3982797"/>
            <a:ext cx="2689075" cy="268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12F1698-39EA-444C-BB95-7C7F969F6F42}"/>
              </a:ext>
            </a:extLst>
          </p:cNvPr>
          <p:cNvSpPr txBox="1"/>
          <p:nvPr/>
        </p:nvSpPr>
        <p:spPr>
          <a:xfrm>
            <a:off x="5276666" y="2225636"/>
            <a:ext cx="318715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Where?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Google</a:t>
            </a: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What?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Score of the general sentiment of data acquired from Twitter users</a:t>
            </a: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Why?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: Google’s machine learning model is efficient at analyzing English text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EDD370-E138-4B4E-A390-F6CA20C09E46}"/>
              </a:ext>
            </a:extLst>
          </p:cNvPr>
          <p:cNvSpPr txBox="1"/>
          <p:nvPr/>
        </p:nvSpPr>
        <p:spPr>
          <a:xfrm>
            <a:off x="9057228" y="2225636"/>
            <a:ext cx="318715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Where?: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Alpha Vantage</a:t>
            </a: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What?: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Stock Market Data for any company since 2002</a:t>
            </a: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Why?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: Time series data from AV provides snapshots like average, open, close, low and high stock value for any listed company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883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009A1F-3F2D-4049-8262-C5C9C1E2EC49}"/>
              </a:ext>
            </a:extLst>
          </p:cNvPr>
          <p:cNvSpPr txBox="1"/>
          <p:nvPr/>
        </p:nvSpPr>
        <p:spPr>
          <a:xfrm>
            <a:off x="621612" y="816714"/>
            <a:ext cx="4500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How To Use:</a:t>
            </a: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2B4A1A-4BD4-4FCD-B786-5B90319B61A5}"/>
              </a:ext>
            </a:extLst>
          </p:cNvPr>
          <p:cNvSpPr txBox="1"/>
          <p:nvPr/>
        </p:nvSpPr>
        <p:spPr>
          <a:xfrm>
            <a:off x="621612" y="1435645"/>
            <a:ext cx="51447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Need: 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Company name and stock market abbreviation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Date range for needed analysis</a:t>
            </a:r>
          </a:p>
        </p:txBody>
      </p:sp>
    </p:spTree>
    <p:extLst>
      <p:ext uri="{BB962C8B-B14F-4D97-AF65-F5344CB8AC3E}">
        <p14:creationId xmlns:p14="http://schemas.microsoft.com/office/powerpoint/2010/main" val="338709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009A1F-3F2D-4049-8262-C5C9C1E2EC49}"/>
              </a:ext>
            </a:extLst>
          </p:cNvPr>
          <p:cNvSpPr txBox="1"/>
          <p:nvPr/>
        </p:nvSpPr>
        <p:spPr>
          <a:xfrm>
            <a:off x="621612" y="816714"/>
            <a:ext cx="4500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Lessons Learned</a:t>
            </a: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2B4A1A-4BD4-4FCD-B786-5B90319B61A5}"/>
              </a:ext>
            </a:extLst>
          </p:cNvPr>
          <p:cNvSpPr txBox="1"/>
          <p:nvPr/>
        </p:nvSpPr>
        <p:spPr>
          <a:xfrm>
            <a:off x="621612" y="1538281"/>
            <a:ext cx="93528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Open-source API’s are tricky because there is no direct assistance from the API’s owners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2117725" algn="l"/>
              </a:tabLst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API’s are discontinued from time to time, e.g. the Yahoo Finance stock market API; and often, the data is limited, e.g. the Quandl stock market API provides data up to March 26, 2018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2117725" algn="l"/>
              </a:tabLst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There is a lot of potential with the Twitter API, aside from a sentiment analysis: the team can imagine extensive models which return most used words, heatmaps on where a product is used the most, etc. allowing entities such as small businesses or indie artists to thrive in the digital economy</a:t>
            </a:r>
          </a:p>
        </p:txBody>
      </p:sp>
    </p:spTree>
    <p:extLst>
      <p:ext uri="{BB962C8B-B14F-4D97-AF65-F5344CB8AC3E}">
        <p14:creationId xmlns:p14="http://schemas.microsoft.com/office/powerpoint/2010/main" val="3749731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370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Ntwari, Patrick (GE Aviation, US)</dc:creator>
  <cp:lastModifiedBy>Ntwari, Patrick (GE Aviation, US)</cp:lastModifiedBy>
  <cp:revision>17</cp:revision>
  <dcterms:created xsi:type="dcterms:W3CDTF">2019-09-16T17:42:31Z</dcterms:created>
  <dcterms:modified xsi:type="dcterms:W3CDTF">2019-09-30T05:45:00Z</dcterms:modified>
</cp:coreProperties>
</file>