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072" autoAdjust="0"/>
  </p:normalViewPr>
  <p:slideViewPr>
    <p:cSldViewPr snapToGrid="0">
      <p:cViewPr varScale="1">
        <p:scale>
          <a:sx n="59" d="100"/>
          <a:sy n="59" d="100"/>
        </p:scale>
        <p:origin x="1140" y="54"/>
      </p:cViewPr>
      <p:guideLst>
        <p:guide orient="horz" pos="2160"/>
        <p:guide pos="3840"/>
      </p:guideLst>
    </p:cSldViewPr>
  </p:slideViewPr>
  <p:notesTextViewPr>
    <p:cViewPr>
      <p:scale>
        <a:sx n="1" d="1"/>
        <a:sy n="1" d="1"/>
      </p:scale>
      <p:origin x="0" y="0"/>
    </p:cViewPr>
  </p:notesTextViewPr>
  <p:sorterViewPr>
    <p:cViewPr>
      <p:scale>
        <a:sx n="100" d="100"/>
        <a:sy n="100" d="100"/>
      </p:scale>
      <p:origin x="0" y="-23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033EC-38BF-4AD4-9467-7D2380108C19}" type="datetimeFigureOut">
              <a:rPr lang="en-US" smtClean="0"/>
              <a:t>7/30/2018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A354F-E8EA-4E4F-BEEB-F269B5F913B6}" type="slidenum">
              <a:rPr lang="en-US" smtClean="0"/>
              <a:t>‹#›</a:t>
            </a:fld>
            <a:endParaRPr lang="en-US"/>
          </a:p>
        </p:txBody>
      </p:sp>
    </p:spTree>
    <p:extLst>
      <p:ext uri="{BB962C8B-B14F-4D97-AF65-F5344CB8AC3E}">
        <p14:creationId xmlns:p14="http://schemas.microsoft.com/office/powerpoint/2010/main" val="190164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sole.aws.amazon.com/directconnect/hom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searchnetworking.techtarget.com/definition/Session-layer" TargetMode="External"/><Relationship Id="rId13" Type="http://schemas.openxmlformats.org/officeDocument/2006/relationships/hyperlink" Target="https://searchmicroservices.techtarget.com/definition/XML-Extensible-Markup-Language" TargetMode="External"/><Relationship Id="rId18" Type="http://schemas.openxmlformats.org/officeDocument/2006/relationships/hyperlink" Target="https://searchwindevelopment.techtarget.com/definition/HTTP" TargetMode="External"/><Relationship Id="rId3" Type="http://schemas.openxmlformats.org/officeDocument/2006/relationships/hyperlink" Target="https://searchnetworking.techtarget.com/definition/OSI" TargetMode="External"/><Relationship Id="rId7" Type="http://schemas.openxmlformats.org/officeDocument/2006/relationships/hyperlink" Target="https://searchnetworking.techtarget.com/definition/port-80" TargetMode="External"/><Relationship Id="rId12" Type="http://schemas.openxmlformats.org/officeDocument/2006/relationships/hyperlink" Target="https://whatis.techtarget.com/definition/ASN1-Abstract-Syntax-Notation-One" TargetMode="External"/><Relationship Id="rId17" Type="http://schemas.openxmlformats.org/officeDocument/2006/relationships/hyperlink" Target="https://searchtelecom.techtarget.com/definition/point-of-presence-POP" TargetMode="External"/><Relationship Id="rId2" Type="http://schemas.openxmlformats.org/officeDocument/2006/relationships/slide" Target="../slides/slide12.xml"/><Relationship Id="rId16" Type="http://schemas.openxmlformats.org/officeDocument/2006/relationships/hyperlink" Target="https://searchexchange.techtarget.com/definition/SMTP" TargetMode="External"/><Relationship Id="rId1" Type="http://schemas.openxmlformats.org/officeDocument/2006/relationships/notesMaster" Target="../notesMasters/notesMaster1.xml"/><Relationship Id="rId6" Type="http://schemas.openxmlformats.org/officeDocument/2006/relationships/hyperlink" Target="https://searchnetworking.techtarget.com/definition/UDP-User-Datagram-Protocol" TargetMode="External"/><Relationship Id="rId11" Type="http://schemas.openxmlformats.org/officeDocument/2006/relationships/hyperlink" Target="https://searchnetworking.techtarget.com/definition/presentation-layer" TargetMode="External"/><Relationship Id="rId5" Type="http://schemas.openxmlformats.org/officeDocument/2006/relationships/hyperlink" Target="https://searchnetworking.techtarget.com/definition/TCP" TargetMode="External"/><Relationship Id="rId15" Type="http://schemas.openxmlformats.org/officeDocument/2006/relationships/hyperlink" Target="https://searchenterprisewan.techtarget.com/definition/File-Transfer-Protocol" TargetMode="External"/><Relationship Id="rId10" Type="http://schemas.openxmlformats.org/officeDocument/2006/relationships/hyperlink" Target="https://searchmicroservices.techtarget.com/definition/Remote-Procedure-Call-RPC" TargetMode="External"/><Relationship Id="rId19" Type="http://schemas.openxmlformats.org/officeDocument/2006/relationships/hyperlink" Target="https://searchnetworking.techtarget.com/definition/domain-name-system" TargetMode="External"/><Relationship Id="rId4" Type="http://schemas.openxmlformats.org/officeDocument/2006/relationships/hyperlink" Target="https://searchnetworking.techtarget.com/definition/Transport-layer" TargetMode="External"/><Relationship Id="rId9" Type="http://schemas.openxmlformats.org/officeDocument/2006/relationships/hyperlink" Target="https://searchnetworking.techtarget.com/definition/AppleTalk" TargetMode="External"/><Relationship Id="rId14" Type="http://schemas.openxmlformats.org/officeDocument/2006/relationships/hyperlink" Target="https://searchnetworking.techtarget.com/definition/Application-lay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route53/what-is-d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a:t>
            </a:fld>
            <a:endParaRPr lang="en-US"/>
          </a:p>
        </p:txBody>
      </p:sp>
    </p:spTree>
    <p:extLst>
      <p:ext uri="{BB962C8B-B14F-4D97-AF65-F5344CB8AC3E}">
        <p14:creationId xmlns:p14="http://schemas.microsoft.com/office/powerpoint/2010/main" val="3224042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AWS Direct Connect locations. Using industry standard 802.1q VLANs, this dedicated connection can be partitioned into multiple virtual interfaces.</a:t>
            </a:r>
          </a:p>
          <a:p>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Reduces Your Bandwidth Costs </a:t>
            </a:r>
          </a:p>
          <a:p>
            <a:r>
              <a:rPr lang="en-US" sz="1200" b="0" i="0" u="none" strike="noStrike" kern="1200" dirty="0" smtClean="0">
                <a:solidFill>
                  <a:schemeClr val="tx1"/>
                </a:solidFill>
                <a:effectLst/>
                <a:latin typeface="+mn-lt"/>
                <a:ea typeface="+mn-ea"/>
                <a:cs typeface="+mn-cs"/>
              </a:rPr>
              <a:t>If you have bandwidth-heavy workloads that you wish to run in AWS, AWS Direct Connect reduces your network costs into and out of AWS in two ways. First, by transferring data to and from AWS directly, you can reduce your bandwidth commitment to your Internet service provider. Second, all data transferred over your dedicated connection is charged at the reduced AWS Direct Connect data transfer rate rather than Internet data transfer rates.</a:t>
            </a:r>
            <a:br>
              <a:rPr lang="en-US" sz="1200" b="0" i="0" u="none" strike="noStrike" kern="1200" dirty="0" smtClean="0">
                <a:solidFill>
                  <a:schemeClr val="tx1"/>
                </a:solidFill>
                <a:effectLst/>
                <a:latin typeface="+mn-lt"/>
                <a:ea typeface="+mn-ea"/>
                <a:cs typeface="+mn-cs"/>
              </a:rPr>
            </a:b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Consistent Network Performance </a:t>
            </a:r>
          </a:p>
          <a:p>
            <a:r>
              <a:rPr lang="en-US" sz="1200" b="0" i="0" u="none" strike="noStrike" kern="1200" dirty="0" smtClean="0">
                <a:solidFill>
                  <a:schemeClr val="tx1"/>
                </a:solidFill>
                <a:effectLst/>
                <a:latin typeface="+mn-lt"/>
                <a:ea typeface="+mn-ea"/>
                <a:cs typeface="+mn-cs"/>
              </a:rPr>
              <a:t>Network latency over the Internet can vary given that the Internet is constantly changing how data gets from point A to B. With AWS Direct Connect, you choose the data that utilizes the dedicated connection and how that data is routed which can provide a more consistent network experience over Internet-based connections.</a:t>
            </a:r>
            <a:br>
              <a:rPr lang="en-US" sz="1200" b="0" i="0" u="none" strike="noStrike" kern="1200" dirty="0" smtClean="0">
                <a:solidFill>
                  <a:schemeClr val="tx1"/>
                </a:solidFill>
                <a:effectLst/>
                <a:latin typeface="+mn-lt"/>
                <a:ea typeface="+mn-ea"/>
                <a:cs typeface="+mn-cs"/>
              </a:rPr>
            </a:b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Compatible with all AWS Services </a:t>
            </a:r>
          </a:p>
          <a:p>
            <a:r>
              <a:rPr lang="en-US" sz="1200" b="0" i="0" u="none" strike="noStrike" kern="1200" dirty="0" smtClean="0">
                <a:solidFill>
                  <a:schemeClr val="tx1"/>
                </a:solidFill>
                <a:effectLst/>
                <a:latin typeface="+mn-lt"/>
                <a:ea typeface="+mn-ea"/>
                <a:cs typeface="+mn-cs"/>
              </a:rPr>
              <a:t>AWS Direct Connect is a network service, and works with all AWS services that are accessible over the Internet, such as Amazon Simple Storage Service (Amazon S3), Elastic Compute Cloud (Amazon EC2), and Amazon Virtual Private Cloud (Amazon VPC).</a:t>
            </a:r>
            <a:br>
              <a:rPr lang="en-US" sz="1200" b="0" i="0" u="none" strike="noStrike" kern="1200" dirty="0" smtClean="0">
                <a:solidFill>
                  <a:schemeClr val="tx1"/>
                </a:solidFill>
                <a:effectLst/>
                <a:latin typeface="+mn-lt"/>
                <a:ea typeface="+mn-ea"/>
                <a:cs typeface="+mn-cs"/>
              </a:rPr>
            </a:b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Private Connectivity to your Amazon VPC </a:t>
            </a:r>
          </a:p>
          <a:p>
            <a:r>
              <a:rPr lang="en-US" sz="1200" b="0" i="0" u="none" strike="noStrike" kern="1200" dirty="0" smtClean="0">
                <a:solidFill>
                  <a:schemeClr val="tx1"/>
                </a:solidFill>
                <a:effectLst/>
                <a:latin typeface="+mn-lt"/>
                <a:ea typeface="+mn-ea"/>
                <a:cs typeface="+mn-cs"/>
              </a:rPr>
              <a:t>You can use AWS Direct Connect to establish a private virtual interface from your on-premise network directly to your Amazon VPC, providing you with a private, high bandwidth network connection between your network and your VPC. With multiple virtual interfaces, you can even establish private connectivity to multiple VPCs while maintaining network isolation.</a:t>
            </a:r>
            <a:br>
              <a:rPr lang="en-US" sz="1200" b="0" i="0" u="none" strike="noStrike" kern="1200" dirty="0" smtClean="0">
                <a:solidFill>
                  <a:schemeClr val="tx1"/>
                </a:solidFill>
                <a:effectLst/>
                <a:latin typeface="+mn-lt"/>
                <a:ea typeface="+mn-ea"/>
                <a:cs typeface="+mn-cs"/>
              </a:rPr>
            </a:b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Elastic </a:t>
            </a:r>
          </a:p>
          <a:p>
            <a:r>
              <a:rPr lang="en-US" sz="1200" b="0" i="0" u="none" strike="noStrike" kern="1200" dirty="0" smtClean="0">
                <a:solidFill>
                  <a:schemeClr val="tx1"/>
                </a:solidFill>
                <a:effectLst/>
                <a:latin typeface="+mn-lt"/>
                <a:ea typeface="+mn-ea"/>
                <a:cs typeface="+mn-cs"/>
              </a:rPr>
              <a:t>AWS Direct Connect makes it easy to scale your connection to meet your needs. AWS Direct Connect provides 1 </a:t>
            </a:r>
            <a:r>
              <a:rPr lang="en-US" sz="1200" b="0" i="0" u="none" strike="noStrike" kern="1200" dirty="0" err="1" smtClean="0">
                <a:solidFill>
                  <a:schemeClr val="tx1"/>
                </a:solidFill>
                <a:effectLst/>
                <a:latin typeface="+mn-lt"/>
                <a:ea typeface="+mn-ea"/>
                <a:cs typeface="+mn-cs"/>
              </a:rPr>
              <a:t>Gbps</a:t>
            </a:r>
            <a:r>
              <a:rPr lang="en-US" sz="1200" b="0" i="0" u="none" strike="noStrike" kern="1200" dirty="0" smtClean="0">
                <a:solidFill>
                  <a:schemeClr val="tx1"/>
                </a:solidFill>
                <a:effectLst/>
                <a:latin typeface="+mn-lt"/>
                <a:ea typeface="+mn-ea"/>
                <a:cs typeface="+mn-cs"/>
              </a:rPr>
              <a:t> and 10 </a:t>
            </a:r>
            <a:r>
              <a:rPr lang="en-US" sz="1200" b="0" i="0" u="none" strike="noStrike" kern="1200" dirty="0" err="1" smtClean="0">
                <a:solidFill>
                  <a:schemeClr val="tx1"/>
                </a:solidFill>
                <a:effectLst/>
                <a:latin typeface="+mn-lt"/>
                <a:ea typeface="+mn-ea"/>
                <a:cs typeface="+mn-cs"/>
              </a:rPr>
              <a:t>Gbps</a:t>
            </a:r>
            <a:r>
              <a:rPr lang="en-US" sz="1200" b="0" i="0" u="none" strike="noStrike" kern="1200" dirty="0" smtClean="0">
                <a:solidFill>
                  <a:schemeClr val="tx1"/>
                </a:solidFill>
                <a:effectLst/>
                <a:latin typeface="+mn-lt"/>
                <a:ea typeface="+mn-ea"/>
                <a:cs typeface="+mn-cs"/>
              </a:rPr>
              <a:t> connections, and you can easily provision multiple connections if you need more capacity. You can also use AWS Direct Connect instead of establishing a VPN connection over the Internet to your Amazon VPC, avoiding the need to utilize VPN hardware that frequently can’t support data transfer rates above 4 </a:t>
            </a:r>
            <a:r>
              <a:rPr lang="en-US" sz="1200" b="0" i="0" u="none" strike="noStrike" kern="1200" dirty="0" err="1" smtClean="0">
                <a:solidFill>
                  <a:schemeClr val="tx1"/>
                </a:solidFill>
                <a:effectLst/>
                <a:latin typeface="+mn-lt"/>
                <a:ea typeface="+mn-ea"/>
                <a:cs typeface="+mn-cs"/>
              </a:rPr>
              <a:t>Gbps</a:t>
            </a:r>
            <a:r>
              <a:rPr lang="en-US" sz="1200" b="0" i="0" u="none" strike="noStrike" kern="1200" dirty="0" smtClean="0">
                <a:solidFill>
                  <a:schemeClr val="tx1"/>
                </a:solidFill>
                <a:effectLst/>
                <a:latin typeface="+mn-lt"/>
                <a:ea typeface="+mn-ea"/>
                <a:cs typeface="+mn-cs"/>
              </a:rPr>
              <a:t>.</a:t>
            </a:r>
            <a:br>
              <a:rPr lang="en-US" sz="1200" b="0" i="0" u="none" strike="noStrike" kern="1200" dirty="0" smtClean="0">
                <a:solidFill>
                  <a:schemeClr val="tx1"/>
                </a:solidFill>
                <a:effectLst/>
                <a:latin typeface="+mn-lt"/>
                <a:ea typeface="+mn-ea"/>
                <a:cs typeface="+mn-cs"/>
              </a:rPr>
            </a:b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Simple </a:t>
            </a:r>
          </a:p>
          <a:p>
            <a:r>
              <a:rPr lang="en-US" sz="1200" b="0" i="0" u="none" strike="noStrike" kern="1200" dirty="0" smtClean="0">
                <a:solidFill>
                  <a:schemeClr val="tx1"/>
                </a:solidFill>
                <a:effectLst/>
                <a:latin typeface="+mn-lt"/>
                <a:ea typeface="+mn-ea"/>
                <a:cs typeface="+mn-cs"/>
              </a:rPr>
              <a:t>You can sign up for AWS Direct Connect service quickly and easily using the </a:t>
            </a:r>
            <a:r>
              <a:rPr lang="en-US" sz="1200" b="0" i="0" u="none" strike="noStrike" kern="1200" dirty="0" smtClean="0">
                <a:solidFill>
                  <a:schemeClr val="tx1"/>
                </a:solidFill>
                <a:effectLst/>
                <a:latin typeface="+mn-lt"/>
                <a:ea typeface="+mn-ea"/>
                <a:cs typeface="+mn-cs"/>
                <a:hlinkClick r:id="rId3"/>
              </a:rPr>
              <a:t>AWS Management Console</a:t>
            </a:r>
            <a:r>
              <a:rPr lang="en-US" sz="1200" b="0" i="0" u="none" strike="noStrike" kern="1200" dirty="0" smtClean="0">
                <a:solidFill>
                  <a:schemeClr val="tx1"/>
                </a:solidFill>
                <a:effectLst/>
                <a:latin typeface="+mn-lt"/>
                <a:ea typeface="+mn-ea"/>
                <a:cs typeface="+mn-cs"/>
              </a:rPr>
              <a:t>. The console provides a single view to efficiently manage all your connections and virtual interfaces. You can also download customized router templates for your networking equipment after configuring one or more virtual interfaces.</a:t>
            </a:r>
          </a:p>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10</a:t>
            </a:fld>
            <a:endParaRPr lang="en-US"/>
          </a:p>
        </p:txBody>
      </p:sp>
    </p:spTree>
    <p:extLst>
      <p:ext uri="{BB962C8B-B14F-4D97-AF65-F5344CB8AC3E}">
        <p14:creationId xmlns:p14="http://schemas.microsoft.com/office/powerpoint/2010/main" val="2237577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Achieve fault tolerance for any application by ensuring scalability, performance, and security. </a:t>
            </a:r>
          </a:p>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11</a:t>
            </a:fld>
            <a:endParaRPr lang="en-US"/>
          </a:p>
        </p:txBody>
      </p:sp>
    </p:spTree>
    <p:extLst>
      <p:ext uri="{BB962C8B-B14F-4D97-AF65-F5344CB8AC3E}">
        <p14:creationId xmlns:p14="http://schemas.microsoft.com/office/powerpoint/2010/main" val="1489587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Layer 4 through Layer 7 are services delivered by the upper layers of the Open Systems Interconnection (</a:t>
            </a:r>
            <a:r>
              <a:rPr lang="en-US" sz="1200" b="0" i="0" u="sng" kern="1200" dirty="0" smtClean="0">
                <a:solidFill>
                  <a:schemeClr val="tx1"/>
                </a:solidFill>
                <a:effectLst/>
                <a:latin typeface="+mn-lt"/>
                <a:ea typeface="+mn-ea"/>
                <a:cs typeface="+mn-cs"/>
                <a:hlinkClick r:id="rId3"/>
              </a:rPr>
              <a:t>OSI</a:t>
            </a:r>
            <a:r>
              <a:rPr lang="en-US" sz="1200" b="0" i="0" kern="1200" dirty="0" smtClean="0">
                <a:solidFill>
                  <a:schemeClr val="tx1"/>
                </a:solidFill>
                <a:effectLst/>
                <a:latin typeface="+mn-lt"/>
                <a:ea typeface="+mn-ea"/>
                <a:cs typeface="+mn-cs"/>
              </a:rPr>
              <a:t>) communication model. Layer 4-7 services, sometimes referred to as the upper layers, support end-to-end communication between a source and destination application and are used whenever a message passes from or to a user.</a:t>
            </a:r>
          </a:p>
          <a:p>
            <a:endParaRPr lang="en-US" sz="1200" b="0" i="0" kern="1200" dirty="0" smtClean="0">
              <a:solidFill>
                <a:schemeClr val="tx1"/>
              </a:solidFill>
              <a:effectLst/>
              <a:latin typeface="+mn-lt"/>
              <a:ea typeface="+mn-ea"/>
              <a:cs typeface="+mn-cs"/>
            </a:endParaRPr>
          </a:p>
          <a:p>
            <a:r>
              <a:rPr lang="en-US" sz="1200" b="0" i="0" u="sng" kern="1200" dirty="0" smtClean="0">
                <a:solidFill>
                  <a:schemeClr val="tx1"/>
                </a:solidFill>
                <a:effectLst/>
                <a:latin typeface="+mn-lt"/>
                <a:ea typeface="+mn-ea"/>
                <a:cs typeface="+mn-cs"/>
                <a:hlinkClick r:id="rId4"/>
              </a:rPr>
              <a:t>Layer 4,</a:t>
            </a:r>
            <a:r>
              <a:rPr lang="en-US" sz="1200" b="0" i="0" kern="1200" dirty="0" smtClean="0">
                <a:solidFill>
                  <a:schemeClr val="tx1"/>
                </a:solidFill>
                <a:effectLst/>
                <a:latin typeface="+mn-lt"/>
                <a:ea typeface="+mn-ea"/>
                <a:cs typeface="+mn-cs"/>
              </a:rPr>
              <a:t> the Transport Layer, ensures end-to-end delivery of messages for both "connection-mode" data such as </a:t>
            </a:r>
            <a:r>
              <a:rPr lang="en-US" sz="1200" b="0" i="0" u="sng" kern="1200" dirty="0" smtClean="0">
                <a:solidFill>
                  <a:schemeClr val="tx1"/>
                </a:solidFill>
                <a:effectLst/>
                <a:latin typeface="+mn-lt"/>
                <a:ea typeface="+mn-ea"/>
                <a:cs typeface="+mn-cs"/>
                <a:hlinkClick r:id="rId5"/>
              </a:rPr>
              <a:t>TCP</a:t>
            </a:r>
            <a:r>
              <a:rPr lang="en-US" sz="1200" b="0" i="0" kern="1200" dirty="0" smtClean="0">
                <a:solidFill>
                  <a:schemeClr val="tx1"/>
                </a:solidFill>
                <a:effectLst/>
                <a:latin typeface="+mn-lt"/>
                <a:ea typeface="+mn-ea"/>
                <a:cs typeface="+mn-cs"/>
              </a:rPr>
              <a:t> connections and "connectionless-mode" data such as </a:t>
            </a:r>
            <a:r>
              <a:rPr lang="en-US" sz="1200" b="0" i="0" u="sng" kern="1200" dirty="0" smtClean="0">
                <a:solidFill>
                  <a:schemeClr val="tx1"/>
                </a:solidFill>
                <a:effectLst/>
                <a:latin typeface="+mn-lt"/>
                <a:ea typeface="+mn-ea"/>
                <a:cs typeface="+mn-cs"/>
                <a:hlinkClick r:id="rId6"/>
              </a:rPr>
              <a:t>UDP</a:t>
            </a:r>
            <a:r>
              <a:rPr lang="en-US" sz="1200" b="0" i="0" kern="1200" dirty="0" smtClean="0">
                <a:solidFill>
                  <a:schemeClr val="tx1"/>
                </a:solidFill>
                <a:effectLst/>
                <a:latin typeface="+mn-lt"/>
                <a:ea typeface="+mn-ea"/>
                <a:cs typeface="+mn-cs"/>
              </a:rPr>
              <a:t> datagrams. For both modes, the endpoints of communication are identified by port numbers such as TCP </a:t>
            </a:r>
            <a:r>
              <a:rPr lang="en-US" sz="1200" b="0" i="0" u="sng" kern="1200" dirty="0" smtClean="0">
                <a:solidFill>
                  <a:schemeClr val="tx1"/>
                </a:solidFill>
                <a:effectLst/>
                <a:latin typeface="+mn-lt"/>
                <a:ea typeface="+mn-ea"/>
                <a:cs typeface="+mn-cs"/>
                <a:hlinkClick r:id="rId7"/>
              </a:rPr>
              <a:t>port 80</a:t>
            </a:r>
            <a:r>
              <a:rPr lang="en-US" sz="1200" b="0" i="0" kern="1200" dirty="0" smtClean="0">
                <a:solidFill>
                  <a:schemeClr val="tx1"/>
                </a:solidFill>
                <a:effectLst/>
                <a:latin typeface="+mn-lt"/>
                <a:ea typeface="+mn-ea"/>
                <a:cs typeface="+mn-cs"/>
              </a:rPr>
              <a:t> or UDP port 161.</a:t>
            </a:r>
          </a:p>
          <a:p>
            <a:r>
              <a:rPr lang="en-US" sz="1200" b="0" i="0" u="sng" kern="1200" dirty="0" smtClean="0">
                <a:solidFill>
                  <a:schemeClr val="tx1"/>
                </a:solidFill>
                <a:effectLst/>
                <a:latin typeface="+mn-lt"/>
                <a:ea typeface="+mn-ea"/>
                <a:cs typeface="+mn-cs"/>
                <a:hlinkClick r:id="rId8"/>
              </a:rPr>
              <a:t>Layer 5</a:t>
            </a:r>
            <a:r>
              <a:rPr lang="en-US" sz="1200" b="0" i="0" kern="1200" dirty="0" smtClean="0">
                <a:solidFill>
                  <a:schemeClr val="tx1"/>
                </a:solidFill>
                <a:effectLst/>
                <a:latin typeface="+mn-lt"/>
                <a:ea typeface="+mn-ea"/>
                <a:cs typeface="+mn-cs"/>
              </a:rPr>
              <a:t>, the Session Layer, provides services for coordinating communication between applications and synchronizing message delivery. For example, a protocol with suspend/resume or checkpoint/rollback capabilities includes </a:t>
            </a:r>
            <a:r>
              <a:rPr lang="en-US" sz="1200" b="0" i="0" u="sng" kern="1200" dirty="0" smtClean="0">
                <a:solidFill>
                  <a:schemeClr val="tx1"/>
                </a:solidFill>
                <a:effectLst/>
                <a:latin typeface="+mn-lt"/>
                <a:ea typeface="+mn-ea"/>
                <a:cs typeface="+mn-cs"/>
                <a:hlinkClick r:id="rId8"/>
              </a:rPr>
              <a:t>session </a:t>
            </a:r>
            <a:r>
              <a:rPr lang="en-US" sz="1200" b="0" i="0" u="sng" kern="1200" dirty="0" err="1" smtClean="0">
                <a:solidFill>
                  <a:schemeClr val="tx1"/>
                </a:solidFill>
                <a:effectLst/>
                <a:latin typeface="+mn-lt"/>
                <a:ea typeface="+mn-ea"/>
                <a:cs typeface="+mn-cs"/>
                <a:hlinkClick r:id="rId8"/>
              </a:rPr>
              <a:t>layer</a:t>
            </a:r>
            <a:r>
              <a:rPr lang="en-US" sz="1200" b="0" i="0" kern="1200" dirty="0" err="1"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such as ITU X.225, </a:t>
            </a:r>
            <a:r>
              <a:rPr lang="en-US" sz="1200" b="0" i="0" u="sng" kern="1200" dirty="0" smtClean="0">
                <a:solidFill>
                  <a:schemeClr val="tx1"/>
                </a:solidFill>
                <a:effectLst/>
                <a:latin typeface="+mn-lt"/>
                <a:ea typeface="+mn-ea"/>
                <a:cs typeface="+mn-cs"/>
                <a:hlinkClick r:id="rId9"/>
              </a:rPr>
              <a:t>AppleTalk</a:t>
            </a:r>
            <a:r>
              <a:rPr lang="en-US" sz="1200" b="0" i="0" kern="1200" dirty="0" smtClean="0">
                <a:solidFill>
                  <a:schemeClr val="tx1"/>
                </a:solidFill>
                <a:effectLst/>
                <a:latin typeface="+mn-lt"/>
                <a:ea typeface="+mn-ea"/>
                <a:cs typeface="+mn-cs"/>
              </a:rPr>
              <a:t> or </a:t>
            </a:r>
            <a:r>
              <a:rPr lang="en-US" sz="1200" b="0" i="0" u="sng" kern="1200" dirty="0" smtClean="0">
                <a:solidFill>
                  <a:schemeClr val="tx1"/>
                </a:solidFill>
                <a:effectLst/>
                <a:latin typeface="+mn-lt"/>
                <a:ea typeface="+mn-ea"/>
                <a:cs typeface="+mn-cs"/>
                <a:hlinkClick r:id="rId10"/>
              </a:rPr>
              <a:t>RPC</a:t>
            </a:r>
            <a:r>
              <a:rPr lang="en-US" sz="1200" b="0" i="0" kern="1200" dirty="0" smtClean="0">
                <a:solidFill>
                  <a:schemeClr val="tx1"/>
                </a:solidFill>
                <a:effectLst/>
                <a:latin typeface="+mn-lt"/>
                <a:ea typeface="+mn-ea"/>
                <a:cs typeface="+mn-cs"/>
              </a:rPr>
              <a:t>.</a:t>
            </a:r>
          </a:p>
          <a:p>
            <a:r>
              <a:rPr lang="en-US" sz="1200" b="0" i="0" u="sng" kern="1200" dirty="0" smtClean="0">
                <a:solidFill>
                  <a:schemeClr val="tx1"/>
                </a:solidFill>
                <a:effectLst/>
                <a:latin typeface="+mn-lt"/>
                <a:ea typeface="+mn-ea"/>
                <a:cs typeface="+mn-cs"/>
                <a:hlinkClick r:id="rId11"/>
              </a:rPr>
              <a:t>Layer 6</a:t>
            </a:r>
            <a:r>
              <a:rPr lang="en-US" sz="1200" b="0" i="0" kern="1200" dirty="0" smtClean="0">
                <a:solidFill>
                  <a:schemeClr val="tx1"/>
                </a:solidFill>
                <a:effectLst/>
                <a:latin typeface="+mn-lt"/>
                <a:ea typeface="+mn-ea"/>
                <a:cs typeface="+mn-cs"/>
              </a:rPr>
              <a:t>, the Presentation Layer, provides services for converting data from local format (abstract syntax) into a machine-independent format (transfer syntax). Many application protocols are defined in Abstract Syntax Notation One (</a:t>
            </a:r>
            <a:r>
              <a:rPr lang="en-US" sz="1200" b="0" i="0" u="sng" kern="1200" dirty="0" smtClean="0">
                <a:solidFill>
                  <a:schemeClr val="tx1"/>
                </a:solidFill>
                <a:effectLst/>
                <a:latin typeface="+mn-lt"/>
                <a:ea typeface="+mn-ea"/>
                <a:cs typeface="+mn-cs"/>
                <a:hlinkClick r:id="rId12"/>
              </a:rPr>
              <a:t>ASN.1</a:t>
            </a:r>
            <a:r>
              <a:rPr lang="en-US" sz="1200" b="0" i="0" kern="1200" dirty="0" smtClean="0">
                <a:solidFill>
                  <a:schemeClr val="tx1"/>
                </a:solidFill>
                <a:effectLst/>
                <a:latin typeface="+mn-lt"/>
                <a:ea typeface="+mn-ea"/>
                <a:cs typeface="+mn-cs"/>
              </a:rPr>
              <a:t>) notation. ASN.1 defines a set of data structures mapped to encoding rules – for example, how an Integer should be encoded into a bit string to be transmitted to and decoded by a recipient using </a:t>
            </a:r>
            <a:r>
              <a:rPr lang="en-US" sz="1200" b="0" i="0" u="sng" kern="1200" dirty="0" smtClean="0">
                <a:solidFill>
                  <a:schemeClr val="tx1"/>
                </a:solidFill>
                <a:effectLst/>
                <a:latin typeface="+mn-lt"/>
                <a:ea typeface="+mn-ea"/>
                <a:cs typeface="+mn-cs"/>
                <a:hlinkClick r:id="rId13"/>
              </a:rPr>
              <a:t>XML</a:t>
            </a:r>
            <a:r>
              <a:rPr lang="en-US" sz="1200" b="0" i="0" kern="1200" dirty="0" smtClean="0">
                <a:solidFill>
                  <a:schemeClr val="tx1"/>
                </a:solidFill>
                <a:effectLst/>
                <a:latin typeface="+mn-lt"/>
                <a:ea typeface="+mn-ea"/>
                <a:cs typeface="+mn-cs"/>
              </a:rPr>
              <a:t> Encoding Rules (XER).</a:t>
            </a:r>
          </a:p>
          <a:p>
            <a:endParaRPr lang="en-US" b="1" dirty="0" smtClean="0"/>
          </a:p>
          <a:p>
            <a:endParaRPr lang="en-US" b="1" dirty="0" smtClean="0"/>
          </a:p>
          <a:p>
            <a:r>
              <a:rPr lang="en-US" sz="1200" b="0" i="0" u="sng" kern="1200" dirty="0" smtClean="0">
                <a:solidFill>
                  <a:schemeClr val="tx1"/>
                </a:solidFill>
                <a:effectLst/>
                <a:latin typeface="+mn-lt"/>
                <a:ea typeface="+mn-ea"/>
                <a:cs typeface="+mn-cs"/>
                <a:hlinkClick r:id="rId14"/>
              </a:rPr>
              <a:t>Layer 7</a:t>
            </a:r>
            <a:r>
              <a:rPr lang="en-US" sz="1200" b="0" i="0" kern="1200" dirty="0" smtClean="0">
                <a:solidFill>
                  <a:schemeClr val="tx1"/>
                </a:solidFill>
                <a:effectLst/>
                <a:latin typeface="+mn-lt"/>
                <a:ea typeface="+mn-ea"/>
                <a:cs typeface="+mn-cs"/>
              </a:rPr>
              <a:t>, the Application Layer provides common services used by applications to establish, release and abort communication with each other, as well as specific services. </a:t>
            </a:r>
            <a:r>
              <a:rPr lang="en-US" sz="1200" b="0" i="0" kern="1200" smtClean="0">
                <a:solidFill>
                  <a:schemeClr val="tx1"/>
                </a:solidFill>
                <a:effectLst/>
                <a:latin typeface="+mn-lt"/>
                <a:ea typeface="+mn-ea"/>
                <a:cs typeface="+mn-cs"/>
              </a:rPr>
              <a:t>Most applications “live” at Layer 7, including the File Transfer Protocol (</a:t>
            </a:r>
            <a:r>
              <a:rPr lang="en-US" sz="1200" b="0" i="0" u="sng" kern="1200" smtClean="0">
                <a:solidFill>
                  <a:schemeClr val="tx1"/>
                </a:solidFill>
                <a:effectLst/>
                <a:latin typeface="+mn-lt"/>
                <a:ea typeface="+mn-ea"/>
                <a:cs typeface="+mn-cs"/>
                <a:hlinkClick r:id="rId15"/>
              </a:rPr>
              <a:t>FTP</a:t>
            </a:r>
            <a:r>
              <a:rPr lang="en-US" sz="1200" b="0" i="0" kern="1200" smtClean="0">
                <a:solidFill>
                  <a:schemeClr val="tx1"/>
                </a:solidFill>
                <a:effectLst/>
                <a:latin typeface="+mn-lt"/>
                <a:ea typeface="+mn-ea"/>
                <a:cs typeface="+mn-cs"/>
              </a:rPr>
              <a:t>), the Simple Mail Transfer Protocol (</a:t>
            </a:r>
            <a:r>
              <a:rPr lang="en-US" sz="1200" b="0" i="0" u="sng" kern="1200" smtClean="0">
                <a:solidFill>
                  <a:schemeClr val="tx1"/>
                </a:solidFill>
                <a:effectLst/>
                <a:latin typeface="+mn-lt"/>
                <a:ea typeface="+mn-ea"/>
                <a:cs typeface="+mn-cs"/>
                <a:hlinkClick r:id="rId16"/>
              </a:rPr>
              <a:t>SMTP</a:t>
            </a:r>
            <a:r>
              <a:rPr lang="en-US" sz="1200" b="0" i="0" kern="1200" smtClean="0">
                <a:solidFill>
                  <a:schemeClr val="tx1"/>
                </a:solidFill>
                <a:effectLst/>
                <a:latin typeface="+mn-lt"/>
                <a:ea typeface="+mn-ea"/>
                <a:cs typeface="+mn-cs"/>
              </a:rPr>
              <a:t>), the Post Office Protocol (</a:t>
            </a:r>
            <a:r>
              <a:rPr lang="en-US" sz="1200" b="0" i="0" u="sng" kern="1200" smtClean="0">
                <a:solidFill>
                  <a:schemeClr val="tx1"/>
                </a:solidFill>
                <a:effectLst/>
                <a:latin typeface="+mn-lt"/>
                <a:ea typeface="+mn-ea"/>
                <a:cs typeface="+mn-cs"/>
                <a:hlinkClick r:id="rId17"/>
              </a:rPr>
              <a:t>POP</a:t>
            </a:r>
            <a:r>
              <a:rPr lang="en-US" sz="1200" b="0" i="0" kern="1200" smtClean="0">
                <a:solidFill>
                  <a:schemeClr val="tx1"/>
                </a:solidFill>
                <a:effectLst/>
                <a:latin typeface="+mn-lt"/>
                <a:ea typeface="+mn-ea"/>
                <a:cs typeface="+mn-cs"/>
              </a:rPr>
              <a:t>), the Hyper Text Transfer Protocol (</a:t>
            </a:r>
            <a:r>
              <a:rPr lang="en-US" sz="1200" b="0" i="0" u="sng" kern="1200" smtClean="0">
                <a:solidFill>
                  <a:schemeClr val="tx1"/>
                </a:solidFill>
                <a:effectLst/>
                <a:latin typeface="+mn-lt"/>
                <a:ea typeface="+mn-ea"/>
                <a:cs typeface="+mn-cs"/>
                <a:hlinkClick r:id="rId18"/>
              </a:rPr>
              <a:t>HTTP</a:t>
            </a:r>
            <a:r>
              <a:rPr lang="en-US" sz="1200" b="0" i="0" kern="1200" smtClean="0">
                <a:solidFill>
                  <a:schemeClr val="tx1"/>
                </a:solidFill>
                <a:effectLst/>
                <a:latin typeface="+mn-lt"/>
                <a:ea typeface="+mn-ea"/>
                <a:cs typeface="+mn-cs"/>
              </a:rPr>
              <a:t>) and the Domain Name System Protocol (</a:t>
            </a:r>
            <a:r>
              <a:rPr lang="en-US" sz="1200" b="0" i="0" u="sng" kern="1200" smtClean="0">
                <a:solidFill>
                  <a:schemeClr val="tx1"/>
                </a:solidFill>
                <a:effectLst/>
                <a:latin typeface="+mn-lt"/>
                <a:ea typeface="+mn-ea"/>
                <a:cs typeface="+mn-cs"/>
                <a:hlinkClick r:id="rId19"/>
              </a:rPr>
              <a:t>DNS</a:t>
            </a:r>
            <a:r>
              <a:rPr lang="en-US" sz="1200" b="0" i="0" kern="1200" smtClean="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12</a:t>
            </a:fld>
            <a:endParaRPr lang="en-US"/>
          </a:p>
        </p:txBody>
      </p:sp>
    </p:spTree>
    <p:extLst>
      <p:ext uri="{BB962C8B-B14F-4D97-AF65-F5344CB8AC3E}">
        <p14:creationId xmlns:p14="http://schemas.microsoft.com/office/powerpoint/2010/main" val="375526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2</a:t>
            </a:fld>
            <a:endParaRPr lang="en-US"/>
          </a:p>
        </p:txBody>
      </p:sp>
    </p:spTree>
    <p:extLst>
      <p:ext uri="{BB962C8B-B14F-4D97-AF65-F5344CB8AC3E}">
        <p14:creationId xmlns:p14="http://schemas.microsoft.com/office/powerpoint/2010/main" val="303092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3</a:t>
            </a:fld>
            <a:endParaRPr lang="en-US"/>
          </a:p>
        </p:txBody>
      </p:sp>
    </p:spTree>
    <p:extLst>
      <p:ext uri="{BB962C8B-B14F-4D97-AF65-F5344CB8AC3E}">
        <p14:creationId xmlns:p14="http://schemas.microsoft.com/office/powerpoint/2010/main" val="1334525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Highly programmable, secure content delivery network (CDN) </a:t>
            </a:r>
          </a:p>
          <a:p>
            <a:r>
              <a:rPr lang="en-US" sz="1200" b="0" i="0" u="none" strike="noStrike" kern="1200" dirty="0" smtClean="0">
                <a:solidFill>
                  <a:schemeClr val="tx1"/>
                </a:solidFill>
                <a:effectLst/>
                <a:latin typeface="+mn-lt"/>
                <a:ea typeface="+mn-ea"/>
                <a:cs typeface="+mn-cs"/>
              </a:rPr>
              <a:t>Amazon CloudFront is a global content delivery network (CDN) service that securely delivers data, videos, applications, and APIs to your viewers with low latency and high transfer speeds. CloudFront is integrated with AWS – including physical locations that are directly connected to the AWS global infrastructure, as well as software that works seamlessly with services including AWS Shield for </a:t>
            </a:r>
            <a:r>
              <a:rPr lang="en-US" sz="1200" b="0" i="0" u="none" strike="noStrike" kern="1200" dirty="0" err="1" smtClean="0">
                <a:solidFill>
                  <a:schemeClr val="tx1"/>
                </a:solidFill>
                <a:effectLst/>
                <a:latin typeface="+mn-lt"/>
                <a:ea typeface="+mn-ea"/>
                <a:cs typeface="+mn-cs"/>
              </a:rPr>
              <a:t>DDoS</a:t>
            </a:r>
            <a:r>
              <a:rPr lang="en-US" sz="1200" b="0" i="0" u="none" strike="noStrike" kern="1200" dirty="0" smtClean="0">
                <a:solidFill>
                  <a:schemeClr val="tx1"/>
                </a:solidFill>
                <a:effectLst/>
                <a:latin typeface="+mn-lt"/>
                <a:ea typeface="+mn-ea"/>
                <a:cs typeface="+mn-cs"/>
              </a:rPr>
              <a:t> mitigation, Amazon S3, Elastic Load Balancing or Amazon EC2 as origins for your applications, and </a:t>
            </a:r>
            <a:r>
              <a:rPr lang="en-US" sz="1200" b="0" i="0" u="none" strike="noStrike" kern="1200" dirty="0" err="1" smtClean="0">
                <a:solidFill>
                  <a:schemeClr val="tx1"/>
                </a:solidFill>
                <a:effectLst/>
                <a:latin typeface="+mn-lt"/>
                <a:ea typeface="+mn-ea"/>
                <a:cs typeface="+mn-cs"/>
              </a:rPr>
              <a:t>Lambda@Edge</a:t>
            </a:r>
            <a:r>
              <a:rPr lang="en-US" sz="1200" b="0" i="0" u="none" strike="noStrike" kern="1200" dirty="0" smtClean="0">
                <a:solidFill>
                  <a:schemeClr val="tx1"/>
                </a:solidFill>
                <a:effectLst/>
                <a:latin typeface="+mn-lt"/>
                <a:ea typeface="+mn-ea"/>
                <a:cs typeface="+mn-cs"/>
              </a:rPr>
              <a:t> to run custom code close to your viewers.</a:t>
            </a:r>
          </a:p>
          <a:p>
            <a:r>
              <a:rPr lang="en-US" sz="1200" b="0" i="0" u="none" strike="noStrike" kern="1200" dirty="0" smtClean="0">
                <a:solidFill>
                  <a:schemeClr val="tx1"/>
                </a:solidFill>
                <a:effectLst/>
                <a:latin typeface="+mn-lt"/>
                <a:ea typeface="+mn-ea"/>
                <a:cs typeface="+mn-cs"/>
              </a:rPr>
              <a:t>You can get started with CloudFront in minutes, using the same AWS tools that you're already familiar with: APIs, AWS Management Console, AWS </a:t>
            </a:r>
            <a:r>
              <a:rPr lang="en-US" sz="1200" b="0" i="0" u="none" strike="noStrike" kern="1200" dirty="0" err="1" smtClean="0">
                <a:solidFill>
                  <a:schemeClr val="tx1"/>
                </a:solidFill>
                <a:effectLst/>
                <a:latin typeface="+mn-lt"/>
                <a:ea typeface="+mn-ea"/>
                <a:cs typeface="+mn-cs"/>
              </a:rPr>
              <a:t>CloudFormation</a:t>
            </a:r>
            <a:r>
              <a:rPr lang="en-US" sz="1200" b="0" i="0" u="none" strike="noStrike" kern="1200" dirty="0" smtClean="0">
                <a:solidFill>
                  <a:schemeClr val="tx1"/>
                </a:solidFill>
                <a:effectLst/>
                <a:latin typeface="+mn-lt"/>
                <a:ea typeface="+mn-ea"/>
                <a:cs typeface="+mn-cs"/>
              </a:rPr>
              <a:t>, CLIs, and SDKs. CloudFront offers a simple, pay-as-you-go pricing model with no upfront fees or required long-term contracts, and support for CloudFront is included in your existing AWS Support subscription.</a:t>
            </a:r>
          </a:p>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4</a:t>
            </a:fld>
            <a:endParaRPr lang="en-US"/>
          </a:p>
        </p:txBody>
      </p:sp>
    </p:spTree>
    <p:extLst>
      <p:ext uri="{BB962C8B-B14F-4D97-AF65-F5344CB8AC3E}">
        <p14:creationId xmlns:p14="http://schemas.microsoft.com/office/powerpoint/2010/main" val="3399837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Amazon CloudFront content delivery network is built on the expanding global AWS infrastructure that currently includes 54 Availability Zones within 18 geographic regions today. Amazon plans to add 12 more Availability Zones and 4 more Regions in </a:t>
            </a:r>
            <a:r>
              <a:rPr lang="en-US" sz="1200" b="0" i="0" u="none" strike="noStrike" kern="1200" dirty="0" err="1" smtClean="0">
                <a:solidFill>
                  <a:schemeClr val="tx1"/>
                </a:solidFill>
                <a:effectLst/>
                <a:latin typeface="+mn-lt"/>
                <a:ea typeface="+mn-ea"/>
                <a:cs typeface="+mn-cs"/>
              </a:rPr>
              <a:t>Bahrein</a:t>
            </a:r>
            <a:r>
              <a:rPr lang="en-US" sz="1200" b="0" i="0" u="none" strike="noStrike" kern="1200" dirty="0" smtClean="0">
                <a:solidFill>
                  <a:schemeClr val="tx1"/>
                </a:solidFill>
                <a:effectLst/>
                <a:latin typeface="+mn-lt"/>
                <a:ea typeface="+mn-ea"/>
                <a:cs typeface="+mn-cs"/>
              </a:rPr>
              <a:t>, Hong Kong SAR, and Sweden, as well as a second AWS </a:t>
            </a:r>
            <a:r>
              <a:rPr lang="en-US" sz="1200" b="0" i="0" u="none" strike="noStrike" kern="1200" dirty="0" err="1" smtClean="0">
                <a:solidFill>
                  <a:schemeClr val="tx1"/>
                </a:solidFill>
                <a:effectLst/>
                <a:latin typeface="+mn-lt"/>
                <a:ea typeface="+mn-ea"/>
                <a:cs typeface="+mn-cs"/>
              </a:rPr>
              <a:t>GovCloud</a:t>
            </a:r>
            <a:r>
              <a:rPr lang="en-US" sz="1200" b="0" i="0" u="none" strike="noStrike" kern="1200" dirty="0" smtClean="0">
                <a:solidFill>
                  <a:schemeClr val="tx1"/>
                </a:solidFill>
                <a:effectLst/>
                <a:latin typeface="+mn-lt"/>
                <a:ea typeface="+mn-ea"/>
                <a:cs typeface="+mn-cs"/>
              </a:rPr>
              <a:t> Region in the United States. Amazon CloudFront has 116 Points of Presence (105 Edge Locations and 11 Regional Edge Caches) in 56 cities across 24 countries. Our network of Edge location helps ensure that your applications deliver high availability, scalability, and performance for all of your customers from anywhere in the world. </a:t>
            </a:r>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5</a:t>
            </a:fld>
            <a:endParaRPr lang="en-US"/>
          </a:p>
        </p:txBody>
      </p:sp>
    </p:spTree>
    <p:extLst>
      <p:ext uri="{BB962C8B-B14F-4D97-AF65-F5344CB8AC3E}">
        <p14:creationId xmlns:p14="http://schemas.microsoft.com/office/powerpoint/2010/main" val="237148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Amazon Route 53 is a highly available and scalable cloud </a:t>
            </a:r>
            <a:r>
              <a:rPr lang="en-US" sz="1200" b="0" i="0" u="none" strike="noStrike" kern="1200" dirty="0" smtClean="0">
                <a:solidFill>
                  <a:schemeClr val="tx1"/>
                </a:solidFill>
                <a:effectLst/>
                <a:latin typeface="+mn-lt"/>
                <a:ea typeface="+mn-ea"/>
                <a:cs typeface="+mn-cs"/>
                <a:hlinkClick r:id="rId3"/>
              </a:rPr>
              <a:t>Domain Name System (DNS)</a:t>
            </a:r>
            <a:r>
              <a:rPr lang="en-US" sz="1200" b="0" i="0" u="none" strike="noStrike" kern="1200" dirty="0" smtClean="0">
                <a:solidFill>
                  <a:schemeClr val="tx1"/>
                </a:solidFill>
                <a:effectLst/>
                <a:latin typeface="+mn-lt"/>
                <a:ea typeface="+mn-ea"/>
                <a:cs typeface="+mn-cs"/>
              </a:rPr>
              <a:t> web service. It is designed to give developers and businesses an extremely reliable and cost effective way to route end users to Internet applications by translating names like www.example.com into the numeric IP addresses like 192.0.2.1 that computers use to connect to each other. Amazon Route 53 is fully compliant with IPv6 as well.</a:t>
            </a:r>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6</a:t>
            </a:fld>
            <a:endParaRPr lang="en-US"/>
          </a:p>
        </p:txBody>
      </p:sp>
    </p:spTree>
    <p:extLst>
      <p:ext uri="{BB962C8B-B14F-4D97-AF65-F5344CB8AC3E}">
        <p14:creationId xmlns:p14="http://schemas.microsoft.com/office/powerpoint/2010/main" val="268457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7</a:t>
            </a:fld>
            <a:endParaRPr lang="en-US"/>
          </a:p>
        </p:txBody>
      </p:sp>
    </p:spTree>
    <p:extLst>
      <p:ext uri="{BB962C8B-B14F-4D97-AF65-F5344CB8AC3E}">
        <p14:creationId xmlns:p14="http://schemas.microsoft.com/office/powerpoint/2010/main" val="143312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Create, maintain, and secure APIs at any scale, </a:t>
            </a:r>
          </a:p>
          <a:p>
            <a:r>
              <a:rPr lang="en-US" sz="1200" b="0" i="0" u="none" strike="noStrike" kern="1200" dirty="0" smtClean="0">
                <a:solidFill>
                  <a:schemeClr val="tx1"/>
                </a:solidFill>
                <a:effectLst/>
                <a:latin typeface="+mn-lt"/>
                <a:ea typeface="+mn-ea"/>
                <a:cs typeface="+mn-cs"/>
              </a:rPr>
              <a:t>Amazon API Gateway is an </a:t>
            </a:r>
            <a:r>
              <a:rPr lang="en-US" sz="1200" b="1" i="0" u="none" strike="noStrike" kern="1200" dirty="0" smtClean="0">
                <a:solidFill>
                  <a:schemeClr val="tx1"/>
                </a:solidFill>
                <a:effectLst/>
                <a:latin typeface="+mn-lt"/>
                <a:ea typeface="+mn-ea"/>
                <a:cs typeface="+mn-cs"/>
              </a:rPr>
              <a:t>Amazon Web Services</a:t>
            </a:r>
            <a:r>
              <a:rPr lang="en-US" sz="1200" b="0" i="0" u="none" strike="noStrike" kern="1200" dirty="0" smtClean="0">
                <a:solidFill>
                  <a:schemeClr val="tx1"/>
                </a:solidFill>
                <a:effectLst/>
                <a:latin typeface="+mn-lt"/>
                <a:ea typeface="+mn-ea"/>
                <a:cs typeface="+mn-cs"/>
              </a:rPr>
              <a:t> (AWS) service offering that allows a developer to connect non-AWS applications to AWS back-end resources, such as servers or code. Amazon API Gateway allows an AWS customer to increase the overall utility of Amazon’s other cloud services.</a:t>
            </a:r>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8</a:t>
            </a:fld>
            <a:endParaRPr lang="en-US"/>
          </a:p>
        </p:txBody>
      </p:sp>
    </p:spTree>
    <p:extLst>
      <p:ext uri="{BB962C8B-B14F-4D97-AF65-F5344CB8AC3E}">
        <p14:creationId xmlns:p14="http://schemas.microsoft.com/office/powerpoint/2010/main" val="230548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9</a:t>
            </a:fld>
            <a:endParaRPr lang="en-US"/>
          </a:p>
        </p:txBody>
      </p:sp>
    </p:spTree>
    <p:extLst>
      <p:ext uri="{BB962C8B-B14F-4D97-AF65-F5344CB8AC3E}">
        <p14:creationId xmlns:p14="http://schemas.microsoft.com/office/powerpoint/2010/main" val="8941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0">
              <a:schemeClr val="tx1"/>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7/30/2018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smtClean="0">
                <a:solidFill>
                  <a:schemeClr val="tx1"/>
                </a:solidFill>
              </a:rPr>
              <a:t>Networking &amp; Content Delivery</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84211" y="1535609"/>
            <a:ext cx="4214061" cy="2550616"/>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401805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AWS Direct Connect </a:t>
            </a:r>
            <a:endParaRPr lang="en-US" dirty="0">
              <a:solidFill>
                <a:schemeClr val="tx1"/>
              </a:solidFill>
            </a:endParaRPr>
          </a:p>
        </p:txBody>
      </p:sp>
      <p:sp>
        <p:nvSpPr>
          <p:cNvPr id="4" name="Rectangle 3"/>
          <p:cNvSpPr/>
          <p:nvPr/>
        </p:nvSpPr>
        <p:spPr>
          <a:xfrm>
            <a:off x="684211" y="5570439"/>
            <a:ext cx="4318811" cy="369332"/>
          </a:xfrm>
          <a:prstGeom prst="rect">
            <a:avLst/>
          </a:prstGeom>
        </p:spPr>
        <p:txBody>
          <a:bodyPr wrap="none">
            <a:spAutoFit/>
          </a:bodyPr>
          <a:lstStyle/>
          <a:p>
            <a:r>
              <a:rPr lang="en-US" dirty="0">
                <a:solidFill>
                  <a:schemeClr val="bg1"/>
                </a:solidFill>
              </a:rPr>
              <a:t>Using industry standard 802.1q VLANs</a:t>
            </a:r>
          </a:p>
        </p:txBody>
      </p:sp>
      <p:pic>
        <p:nvPicPr>
          <p:cNvPr id="3" name="Picture 2"/>
          <p:cNvPicPr>
            <a:picLocks noChangeAspect="1"/>
          </p:cNvPicPr>
          <p:nvPr/>
        </p:nvPicPr>
        <p:blipFill>
          <a:blip r:embed="rId3"/>
          <a:stretch>
            <a:fillRect/>
          </a:stretch>
        </p:blipFill>
        <p:spPr>
          <a:xfrm>
            <a:off x="684210" y="1403798"/>
            <a:ext cx="7513305" cy="4002391"/>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734452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Elastic Load Balancing </a:t>
            </a:r>
            <a:r>
              <a:rPr lang="en-US" dirty="0" smtClean="0"/>
              <a:t> </a:t>
            </a:r>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635" y="1524000"/>
            <a:ext cx="9635323" cy="4730396"/>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1669155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Elastic Load Balancing </a:t>
            </a:r>
            <a:r>
              <a:rPr lang="en-US" dirty="0" smtClean="0"/>
              <a:t> </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684211" y="2066925"/>
            <a:ext cx="10969626" cy="2724150"/>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2593674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Virtual Private Cloud</a:t>
            </a:r>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0" y="1583570"/>
            <a:ext cx="7256631" cy="4591050"/>
          </a:xfrm>
          <a:prstGeom prst="rect">
            <a:avLst/>
          </a:prstGeom>
        </p:spPr>
      </p:pic>
      <p:pic>
        <p:nvPicPr>
          <p:cNvPr id="7" name="Picture 6"/>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417823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Virtual Private Cloud</a:t>
            </a:r>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485" y="1748590"/>
            <a:ext cx="5900095" cy="4828534"/>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3583204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CloudFront </a:t>
            </a:r>
            <a:endParaRPr lang="en-US" dirty="0">
              <a:solidFill>
                <a:schemeClr val="tx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1" y="1721049"/>
            <a:ext cx="8329156" cy="4719855"/>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276329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CloudFront </a:t>
            </a:r>
            <a:endParaRPr lang="en-US" dirty="0">
              <a:solidFill>
                <a:schemeClr val="tx1"/>
              </a:solidFill>
            </a:endParaRPr>
          </a:p>
        </p:txBody>
      </p:sp>
      <p:sp>
        <p:nvSpPr>
          <p:cNvPr id="4" name="Rectangle 3"/>
          <p:cNvSpPr/>
          <p:nvPr/>
        </p:nvSpPr>
        <p:spPr>
          <a:xfrm>
            <a:off x="2598821" y="1752417"/>
            <a:ext cx="8149390" cy="3693319"/>
          </a:xfrm>
          <a:prstGeom prst="rect">
            <a:avLst/>
          </a:prstGeom>
        </p:spPr>
        <p:txBody>
          <a:bodyPr wrap="square">
            <a:spAutoFit/>
          </a:bodyPr>
          <a:lstStyle/>
          <a:p>
            <a:r>
              <a:rPr lang="en-US" dirty="0" smtClean="0">
                <a:solidFill>
                  <a:schemeClr val="bg1"/>
                </a:solidFill>
                <a:latin typeface="AmazonEmberBold"/>
              </a:rPr>
              <a:t>Global</a:t>
            </a:r>
            <a:r>
              <a:rPr lang="en-US" dirty="0">
                <a:solidFill>
                  <a:schemeClr val="bg1"/>
                </a:solidFill>
                <a:latin typeface="AmazonEmberBold"/>
              </a:rPr>
              <a:t>, Growing Content Delivery </a:t>
            </a:r>
            <a:r>
              <a:rPr lang="en-US" dirty="0" smtClean="0">
                <a:solidFill>
                  <a:schemeClr val="bg1"/>
                </a:solidFill>
                <a:latin typeface="AmazonEmberBold"/>
              </a:rPr>
              <a:t>Network</a:t>
            </a:r>
          </a:p>
          <a:p>
            <a:endParaRPr lang="en-US" dirty="0">
              <a:solidFill>
                <a:schemeClr val="bg1"/>
              </a:solidFill>
              <a:latin typeface="AmazonEmberBold"/>
            </a:endParaRPr>
          </a:p>
          <a:p>
            <a:endParaRPr lang="en-US" dirty="0">
              <a:solidFill>
                <a:schemeClr val="bg1"/>
              </a:solidFill>
              <a:latin typeface="AmazonEmberBold"/>
            </a:endParaRPr>
          </a:p>
          <a:p>
            <a:r>
              <a:rPr lang="en-US" dirty="0">
                <a:solidFill>
                  <a:schemeClr val="bg1"/>
                </a:solidFill>
              </a:rPr>
              <a:t>Secure Content at the Edge</a:t>
            </a:r>
            <a:endParaRPr lang="en-US" dirty="0" smtClean="0">
              <a:solidFill>
                <a:schemeClr val="bg1"/>
              </a:solidFill>
              <a:latin typeface="AmazonEmberBold"/>
            </a:endParaRPr>
          </a:p>
          <a:p>
            <a:endParaRPr lang="en-US" dirty="0" smtClean="0">
              <a:solidFill>
                <a:schemeClr val="bg1"/>
              </a:solidFill>
              <a:latin typeface="AmazonEmberBold"/>
            </a:endParaRPr>
          </a:p>
          <a:p>
            <a:endParaRPr lang="en-US" dirty="0">
              <a:solidFill>
                <a:schemeClr val="bg1"/>
              </a:solidFill>
              <a:latin typeface="AmazonEmberBold"/>
            </a:endParaRPr>
          </a:p>
          <a:p>
            <a:r>
              <a:rPr lang="en-US" dirty="0">
                <a:solidFill>
                  <a:schemeClr val="bg1"/>
                </a:solidFill>
              </a:rPr>
              <a:t>High Performance</a:t>
            </a:r>
            <a:endParaRPr lang="en-US" dirty="0" smtClean="0">
              <a:solidFill>
                <a:schemeClr val="bg1"/>
              </a:solidFill>
              <a:latin typeface="AmazonEmberBold"/>
            </a:endParaRPr>
          </a:p>
          <a:p>
            <a:endParaRPr lang="en-US" dirty="0">
              <a:solidFill>
                <a:schemeClr val="bg1"/>
              </a:solidFill>
              <a:latin typeface="AmazonEmberBold"/>
            </a:endParaRPr>
          </a:p>
          <a:p>
            <a:endParaRPr lang="en-US" dirty="0" smtClean="0">
              <a:solidFill>
                <a:schemeClr val="bg1"/>
              </a:solidFill>
              <a:latin typeface="AmazonEmberBold"/>
            </a:endParaRPr>
          </a:p>
          <a:p>
            <a:r>
              <a:rPr lang="en-US" dirty="0">
                <a:solidFill>
                  <a:schemeClr val="bg1"/>
                </a:solidFill>
              </a:rPr>
              <a:t>Cost Effective</a:t>
            </a:r>
            <a:endParaRPr lang="en-US" dirty="0" smtClean="0">
              <a:solidFill>
                <a:schemeClr val="bg1"/>
              </a:solidFill>
              <a:latin typeface="AmazonEmberBold"/>
            </a:endParaRPr>
          </a:p>
          <a:p>
            <a:endParaRPr lang="en-US" dirty="0">
              <a:solidFill>
                <a:schemeClr val="bg1"/>
              </a:solidFill>
              <a:latin typeface="AmazonEmberBold"/>
            </a:endParaRPr>
          </a:p>
          <a:p>
            <a:endParaRPr lang="en-US" dirty="0" smtClean="0">
              <a:solidFill>
                <a:schemeClr val="bg1"/>
              </a:solidFill>
              <a:latin typeface="AmazonEmberBold"/>
            </a:endParaRPr>
          </a:p>
          <a:p>
            <a:endParaRPr lang="en-US"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80" y="1584125"/>
            <a:ext cx="747440" cy="7549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013" y="2519368"/>
            <a:ext cx="843692" cy="843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077" y="3363060"/>
            <a:ext cx="879563" cy="87956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245" y="4206752"/>
            <a:ext cx="783310" cy="783310"/>
          </a:xfrm>
          <a:prstGeom prst="rect">
            <a:avLst/>
          </a:prstGeom>
        </p:spPr>
      </p:pic>
      <p:pic>
        <p:nvPicPr>
          <p:cNvPr id="10" name="Picture 9"/>
          <p:cNvPicPr>
            <a:picLocks noChangeAspect="1"/>
          </p:cNvPicPr>
          <p:nvPr/>
        </p:nvPicPr>
        <p:blipFill>
          <a:blip r:embed="rId7"/>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3964901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Route 53 </a:t>
            </a:r>
            <a:endParaRPr lang="en-US" dirty="0">
              <a:solidFill>
                <a:schemeClr val="tx1"/>
              </a:solidFill>
            </a:endParaRPr>
          </a:p>
        </p:txBody>
      </p:sp>
      <p:sp>
        <p:nvSpPr>
          <p:cNvPr id="3" name="Rectangle 2"/>
          <p:cNvSpPr/>
          <p:nvPr/>
        </p:nvSpPr>
        <p:spPr>
          <a:xfrm>
            <a:off x="5032235" y="2955576"/>
            <a:ext cx="2095445" cy="369332"/>
          </a:xfrm>
          <a:prstGeom prst="rect">
            <a:avLst/>
          </a:prstGeom>
        </p:spPr>
        <p:txBody>
          <a:bodyPr wrap="none">
            <a:spAutoFit/>
          </a:bodyPr>
          <a:lstStyle/>
          <a:p>
            <a:r>
              <a:rPr lang="en-US" dirty="0">
                <a:solidFill>
                  <a:srgbClr val="E47911"/>
                </a:solidFill>
                <a:latin typeface="AmazonEmberLight"/>
              </a:rPr>
              <a:t>Amazon Route 53 </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469" y="2031237"/>
            <a:ext cx="3018016" cy="3018016"/>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4145461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Route 53 </a:t>
            </a:r>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673" y="1933990"/>
            <a:ext cx="7828547" cy="4352925"/>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55395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API Gateway</a:t>
            </a:r>
            <a:r>
              <a:rPr lang="en-US" dirty="0" smtClean="0"/>
              <a:t> </a:t>
            </a:r>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326" y="2666999"/>
            <a:ext cx="2799849" cy="2093345"/>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2338915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API Gateway</a:t>
            </a:r>
            <a:r>
              <a:rPr lang="en-US" dirty="0" smtClean="0"/>
              <a:t> </a:t>
            </a:r>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032" y="1466698"/>
            <a:ext cx="5308182" cy="4707922"/>
          </a:xfrm>
          <a:prstGeom prst="rect">
            <a:avLst/>
          </a:prstGeom>
        </p:spPr>
      </p:pic>
      <p:pic>
        <p:nvPicPr>
          <p:cNvPr id="6" name="Picture 5"/>
          <p:cNvPicPr>
            <a:picLocks noChangeAspect="1"/>
          </p:cNvPicPr>
          <p:nvPr/>
        </p:nvPicPr>
        <p:blipFill>
          <a:blip r:embed="rId4"/>
          <a:stretch>
            <a:fillRect/>
          </a:stretch>
        </p:blipFill>
        <p:spPr>
          <a:xfrm>
            <a:off x="10396271" y="15593"/>
            <a:ext cx="1683434" cy="670207"/>
          </a:xfrm>
          <a:prstGeom prst="rect">
            <a:avLst/>
          </a:prstGeom>
        </p:spPr>
      </p:pic>
    </p:spTree>
    <p:extLst>
      <p:ext uri="{BB962C8B-B14F-4D97-AF65-F5344CB8AC3E}">
        <p14:creationId xmlns:p14="http://schemas.microsoft.com/office/powerpoint/2010/main" val="385184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11994</TotalTime>
  <Words>524</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AmazonEmberBold</vt:lpstr>
      <vt:lpstr>AmazonEmberLight</vt:lpstr>
      <vt:lpstr>Calibri</vt:lpstr>
      <vt:lpstr>Century Gothic</vt:lpstr>
      <vt:lpstr>Wingdings 3</vt:lpstr>
      <vt:lpstr>Slice</vt:lpstr>
      <vt:lpstr>Networking &amp; Content Delivery</vt:lpstr>
      <vt:lpstr>Virtual Private Cloud</vt:lpstr>
      <vt:lpstr>Virtual Private Cloud</vt:lpstr>
      <vt:lpstr>Amazon CloudFront </vt:lpstr>
      <vt:lpstr>Amazon CloudFront </vt:lpstr>
      <vt:lpstr>Amazon Route 53 </vt:lpstr>
      <vt:lpstr>Amazon Route 53 </vt:lpstr>
      <vt:lpstr>Amazon API Gateway </vt:lpstr>
      <vt:lpstr>Amazon API Gateway </vt:lpstr>
      <vt:lpstr>AWS Direct Connect </vt:lpstr>
      <vt:lpstr>Elastic Load Balancing  </vt:lpstr>
      <vt:lpstr>Elastic Load Balancing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solution for AWSomeTrips</dc:title>
  <dc:creator>vinod.k</dc:creator>
  <cp:lastModifiedBy>vinod.k</cp:lastModifiedBy>
  <cp:revision>331</cp:revision>
  <dcterms:created xsi:type="dcterms:W3CDTF">2018-04-05T06:53:35Z</dcterms:created>
  <dcterms:modified xsi:type="dcterms:W3CDTF">2018-07-30T15:46:39Z</dcterms:modified>
</cp:coreProperties>
</file>