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80" r:id="rId2"/>
    <p:sldId id="274" r:id="rId3"/>
    <p:sldId id="272" r:id="rId4"/>
    <p:sldId id="281" r:id="rId5"/>
    <p:sldId id="275" r:id="rId6"/>
    <p:sldId id="276" r:id="rId7"/>
    <p:sldId id="277" r:id="rId8"/>
    <p:sldId id="278" r:id="rId9"/>
    <p:sldId id="279" r:id="rId10"/>
    <p:sldId id="282" r:id="rId11"/>
    <p:sldId id="285" r:id="rId12"/>
    <p:sldId id="286" r:id="rId13"/>
    <p:sldId id="287" r:id="rId14"/>
    <p:sldId id="283" r:id="rId15"/>
    <p:sldId id="284" r:id="rId16"/>
    <p:sldId id="288"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072" autoAdjust="0"/>
  </p:normalViewPr>
  <p:slideViewPr>
    <p:cSldViewPr snapToGrid="0">
      <p:cViewPr varScale="1">
        <p:scale>
          <a:sx n="59" d="100"/>
          <a:sy n="59" d="100"/>
        </p:scale>
        <p:origin x="1140" y="54"/>
      </p:cViewPr>
      <p:guideLst>
        <p:guide orient="horz" pos="2160"/>
        <p:guide pos="3840"/>
      </p:guideLst>
    </p:cSldViewPr>
  </p:slideViewPr>
  <p:notesTextViewPr>
    <p:cViewPr>
      <p:scale>
        <a:sx n="1" d="1"/>
        <a:sy n="1" d="1"/>
      </p:scale>
      <p:origin x="0" y="0"/>
    </p:cViewPr>
  </p:notesTextViewPr>
  <p:sorterViewPr>
    <p:cViewPr>
      <p:scale>
        <a:sx n="100" d="100"/>
        <a:sy n="100" d="100"/>
      </p:scale>
      <p:origin x="0" y="-23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033EC-38BF-4AD4-9467-7D2380108C19}" type="datetimeFigureOut">
              <a:rPr lang="en-US" smtClean="0"/>
              <a:t>7/29/2018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A354F-E8EA-4E4F-BEEB-F269B5F913B6}" type="slidenum">
              <a:rPr lang="en-US" smtClean="0"/>
              <a:t>‹#›</a:t>
            </a:fld>
            <a:endParaRPr lang="en-US"/>
          </a:p>
        </p:txBody>
      </p:sp>
    </p:spTree>
    <p:extLst>
      <p:ext uri="{BB962C8B-B14F-4D97-AF65-F5344CB8AC3E}">
        <p14:creationId xmlns:p14="http://schemas.microsoft.com/office/powerpoint/2010/main" val="1901645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searchnetworking.techtarget.com/definition/Session-layer" TargetMode="External"/><Relationship Id="rId13" Type="http://schemas.openxmlformats.org/officeDocument/2006/relationships/hyperlink" Target="https://searchmicroservices.techtarget.com/definition/XML-Extensible-Markup-Language" TargetMode="External"/><Relationship Id="rId18" Type="http://schemas.openxmlformats.org/officeDocument/2006/relationships/hyperlink" Target="https://searchwindevelopment.techtarget.com/definition/HTTP" TargetMode="External"/><Relationship Id="rId3" Type="http://schemas.openxmlformats.org/officeDocument/2006/relationships/hyperlink" Target="https://searchnetworking.techtarget.com/definition/OSI" TargetMode="External"/><Relationship Id="rId7" Type="http://schemas.openxmlformats.org/officeDocument/2006/relationships/hyperlink" Target="https://searchnetworking.techtarget.com/definition/port-80" TargetMode="External"/><Relationship Id="rId12" Type="http://schemas.openxmlformats.org/officeDocument/2006/relationships/hyperlink" Target="https://whatis.techtarget.com/definition/ASN1-Abstract-Syntax-Notation-One" TargetMode="External"/><Relationship Id="rId17" Type="http://schemas.openxmlformats.org/officeDocument/2006/relationships/hyperlink" Target="https://searchtelecom.techtarget.com/definition/point-of-presence-POP" TargetMode="External"/><Relationship Id="rId2" Type="http://schemas.openxmlformats.org/officeDocument/2006/relationships/slide" Target="../slides/slide15.xml"/><Relationship Id="rId16" Type="http://schemas.openxmlformats.org/officeDocument/2006/relationships/hyperlink" Target="https://searchexchange.techtarget.com/definition/SMTP" TargetMode="External"/><Relationship Id="rId1" Type="http://schemas.openxmlformats.org/officeDocument/2006/relationships/notesMaster" Target="../notesMasters/notesMaster1.xml"/><Relationship Id="rId6" Type="http://schemas.openxmlformats.org/officeDocument/2006/relationships/hyperlink" Target="https://searchnetworking.techtarget.com/definition/UDP-User-Datagram-Protocol" TargetMode="External"/><Relationship Id="rId11" Type="http://schemas.openxmlformats.org/officeDocument/2006/relationships/hyperlink" Target="https://searchnetworking.techtarget.com/definition/presentation-layer" TargetMode="External"/><Relationship Id="rId5" Type="http://schemas.openxmlformats.org/officeDocument/2006/relationships/hyperlink" Target="https://searchnetworking.techtarget.com/definition/TCP" TargetMode="External"/><Relationship Id="rId15" Type="http://schemas.openxmlformats.org/officeDocument/2006/relationships/hyperlink" Target="https://searchenterprisewan.techtarget.com/definition/File-Transfer-Protocol" TargetMode="External"/><Relationship Id="rId10" Type="http://schemas.openxmlformats.org/officeDocument/2006/relationships/hyperlink" Target="https://searchmicroservices.techtarget.com/definition/Remote-Procedure-Call-RPC" TargetMode="External"/><Relationship Id="rId19" Type="http://schemas.openxmlformats.org/officeDocument/2006/relationships/hyperlink" Target="https://searchnetworking.techtarget.com/definition/domain-name-system" TargetMode="External"/><Relationship Id="rId4" Type="http://schemas.openxmlformats.org/officeDocument/2006/relationships/hyperlink" Target="https://searchnetworking.techtarget.com/definition/Transport-layer" TargetMode="External"/><Relationship Id="rId9" Type="http://schemas.openxmlformats.org/officeDocument/2006/relationships/hyperlink" Target="https://searchnetworking.techtarget.com/definition/AppleTalk" TargetMode="External"/><Relationship Id="rId14" Type="http://schemas.openxmlformats.org/officeDocument/2006/relationships/hyperlink" Target="https://searchnetworking.techtarget.com/definition/Application-layer"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aws.amazon.com/elasticbeanstalk/latest/dg/using-features.deployment.source.html"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docs.aws.amazon.com/console/elasticbeanstalk/roles" TargetMode="External"/><Relationship Id="rId5" Type="http://schemas.openxmlformats.org/officeDocument/2006/relationships/hyperlink" Target="https://docs.aws.amazon.com/elasticbeanstalk/latest/dg/eb-cli3.html" TargetMode="External"/><Relationship Id="rId4" Type="http://schemas.openxmlformats.org/officeDocument/2006/relationships/hyperlink" Target="https://console.aws.amazon.com/elasticbeanstalk/home?region=us-east-1#/newApplic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t>
            </a:r>
          </a:p>
          <a:p>
            <a:endParaRPr lang="en-US" dirty="0" smtClean="0"/>
          </a:p>
          <a:p>
            <a:pPr lvl="0"/>
            <a:r>
              <a:rPr lang="en-GB" dirty="0" smtClean="0"/>
              <a:t>#!/bin/bash</a:t>
            </a:r>
          </a:p>
          <a:p>
            <a:pPr lvl="0"/>
            <a:r>
              <a:rPr lang="en-GB" dirty="0" smtClean="0"/>
              <a:t>yum install -y </a:t>
            </a:r>
            <a:r>
              <a:rPr lang="en-GB" dirty="0" err="1" smtClean="0"/>
              <a:t>httpd</a:t>
            </a:r>
            <a:endParaRPr lang="en-GB" dirty="0" smtClean="0"/>
          </a:p>
          <a:p>
            <a:pPr lvl="0"/>
            <a:r>
              <a:rPr lang="en-GB" dirty="0" smtClean="0"/>
              <a:t>echo "&lt;html&gt;&lt;body&gt;&lt;h1&gt;Welcome! &lt;/</a:t>
            </a:r>
            <a:r>
              <a:rPr lang="en-GB" dirty="0" err="1" smtClean="0"/>
              <a:t>br</a:t>
            </a:r>
            <a:r>
              <a:rPr lang="en-GB" dirty="0" smtClean="0"/>
              <a:t>&gt; </a:t>
            </a:r>
            <a:r>
              <a:rPr lang="en-US" sz="1200" b="0" i="0" u="none" strike="noStrike" kern="1200" baseline="0" dirty="0" err="1" smtClean="0">
                <a:solidFill>
                  <a:schemeClr val="tx1"/>
                </a:solidFill>
                <a:latin typeface="+mn-lt"/>
                <a:ea typeface="+mn-ea"/>
                <a:cs typeface="+mn-cs"/>
              </a:rPr>
              <a:t>VPTrips</a:t>
            </a:r>
            <a:r>
              <a:rPr lang="en-GB" dirty="0" smtClean="0"/>
              <a:t> &lt;/h1&gt;&lt;/body&gt;&lt;/html&gt;" &gt; /</a:t>
            </a:r>
            <a:r>
              <a:rPr lang="en-GB" dirty="0" err="1" smtClean="0"/>
              <a:t>var</a:t>
            </a:r>
            <a:r>
              <a:rPr lang="en-GB" dirty="0" smtClean="0"/>
              <a:t>/www/html/index.html</a:t>
            </a:r>
          </a:p>
          <a:p>
            <a:pPr lvl="0"/>
            <a:r>
              <a:rPr lang="en-GB" dirty="0" smtClean="0"/>
              <a:t>service </a:t>
            </a:r>
            <a:r>
              <a:rPr lang="en-GB" dirty="0" err="1" smtClean="0"/>
              <a:t>httpd</a:t>
            </a:r>
            <a:r>
              <a:rPr lang="en-GB" dirty="0" smtClean="0"/>
              <a:t> start</a:t>
            </a:r>
          </a:p>
          <a:p>
            <a:endParaRPr lang="en-US" dirty="0"/>
          </a:p>
        </p:txBody>
      </p:sp>
      <p:sp>
        <p:nvSpPr>
          <p:cNvPr id="4" name="Slide Number Placeholder 3"/>
          <p:cNvSpPr>
            <a:spLocks noGrp="1"/>
          </p:cNvSpPr>
          <p:nvPr>
            <p:ph type="sldNum" sz="quarter" idx="10"/>
          </p:nvPr>
        </p:nvSpPr>
        <p:spPr/>
        <p:txBody>
          <a:bodyPr/>
          <a:lstStyle/>
          <a:p>
            <a:fld id="{A79A354F-E8EA-4E4F-BEEB-F269B5F913B6}" type="slidenum">
              <a:rPr lang="en-US" smtClean="0"/>
              <a:t>1</a:t>
            </a:fld>
            <a:endParaRPr lang="en-US"/>
          </a:p>
        </p:txBody>
      </p:sp>
    </p:spTree>
    <p:extLst>
      <p:ext uri="{BB962C8B-B14F-4D97-AF65-F5344CB8AC3E}">
        <p14:creationId xmlns:p14="http://schemas.microsoft.com/office/powerpoint/2010/main" val="3492456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EC2</a:t>
            </a:r>
            <a:r>
              <a:rPr lang="en-US" b="0" baseline="0" dirty="0" smtClean="0"/>
              <a:t> with console</a:t>
            </a:r>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10</a:t>
            </a:fld>
            <a:endParaRPr lang="en-US"/>
          </a:p>
        </p:txBody>
      </p:sp>
    </p:spTree>
    <p:extLst>
      <p:ext uri="{BB962C8B-B14F-4D97-AF65-F5344CB8AC3E}">
        <p14:creationId xmlns:p14="http://schemas.microsoft.com/office/powerpoint/2010/main" val="322668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Amazon Linux AMIs</a:t>
            </a:r>
          </a:p>
          <a:p>
            <a:r>
              <a:rPr lang="en-US" sz="1200" b="0" i="0" kern="1200" dirty="0" smtClean="0">
                <a:solidFill>
                  <a:schemeClr val="tx1"/>
                </a:solidFill>
                <a:effectLst/>
                <a:latin typeface="+mn-lt"/>
                <a:ea typeface="+mn-ea"/>
                <a:cs typeface="+mn-cs"/>
              </a:rPr>
              <a:t>The Amazon Linux AMI is a supported and maintained Linux image provided by AWS. The following are some of the features of Amazon Linux:</a:t>
            </a:r>
          </a:p>
          <a:p>
            <a:r>
              <a:rPr lang="en-US" sz="1200" b="0" i="0" kern="1200" dirty="0" smtClean="0">
                <a:solidFill>
                  <a:schemeClr val="tx1"/>
                </a:solidFill>
                <a:effectLst/>
                <a:latin typeface="+mn-lt"/>
                <a:ea typeface="+mn-ea"/>
                <a:cs typeface="+mn-cs"/>
              </a:rPr>
              <a:t>A stable, secure, and high-performance execution environment for applications running on Amazon EC2.</a:t>
            </a:r>
          </a:p>
          <a:p>
            <a:r>
              <a:rPr lang="en-US" sz="1200" b="0" i="0" kern="1200" dirty="0" smtClean="0">
                <a:solidFill>
                  <a:schemeClr val="tx1"/>
                </a:solidFill>
                <a:effectLst/>
                <a:latin typeface="+mn-lt"/>
                <a:ea typeface="+mn-ea"/>
                <a:cs typeface="+mn-cs"/>
              </a:rPr>
              <a:t>Provided at no additional charge to Amazon EC2 users.</a:t>
            </a:r>
          </a:p>
          <a:p>
            <a:r>
              <a:rPr lang="en-US" sz="1200" b="0" i="0" kern="1200" dirty="0" smtClean="0">
                <a:solidFill>
                  <a:schemeClr val="tx1"/>
                </a:solidFill>
                <a:effectLst/>
                <a:latin typeface="+mn-lt"/>
                <a:ea typeface="+mn-ea"/>
                <a:cs typeface="+mn-cs"/>
              </a:rPr>
              <a:t>Repository access to multiple versions of MySQL, </a:t>
            </a:r>
            <a:r>
              <a:rPr lang="en-US" sz="1200" b="0" i="0" kern="1200" dirty="0" err="1" smtClean="0">
                <a:solidFill>
                  <a:schemeClr val="tx1"/>
                </a:solidFill>
                <a:effectLst/>
                <a:latin typeface="+mn-lt"/>
                <a:ea typeface="+mn-ea"/>
                <a:cs typeface="+mn-cs"/>
              </a:rPr>
              <a:t>PostgreSQL</a:t>
            </a:r>
            <a:r>
              <a:rPr lang="en-US" sz="1200" b="0" i="0" kern="1200" dirty="0" smtClean="0">
                <a:solidFill>
                  <a:schemeClr val="tx1"/>
                </a:solidFill>
                <a:effectLst/>
                <a:latin typeface="+mn-lt"/>
                <a:ea typeface="+mn-ea"/>
                <a:cs typeface="+mn-cs"/>
              </a:rPr>
              <a:t>, Python, Ruby, Tomcat, and many more common packages.</a:t>
            </a:r>
          </a:p>
          <a:p>
            <a:r>
              <a:rPr lang="en-US" sz="1200" b="0" i="0" kern="1200" dirty="0" smtClean="0">
                <a:solidFill>
                  <a:schemeClr val="tx1"/>
                </a:solidFill>
                <a:effectLst/>
                <a:latin typeface="+mn-lt"/>
                <a:ea typeface="+mn-ea"/>
                <a:cs typeface="+mn-cs"/>
              </a:rPr>
              <a:t>Updated on a regular basis to include the latest components, and these updates are also made available in the </a:t>
            </a:r>
            <a:r>
              <a:rPr lang="en-US" sz="1200" b="1" i="0" kern="1200" dirty="0" smtClean="0">
                <a:solidFill>
                  <a:schemeClr val="tx1"/>
                </a:solidFill>
                <a:effectLst/>
                <a:latin typeface="+mn-lt"/>
                <a:ea typeface="+mn-ea"/>
                <a:cs typeface="+mn-cs"/>
              </a:rPr>
              <a:t>yum</a:t>
            </a:r>
            <a:r>
              <a:rPr lang="en-US" sz="1200" b="0" i="0" kern="1200" dirty="0" smtClean="0">
                <a:solidFill>
                  <a:schemeClr val="tx1"/>
                </a:solidFill>
                <a:effectLst/>
                <a:latin typeface="+mn-lt"/>
                <a:ea typeface="+mn-ea"/>
                <a:cs typeface="+mn-cs"/>
              </a:rPr>
              <a:t> repositories for installation on running instances.</a:t>
            </a:r>
          </a:p>
          <a:p>
            <a:r>
              <a:rPr lang="en-US" sz="1200" b="0" i="0" kern="1200" dirty="0" smtClean="0">
                <a:solidFill>
                  <a:schemeClr val="tx1"/>
                </a:solidFill>
                <a:effectLst/>
                <a:latin typeface="+mn-lt"/>
                <a:ea typeface="+mn-ea"/>
                <a:cs typeface="+mn-cs"/>
              </a:rPr>
              <a:t>Includes packages that enable easy integration with AWS services, such as the AWS CLI, Amazon EC2 API and AMI tools, the </a:t>
            </a:r>
            <a:r>
              <a:rPr lang="en-US" sz="1200" b="0" i="0" kern="1200" dirty="0" err="1" smtClean="0">
                <a:solidFill>
                  <a:schemeClr val="tx1"/>
                </a:solidFill>
                <a:effectLst/>
                <a:latin typeface="+mn-lt"/>
                <a:ea typeface="+mn-ea"/>
                <a:cs typeface="+mn-cs"/>
              </a:rPr>
              <a:t>Boto</a:t>
            </a:r>
            <a:r>
              <a:rPr lang="en-US" sz="1200" b="0" i="0" kern="1200" dirty="0" smtClean="0">
                <a:solidFill>
                  <a:schemeClr val="tx1"/>
                </a:solidFill>
                <a:effectLst/>
                <a:latin typeface="+mn-lt"/>
                <a:ea typeface="+mn-ea"/>
                <a:cs typeface="+mn-cs"/>
              </a:rPr>
              <a:t> library for Python, and the Elastic Load Balancing tools.</a:t>
            </a:r>
          </a:p>
          <a:p>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11</a:t>
            </a:fld>
            <a:endParaRPr lang="en-US"/>
          </a:p>
        </p:txBody>
      </p:sp>
    </p:spTree>
    <p:extLst>
      <p:ext uri="{BB962C8B-B14F-4D97-AF65-F5344CB8AC3E}">
        <p14:creationId xmlns:p14="http://schemas.microsoft.com/office/powerpoint/2010/main" val="1353130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Amazon EC2 Auto Scaling helps you ensure that you have the correct number of Amazon EC2 instances available to handle the load for your application. You create collections of EC2 instances, called </a:t>
            </a:r>
            <a:r>
              <a:rPr lang="en-US" sz="1200" b="0" i="1" kern="1200" dirty="0" smtClean="0">
                <a:solidFill>
                  <a:schemeClr val="tx1"/>
                </a:solidFill>
                <a:effectLst/>
                <a:latin typeface="+mn-lt"/>
                <a:ea typeface="+mn-ea"/>
                <a:cs typeface="+mn-cs"/>
              </a:rPr>
              <a:t>Auto Scaling groups</a:t>
            </a:r>
            <a:r>
              <a:rPr lang="en-US" sz="1200" b="0" i="0" kern="1200" dirty="0" smtClean="0">
                <a:solidFill>
                  <a:schemeClr val="tx1"/>
                </a:solidFill>
                <a:effectLst/>
                <a:latin typeface="+mn-lt"/>
                <a:ea typeface="+mn-ea"/>
                <a:cs typeface="+mn-cs"/>
              </a:rPr>
              <a:t>. You can specify the minimum number of instances in each Auto Scaling group, and Auto Scaling ensures that your group never goes below this size. You can specify the maximum number of instances in each Auto Scaling group, and Auto Scaling ensures that your group never goes above this size. If you specify the desired capacity, either when you create the group or at any time thereafter, Auto Scaling ensures that your group has this many instances. If you specify scaling policies, then Auto Scaling can launch or terminate instances as demand on your application increases or decreases.</a:t>
            </a:r>
          </a:p>
          <a:p>
            <a:r>
              <a:rPr lang="en-US" sz="1200" b="0" i="0" kern="1200" dirty="0" smtClean="0">
                <a:solidFill>
                  <a:schemeClr val="tx1"/>
                </a:solidFill>
                <a:effectLst/>
                <a:latin typeface="+mn-lt"/>
                <a:ea typeface="+mn-ea"/>
                <a:cs typeface="+mn-cs"/>
              </a:rPr>
              <a:t>For example, the following Auto Scaling group has a minimum size of 1 instance, a desired capacity of 2 instances, and a maximum size of 4 instances. The scaling policies that you define adjust the number of instances, within your minimum and maximum number of instances, based on the criteria that you specify.</a:t>
            </a:r>
          </a:p>
          <a:p>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12</a:t>
            </a:fld>
            <a:endParaRPr lang="en-US"/>
          </a:p>
        </p:txBody>
      </p:sp>
    </p:spTree>
    <p:extLst>
      <p:ext uri="{BB962C8B-B14F-4D97-AF65-F5344CB8AC3E}">
        <p14:creationId xmlns:p14="http://schemas.microsoft.com/office/powerpoint/2010/main" val="2339751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13</a:t>
            </a:fld>
            <a:endParaRPr lang="en-US"/>
          </a:p>
        </p:txBody>
      </p:sp>
    </p:spTree>
    <p:extLst>
      <p:ext uri="{BB962C8B-B14F-4D97-AF65-F5344CB8AC3E}">
        <p14:creationId xmlns:p14="http://schemas.microsoft.com/office/powerpoint/2010/main" val="3718481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Achieve fault tolerance for any application by ensuring scalability, performance, and security. </a:t>
            </a:r>
          </a:p>
          <a:p>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14</a:t>
            </a:fld>
            <a:endParaRPr lang="en-US"/>
          </a:p>
        </p:txBody>
      </p:sp>
    </p:spTree>
    <p:extLst>
      <p:ext uri="{BB962C8B-B14F-4D97-AF65-F5344CB8AC3E}">
        <p14:creationId xmlns:p14="http://schemas.microsoft.com/office/powerpoint/2010/main" val="1173378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Layer 4 through Layer 7 are services delivered by the upper layers of the Open Systems Interconnection (</a:t>
            </a:r>
            <a:r>
              <a:rPr lang="en-US" sz="1200" b="0" i="0" u="sng" kern="1200" dirty="0" smtClean="0">
                <a:solidFill>
                  <a:schemeClr val="tx1"/>
                </a:solidFill>
                <a:effectLst/>
                <a:latin typeface="+mn-lt"/>
                <a:ea typeface="+mn-ea"/>
                <a:cs typeface="+mn-cs"/>
                <a:hlinkClick r:id="rId3"/>
              </a:rPr>
              <a:t>OSI</a:t>
            </a:r>
            <a:r>
              <a:rPr lang="en-US" sz="1200" b="0" i="0" kern="1200" dirty="0" smtClean="0">
                <a:solidFill>
                  <a:schemeClr val="tx1"/>
                </a:solidFill>
                <a:effectLst/>
                <a:latin typeface="+mn-lt"/>
                <a:ea typeface="+mn-ea"/>
                <a:cs typeface="+mn-cs"/>
              </a:rPr>
              <a:t>) communication model. Layer 4-7 services, sometimes referred to as the upper layers, support end-to-end communication between a source and destination application and are used whenever a message passes from or to a user.</a:t>
            </a:r>
          </a:p>
          <a:p>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4"/>
              </a:rPr>
              <a:t>Layer 4,</a:t>
            </a:r>
            <a:r>
              <a:rPr lang="en-US" sz="1200" b="0" i="0" kern="1200" dirty="0" smtClean="0">
                <a:solidFill>
                  <a:schemeClr val="tx1"/>
                </a:solidFill>
                <a:effectLst/>
                <a:latin typeface="+mn-lt"/>
                <a:ea typeface="+mn-ea"/>
                <a:cs typeface="+mn-cs"/>
              </a:rPr>
              <a:t> the Transport Layer, ensures end-to-end delivery of messages for both "connection-mode" data such as </a:t>
            </a:r>
            <a:r>
              <a:rPr lang="en-US" sz="1200" b="0" i="0" u="sng" kern="1200" dirty="0" smtClean="0">
                <a:solidFill>
                  <a:schemeClr val="tx1"/>
                </a:solidFill>
                <a:effectLst/>
                <a:latin typeface="+mn-lt"/>
                <a:ea typeface="+mn-ea"/>
                <a:cs typeface="+mn-cs"/>
                <a:hlinkClick r:id="rId5"/>
              </a:rPr>
              <a:t>TCP</a:t>
            </a:r>
            <a:r>
              <a:rPr lang="en-US" sz="1200" b="0" i="0" kern="1200" dirty="0" smtClean="0">
                <a:solidFill>
                  <a:schemeClr val="tx1"/>
                </a:solidFill>
                <a:effectLst/>
                <a:latin typeface="+mn-lt"/>
                <a:ea typeface="+mn-ea"/>
                <a:cs typeface="+mn-cs"/>
              </a:rPr>
              <a:t> connections and "connectionless-mode" data such as </a:t>
            </a:r>
            <a:r>
              <a:rPr lang="en-US" sz="1200" b="0" i="0" u="sng" kern="1200" dirty="0" smtClean="0">
                <a:solidFill>
                  <a:schemeClr val="tx1"/>
                </a:solidFill>
                <a:effectLst/>
                <a:latin typeface="+mn-lt"/>
                <a:ea typeface="+mn-ea"/>
                <a:cs typeface="+mn-cs"/>
                <a:hlinkClick r:id="rId6"/>
              </a:rPr>
              <a:t>UDP</a:t>
            </a:r>
            <a:r>
              <a:rPr lang="en-US" sz="1200" b="0" i="0" kern="1200" dirty="0" smtClean="0">
                <a:solidFill>
                  <a:schemeClr val="tx1"/>
                </a:solidFill>
                <a:effectLst/>
                <a:latin typeface="+mn-lt"/>
                <a:ea typeface="+mn-ea"/>
                <a:cs typeface="+mn-cs"/>
              </a:rPr>
              <a:t> datagrams. For both modes, the endpoints of communication are identified by port numbers such as TCP </a:t>
            </a:r>
            <a:r>
              <a:rPr lang="en-US" sz="1200" b="0" i="0" u="sng" kern="1200" dirty="0" smtClean="0">
                <a:solidFill>
                  <a:schemeClr val="tx1"/>
                </a:solidFill>
                <a:effectLst/>
                <a:latin typeface="+mn-lt"/>
                <a:ea typeface="+mn-ea"/>
                <a:cs typeface="+mn-cs"/>
                <a:hlinkClick r:id="rId7"/>
              </a:rPr>
              <a:t>port 80</a:t>
            </a:r>
            <a:r>
              <a:rPr lang="en-US" sz="1200" b="0" i="0" kern="1200" dirty="0" smtClean="0">
                <a:solidFill>
                  <a:schemeClr val="tx1"/>
                </a:solidFill>
                <a:effectLst/>
                <a:latin typeface="+mn-lt"/>
                <a:ea typeface="+mn-ea"/>
                <a:cs typeface="+mn-cs"/>
              </a:rPr>
              <a:t> or UDP port 161.</a:t>
            </a:r>
          </a:p>
          <a:p>
            <a:r>
              <a:rPr lang="en-US" sz="1200" b="0" i="0" u="sng" kern="1200" dirty="0" smtClean="0">
                <a:solidFill>
                  <a:schemeClr val="tx1"/>
                </a:solidFill>
                <a:effectLst/>
                <a:latin typeface="+mn-lt"/>
                <a:ea typeface="+mn-ea"/>
                <a:cs typeface="+mn-cs"/>
                <a:hlinkClick r:id="rId8"/>
              </a:rPr>
              <a:t>Layer 5</a:t>
            </a:r>
            <a:r>
              <a:rPr lang="en-US" sz="1200" b="0" i="0" kern="1200" dirty="0" smtClean="0">
                <a:solidFill>
                  <a:schemeClr val="tx1"/>
                </a:solidFill>
                <a:effectLst/>
                <a:latin typeface="+mn-lt"/>
                <a:ea typeface="+mn-ea"/>
                <a:cs typeface="+mn-cs"/>
              </a:rPr>
              <a:t>, the Session Layer, provides services for coordinating communication between applications and synchronizing message delivery. For example, a protocol with suspend/resume or checkpoint/rollback capabilities includes </a:t>
            </a:r>
            <a:r>
              <a:rPr lang="en-US" sz="1200" b="0" i="0" u="sng" kern="1200" dirty="0" smtClean="0">
                <a:solidFill>
                  <a:schemeClr val="tx1"/>
                </a:solidFill>
                <a:effectLst/>
                <a:latin typeface="+mn-lt"/>
                <a:ea typeface="+mn-ea"/>
                <a:cs typeface="+mn-cs"/>
                <a:hlinkClick r:id="rId8"/>
              </a:rPr>
              <a:t>session </a:t>
            </a:r>
            <a:r>
              <a:rPr lang="en-US" sz="1200" b="0" i="0" u="sng" kern="1200" dirty="0" err="1" smtClean="0">
                <a:solidFill>
                  <a:schemeClr val="tx1"/>
                </a:solidFill>
                <a:effectLst/>
                <a:latin typeface="+mn-lt"/>
                <a:ea typeface="+mn-ea"/>
                <a:cs typeface="+mn-cs"/>
                <a:hlinkClick r:id="rId8"/>
              </a:rPr>
              <a:t>layer</a:t>
            </a:r>
            <a:r>
              <a:rPr lang="en-US" sz="1200" b="0" i="0" kern="1200" dirty="0" err="1" smtClean="0">
                <a:solidFill>
                  <a:schemeClr val="tx1"/>
                </a:solidFill>
                <a:effectLst/>
                <a:latin typeface="+mn-lt"/>
                <a:ea typeface="+mn-ea"/>
                <a:cs typeface="+mn-cs"/>
              </a:rPr>
              <a:t>services</a:t>
            </a:r>
            <a:r>
              <a:rPr lang="en-US" sz="1200" b="0" i="0" kern="1200" dirty="0" smtClean="0">
                <a:solidFill>
                  <a:schemeClr val="tx1"/>
                </a:solidFill>
                <a:effectLst/>
                <a:latin typeface="+mn-lt"/>
                <a:ea typeface="+mn-ea"/>
                <a:cs typeface="+mn-cs"/>
              </a:rPr>
              <a:t> such as ITU X.225, </a:t>
            </a:r>
            <a:r>
              <a:rPr lang="en-US" sz="1200" b="0" i="0" u="sng" kern="1200" dirty="0" smtClean="0">
                <a:solidFill>
                  <a:schemeClr val="tx1"/>
                </a:solidFill>
                <a:effectLst/>
                <a:latin typeface="+mn-lt"/>
                <a:ea typeface="+mn-ea"/>
                <a:cs typeface="+mn-cs"/>
                <a:hlinkClick r:id="rId9"/>
              </a:rPr>
              <a:t>AppleTalk</a:t>
            </a:r>
            <a:r>
              <a:rPr lang="en-US" sz="1200" b="0" i="0" kern="1200" dirty="0" smtClean="0">
                <a:solidFill>
                  <a:schemeClr val="tx1"/>
                </a:solidFill>
                <a:effectLst/>
                <a:latin typeface="+mn-lt"/>
                <a:ea typeface="+mn-ea"/>
                <a:cs typeface="+mn-cs"/>
              </a:rPr>
              <a:t> or </a:t>
            </a:r>
            <a:r>
              <a:rPr lang="en-US" sz="1200" b="0" i="0" u="sng" kern="1200" dirty="0" smtClean="0">
                <a:solidFill>
                  <a:schemeClr val="tx1"/>
                </a:solidFill>
                <a:effectLst/>
                <a:latin typeface="+mn-lt"/>
                <a:ea typeface="+mn-ea"/>
                <a:cs typeface="+mn-cs"/>
                <a:hlinkClick r:id="rId10"/>
              </a:rPr>
              <a:t>RPC</a:t>
            </a:r>
            <a:r>
              <a:rPr lang="en-US" sz="1200" b="0" i="0" kern="1200" dirty="0" smtClean="0">
                <a:solidFill>
                  <a:schemeClr val="tx1"/>
                </a:solidFill>
                <a:effectLst/>
                <a:latin typeface="+mn-lt"/>
                <a:ea typeface="+mn-ea"/>
                <a:cs typeface="+mn-cs"/>
              </a:rPr>
              <a:t>.</a:t>
            </a:r>
          </a:p>
          <a:p>
            <a:r>
              <a:rPr lang="en-US" sz="1200" b="0" i="0" u="sng" kern="1200" dirty="0" smtClean="0">
                <a:solidFill>
                  <a:schemeClr val="tx1"/>
                </a:solidFill>
                <a:effectLst/>
                <a:latin typeface="+mn-lt"/>
                <a:ea typeface="+mn-ea"/>
                <a:cs typeface="+mn-cs"/>
                <a:hlinkClick r:id="rId11"/>
              </a:rPr>
              <a:t>Layer 6</a:t>
            </a:r>
            <a:r>
              <a:rPr lang="en-US" sz="1200" b="0" i="0" kern="1200" dirty="0" smtClean="0">
                <a:solidFill>
                  <a:schemeClr val="tx1"/>
                </a:solidFill>
                <a:effectLst/>
                <a:latin typeface="+mn-lt"/>
                <a:ea typeface="+mn-ea"/>
                <a:cs typeface="+mn-cs"/>
              </a:rPr>
              <a:t>, the Presentation Layer, provides services for converting data from local format (abstract syntax) into a machine-independent format (transfer syntax). Many application protocols are defined in Abstract Syntax Notation One (</a:t>
            </a:r>
            <a:r>
              <a:rPr lang="en-US" sz="1200" b="0" i="0" u="sng" kern="1200" dirty="0" smtClean="0">
                <a:solidFill>
                  <a:schemeClr val="tx1"/>
                </a:solidFill>
                <a:effectLst/>
                <a:latin typeface="+mn-lt"/>
                <a:ea typeface="+mn-ea"/>
                <a:cs typeface="+mn-cs"/>
                <a:hlinkClick r:id="rId12"/>
              </a:rPr>
              <a:t>ASN.1</a:t>
            </a:r>
            <a:r>
              <a:rPr lang="en-US" sz="1200" b="0" i="0" kern="1200" dirty="0" smtClean="0">
                <a:solidFill>
                  <a:schemeClr val="tx1"/>
                </a:solidFill>
                <a:effectLst/>
                <a:latin typeface="+mn-lt"/>
                <a:ea typeface="+mn-ea"/>
                <a:cs typeface="+mn-cs"/>
              </a:rPr>
              <a:t>) notation. ASN.1 defines a set of data structures mapped to encoding rules – for example, how an Integer should be encoded into a bit string to be transmitted to and decoded by a recipient using </a:t>
            </a:r>
            <a:r>
              <a:rPr lang="en-US" sz="1200" b="0" i="0" u="sng" kern="1200" dirty="0" smtClean="0">
                <a:solidFill>
                  <a:schemeClr val="tx1"/>
                </a:solidFill>
                <a:effectLst/>
                <a:latin typeface="+mn-lt"/>
                <a:ea typeface="+mn-ea"/>
                <a:cs typeface="+mn-cs"/>
                <a:hlinkClick r:id="rId13"/>
              </a:rPr>
              <a:t>XML</a:t>
            </a:r>
            <a:r>
              <a:rPr lang="en-US" sz="1200" b="0" i="0" kern="1200" dirty="0" smtClean="0">
                <a:solidFill>
                  <a:schemeClr val="tx1"/>
                </a:solidFill>
                <a:effectLst/>
                <a:latin typeface="+mn-lt"/>
                <a:ea typeface="+mn-ea"/>
                <a:cs typeface="+mn-cs"/>
              </a:rPr>
              <a:t> Encoding Rules (XER).</a:t>
            </a:r>
          </a:p>
          <a:p>
            <a:endParaRPr lang="en-US" b="1" dirty="0" smtClean="0"/>
          </a:p>
          <a:p>
            <a:endParaRPr lang="en-US" b="1" dirty="0" smtClean="0"/>
          </a:p>
          <a:p>
            <a:r>
              <a:rPr lang="en-US" sz="1200" b="0" i="0" u="sng" kern="1200" dirty="0" smtClean="0">
                <a:solidFill>
                  <a:schemeClr val="tx1"/>
                </a:solidFill>
                <a:effectLst/>
                <a:latin typeface="+mn-lt"/>
                <a:ea typeface="+mn-ea"/>
                <a:cs typeface="+mn-cs"/>
                <a:hlinkClick r:id="rId14"/>
              </a:rPr>
              <a:t>Layer 7</a:t>
            </a:r>
            <a:r>
              <a:rPr lang="en-US" sz="1200" b="0" i="0" kern="1200" dirty="0" smtClean="0">
                <a:solidFill>
                  <a:schemeClr val="tx1"/>
                </a:solidFill>
                <a:effectLst/>
                <a:latin typeface="+mn-lt"/>
                <a:ea typeface="+mn-ea"/>
                <a:cs typeface="+mn-cs"/>
              </a:rPr>
              <a:t>, the Application Layer provides common services used by applications to establish, release and abort communication with each other, as well as specific services. Most applications “live” at Layer 7, including the File Transfer Protocol (</a:t>
            </a:r>
            <a:r>
              <a:rPr lang="en-US" sz="1200" b="0" i="0" u="sng" kern="1200" dirty="0" smtClean="0">
                <a:solidFill>
                  <a:schemeClr val="tx1"/>
                </a:solidFill>
                <a:effectLst/>
                <a:latin typeface="+mn-lt"/>
                <a:ea typeface="+mn-ea"/>
                <a:cs typeface="+mn-cs"/>
                <a:hlinkClick r:id="rId15"/>
              </a:rPr>
              <a:t>FTP</a:t>
            </a:r>
            <a:r>
              <a:rPr lang="en-US" sz="1200" b="0" i="0" kern="1200" dirty="0" smtClean="0">
                <a:solidFill>
                  <a:schemeClr val="tx1"/>
                </a:solidFill>
                <a:effectLst/>
                <a:latin typeface="+mn-lt"/>
                <a:ea typeface="+mn-ea"/>
                <a:cs typeface="+mn-cs"/>
              </a:rPr>
              <a:t>), the Simple Mail Transfer Protocol (</a:t>
            </a:r>
            <a:r>
              <a:rPr lang="en-US" sz="1200" b="0" i="0" u="sng" kern="1200" dirty="0" smtClean="0">
                <a:solidFill>
                  <a:schemeClr val="tx1"/>
                </a:solidFill>
                <a:effectLst/>
                <a:latin typeface="+mn-lt"/>
                <a:ea typeface="+mn-ea"/>
                <a:cs typeface="+mn-cs"/>
                <a:hlinkClick r:id="rId16"/>
              </a:rPr>
              <a:t>SMTP</a:t>
            </a:r>
            <a:r>
              <a:rPr lang="en-US" sz="1200" b="0" i="0" kern="1200" dirty="0" smtClean="0">
                <a:solidFill>
                  <a:schemeClr val="tx1"/>
                </a:solidFill>
                <a:effectLst/>
                <a:latin typeface="+mn-lt"/>
                <a:ea typeface="+mn-ea"/>
                <a:cs typeface="+mn-cs"/>
              </a:rPr>
              <a:t>), the Post Office Protocol (</a:t>
            </a:r>
            <a:r>
              <a:rPr lang="en-US" sz="1200" b="0" i="0" u="sng" kern="1200" dirty="0" smtClean="0">
                <a:solidFill>
                  <a:schemeClr val="tx1"/>
                </a:solidFill>
                <a:effectLst/>
                <a:latin typeface="+mn-lt"/>
                <a:ea typeface="+mn-ea"/>
                <a:cs typeface="+mn-cs"/>
                <a:hlinkClick r:id="rId17"/>
              </a:rPr>
              <a:t>POP</a:t>
            </a:r>
            <a:r>
              <a:rPr lang="en-US" sz="1200" b="0" i="0" kern="1200" dirty="0" smtClean="0">
                <a:solidFill>
                  <a:schemeClr val="tx1"/>
                </a:solidFill>
                <a:effectLst/>
                <a:latin typeface="+mn-lt"/>
                <a:ea typeface="+mn-ea"/>
                <a:cs typeface="+mn-cs"/>
              </a:rPr>
              <a:t>), the Hyper Text Transfer Protocol (</a:t>
            </a:r>
            <a:r>
              <a:rPr lang="en-US" sz="1200" b="0" i="0" u="sng" kern="1200" dirty="0" smtClean="0">
                <a:solidFill>
                  <a:schemeClr val="tx1"/>
                </a:solidFill>
                <a:effectLst/>
                <a:latin typeface="+mn-lt"/>
                <a:ea typeface="+mn-ea"/>
                <a:cs typeface="+mn-cs"/>
                <a:hlinkClick r:id="rId18"/>
              </a:rPr>
              <a:t>HTTP</a:t>
            </a:r>
            <a:r>
              <a:rPr lang="en-US" sz="1200" b="0" i="0" kern="1200" dirty="0" smtClean="0">
                <a:solidFill>
                  <a:schemeClr val="tx1"/>
                </a:solidFill>
                <a:effectLst/>
                <a:latin typeface="+mn-lt"/>
                <a:ea typeface="+mn-ea"/>
                <a:cs typeface="+mn-cs"/>
              </a:rPr>
              <a:t>) and the Domain Name System Protocol (</a:t>
            </a:r>
            <a:r>
              <a:rPr lang="en-US" sz="1200" b="0" i="0" u="sng" kern="1200" dirty="0" smtClean="0">
                <a:solidFill>
                  <a:schemeClr val="tx1"/>
                </a:solidFill>
                <a:effectLst/>
                <a:latin typeface="+mn-lt"/>
                <a:ea typeface="+mn-ea"/>
                <a:cs typeface="+mn-cs"/>
                <a:hlinkClick r:id="rId19"/>
              </a:rPr>
              <a:t>DNS</a:t>
            </a:r>
            <a:r>
              <a:rPr lang="en-US" sz="1200" b="0" i="0" kern="1200" dirty="0" smtClean="0">
                <a:solidFill>
                  <a:schemeClr val="tx1"/>
                </a:solidFill>
                <a:effectLst/>
                <a:latin typeface="+mn-lt"/>
                <a:ea typeface="+mn-ea"/>
                <a:cs typeface="+mn-cs"/>
              </a:rPr>
              <a:t>).</a:t>
            </a:r>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15</a:t>
            </a:fld>
            <a:endParaRPr lang="en-US"/>
          </a:p>
        </p:txBody>
      </p:sp>
    </p:spTree>
    <p:extLst>
      <p:ext uri="{BB962C8B-B14F-4D97-AF65-F5344CB8AC3E}">
        <p14:creationId xmlns:p14="http://schemas.microsoft.com/office/powerpoint/2010/main" val="2610060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16</a:t>
            </a:fld>
            <a:endParaRPr lang="en-US"/>
          </a:p>
        </p:txBody>
      </p:sp>
    </p:spTree>
    <p:extLst>
      <p:ext uri="{BB962C8B-B14F-4D97-AF65-F5344CB8AC3E}">
        <p14:creationId xmlns:p14="http://schemas.microsoft.com/office/powerpoint/2010/main" val="4169202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solidFill>
                  <a:schemeClr val="bg1"/>
                </a:solidFill>
              </a:rPr>
              <a:t>#!/bin/bash</a:t>
            </a:r>
          </a:p>
          <a:p>
            <a:pPr lvl="0"/>
            <a:r>
              <a:rPr lang="en-US" dirty="0" smtClean="0">
                <a:solidFill>
                  <a:schemeClr val="bg1"/>
                </a:solidFill>
              </a:rPr>
              <a:t>yum install -y </a:t>
            </a:r>
            <a:r>
              <a:rPr lang="en-US" dirty="0" err="1" smtClean="0">
                <a:solidFill>
                  <a:schemeClr val="bg1"/>
                </a:solidFill>
              </a:rPr>
              <a:t>httpd</a:t>
            </a:r>
            <a:endParaRPr lang="en-US" dirty="0" smtClean="0">
              <a:solidFill>
                <a:schemeClr val="bg1"/>
              </a:solidFill>
            </a:endParaRPr>
          </a:p>
          <a:p>
            <a:pPr lvl="0"/>
            <a:r>
              <a:rPr lang="en-US" dirty="0" smtClean="0">
                <a:solidFill>
                  <a:schemeClr val="bg1"/>
                </a:solidFill>
              </a:rPr>
              <a:t>echo "&lt;html&gt;&lt;body&gt;&lt;h1&gt;Welcome! &lt;/</a:t>
            </a:r>
            <a:r>
              <a:rPr lang="en-US" dirty="0" err="1" smtClean="0">
                <a:solidFill>
                  <a:schemeClr val="bg1"/>
                </a:solidFill>
              </a:rPr>
              <a:t>br</a:t>
            </a:r>
            <a:r>
              <a:rPr lang="en-US" dirty="0" smtClean="0">
                <a:solidFill>
                  <a:schemeClr val="bg1"/>
                </a:solidFill>
              </a:rPr>
              <a:t>&gt; Design &amp; Developed by Kumar&lt;/h1&gt;&lt;/body&gt;&lt;/html&gt;" &gt; /</a:t>
            </a:r>
            <a:r>
              <a:rPr lang="en-US" dirty="0" err="1" smtClean="0">
                <a:solidFill>
                  <a:schemeClr val="bg1"/>
                </a:solidFill>
              </a:rPr>
              <a:t>var</a:t>
            </a:r>
            <a:r>
              <a:rPr lang="en-US" dirty="0" smtClean="0">
                <a:solidFill>
                  <a:schemeClr val="bg1"/>
                </a:solidFill>
              </a:rPr>
              <a:t>/www/html/index.html</a:t>
            </a:r>
          </a:p>
          <a:p>
            <a:pPr lvl="0"/>
            <a:r>
              <a:rPr lang="en-US" dirty="0" smtClean="0">
                <a:solidFill>
                  <a:schemeClr val="bg1"/>
                </a:solidFill>
              </a:rPr>
              <a:t>service </a:t>
            </a:r>
            <a:r>
              <a:rPr lang="en-US" dirty="0" err="1" smtClean="0">
                <a:solidFill>
                  <a:schemeClr val="bg1"/>
                </a:solidFill>
              </a:rPr>
              <a:t>httpd</a:t>
            </a:r>
            <a:r>
              <a:rPr lang="en-US" dirty="0" smtClean="0">
                <a:solidFill>
                  <a:schemeClr val="bg1"/>
                </a:solidFill>
              </a:rPr>
              <a:t> start</a:t>
            </a:r>
          </a:p>
          <a:p>
            <a:endParaRPr lang="en-US" dirty="0"/>
          </a:p>
        </p:txBody>
      </p:sp>
      <p:sp>
        <p:nvSpPr>
          <p:cNvPr id="4" name="Slide Number Placeholder 3"/>
          <p:cNvSpPr>
            <a:spLocks noGrp="1"/>
          </p:cNvSpPr>
          <p:nvPr>
            <p:ph type="sldNum" sz="quarter" idx="10"/>
          </p:nvPr>
        </p:nvSpPr>
        <p:spPr/>
        <p:txBody>
          <a:bodyPr/>
          <a:lstStyle/>
          <a:p>
            <a:fld id="{A79A354F-E8EA-4E4F-BEEB-F269B5F913B6}" type="slidenum">
              <a:rPr lang="en-US" smtClean="0"/>
              <a:t>17</a:t>
            </a:fld>
            <a:endParaRPr lang="en-US"/>
          </a:p>
        </p:txBody>
      </p:sp>
    </p:spTree>
    <p:extLst>
      <p:ext uri="{BB962C8B-B14F-4D97-AF65-F5344CB8AC3E}">
        <p14:creationId xmlns:p14="http://schemas.microsoft.com/office/powerpoint/2010/main" val="3440879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t>
            </a:r>
          </a:p>
          <a:p>
            <a:endParaRPr lang="en-US" dirty="0" smtClean="0"/>
          </a:p>
          <a:p>
            <a:pPr lvl="0"/>
            <a:r>
              <a:rPr lang="en-GB" dirty="0" smtClean="0"/>
              <a:t>#!/bin/bash</a:t>
            </a:r>
          </a:p>
          <a:p>
            <a:pPr lvl="0"/>
            <a:r>
              <a:rPr lang="en-GB" dirty="0" smtClean="0"/>
              <a:t>yum install -y </a:t>
            </a:r>
            <a:r>
              <a:rPr lang="en-GB" dirty="0" err="1" smtClean="0"/>
              <a:t>httpd</a:t>
            </a:r>
            <a:endParaRPr lang="en-GB" dirty="0" smtClean="0"/>
          </a:p>
          <a:p>
            <a:pPr lvl="0"/>
            <a:r>
              <a:rPr lang="en-GB" dirty="0" smtClean="0"/>
              <a:t>echo "&lt;html&gt;&lt;body&gt;&lt;h1&gt;Welcome! &lt;/</a:t>
            </a:r>
            <a:r>
              <a:rPr lang="en-GB" dirty="0" err="1" smtClean="0"/>
              <a:t>br</a:t>
            </a:r>
            <a:r>
              <a:rPr lang="en-GB" dirty="0" smtClean="0"/>
              <a:t>&gt; </a:t>
            </a:r>
            <a:r>
              <a:rPr lang="en-US" sz="1200" b="0" i="0" u="none" strike="noStrike" kern="1200" baseline="0" dirty="0" err="1" smtClean="0">
                <a:solidFill>
                  <a:schemeClr val="tx1"/>
                </a:solidFill>
                <a:latin typeface="+mn-lt"/>
                <a:ea typeface="+mn-ea"/>
                <a:cs typeface="+mn-cs"/>
              </a:rPr>
              <a:t>VPTrips</a:t>
            </a:r>
            <a:r>
              <a:rPr lang="en-GB" dirty="0" smtClean="0"/>
              <a:t> &lt;/h1&gt;&lt;/body&gt;&lt;/html&gt;" &gt; /</a:t>
            </a:r>
            <a:r>
              <a:rPr lang="en-GB" dirty="0" err="1" smtClean="0"/>
              <a:t>var</a:t>
            </a:r>
            <a:r>
              <a:rPr lang="en-GB" dirty="0" smtClean="0"/>
              <a:t>/www/html/index.html</a:t>
            </a:r>
          </a:p>
          <a:p>
            <a:pPr lvl="0"/>
            <a:r>
              <a:rPr lang="en-GB" dirty="0" smtClean="0"/>
              <a:t>service </a:t>
            </a:r>
            <a:r>
              <a:rPr lang="en-GB" dirty="0" err="1" smtClean="0"/>
              <a:t>httpd</a:t>
            </a:r>
            <a:r>
              <a:rPr lang="en-GB" dirty="0" smtClean="0"/>
              <a:t> start</a:t>
            </a:r>
          </a:p>
          <a:p>
            <a:endParaRPr lang="en-US" dirty="0"/>
          </a:p>
        </p:txBody>
      </p:sp>
      <p:sp>
        <p:nvSpPr>
          <p:cNvPr id="4" name="Slide Number Placeholder 3"/>
          <p:cNvSpPr>
            <a:spLocks noGrp="1"/>
          </p:cNvSpPr>
          <p:nvPr>
            <p:ph type="sldNum" sz="quarter" idx="10"/>
          </p:nvPr>
        </p:nvSpPr>
        <p:spPr/>
        <p:txBody>
          <a:bodyPr/>
          <a:lstStyle/>
          <a:p>
            <a:fld id="{A79A354F-E8EA-4E4F-BEEB-F269B5F913B6}" type="slidenum">
              <a:rPr lang="en-US" smtClean="0"/>
              <a:t>2</a:t>
            </a:fld>
            <a:endParaRPr lang="en-US"/>
          </a:p>
        </p:txBody>
      </p:sp>
    </p:spTree>
    <p:extLst>
      <p:ext uri="{BB962C8B-B14F-4D97-AF65-F5344CB8AC3E}">
        <p14:creationId xmlns:p14="http://schemas.microsoft.com/office/powerpoint/2010/main" val="1288059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9A354F-E8EA-4E4F-BEEB-F269B5F913B6}" type="slidenum">
              <a:rPr lang="en-US" smtClean="0"/>
              <a:t>3</a:t>
            </a:fld>
            <a:endParaRPr lang="en-US"/>
          </a:p>
        </p:txBody>
      </p:sp>
    </p:spTree>
    <p:extLst>
      <p:ext uri="{BB962C8B-B14F-4D97-AF65-F5344CB8AC3E}">
        <p14:creationId xmlns:p14="http://schemas.microsoft.com/office/powerpoint/2010/main" val="2164751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9A354F-E8EA-4E4F-BEEB-F269B5F913B6}" type="slidenum">
              <a:rPr lang="en-US" smtClean="0"/>
              <a:t>4</a:t>
            </a:fld>
            <a:endParaRPr lang="en-US"/>
          </a:p>
        </p:txBody>
      </p:sp>
    </p:spTree>
    <p:extLst>
      <p:ext uri="{BB962C8B-B14F-4D97-AF65-F5344CB8AC3E}">
        <p14:creationId xmlns:p14="http://schemas.microsoft.com/office/powerpoint/2010/main" val="2524511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9A354F-E8EA-4E4F-BEEB-F269B5F913B6}" type="slidenum">
              <a:rPr lang="en-US" smtClean="0"/>
              <a:t>5</a:t>
            </a:fld>
            <a:endParaRPr lang="en-US"/>
          </a:p>
        </p:txBody>
      </p:sp>
    </p:spTree>
    <p:extLst>
      <p:ext uri="{BB962C8B-B14F-4D97-AF65-F5344CB8AC3E}">
        <p14:creationId xmlns:p14="http://schemas.microsoft.com/office/powerpoint/2010/main" val="2263314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Amazon ECS makes it easy to deploy, manage, and scale </a:t>
            </a:r>
            <a:r>
              <a:rPr lang="en-US" sz="1200" b="0" i="0" u="none" strike="noStrike" kern="1200" dirty="0" err="1" smtClean="0">
                <a:solidFill>
                  <a:schemeClr val="tx1"/>
                </a:solidFill>
                <a:effectLst/>
                <a:latin typeface="+mn-lt"/>
                <a:ea typeface="+mn-ea"/>
                <a:cs typeface="+mn-cs"/>
              </a:rPr>
              <a:t>Docker</a:t>
            </a:r>
            <a:r>
              <a:rPr lang="en-US" sz="1200" b="0" i="0" u="none" strike="noStrike" kern="1200" dirty="0" smtClean="0">
                <a:solidFill>
                  <a:schemeClr val="tx1"/>
                </a:solidFill>
                <a:effectLst/>
                <a:latin typeface="+mn-lt"/>
                <a:ea typeface="+mn-ea"/>
                <a:cs typeface="+mn-cs"/>
              </a:rPr>
              <a:t> containers running applications, services, and batch processes. Amazon ECS places containers across your cluster based on your resource needs and is integrated with familiar features like Elastic Load Balancing, EC2 security groups, EBS volumes and IAM roles.</a:t>
            </a:r>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6</a:t>
            </a:fld>
            <a:endParaRPr lang="en-US"/>
          </a:p>
        </p:txBody>
      </p:sp>
    </p:spTree>
    <p:extLst>
      <p:ext uri="{BB962C8B-B14F-4D97-AF65-F5344CB8AC3E}">
        <p14:creationId xmlns:p14="http://schemas.microsoft.com/office/powerpoint/2010/main" val="651838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You pay only for the compute time you consume — there is no charge when your code is not running. With Lambda, you can run code for virtually any type of application or backend service, all with zero administration.</a:t>
            </a:r>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7</a:t>
            </a:fld>
            <a:endParaRPr lang="en-US"/>
          </a:p>
        </p:txBody>
      </p:sp>
    </p:spTree>
    <p:extLst>
      <p:ext uri="{BB962C8B-B14F-4D97-AF65-F5344CB8AC3E}">
        <p14:creationId xmlns:p14="http://schemas.microsoft.com/office/powerpoint/2010/main" val="2431378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AWS Batch enables you to easily and efficiently run batch computing workloads of any scale on AWS using Amazon EC2 and Amazon EC2 Spot.</a:t>
            </a:r>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8</a:t>
            </a:fld>
            <a:endParaRPr lang="en-US"/>
          </a:p>
        </p:txBody>
      </p:sp>
    </p:spTree>
    <p:extLst>
      <p:ext uri="{BB962C8B-B14F-4D97-AF65-F5344CB8AC3E}">
        <p14:creationId xmlns:p14="http://schemas.microsoft.com/office/powerpoint/2010/main" val="1532274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With Elastic Beanstalk, you can </a:t>
            </a:r>
            <a:r>
              <a:rPr lang="en-US" sz="1200" b="1" i="0" u="none" strike="noStrike" kern="1200" dirty="0" smtClean="0">
                <a:solidFill>
                  <a:schemeClr val="tx1"/>
                </a:solidFill>
                <a:effectLst/>
                <a:latin typeface="+mn-lt"/>
                <a:ea typeface="+mn-ea"/>
                <a:cs typeface="+mn-cs"/>
              </a:rPr>
              <a:t>deploy</a:t>
            </a:r>
            <a:r>
              <a:rPr lang="en-US" sz="1200" b="0" i="0" u="none" strike="noStrike" kern="1200" dirty="0" smtClean="0">
                <a:solidFill>
                  <a:schemeClr val="tx1"/>
                </a:solidFill>
                <a:effectLst/>
                <a:latin typeface="+mn-lt"/>
                <a:ea typeface="+mn-ea"/>
                <a:cs typeface="+mn-cs"/>
              </a:rPr>
              <a:t>, </a:t>
            </a:r>
            <a:r>
              <a:rPr lang="en-US" sz="1200" b="1" i="0" u="none" strike="noStrike" kern="1200" dirty="0" smtClean="0">
                <a:solidFill>
                  <a:schemeClr val="tx1"/>
                </a:solidFill>
                <a:effectLst/>
                <a:latin typeface="+mn-lt"/>
                <a:ea typeface="+mn-ea"/>
                <a:cs typeface="+mn-cs"/>
              </a:rPr>
              <a:t>monitor</a:t>
            </a:r>
            <a:r>
              <a:rPr lang="en-US" sz="1200" b="0" i="0" u="none" strike="noStrike" kern="1200" dirty="0" smtClean="0">
                <a:solidFill>
                  <a:schemeClr val="tx1"/>
                </a:solidFill>
                <a:effectLst/>
                <a:latin typeface="+mn-lt"/>
                <a:ea typeface="+mn-ea"/>
                <a:cs typeface="+mn-cs"/>
              </a:rPr>
              <a:t>, and </a:t>
            </a:r>
            <a:r>
              <a:rPr lang="en-US" sz="1200" b="1" i="0" u="none" strike="noStrike" kern="1200" dirty="0" smtClean="0">
                <a:solidFill>
                  <a:schemeClr val="tx1"/>
                </a:solidFill>
                <a:effectLst/>
                <a:latin typeface="+mn-lt"/>
                <a:ea typeface="+mn-ea"/>
                <a:cs typeface="+mn-cs"/>
              </a:rPr>
              <a:t>scale</a:t>
            </a:r>
            <a:r>
              <a:rPr lang="en-US" sz="1200" b="0" i="0" u="none" strike="noStrike" kern="1200" dirty="0" smtClean="0">
                <a:solidFill>
                  <a:schemeClr val="tx1"/>
                </a:solidFill>
                <a:effectLst/>
                <a:latin typeface="+mn-lt"/>
                <a:ea typeface="+mn-ea"/>
                <a:cs typeface="+mn-cs"/>
              </a:rPr>
              <a:t> an application quickly and easily. Let us do the heavy lifting so you can focus on your business.</a:t>
            </a:r>
          </a:p>
          <a:p>
            <a:r>
              <a:rPr lang="en-US" sz="1200" b="0" i="0" u="none" strike="noStrike" kern="1200" dirty="0" smtClean="0">
                <a:solidFill>
                  <a:schemeClr val="tx1"/>
                </a:solidFill>
                <a:effectLst/>
                <a:latin typeface="+mn-lt"/>
                <a:ea typeface="+mn-ea"/>
                <a:cs typeface="+mn-cs"/>
              </a:rPr>
              <a:t>To deploy your </a:t>
            </a:r>
            <a:r>
              <a:rPr lang="en-US" sz="1200" b="1" i="0" u="none" strike="noStrike" kern="1200" dirty="0" smtClean="0">
                <a:solidFill>
                  <a:schemeClr val="tx1"/>
                </a:solidFill>
                <a:effectLst/>
                <a:latin typeface="+mn-lt"/>
                <a:ea typeface="+mn-ea"/>
                <a:cs typeface="+mn-cs"/>
              </a:rPr>
              <a:t>existing web application</a:t>
            </a:r>
            <a:r>
              <a:rPr lang="en-US" sz="1200" b="0" i="0" u="none" strike="noStrike" kern="1200" dirty="0" smtClean="0">
                <a:solidFill>
                  <a:schemeClr val="tx1"/>
                </a:solidFill>
                <a:effectLst/>
                <a:latin typeface="+mn-lt"/>
                <a:ea typeface="+mn-ea"/>
                <a:cs typeface="+mn-cs"/>
              </a:rPr>
              <a:t>, create an </a:t>
            </a:r>
            <a:r>
              <a:rPr lang="en-US" sz="1200" b="0" i="0" u="none" strike="noStrike" kern="1200" dirty="0" smtClean="0">
                <a:solidFill>
                  <a:schemeClr val="tx1"/>
                </a:solidFill>
                <a:effectLst/>
                <a:latin typeface="+mn-lt"/>
                <a:ea typeface="+mn-ea"/>
                <a:cs typeface="+mn-cs"/>
                <a:hlinkClick r:id="rId3"/>
              </a:rPr>
              <a:t>application source bundle</a:t>
            </a:r>
            <a:r>
              <a:rPr lang="en-US" sz="1200" b="0" i="0" u="none" strike="noStrike" kern="1200" dirty="0" smtClean="0">
                <a:solidFill>
                  <a:schemeClr val="tx1"/>
                </a:solidFill>
                <a:effectLst/>
                <a:latin typeface="+mn-lt"/>
                <a:ea typeface="+mn-ea"/>
                <a:cs typeface="+mn-cs"/>
              </a:rPr>
              <a:t> and then </a:t>
            </a:r>
            <a:r>
              <a:rPr lang="en-US" sz="1200" b="0" i="0" u="none" strike="noStrike" kern="1200" dirty="0" smtClean="0">
                <a:solidFill>
                  <a:schemeClr val="tx1"/>
                </a:solidFill>
                <a:effectLst/>
                <a:latin typeface="+mn-lt"/>
                <a:ea typeface="+mn-ea"/>
                <a:cs typeface="+mn-cs"/>
                <a:hlinkClick r:id="rId4"/>
              </a:rPr>
              <a:t>create a new application</a:t>
            </a:r>
            <a:r>
              <a:rPr lang="en-US" sz="1200" b="0" i="0" u="none" strike="noStrike" kern="1200" dirty="0" smtClean="0">
                <a:solidFill>
                  <a:schemeClr val="tx1"/>
                </a:solidFill>
                <a:effectLst/>
                <a:latin typeface="+mn-lt"/>
                <a:ea typeface="+mn-ea"/>
                <a:cs typeface="+mn-cs"/>
              </a:rPr>
              <a:t>. If you're using </a:t>
            </a:r>
            <a:r>
              <a:rPr lang="en-US" sz="1200" b="1" i="0" u="none" strike="noStrike" kern="1200" dirty="0" err="1" smtClean="0">
                <a:solidFill>
                  <a:schemeClr val="tx1"/>
                </a:solidFill>
                <a:effectLst/>
                <a:latin typeface="+mn-lt"/>
                <a:ea typeface="+mn-ea"/>
                <a:cs typeface="+mn-cs"/>
              </a:rPr>
              <a:t>Git</a:t>
            </a:r>
            <a:r>
              <a:rPr lang="en-US" sz="1200" b="0" i="0" u="none" strike="noStrike" kern="1200" dirty="0" smtClean="0">
                <a:solidFill>
                  <a:schemeClr val="tx1"/>
                </a:solidFill>
                <a:effectLst/>
                <a:latin typeface="+mn-lt"/>
                <a:ea typeface="+mn-ea"/>
                <a:cs typeface="+mn-cs"/>
              </a:rPr>
              <a:t> and would prefer to use it with our command line tool, please see </a:t>
            </a:r>
            <a:r>
              <a:rPr lang="en-US" sz="1200" b="0" i="0" u="none" strike="noStrike" kern="1200" dirty="0" smtClean="0">
                <a:solidFill>
                  <a:schemeClr val="tx1"/>
                </a:solidFill>
                <a:effectLst/>
                <a:latin typeface="+mn-lt"/>
                <a:ea typeface="+mn-ea"/>
                <a:cs typeface="+mn-cs"/>
                <a:hlinkClick r:id="rId5"/>
              </a:rPr>
              <a:t>Getting Started with the EB CLI</a:t>
            </a:r>
            <a:r>
              <a:rPr lang="en-US" sz="1200" b="0" i="0" u="none" strike="noStrike" kern="1200" dirty="0" smtClean="0">
                <a:solidFill>
                  <a:schemeClr val="tx1"/>
                </a:solidFill>
                <a:effectLst/>
                <a:latin typeface="+mn-lt"/>
                <a:ea typeface="+mn-ea"/>
                <a:cs typeface="+mn-cs"/>
              </a:rPr>
              <a:t>.</a:t>
            </a:r>
          </a:p>
          <a:p>
            <a:r>
              <a:rPr lang="en-US" sz="1200" b="0" i="0" u="none" strike="noStrike" kern="1200" dirty="0" smtClean="0">
                <a:solidFill>
                  <a:schemeClr val="tx1"/>
                </a:solidFill>
                <a:effectLst/>
                <a:latin typeface="+mn-lt"/>
                <a:ea typeface="+mn-ea"/>
                <a:cs typeface="+mn-cs"/>
              </a:rPr>
              <a:t>To deploy a </a:t>
            </a:r>
            <a:r>
              <a:rPr lang="en-US" sz="1200" b="1" i="0" u="none" strike="noStrike" kern="1200" dirty="0" smtClean="0">
                <a:solidFill>
                  <a:schemeClr val="tx1"/>
                </a:solidFill>
                <a:effectLst/>
                <a:latin typeface="+mn-lt"/>
                <a:ea typeface="+mn-ea"/>
                <a:cs typeface="+mn-cs"/>
              </a:rPr>
              <a:t>sample application</a:t>
            </a:r>
            <a:r>
              <a:rPr lang="en-US" sz="1200" b="0" i="0" u="none" strike="noStrike" kern="1200" dirty="0" smtClean="0">
                <a:solidFill>
                  <a:schemeClr val="tx1"/>
                </a:solidFill>
                <a:effectLst/>
                <a:latin typeface="+mn-lt"/>
                <a:ea typeface="+mn-ea"/>
                <a:cs typeface="+mn-cs"/>
              </a:rPr>
              <a:t> with just one click, select a platform and click </a:t>
            </a:r>
            <a:r>
              <a:rPr lang="en-US" sz="1200" b="1" i="0" u="none" strike="noStrike" kern="1200" dirty="0" smtClean="0">
                <a:solidFill>
                  <a:schemeClr val="tx1"/>
                </a:solidFill>
                <a:effectLst/>
                <a:latin typeface="+mn-lt"/>
                <a:ea typeface="+mn-ea"/>
                <a:cs typeface="+mn-cs"/>
              </a:rPr>
              <a:t>Launch Now</a:t>
            </a:r>
            <a:r>
              <a:rPr lang="en-US" sz="1200" b="0" i="0" u="none" strike="noStrike" kern="1200" dirty="0" smtClean="0">
                <a:solidFill>
                  <a:schemeClr val="tx1"/>
                </a:solidFill>
                <a:effectLst/>
                <a:latin typeface="+mn-lt"/>
                <a:ea typeface="+mn-ea"/>
                <a:cs typeface="+mn-cs"/>
              </a:rPr>
              <a:t>.</a:t>
            </a:r>
          </a:p>
          <a:p>
            <a:r>
              <a:rPr lang="en-US" sz="1200" b="0" i="0" u="none" strike="noStrike" kern="1200" dirty="0" smtClean="0">
                <a:solidFill>
                  <a:schemeClr val="tx1"/>
                </a:solidFill>
                <a:effectLst/>
                <a:latin typeface="+mn-lt"/>
                <a:ea typeface="+mn-ea"/>
                <a:cs typeface="+mn-cs"/>
              </a:rPr>
              <a:t>By launching the sample application, you allow AWS Elastic Beanstalk to administer AWS resources and necessary permissions on your behalf. </a:t>
            </a:r>
            <a:r>
              <a:rPr lang="en-US" sz="1200" b="0" i="0" u="none" strike="noStrike" kern="1200" dirty="0" smtClean="0">
                <a:solidFill>
                  <a:schemeClr val="tx1"/>
                </a:solidFill>
                <a:effectLst/>
                <a:latin typeface="+mn-lt"/>
                <a:ea typeface="+mn-ea"/>
                <a:cs typeface="+mn-cs"/>
                <a:hlinkClick r:id="rId6"/>
              </a:rPr>
              <a:t>Learn more</a:t>
            </a:r>
            <a:endParaRPr lang="en-US" sz="1200" b="0" i="0" u="none" strike="noStrike" kern="1200" dirty="0" smtClean="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9</a:t>
            </a:fld>
            <a:endParaRPr lang="en-US"/>
          </a:p>
        </p:txBody>
      </p:sp>
    </p:spTree>
    <p:extLst>
      <p:ext uri="{BB962C8B-B14F-4D97-AF65-F5344CB8AC3E}">
        <p14:creationId xmlns:p14="http://schemas.microsoft.com/office/powerpoint/2010/main" val="3001246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7/29/2018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0">
              <a:schemeClr val="tx1"/>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7/29/2018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image" Target="../media/image10.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smtClean="0">
                <a:solidFill>
                  <a:schemeClr val="tx1"/>
                </a:solidFill>
              </a:rPr>
              <a:t>Compute</a:t>
            </a:r>
            <a:endParaRPr lang="en-US" dirty="0">
              <a:solidFill>
                <a:schemeClr val="tx1"/>
              </a:solidFill>
            </a:endParaRPr>
          </a:p>
        </p:txBody>
      </p:sp>
      <p:pic>
        <p:nvPicPr>
          <p:cNvPr id="5" name="Picture 4"/>
          <p:cNvPicPr>
            <a:picLocks noChangeAspect="1"/>
          </p:cNvPicPr>
          <p:nvPr/>
        </p:nvPicPr>
        <p:blipFill>
          <a:blip r:embed="rId3"/>
          <a:stretch>
            <a:fillRect/>
          </a:stretch>
        </p:blipFill>
        <p:spPr>
          <a:xfrm>
            <a:off x="10508566" y="15593"/>
            <a:ext cx="1683434" cy="670207"/>
          </a:xfrm>
          <a:prstGeom prst="rect">
            <a:avLst/>
          </a:prstGeom>
        </p:spPr>
      </p:pic>
      <p:pic>
        <p:nvPicPr>
          <p:cNvPr id="3" name="Picture 2"/>
          <p:cNvPicPr>
            <a:picLocks noChangeAspect="1"/>
          </p:cNvPicPr>
          <p:nvPr/>
        </p:nvPicPr>
        <p:blipFill>
          <a:blip r:embed="rId4"/>
          <a:stretch>
            <a:fillRect/>
          </a:stretch>
        </p:blipFill>
        <p:spPr>
          <a:xfrm>
            <a:off x="684211" y="1767638"/>
            <a:ext cx="3887789" cy="4676641"/>
          </a:xfrm>
          <a:prstGeom prst="rect">
            <a:avLst/>
          </a:prstGeom>
        </p:spPr>
      </p:pic>
    </p:spTree>
    <p:extLst>
      <p:ext uri="{BB962C8B-B14F-4D97-AF65-F5344CB8AC3E}">
        <p14:creationId xmlns:p14="http://schemas.microsoft.com/office/powerpoint/2010/main" val="1742101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smtClean="0">
                <a:solidFill>
                  <a:schemeClr val="tx1"/>
                </a:solidFill>
              </a:rPr>
              <a:t>EC2 Demo</a:t>
            </a:r>
            <a:endParaRPr lang="en-US" dirty="0">
              <a:solidFill>
                <a:schemeClr val="tx1"/>
              </a:solidFill>
            </a:endParaRPr>
          </a:p>
        </p:txBody>
      </p:sp>
      <p:sp>
        <p:nvSpPr>
          <p:cNvPr id="6" name="Rectangle 5"/>
          <p:cNvSpPr/>
          <p:nvPr/>
        </p:nvSpPr>
        <p:spPr>
          <a:xfrm>
            <a:off x="684210" y="1799454"/>
            <a:ext cx="10834021" cy="1754326"/>
          </a:xfrm>
          <a:prstGeom prst="rect">
            <a:avLst/>
          </a:prstGeom>
        </p:spPr>
        <p:txBody>
          <a:bodyPr wrap="square">
            <a:spAutoFit/>
          </a:bodyPr>
          <a:lstStyle/>
          <a:p>
            <a:pPr lvl="0"/>
            <a:r>
              <a:rPr lang="en-US" dirty="0" smtClean="0">
                <a:solidFill>
                  <a:schemeClr val="bg1"/>
                </a:solidFill>
              </a:rPr>
              <a:t>#!/</a:t>
            </a:r>
            <a:r>
              <a:rPr lang="en-US" dirty="0">
                <a:solidFill>
                  <a:schemeClr val="bg1"/>
                </a:solidFill>
              </a:rPr>
              <a:t>bin/bash</a:t>
            </a:r>
          </a:p>
          <a:p>
            <a:pPr lvl="0"/>
            <a:r>
              <a:rPr lang="en-US" dirty="0" smtClean="0">
                <a:solidFill>
                  <a:schemeClr val="bg1"/>
                </a:solidFill>
              </a:rPr>
              <a:t>yum </a:t>
            </a:r>
            <a:r>
              <a:rPr lang="en-US" dirty="0">
                <a:solidFill>
                  <a:schemeClr val="bg1"/>
                </a:solidFill>
              </a:rPr>
              <a:t>install -y </a:t>
            </a:r>
            <a:r>
              <a:rPr lang="en-US" dirty="0" err="1">
                <a:solidFill>
                  <a:schemeClr val="bg1"/>
                </a:solidFill>
              </a:rPr>
              <a:t>httpd</a:t>
            </a:r>
            <a:endParaRPr lang="en-US" dirty="0">
              <a:solidFill>
                <a:schemeClr val="bg1"/>
              </a:solidFill>
            </a:endParaRPr>
          </a:p>
          <a:p>
            <a:pPr lvl="0"/>
            <a:r>
              <a:rPr lang="en-US" dirty="0" smtClean="0">
                <a:solidFill>
                  <a:schemeClr val="bg1"/>
                </a:solidFill>
              </a:rPr>
              <a:t>echo </a:t>
            </a:r>
            <a:r>
              <a:rPr lang="en-US" dirty="0">
                <a:solidFill>
                  <a:schemeClr val="bg1"/>
                </a:solidFill>
              </a:rPr>
              <a:t>"&lt;html&gt;&lt;body&gt;&lt;h1&gt;Welcome! &lt;/</a:t>
            </a:r>
            <a:r>
              <a:rPr lang="en-US" dirty="0" err="1">
                <a:solidFill>
                  <a:schemeClr val="bg1"/>
                </a:solidFill>
              </a:rPr>
              <a:t>br</a:t>
            </a:r>
            <a:r>
              <a:rPr lang="en-US" dirty="0">
                <a:solidFill>
                  <a:schemeClr val="bg1"/>
                </a:solidFill>
              </a:rPr>
              <a:t>&gt; Design &amp; Developed by Kumar&lt;/h1&gt;&lt;/body&gt;&lt;/html&gt;" &gt; /</a:t>
            </a:r>
            <a:r>
              <a:rPr lang="en-US" dirty="0" err="1">
                <a:solidFill>
                  <a:schemeClr val="bg1"/>
                </a:solidFill>
              </a:rPr>
              <a:t>var</a:t>
            </a:r>
            <a:r>
              <a:rPr lang="en-US" dirty="0">
                <a:solidFill>
                  <a:schemeClr val="bg1"/>
                </a:solidFill>
              </a:rPr>
              <a:t>/www/html/index.html</a:t>
            </a:r>
          </a:p>
          <a:p>
            <a:pPr lvl="0"/>
            <a:r>
              <a:rPr lang="en-US" dirty="0" smtClean="0">
                <a:solidFill>
                  <a:schemeClr val="bg1"/>
                </a:solidFill>
              </a:rPr>
              <a:t>service </a:t>
            </a:r>
            <a:r>
              <a:rPr lang="en-US" dirty="0" err="1">
                <a:solidFill>
                  <a:schemeClr val="bg1"/>
                </a:solidFill>
              </a:rPr>
              <a:t>httpd</a:t>
            </a:r>
            <a:r>
              <a:rPr lang="en-US" dirty="0">
                <a:solidFill>
                  <a:schemeClr val="bg1"/>
                </a:solidFill>
              </a:rPr>
              <a:t> </a:t>
            </a:r>
            <a:r>
              <a:rPr lang="en-US" dirty="0" smtClean="0">
                <a:solidFill>
                  <a:schemeClr val="bg1"/>
                </a:solidFill>
              </a:rPr>
              <a:t>start</a:t>
            </a:r>
          </a:p>
          <a:p>
            <a:pPr lvl="0"/>
            <a:r>
              <a:rPr lang="en-US" dirty="0" err="1">
                <a:solidFill>
                  <a:schemeClr val="bg1"/>
                </a:solidFill>
              </a:rPr>
              <a:t>chkconfig</a:t>
            </a:r>
            <a:r>
              <a:rPr lang="en-US" dirty="0">
                <a:solidFill>
                  <a:schemeClr val="bg1"/>
                </a:solidFill>
              </a:rPr>
              <a:t> </a:t>
            </a:r>
            <a:r>
              <a:rPr lang="en-US" dirty="0" err="1">
                <a:solidFill>
                  <a:schemeClr val="bg1"/>
                </a:solidFill>
              </a:rPr>
              <a:t>httpd</a:t>
            </a:r>
            <a:r>
              <a:rPr lang="en-US" dirty="0">
                <a:solidFill>
                  <a:schemeClr val="bg1"/>
                </a:solidFill>
              </a:rPr>
              <a:t> on</a:t>
            </a:r>
          </a:p>
        </p:txBody>
      </p:sp>
      <p:pic>
        <p:nvPicPr>
          <p:cNvPr id="7" name="Picture 6"/>
          <p:cNvPicPr>
            <a:picLocks noChangeAspect="1"/>
          </p:cNvPicPr>
          <p:nvPr/>
        </p:nvPicPr>
        <p:blipFill>
          <a:blip r:embed="rId3"/>
          <a:stretch>
            <a:fillRect/>
          </a:stretch>
        </p:blipFill>
        <p:spPr>
          <a:xfrm>
            <a:off x="10508566" y="15593"/>
            <a:ext cx="1683434" cy="670207"/>
          </a:xfrm>
          <a:prstGeom prst="rect">
            <a:avLst/>
          </a:prstGeom>
        </p:spPr>
      </p:pic>
    </p:spTree>
    <p:extLst>
      <p:ext uri="{BB962C8B-B14F-4D97-AF65-F5344CB8AC3E}">
        <p14:creationId xmlns:p14="http://schemas.microsoft.com/office/powerpoint/2010/main" val="276183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a:effectLst/>
        </p:spPr>
        <p:style>
          <a:lnRef idx="3">
            <a:schemeClr val="lt1"/>
          </a:lnRef>
          <a:fillRef idx="1">
            <a:schemeClr val="accent5"/>
          </a:fillRef>
          <a:effectRef idx="1">
            <a:schemeClr val="accent5"/>
          </a:effectRef>
          <a:fontRef idx="minor">
            <a:schemeClr val="lt1"/>
          </a:fontRef>
        </p:style>
        <p:txBody>
          <a:bodyPr vert="horz" lIns="91440" tIns="45720" rIns="91440" bIns="45720" rtlCol="0" anchor="b">
            <a:normAutofit fontScale="90000"/>
          </a:bodyPr>
          <a:lstStyle/>
          <a:p>
            <a:r>
              <a:rPr lang="en-US" dirty="0"/>
              <a:t>Amazon Machine Images (AMI)</a:t>
            </a:r>
          </a:p>
        </p:txBody>
      </p:sp>
      <p:pic>
        <p:nvPicPr>
          <p:cNvPr id="3" name="Picture 2"/>
          <p:cNvPicPr>
            <a:picLocks noChangeAspect="1"/>
          </p:cNvPicPr>
          <p:nvPr/>
        </p:nvPicPr>
        <p:blipFill>
          <a:blip r:embed="rId3"/>
          <a:stretch>
            <a:fillRect/>
          </a:stretch>
        </p:blipFill>
        <p:spPr>
          <a:xfrm>
            <a:off x="1427747" y="2049879"/>
            <a:ext cx="9930063" cy="3356310"/>
          </a:xfrm>
          <a:prstGeom prst="rect">
            <a:avLst/>
          </a:prstGeom>
        </p:spPr>
      </p:pic>
      <p:pic>
        <p:nvPicPr>
          <p:cNvPr id="6" name="Picture 5"/>
          <p:cNvPicPr>
            <a:picLocks noChangeAspect="1"/>
          </p:cNvPicPr>
          <p:nvPr/>
        </p:nvPicPr>
        <p:blipFill>
          <a:blip r:embed="rId4"/>
          <a:stretch>
            <a:fillRect/>
          </a:stretch>
        </p:blipFill>
        <p:spPr>
          <a:xfrm>
            <a:off x="10508566" y="15593"/>
            <a:ext cx="1683434" cy="670207"/>
          </a:xfrm>
          <a:prstGeom prst="rect">
            <a:avLst/>
          </a:prstGeom>
        </p:spPr>
      </p:pic>
    </p:spTree>
    <p:extLst>
      <p:ext uri="{BB962C8B-B14F-4D97-AF65-F5344CB8AC3E}">
        <p14:creationId xmlns:p14="http://schemas.microsoft.com/office/powerpoint/2010/main" val="35121583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a:effectLst/>
        </p:spPr>
        <p:style>
          <a:lnRef idx="3">
            <a:schemeClr val="lt1"/>
          </a:lnRef>
          <a:fillRef idx="1">
            <a:schemeClr val="accent5"/>
          </a:fillRef>
          <a:effectRef idx="1">
            <a:schemeClr val="accent5"/>
          </a:effectRef>
          <a:fontRef idx="minor">
            <a:schemeClr val="lt1"/>
          </a:fontRef>
        </p:style>
        <p:txBody>
          <a:bodyPr vert="horz" lIns="91440" tIns="45720" rIns="91440" bIns="45720" rtlCol="0" anchor="b">
            <a:normAutofit fontScale="90000"/>
          </a:bodyPr>
          <a:lstStyle/>
          <a:p>
            <a:r>
              <a:rPr lang="en-US" dirty="0"/>
              <a:t>What Is Amazon EC2 Auto Scaling?</a:t>
            </a:r>
          </a:p>
        </p:txBody>
      </p:sp>
      <p:pic>
        <p:nvPicPr>
          <p:cNvPr id="4" name="Picture 3"/>
          <p:cNvPicPr>
            <a:picLocks noChangeAspect="1"/>
          </p:cNvPicPr>
          <p:nvPr/>
        </p:nvPicPr>
        <p:blipFill>
          <a:blip r:embed="rId3"/>
          <a:stretch>
            <a:fillRect/>
          </a:stretch>
        </p:blipFill>
        <p:spPr>
          <a:xfrm>
            <a:off x="3176338" y="1528510"/>
            <a:ext cx="6115801" cy="4196767"/>
          </a:xfrm>
          <a:prstGeom prst="rect">
            <a:avLst/>
          </a:prstGeom>
        </p:spPr>
      </p:pic>
      <p:pic>
        <p:nvPicPr>
          <p:cNvPr id="6" name="Picture 5"/>
          <p:cNvPicPr>
            <a:picLocks noChangeAspect="1"/>
          </p:cNvPicPr>
          <p:nvPr/>
        </p:nvPicPr>
        <p:blipFill>
          <a:blip r:embed="rId4"/>
          <a:stretch>
            <a:fillRect/>
          </a:stretch>
        </p:blipFill>
        <p:spPr>
          <a:xfrm>
            <a:off x="10508566" y="15593"/>
            <a:ext cx="1683434" cy="670207"/>
          </a:xfrm>
          <a:prstGeom prst="rect">
            <a:avLst/>
          </a:prstGeom>
        </p:spPr>
      </p:pic>
    </p:spTree>
    <p:extLst>
      <p:ext uri="{BB962C8B-B14F-4D97-AF65-F5344CB8AC3E}">
        <p14:creationId xmlns:p14="http://schemas.microsoft.com/office/powerpoint/2010/main" val="28971214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a:effectLst/>
        </p:spPr>
        <p:style>
          <a:lnRef idx="3">
            <a:schemeClr val="lt1"/>
          </a:lnRef>
          <a:fillRef idx="1">
            <a:schemeClr val="accent5"/>
          </a:fillRef>
          <a:effectRef idx="1">
            <a:schemeClr val="accent5"/>
          </a:effectRef>
          <a:fontRef idx="minor">
            <a:schemeClr val="lt1"/>
          </a:fontRef>
        </p:style>
        <p:txBody>
          <a:bodyPr vert="horz" lIns="91440" tIns="45720" rIns="91440" bIns="45720" rtlCol="0" anchor="b">
            <a:normAutofit fontScale="90000"/>
          </a:bodyPr>
          <a:lstStyle/>
          <a:p>
            <a:r>
              <a:rPr lang="en-US" dirty="0" smtClean="0"/>
              <a:t>EC2 </a:t>
            </a:r>
            <a:r>
              <a:rPr lang="en-US" dirty="0"/>
              <a:t>Auto </a:t>
            </a:r>
            <a:r>
              <a:rPr lang="en-US" dirty="0" smtClean="0"/>
              <a:t>Scaling</a:t>
            </a:r>
            <a:endParaRPr lang="en-US" dirty="0"/>
          </a:p>
        </p:txBody>
      </p:sp>
      <p:pic>
        <p:nvPicPr>
          <p:cNvPr id="5" name="Picture 4"/>
          <p:cNvPicPr>
            <a:picLocks noChangeAspect="1"/>
          </p:cNvPicPr>
          <p:nvPr/>
        </p:nvPicPr>
        <p:blipFill>
          <a:blip r:embed="rId3"/>
          <a:stretch>
            <a:fillRect/>
          </a:stretch>
        </p:blipFill>
        <p:spPr>
          <a:xfrm>
            <a:off x="10508566" y="6174620"/>
            <a:ext cx="1683434" cy="670207"/>
          </a:xfrm>
          <a:prstGeom prst="rect">
            <a:avLst/>
          </a:prstGeom>
        </p:spPr>
      </p:pic>
      <p:pic>
        <p:nvPicPr>
          <p:cNvPr id="6" name="Picture 5"/>
          <p:cNvPicPr>
            <a:picLocks noChangeAspect="1"/>
          </p:cNvPicPr>
          <p:nvPr/>
        </p:nvPicPr>
        <p:blipFill>
          <a:blip r:embed="rId4"/>
          <a:stretch>
            <a:fillRect/>
          </a:stretch>
        </p:blipFill>
        <p:spPr>
          <a:xfrm>
            <a:off x="2310064" y="1810250"/>
            <a:ext cx="6735929" cy="3957918"/>
          </a:xfrm>
          <a:prstGeom prst="rect">
            <a:avLst/>
          </a:prstGeom>
        </p:spPr>
      </p:pic>
    </p:spTree>
    <p:extLst>
      <p:ext uri="{BB962C8B-B14F-4D97-AF65-F5344CB8AC3E}">
        <p14:creationId xmlns:p14="http://schemas.microsoft.com/office/powerpoint/2010/main" val="30068596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t>Elastic Load Balancing </a:t>
            </a:r>
            <a:r>
              <a:rPr lang="en-US" dirty="0" smtClean="0"/>
              <a:t> </a:t>
            </a:r>
            <a:endParaRPr lang="en-US" dirty="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635" y="1524000"/>
            <a:ext cx="9635323" cy="4730396"/>
          </a:xfrm>
          <a:prstGeom prst="rect">
            <a:avLst/>
          </a:prstGeom>
        </p:spPr>
      </p:pic>
      <p:pic>
        <p:nvPicPr>
          <p:cNvPr id="6" name="Picture 5"/>
          <p:cNvPicPr>
            <a:picLocks noChangeAspect="1"/>
          </p:cNvPicPr>
          <p:nvPr/>
        </p:nvPicPr>
        <p:blipFill>
          <a:blip r:embed="rId4"/>
          <a:stretch>
            <a:fillRect/>
          </a:stretch>
        </p:blipFill>
        <p:spPr>
          <a:xfrm>
            <a:off x="10508566" y="15593"/>
            <a:ext cx="1683434" cy="670207"/>
          </a:xfrm>
          <a:prstGeom prst="rect">
            <a:avLst/>
          </a:prstGeom>
        </p:spPr>
      </p:pic>
    </p:spTree>
    <p:extLst>
      <p:ext uri="{BB962C8B-B14F-4D97-AF65-F5344CB8AC3E}">
        <p14:creationId xmlns:p14="http://schemas.microsoft.com/office/powerpoint/2010/main" val="2787088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t>Elastic Load Balancing </a:t>
            </a:r>
            <a:r>
              <a:rPr lang="en-US" dirty="0" smtClean="0"/>
              <a:t> </a:t>
            </a:r>
            <a:endParaRPr lang="en-US" dirty="0">
              <a:solidFill>
                <a:schemeClr val="tx1"/>
              </a:solidFill>
            </a:endParaRPr>
          </a:p>
        </p:txBody>
      </p:sp>
      <p:pic>
        <p:nvPicPr>
          <p:cNvPr id="7" name="Picture 6"/>
          <p:cNvPicPr>
            <a:picLocks noChangeAspect="1"/>
          </p:cNvPicPr>
          <p:nvPr/>
        </p:nvPicPr>
        <p:blipFill>
          <a:blip r:embed="rId3"/>
          <a:stretch>
            <a:fillRect/>
          </a:stretch>
        </p:blipFill>
        <p:spPr>
          <a:xfrm>
            <a:off x="684211" y="2066925"/>
            <a:ext cx="10969626" cy="2724150"/>
          </a:xfrm>
          <a:prstGeom prst="rect">
            <a:avLst/>
          </a:prstGeom>
        </p:spPr>
      </p:pic>
      <p:pic>
        <p:nvPicPr>
          <p:cNvPr id="6" name="Picture 5"/>
          <p:cNvPicPr>
            <a:picLocks noChangeAspect="1"/>
          </p:cNvPicPr>
          <p:nvPr/>
        </p:nvPicPr>
        <p:blipFill>
          <a:blip r:embed="rId4"/>
          <a:stretch>
            <a:fillRect/>
          </a:stretch>
        </p:blipFill>
        <p:spPr>
          <a:xfrm>
            <a:off x="10508566" y="15593"/>
            <a:ext cx="1683434" cy="670207"/>
          </a:xfrm>
          <a:prstGeom prst="rect">
            <a:avLst/>
          </a:prstGeom>
        </p:spPr>
      </p:pic>
    </p:spTree>
    <p:extLst>
      <p:ext uri="{BB962C8B-B14F-4D97-AF65-F5344CB8AC3E}">
        <p14:creationId xmlns:p14="http://schemas.microsoft.com/office/powerpoint/2010/main" val="4364892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t>Elastic Load Balancing </a:t>
            </a:r>
            <a:r>
              <a:rPr lang="en-US" dirty="0" smtClean="0"/>
              <a:t> </a:t>
            </a:r>
            <a:endParaRPr lang="en-US" dirty="0">
              <a:solidFill>
                <a:schemeClr val="tx1"/>
              </a:solidFill>
            </a:endParaRPr>
          </a:p>
        </p:txBody>
      </p:sp>
      <p:pic>
        <p:nvPicPr>
          <p:cNvPr id="3" name="Picture 2"/>
          <p:cNvPicPr>
            <a:picLocks noChangeAspect="1"/>
          </p:cNvPicPr>
          <p:nvPr/>
        </p:nvPicPr>
        <p:blipFill>
          <a:blip r:embed="rId3"/>
          <a:stretch>
            <a:fillRect/>
          </a:stretch>
        </p:blipFill>
        <p:spPr>
          <a:xfrm>
            <a:off x="698332" y="1403798"/>
            <a:ext cx="11477625" cy="4499697"/>
          </a:xfrm>
          <a:prstGeom prst="rect">
            <a:avLst/>
          </a:prstGeom>
        </p:spPr>
      </p:pic>
      <p:sp>
        <p:nvSpPr>
          <p:cNvPr id="4" name="Rectangle 3"/>
          <p:cNvSpPr/>
          <p:nvPr/>
        </p:nvSpPr>
        <p:spPr>
          <a:xfrm>
            <a:off x="730416" y="1451924"/>
            <a:ext cx="4671472" cy="369332"/>
          </a:xfrm>
          <a:prstGeom prst="rect">
            <a:avLst/>
          </a:prstGeom>
        </p:spPr>
        <p:txBody>
          <a:bodyPr wrap="none">
            <a:spAutoFit/>
          </a:bodyPr>
          <a:lstStyle/>
          <a:p>
            <a:r>
              <a:rPr lang="en-US" dirty="0"/>
              <a:t>https://en.wikipedia.org/wiki/OSI_model</a:t>
            </a:r>
          </a:p>
        </p:txBody>
      </p:sp>
      <p:pic>
        <p:nvPicPr>
          <p:cNvPr id="6" name="Picture 5"/>
          <p:cNvPicPr>
            <a:picLocks noChangeAspect="1"/>
          </p:cNvPicPr>
          <p:nvPr/>
        </p:nvPicPr>
        <p:blipFill>
          <a:blip r:embed="rId4"/>
          <a:stretch>
            <a:fillRect/>
          </a:stretch>
        </p:blipFill>
        <p:spPr>
          <a:xfrm>
            <a:off x="10508566" y="15593"/>
            <a:ext cx="1683434" cy="670207"/>
          </a:xfrm>
          <a:prstGeom prst="rect">
            <a:avLst/>
          </a:prstGeom>
        </p:spPr>
      </p:pic>
    </p:spTree>
    <p:extLst>
      <p:ext uri="{BB962C8B-B14F-4D97-AF65-F5344CB8AC3E}">
        <p14:creationId xmlns:p14="http://schemas.microsoft.com/office/powerpoint/2010/main" val="3087207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solidFill>
                  <a:schemeClr val="tx1"/>
                </a:solidFill>
              </a:rPr>
              <a:t>Q&amp;A</a:t>
            </a:r>
          </a:p>
        </p:txBody>
      </p:sp>
      <p:sp>
        <p:nvSpPr>
          <p:cNvPr id="4" name="Subtitle 2"/>
          <p:cNvSpPr>
            <a:spLocks noGrp="1"/>
          </p:cNvSpPr>
          <p:nvPr>
            <p:ph type="subTitle" idx="1"/>
          </p:nvPr>
        </p:nvSpPr>
        <p:spPr>
          <a:xfrm>
            <a:off x="684212" y="1622738"/>
            <a:ext cx="10958288" cy="4778061"/>
          </a:xfrm>
        </p:spPr>
        <p:txBody>
          <a:bodyPr>
            <a:normAutofit/>
          </a:bodyPr>
          <a:lstStyle/>
          <a:p>
            <a:r>
              <a:rPr lang="en-US" dirty="0" smtClean="0">
                <a:solidFill>
                  <a:schemeClr val="bg1"/>
                </a:solidFill>
              </a:rPr>
              <a:t>                                                      ?????</a:t>
            </a:r>
            <a:endParaRPr lang="en-US" dirty="0">
              <a:solidFill>
                <a:schemeClr val="bg1"/>
              </a:solidFill>
            </a:endParaRPr>
          </a:p>
        </p:txBody>
      </p:sp>
      <p:pic>
        <p:nvPicPr>
          <p:cNvPr id="6" name="Picture 5"/>
          <p:cNvPicPr>
            <a:picLocks noChangeAspect="1"/>
          </p:cNvPicPr>
          <p:nvPr/>
        </p:nvPicPr>
        <p:blipFill>
          <a:blip r:embed="rId3"/>
          <a:stretch>
            <a:fillRect/>
          </a:stretch>
        </p:blipFill>
        <p:spPr>
          <a:xfrm>
            <a:off x="10508566" y="15593"/>
            <a:ext cx="1683434" cy="670207"/>
          </a:xfrm>
          <a:prstGeom prst="rect">
            <a:avLst/>
          </a:prstGeom>
        </p:spPr>
      </p:pic>
    </p:spTree>
    <p:extLst>
      <p:ext uri="{BB962C8B-B14F-4D97-AF65-F5344CB8AC3E}">
        <p14:creationId xmlns:p14="http://schemas.microsoft.com/office/powerpoint/2010/main" val="2632230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smtClean="0"/>
              <a:t>EC2</a:t>
            </a:r>
            <a:endParaRPr lang="en-US" dirty="0">
              <a:solidFill>
                <a:schemeClr val="tx1"/>
              </a:solidFill>
            </a:endParaRPr>
          </a:p>
        </p:txBody>
      </p:sp>
      <p:pic>
        <p:nvPicPr>
          <p:cNvPr id="6" name="Picture 5"/>
          <p:cNvPicPr>
            <a:picLocks noChangeAspect="1"/>
          </p:cNvPicPr>
          <p:nvPr/>
        </p:nvPicPr>
        <p:blipFill>
          <a:blip r:embed="rId3"/>
          <a:stretch>
            <a:fillRect/>
          </a:stretch>
        </p:blipFill>
        <p:spPr>
          <a:xfrm>
            <a:off x="5390355" y="1933575"/>
            <a:ext cx="1047750" cy="1162050"/>
          </a:xfrm>
          <a:prstGeom prst="rect">
            <a:avLst/>
          </a:prstGeom>
        </p:spPr>
      </p:pic>
      <p:sp>
        <p:nvSpPr>
          <p:cNvPr id="3" name="Rectangle 2"/>
          <p:cNvSpPr/>
          <p:nvPr/>
        </p:nvSpPr>
        <p:spPr>
          <a:xfrm>
            <a:off x="3586338" y="3244334"/>
            <a:ext cx="5301451" cy="369332"/>
          </a:xfrm>
          <a:prstGeom prst="rect">
            <a:avLst/>
          </a:prstGeom>
        </p:spPr>
        <p:txBody>
          <a:bodyPr wrap="none">
            <a:spAutoFit/>
          </a:bodyPr>
          <a:lstStyle/>
          <a:p>
            <a:r>
              <a:rPr lang="en-US" b="1" dirty="0">
                <a:solidFill>
                  <a:srgbClr val="444444"/>
                </a:solidFill>
                <a:latin typeface="Open Sans"/>
              </a:rPr>
              <a:t>Amazon Elastic Compute Cloud (Amazon EC2)</a:t>
            </a:r>
            <a:endParaRPr lang="en-US" b="1" dirty="0"/>
          </a:p>
        </p:txBody>
      </p:sp>
      <p:pic>
        <p:nvPicPr>
          <p:cNvPr id="7" name="Picture 6"/>
          <p:cNvPicPr>
            <a:picLocks noChangeAspect="1"/>
          </p:cNvPicPr>
          <p:nvPr/>
        </p:nvPicPr>
        <p:blipFill>
          <a:blip r:embed="rId4"/>
          <a:stretch>
            <a:fillRect/>
          </a:stretch>
        </p:blipFill>
        <p:spPr>
          <a:xfrm>
            <a:off x="10508566" y="15593"/>
            <a:ext cx="1683434" cy="670207"/>
          </a:xfrm>
          <a:prstGeom prst="rect">
            <a:avLst/>
          </a:prstGeom>
        </p:spPr>
      </p:pic>
    </p:spTree>
    <p:extLst>
      <p:ext uri="{BB962C8B-B14F-4D97-AF65-F5344CB8AC3E}">
        <p14:creationId xmlns:p14="http://schemas.microsoft.com/office/powerpoint/2010/main" val="2215967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smtClean="0">
                <a:solidFill>
                  <a:schemeClr val="tx1"/>
                </a:solidFill>
              </a:rPr>
              <a:t>AWS Pricing models</a:t>
            </a:r>
            <a:endParaRPr lang="en-US" dirty="0">
              <a:solidFill>
                <a:schemeClr val="tx1"/>
              </a:solidFill>
            </a:endParaRPr>
          </a:p>
        </p:txBody>
      </p:sp>
      <p:pic>
        <p:nvPicPr>
          <p:cNvPr id="3" name="Picture 2"/>
          <p:cNvPicPr>
            <a:picLocks noChangeAspect="1"/>
          </p:cNvPicPr>
          <p:nvPr/>
        </p:nvPicPr>
        <p:blipFill>
          <a:blip r:embed="rId3"/>
          <a:stretch>
            <a:fillRect/>
          </a:stretch>
        </p:blipFill>
        <p:spPr>
          <a:xfrm>
            <a:off x="684211" y="1647323"/>
            <a:ext cx="1696453" cy="1191556"/>
          </a:xfrm>
          <a:prstGeom prst="rect">
            <a:avLst/>
          </a:prstGeom>
        </p:spPr>
      </p:pic>
      <p:sp>
        <p:nvSpPr>
          <p:cNvPr id="6" name="Rectangle 5"/>
          <p:cNvSpPr/>
          <p:nvPr/>
        </p:nvSpPr>
        <p:spPr>
          <a:xfrm>
            <a:off x="684210" y="3235211"/>
            <a:ext cx="11154863" cy="2862322"/>
          </a:xfrm>
          <a:prstGeom prst="rect">
            <a:avLst/>
          </a:prstGeom>
        </p:spPr>
        <p:txBody>
          <a:bodyPr wrap="square">
            <a:spAutoFit/>
          </a:bodyPr>
          <a:lstStyle/>
          <a:p>
            <a:r>
              <a:rPr lang="en-US" b="1" dirty="0">
                <a:solidFill>
                  <a:schemeClr val="bg1"/>
                </a:solidFill>
                <a:latin typeface="AmazonEmber"/>
              </a:rPr>
              <a:t>On-Demand </a:t>
            </a:r>
            <a:r>
              <a:rPr lang="en-US" b="1" dirty="0" smtClean="0">
                <a:solidFill>
                  <a:schemeClr val="bg1"/>
                </a:solidFill>
                <a:latin typeface="AmazonEmber"/>
              </a:rPr>
              <a:t>instances </a:t>
            </a:r>
            <a:r>
              <a:rPr lang="en-US" dirty="0" smtClean="0">
                <a:solidFill>
                  <a:schemeClr val="bg1"/>
                </a:solidFill>
                <a:latin typeface="AmazonEmber"/>
              </a:rPr>
              <a:t>&gt; </a:t>
            </a:r>
            <a:r>
              <a:rPr lang="en-US" dirty="0">
                <a:solidFill>
                  <a:schemeClr val="bg1"/>
                </a:solidFill>
              </a:rPr>
              <a:t>without any up-front payment or long-term commitment</a:t>
            </a:r>
            <a:endParaRPr lang="en-US" dirty="0" smtClean="0">
              <a:solidFill>
                <a:schemeClr val="bg1"/>
              </a:solidFill>
              <a:latin typeface="AmazonEmber"/>
            </a:endParaRPr>
          </a:p>
          <a:p>
            <a:r>
              <a:rPr lang="en-US" b="1" dirty="0">
                <a:solidFill>
                  <a:schemeClr val="bg1"/>
                </a:solidFill>
              </a:rPr>
              <a:t>Spot </a:t>
            </a:r>
            <a:r>
              <a:rPr lang="en-US" b="1" dirty="0" smtClean="0">
                <a:solidFill>
                  <a:schemeClr val="bg1"/>
                </a:solidFill>
              </a:rPr>
              <a:t>instances </a:t>
            </a:r>
            <a:r>
              <a:rPr lang="en-US" dirty="0" smtClean="0">
                <a:solidFill>
                  <a:schemeClr val="bg1"/>
                </a:solidFill>
              </a:rPr>
              <a:t>&gt; </a:t>
            </a:r>
            <a:r>
              <a:rPr lang="en-US" dirty="0">
                <a:solidFill>
                  <a:schemeClr val="bg1"/>
                </a:solidFill>
              </a:rPr>
              <a:t>flexible start and end times</a:t>
            </a:r>
            <a:endParaRPr lang="en-US" dirty="0" smtClean="0">
              <a:solidFill>
                <a:schemeClr val="bg1"/>
              </a:solidFill>
            </a:endParaRPr>
          </a:p>
          <a:p>
            <a:r>
              <a:rPr lang="en-US" b="1" dirty="0">
                <a:solidFill>
                  <a:schemeClr val="bg1"/>
                </a:solidFill>
              </a:rPr>
              <a:t>Reserved </a:t>
            </a:r>
            <a:r>
              <a:rPr lang="en-US" b="1" dirty="0" smtClean="0">
                <a:solidFill>
                  <a:schemeClr val="bg1"/>
                </a:solidFill>
              </a:rPr>
              <a:t>Instances </a:t>
            </a:r>
            <a:r>
              <a:rPr lang="en-US" dirty="0">
                <a:solidFill>
                  <a:schemeClr val="bg1"/>
                </a:solidFill>
              </a:rPr>
              <a:t>&gt;</a:t>
            </a:r>
            <a:r>
              <a:rPr lang="en-US" dirty="0" smtClean="0">
                <a:solidFill>
                  <a:schemeClr val="bg1"/>
                </a:solidFill>
              </a:rPr>
              <a:t> 75% cost saving</a:t>
            </a:r>
          </a:p>
          <a:p>
            <a:endParaRPr lang="en-US" dirty="0" smtClean="0">
              <a:solidFill>
                <a:schemeClr val="bg1"/>
              </a:solidFill>
            </a:endParaRPr>
          </a:p>
          <a:p>
            <a:r>
              <a:rPr lang="en-US" b="1" dirty="0">
                <a:solidFill>
                  <a:schemeClr val="bg1"/>
                </a:solidFill>
              </a:rPr>
              <a:t>Dedicated Host </a:t>
            </a:r>
            <a:r>
              <a:rPr lang="en-US" dirty="0">
                <a:solidFill>
                  <a:schemeClr val="bg1"/>
                </a:solidFill>
              </a:rPr>
              <a:t>is a physical EC2 server dedicated for your </a:t>
            </a:r>
            <a:r>
              <a:rPr lang="en-US" dirty="0" smtClean="0">
                <a:solidFill>
                  <a:schemeClr val="bg1"/>
                </a:solidFill>
              </a:rPr>
              <a:t>use, with on-demand or Reserved.</a:t>
            </a:r>
          </a:p>
          <a:p>
            <a:endParaRPr lang="en-US" b="1" dirty="0">
              <a:solidFill>
                <a:schemeClr val="bg1"/>
              </a:solidFill>
            </a:endParaRPr>
          </a:p>
          <a:p>
            <a:r>
              <a:rPr lang="en-US" b="1" dirty="0" smtClean="0">
                <a:solidFill>
                  <a:schemeClr val="bg1"/>
                </a:solidFill>
              </a:rPr>
              <a:t>Pay-as-you-go model</a:t>
            </a:r>
          </a:p>
          <a:p>
            <a:r>
              <a:rPr lang="en-US" b="1" dirty="0" smtClean="0">
                <a:solidFill>
                  <a:schemeClr val="bg1"/>
                </a:solidFill>
              </a:rPr>
              <a:t>Use more pay less</a:t>
            </a:r>
            <a:endParaRPr lang="en-US" b="1" dirty="0">
              <a:solidFill>
                <a:schemeClr val="bg1"/>
              </a:solidFill>
            </a:endParaRPr>
          </a:p>
          <a:p>
            <a:endParaRPr lang="en-US" dirty="0" smtClean="0">
              <a:solidFill>
                <a:schemeClr val="bg1"/>
              </a:solidFill>
            </a:endParaRPr>
          </a:p>
          <a:p>
            <a:endParaRPr lang="en-US" dirty="0">
              <a:solidFill>
                <a:schemeClr val="bg1"/>
              </a:solidFill>
            </a:endParaRPr>
          </a:p>
        </p:txBody>
      </p:sp>
      <p:pic>
        <p:nvPicPr>
          <p:cNvPr id="7" name="Picture 6"/>
          <p:cNvPicPr>
            <a:picLocks noChangeAspect="1"/>
          </p:cNvPicPr>
          <p:nvPr/>
        </p:nvPicPr>
        <p:blipFill>
          <a:blip r:embed="rId4"/>
          <a:stretch>
            <a:fillRect/>
          </a:stretch>
        </p:blipFill>
        <p:spPr>
          <a:xfrm>
            <a:off x="10508566" y="15593"/>
            <a:ext cx="1683434" cy="670207"/>
          </a:xfrm>
          <a:prstGeom prst="rect">
            <a:avLst/>
          </a:prstGeom>
        </p:spPr>
      </p:pic>
    </p:spTree>
    <p:extLst>
      <p:ext uri="{BB962C8B-B14F-4D97-AF65-F5344CB8AC3E}">
        <p14:creationId xmlns:p14="http://schemas.microsoft.com/office/powerpoint/2010/main" val="1161961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smtClean="0">
                <a:solidFill>
                  <a:schemeClr val="tx1"/>
                </a:solidFill>
              </a:rPr>
              <a:t>AWS Pricing models</a:t>
            </a:r>
            <a:endParaRPr lang="en-US" dirty="0">
              <a:solidFill>
                <a:schemeClr val="tx1"/>
              </a:solidFill>
            </a:endParaRPr>
          </a:p>
        </p:txBody>
      </p:sp>
      <p:pic>
        <p:nvPicPr>
          <p:cNvPr id="4" name="Picture 3"/>
          <p:cNvPicPr>
            <a:picLocks noChangeAspect="1"/>
          </p:cNvPicPr>
          <p:nvPr/>
        </p:nvPicPr>
        <p:blipFill>
          <a:blip r:embed="rId3"/>
          <a:stretch>
            <a:fillRect/>
          </a:stretch>
        </p:blipFill>
        <p:spPr>
          <a:xfrm>
            <a:off x="684211" y="1791200"/>
            <a:ext cx="7716839" cy="3603317"/>
          </a:xfrm>
          <a:prstGeom prst="rect">
            <a:avLst/>
          </a:prstGeom>
        </p:spPr>
      </p:pic>
      <p:pic>
        <p:nvPicPr>
          <p:cNvPr id="6" name="Picture 5"/>
          <p:cNvPicPr>
            <a:picLocks noChangeAspect="1"/>
          </p:cNvPicPr>
          <p:nvPr/>
        </p:nvPicPr>
        <p:blipFill>
          <a:blip r:embed="rId4"/>
          <a:stretch>
            <a:fillRect/>
          </a:stretch>
        </p:blipFill>
        <p:spPr>
          <a:xfrm>
            <a:off x="10508566" y="15593"/>
            <a:ext cx="1683434" cy="670207"/>
          </a:xfrm>
          <a:prstGeom prst="rect">
            <a:avLst/>
          </a:prstGeom>
        </p:spPr>
      </p:pic>
    </p:spTree>
    <p:extLst>
      <p:ext uri="{BB962C8B-B14F-4D97-AF65-F5344CB8AC3E}">
        <p14:creationId xmlns:p14="http://schemas.microsoft.com/office/powerpoint/2010/main" val="4071356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smtClean="0">
                <a:solidFill>
                  <a:schemeClr val="tx1"/>
                </a:solidFill>
              </a:rPr>
              <a:t>Amazon </a:t>
            </a:r>
            <a:r>
              <a:rPr lang="en-US" dirty="0" err="1" smtClean="0">
                <a:solidFill>
                  <a:schemeClr val="tx1"/>
                </a:solidFill>
              </a:rPr>
              <a:t>LightSail</a:t>
            </a:r>
            <a:endParaRPr lang="en-US" dirty="0">
              <a:solidFill>
                <a:schemeClr val="tx1"/>
              </a:solidFill>
            </a:endParaRPr>
          </a:p>
        </p:txBody>
      </p:sp>
      <p:pic>
        <p:nvPicPr>
          <p:cNvPr id="4" name="Picture 3"/>
          <p:cNvPicPr>
            <a:picLocks noChangeAspect="1"/>
          </p:cNvPicPr>
          <p:nvPr/>
        </p:nvPicPr>
        <p:blipFill>
          <a:blip r:embed="rId3"/>
          <a:stretch>
            <a:fillRect/>
          </a:stretch>
        </p:blipFill>
        <p:spPr>
          <a:xfrm>
            <a:off x="4301790" y="2039352"/>
            <a:ext cx="2435894" cy="751974"/>
          </a:xfrm>
          <a:prstGeom prst="rect">
            <a:avLst/>
          </a:prstGeom>
        </p:spPr>
      </p:pic>
      <p:pic>
        <p:nvPicPr>
          <p:cNvPr id="7" name="Picture 6"/>
          <p:cNvPicPr>
            <a:picLocks noChangeAspect="1"/>
          </p:cNvPicPr>
          <p:nvPr/>
        </p:nvPicPr>
        <p:blipFill>
          <a:blip r:embed="rId4"/>
          <a:stretch>
            <a:fillRect/>
          </a:stretch>
        </p:blipFill>
        <p:spPr>
          <a:xfrm>
            <a:off x="684211" y="3145670"/>
            <a:ext cx="6486525" cy="3028950"/>
          </a:xfrm>
          <a:prstGeom prst="rect">
            <a:avLst/>
          </a:prstGeom>
        </p:spPr>
      </p:pic>
      <p:pic>
        <p:nvPicPr>
          <p:cNvPr id="6" name="Picture 5"/>
          <p:cNvPicPr>
            <a:picLocks noChangeAspect="1"/>
          </p:cNvPicPr>
          <p:nvPr/>
        </p:nvPicPr>
        <p:blipFill>
          <a:blip r:embed="rId5"/>
          <a:stretch>
            <a:fillRect/>
          </a:stretch>
        </p:blipFill>
        <p:spPr>
          <a:xfrm>
            <a:off x="10508566" y="15593"/>
            <a:ext cx="1683434" cy="670207"/>
          </a:xfrm>
          <a:prstGeom prst="rect">
            <a:avLst/>
          </a:prstGeom>
        </p:spPr>
      </p:pic>
    </p:spTree>
    <p:extLst>
      <p:ext uri="{BB962C8B-B14F-4D97-AF65-F5344CB8AC3E}">
        <p14:creationId xmlns:p14="http://schemas.microsoft.com/office/powerpoint/2010/main" val="3327274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smtClean="0"/>
              <a:t>ECS</a:t>
            </a:r>
            <a:endParaRPr lang="en-US" dirty="0">
              <a:solidFill>
                <a:schemeClr val="tx1"/>
              </a:solidFill>
            </a:endParaRPr>
          </a:p>
        </p:txBody>
      </p:sp>
      <p:sp>
        <p:nvSpPr>
          <p:cNvPr id="3" name="Rectangle 2"/>
          <p:cNvSpPr/>
          <p:nvPr/>
        </p:nvSpPr>
        <p:spPr>
          <a:xfrm>
            <a:off x="3913351" y="3244334"/>
            <a:ext cx="4365298" cy="369332"/>
          </a:xfrm>
          <a:prstGeom prst="rect">
            <a:avLst/>
          </a:prstGeom>
        </p:spPr>
        <p:txBody>
          <a:bodyPr wrap="none">
            <a:spAutoFit/>
          </a:bodyPr>
          <a:lstStyle/>
          <a:p>
            <a:r>
              <a:rPr lang="en-US" dirty="0">
                <a:solidFill>
                  <a:srgbClr val="222222"/>
                </a:solidFill>
                <a:latin typeface="Helvetica Neue"/>
              </a:rPr>
              <a:t>Amazon Elastic Container Service (ECS)</a:t>
            </a:r>
            <a:endParaRPr lang="en-US" dirty="0"/>
          </a:p>
        </p:txBody>
      </p:sp>
      <p:pic>
        <p:nvPicPr>
          <p:cNvPr id="6" name="Picture 5"/>
          <p:cNvPicPr>
            <a:picLocks noChangeAspect="1"/>
          </p:cNvPicPr>
          <p:nvPr/>
        </p:nvPicPr>
        <p:blipFill>
          <a:blip r:embed="rId3"/>
          <a:stretch>
            <a:fillRect/>
          </a:stretch>
        </p:blipFill>
        <p:spPr>
          <a:xfrm>
            <a:off x="5297654" y="2049127"/>
            <a:ext cx="1019175" cy="866775"/>
          </a:xfrm>
          <a:prstGeom prst="rect">
            <a:avLst/>
          </a:prstGeom>
        </p:spPr>
      </p:pic>
      <p:pic>
        <p:nvPicPr>
          <p:cNvPr id="7" name="Picture 6"/>
          <p:cNvPicPr>
            <a:picLocks noChangeAspect="1"/>
          </p:cNvPicPr>
          <p:nvPr/>
        </p:nvPicPr>
        <p:blipFill>
          <a:blip r:embed="rId4"/>
          <a:stretch>
            <a:fillRect/>
          </a:stretch>
        </p:blipFill>
        <p:spPr>
          <a:xfrm>
            <a:off x="10508566" y="15593"/>
            <a:ext cx="1683434" cy="670207"/>
          </a:xfrm>
          <a:prstGeom prst="rect">
            <a:avLst/>
          </a:prstGeom>
        </p:spPr>
      </p:pic>
    </p:spTree>
    <p:extLst>
      <p:ext uri="{BB962C8B-B14F-4D97-AF65-F5344CB8AC3E}">
        <p14:creationId xmlns:p14="http://schemas.microsoft.com/office/powerpoint/2010/main" val="2579745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smtClean="0">
                <a:solidFill>
                  <a:schemeClr val="tx1"/>
                </a:solidFill>
              </a:rPr>
              <a:t>Lambda</a:t>
            </a:r>
            <a:endParaRPr lang="en-US" dirty="0">
              <a:solidFill>
                <a:schemeClr val="tx1"/>
              </a:solidFill>
            </a:endParaRPr>
          </a:p>
        </p:txBody>
      </p:sp>
      <p:sp>
        <p:nvSpPr>
          <p:cNvPr id="4" name="Rectangle 3"/>
          <p:cNvSpPr/>
          <p:nvPr/>
        </p:nvSpPr>
        <p:spPr>
          <a:xfrm>
            <a:off x="3048000" y="3105835"/>
            <a:ext cx="6096000" cy="646331"/>
          </a:xfrm>
          <a:prstGeom prst="rect">
            <a:avLst/>
          </a:prstGeom>
        </p:spPr>
        <p:txBody>
          <a:bodyPr>
            <a:spAutoFit/>
          </a:bodyPr>
          <a:lstStyle/>
          <a:p>
            <a:pPr algn="ctr"/>
            <a:r>
              <a:rPr lang="en-US" b="1" dirty="0">
                <a:solidFill>
                  <a:schemeClr val="bg1"/>
                </a:solidFill>
                <a:latin typeface="Amazon Ember"/>
              </a:rPr>
              <a:t>AWS Lambda</a:t>
            </a:r>
            <a:endParaRPr lang="en-US" dirty="0">
              <a:solidFill>
                <a:schemeClr val="bg1"/>
              </a:solidFill>
              <a:latin typeface="Amazon Ember"/>
            </a:endParaRPr>
          </a:p>
          <a:p>
            <a:pPr algn="ctr"/>
            <a:r>
              <a:rPr lang="en-US" dirty="0">
                <a:solidFill>
                  <a:schemeClr val="bg1"/>
                </a:solidFill>
                <a:latin typeface="Amazon Ember"/>
              </a:rPr>
              <a:t>lets you run code without thinking about servers.</a:t>
            </a:r>
            <a:endParaRPr lang="en-US" b="0" i="0" u="none" strike="noStrike" dirty="0">
              <a:solidFill>
                <a:schemeClr val="bg1"/>
              </a:solidFill>
              <a:effectLst/>
              <a:latin typeface="Amazon Ember"/>
            </a:endParaRPr>
          </a:p>
        </p:txBody>
      </p:sp>
      <p:pic>
        <p:nvPicPr>
          <p:cNvPr id="7" name="Picture 6"/>
          <p:cNvPicPr>
            <a:picLocks noChangeAspect="1"/>
          </p:cNvPicPr>
          <p:nvPr/>
        </p:nvPicPr>
        <p:blipFill>
          <a:blip r:embed="rId3"/>
          <a:stretch>
            <a:fillRect/>
          </a:stretch>
        </p:blipFill>
        <p:spPr>
          <a:xfrm>
            <a:off x="5609430" y="1788091"/>
            <a:ext cx="828675" cy="933450"/>
          </a:xfrm>
          <a:prstGeom prst="rect">
            <a:avLst/>
          </a:prstGeom>
        </p:spPr>
      </p:pic>
      <p:pic>
        <p:nvPicPr>
          <p:cNvPr id="6" name="Picture 5"/>
          <p:cNvPicPr>
            <a:picLocks noChangeAspect="1"/>
          </p:cNvPicPr>
          <p:nvPr/>
        </p:nvPicPr>
        <p:blipFill>
          <a:blip r:embed="rId4"/>
          <a:stretch>
            <a:fillRect/>
          </a:stretch>
        </p:blipFill>
        <p:spPr>
          <a:xfrm>
            <a:off x="10508566" y="15593"/>
            <a:ext cx="1683434" cy="670207"/>
          </a:xfrm>
          <a:prstGeom prst="rect">
            <a:avLst/>
          </a:prstGeom>
        </p:spPr>
      </p:pic>
    </p:spTree>
    <p:extLst>
      <p:ext uri="{BB962C8B-B14F-4D97-AF65-F5344CB8AC3E}">
        <p14:creationId xmlns:p14="http://schemas.microsoft.com/office/powerpoint/2010/main" val="4189615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t>AWS Batch</a:t>
            </a:r>
            <a:endParaRPr lang="en-US" dirty="0">
              <a:solidFill>
                <a:schemeClr val="tx1"/>
              </a:solidFill>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1256052756"/>
              </p:ext>
            </p:extLst>
          </p:nvPr>
        </p:nvGraphicFramePr>
        <p:xfrm>
          <a:off x="5307931" y="2149058"/>
          <a:ext cx="838200" cy="952500"/>
        </p:xfrm>
        <a:graphic>
          <a:graphicData uri="http://schemas.openxmlformats.org/presentationml/2006/ole">
            <mc:AlternateContent xmlns:mc="http://schemas.openxmlformats.org/markup-compatibility/2006">
              <mc:Choice xmlns:v="urn:schemas-microsoft-com:vml" Requires="v">
                <p:oleObj spid="_x0000_s2111" name="Bitmap Image" r:id="rId4" imgW="838080" imgH="952560" progId="Paint.Picture">
                  <p:embed/>
                </p:oleObj>
              </mc:Choice>
              <mc:Fallback>
                <p:oleObj name="Bitmap Image" r:id="rId4" imgW="838080" imgH="952560" progId="Paint.Picture">
                  <p:embed/>
                  <p:pic>
                    <p:nvPicPr>
                      <p:cNvPr id="0" name=""/>
                      <p:cNvPicPr/>
                      <p:nvPr/>
                    </p:nvPicPr>
                    <p:blipFill>
                      <a:blip r:embed="rId5"/>
                      <a:stretch>
                        <a:fillRect/>
                      </a:stretch>
                    </p:blipFill>
                    <p:spPr>
                      <a:xfrm>
                        <a:off x="5307931" y="2149058"/>
                        <a:ext cx="838200" cy="952500"/>
                      </a:xfrm>
                      <a:prstGeom prst="rect">
                        <a:avLst/>
                      </a:prstGeom>
                    </p:spPr>
                  </p:pic>
                </p:oleObj>
              </mc:Fallback>
            </mc:AlternateContent>
          </a:graphicData>
        </a:graphic>
      </p:graphicFrame>
      <p:sp>
        <p:nvSpPr>
          <p:cNvPr id="9" name="Rectangle 8"/>
          <p:cNvSpPr/>
          <p:nvPr/>
        </p:nvSpPr>
        <p:spPr>
          <a:xfrm>
            <a:off x="5082221" y="3235211"/>
            <a:ext cx="1415837" cy="369332"/>
          </a:xfrm>
          <a:prstGeom prst="rect">
            <a:avLst/>
          </a:prstGeom>
        </p:spPr>
        <p:txBody>
          <a:bodyPr wrap="none">
            <a:spAutoFit/>
          </a:bodyPr>
          <a:lstStyle/>
          <a:p>
            <a:r>
              <a:rPr lang="en-US" b="1" dirty="0">
                <a:solidFill>
                  <a:srgbClr val="222222"/>
                </a:solidFill>
                <a:latin typeface="Helvetica Neue"/>
              </a:rPr>
              <a:t>AWS Batch</a:t>
            </a:r>
            <a:endParaRPr lang="en-US" b="1" dirty="0"/>
          </a:p>
        </p:txBody>
      </p:sp>
      <p:pic>
        <p:nvPicPr>
          <p:cNvPr id="6" name="Picture 5"/>
          <p:cNvPicPr>
            <a:picLocks noChangeAspect="1"/>
          </p:cNvPicPr>
          <p:nvPr/>
        </p:nvPicPr>
        <p:blipFill>
          <a:blip r:embed="rId6"/>
          <a:stretch>
            <a:fillRect/>
          </a:stretch>
        </p:blipFill>
        <p:spPr>
          <a:xfrm>
            <a:off x="10508566" y="15593"/>
            <a:ext cx="1683434" cy="670207"/>
          </a:xfrm>
          <a:prstGeom prst="rect">
            <a:avLst/>
          </a:prstGeom>
        </p:spPr>
      </p:pic>
    </p:spTree>
    <p:extLst>
      <p:ext uri="{BB962C8B-B14F-4D97-AF65-F5344CB8AC3E}">
        <p14:creationId xmlns:p14="http://schemas.microsoft.com/office/powerpoint/2010/main" val="3872710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t>AWS Elastic Beanstalk</a:t>
            </a:r>
            <a:endParaRPr lang="en-US" dirty="0">
              <a:solidFill>
                <a:schemeClr val="tx1"/>
              </a:solidFill>
            </a:endParaRPr>
          </a:p>
        </p:txBody>
      </p:sp>
      <p:sp>
        <p:nvSpPr>
          <p:cNvPr id="3" name="Rectangle 2"/>
          <p:cNvSpPr/>
          <p:nvPr/>
        </p:nvSpPr>
        <p:spPr>
          <a:xfrm>
            <a:off x="4834565" y="3244334"/>
            <a:ext cx="2672591" cy="369332"/>
          </a:xfrm>
          <a:prstGeom prst="rect">
            <a:avLst/>
          </a:prstGeom>
        </p:spPr>
        <p:txBody>
          <a:bodyPr wrap="none">
            <a:spAutoFit/>
          </a:bodyPr>
          <a:lstStyle/>
          <a:p>
            <a:r>
              <a:rPr lang="en-US" b="1" dirty="0">
                <a:solidFill>
                  <a:srgbClr val="444444"/>
                </a:solidFill>
                <a:latin typeface="Helvetica Neue"/>
              </a:rPr>
              <a:t>AWS Elastic Beanstalk</a:t>
            </a:r>
            <a:endParaRPr lang="en-US" b="1" dirty="0"/>
          </a:p>
        </p:txBody>
      </p:sp>
      <p:pic>
        <p:nvPicPr>
          <p:cNvPr id="4" name="Picture 3"/>
          <p:cNvPicPr>
            <a:picLocks noChangeAspect="1"/>
          </p:cNvPicPr>
          <p:nvPr/>
        </p:nvPicPr>
        <p:blipFill>
          <a:blip r:embed="rId3"/>
          <a:stretch>
            <a:fillRect/>
          </a:stretch>
        </p:blipFill>
        <p:spPr>
          <a:xfrm>
            <a:off x="5618955" y="1931318"/>
            <a:ext cx="819150" cy="1038225"/>
          </a:xfrm>
          <a:prstGeom prst="rect">
            <a:avLst/>
          </a:prstGeom>
        </p:spPr>
      </p:pic>
      <p:pic>
        <p:nvPicPr>
          <p:cNvPr id="6" name="Picture 5"/>
          <p:cNvPicPr>
            <a:picLocks noChangeAspect="1"/>
          </p:cNvPicPr>
          <p:nvPr/>
        </p:nvPicPr>
        <p:blipFill>
          <a:blip r:embed="rId4"/>
          <a:stretch>
            <a:fillRect/>
          </a:stretch>
        </p:blipFill>
        <p:spPr>
          <a:xfrm>
            <a:off x="10508566" y="15593"/>
            <a:ext cx="1683434" cy="670207"/>
          </a:xfrm>
          <a:prstGeom prst="rect">
            <a:avLst/>
          </a:prstGeom>
        </p:spPr>
      </p:pic>
    </p:spTree>
    <p:extLst>
      <p:ext uri="{BB962C8B-B14F-4D97-AF65-F5344CB8AC3E}">
        <p14:creationId xmlns:p14="http://schemas.microsoft.com/office/powerpoint/2010/main" val="2212013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11989</TotalTime>
  <Words>734</Words>
  <Application>Microsoft Office PowerPoint</Application>
  <PresentationFormat>Widescreen</PresentationFormat>
  <Paragraphs>97</Paragraphs>
  <Slides>17</Slides>
  <Notes>17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6" baseType="lpstr">
      <vt:lpstr>Amazon Ember</vt:lpstr>
      <vt:lpstr>AmazonEmber</vt:lpstr>
      <vt:lpstr>Calibri</vt:lpstr>
      <vt:lpstr>Century Gothic</vt:lpstr>
      <vt:lpstr>Helvetica Neue</vt:lpstr>
      <vt:lpstr>Open Sans</vt:lpstr>
      <vt:lpstr>Wingdings 3</vt:lpstr>
      <vt:lpstr>Slice</vt:lpstr>
      <vt:lpstr>Bitmap Image</vt:lpstr>
      <vt:lpstr>Compute</vt:lpstr>
      <vt:lpstr>EC2</vt:lpstr>
      <vt:lpstr>AWS Pricing models</vt:lpstr>
      <vt:lpstr>AWS Pricing models</vt:lpstr>
      <vt:lpstr>Amazon LightSail</vt:lpstr>
      <vt:lpstr>ECS</vt:lpstr>
      <vt:lpstr>Lambda</vt:lpstr>
      <vt:lpstr>AWS Batch</vt:lpstr>
      <vt:lpstr>AWS Elastic Beanstalk</vt:lpstr>
      <vt:lpstr>EC2 Demo</vt:lpstr>
      <vt:lpstr>Amazon Machine Images (AMI)</vt:lpstr>
      <vt:lpstr>What Is Amazon EC2 Auto Scaling?</vt:lpstr>
      <vt:lpstr>EC2 Auto Scaling</vt:lpstr>
      <vt:lpstr>Elastic Load Balancing  </vt:lpstr>
      <vt:lpstr>Elastic Load Balancing  </vt:lpstr>
      <vt:lpstr>Elastic Load Balancing  </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Cloud solution for AWSomeTrips</dc:title>
  <dc:creator>vinod.k</dc:creator>
  <cp:lastModifiedBy>vinod.k</cp:lastModifiedBy>
  <cp:revision>312</cp:revision>
  <dcterms:created xsi:type="dcterms:W3CDTF">2018-04-05T06:53:35Z</dcterms:created>
  <dcterms:modified xsi:type="dcterms:W3CDTF">2018-07-29T12:53:17Z</dcterms:modified>
</cp:coreProperties>
</file>