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82" r:id="rId2"/>
    <p:sldId id="316" r:id="rId3"/>
    <p:sldId id="297" r:id="rId4"/>
    <p:sldId id="298" r:id="rId5"/>
    <p:sldId id="301" r:id="rId6"/>
    <p:sldId id="302" r:id="rId7"/>
    <p:sldId id="304" r:id="rId8"/>
    <p:sldId id="305" r:id="rId9"/>
    <p:sldId id="306" r:id="rId10"/>
    <p:sldId id="307" r:id="rId11"/>
    <p:sldId id="312" r:id="rId12"/>
    <p:sldId id="313" r:id="rId13"/>
    <p:sldId id="308" r:id="rId14"/>
    <p:sldId id="309" r:id="rId15"/>
    <p:sldId id="315" r:id="rId16"/>
    <p:sldId id="310" r:id="rId17"/>
    <p:sldId id="31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072" autoAdjust="0"/>
  </p:normalViewPr>
  <p:slideViewPr>
    <p:cSldViewPr snapToGrid="0">
      <p:cViewPr varScale="1">
        <p:scale>
          <a:sx n="49" d="100"/>
          <a:sy n="49" d="100"/>
        </p:scale>
        <p:origin x="1336" y="44"/>
      </p:cViewPr>
      <p:guideLst>
        <p:guide orient="horz" pos="2160"/>
        <p:guide pos="3840"/>
      </p:guideLst>
    </p:cSldViewPr>
  </p:slideViewPr>
  <p:notesTextViewPr>
    <p:cViewPr>
      <p:scale>
        <a:sx n="1" d="1"/>
        <a:sy n="1" d="1"/>
      </p:scale>
      <p:origin x="0" y="0"/>
    </p:cViewPr>
  </p:notesTextViewPr>
  <p:sorterViewPr>
    <p:cViewPr>
      <p:scale>
        <a:sx n="100" d="100"/>
        <a:sy n="100" d="100"/>
      </p:scale>
      <p:origin x="0" y="-23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033EC-38BF-4AD4-9467-7D2380108C19}"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A354F-E8EA-4E4F-BEEB-F269B5F913B6}" type="slidenum">
              <a:rPr lang="en-US" smtClean="0"/>
              <a:t>‹#›</a:t>
            </a:fld>
            <a:endParaRPr lang="en-US"/>
          </a:p>
        </p:txBody>
      </p:sp>
    </p:spTree>
    <p:extLst>
      <p:ext uri="{BB962C8B-B14F-4D97-AF65-F5344CB8AC3E}">
        <p14:creationId xmlns:p14="http://schemas.microsoft.com/office/powerpoint/2010/main" val="190164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ocs.aws.amazon.com/cli/latest/reference/glacier/index.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aws.amazon.com/cl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1</a:t>
            </a:fld>
            <a:endParaRPr lang="en-US"/>
          </a:p>
        </p:txBody>
      </p:sp>
    </p:spTree>
    <p:extLst>
      <p:ext uri="{BB962C8B-B14F-4D97-AF65-F5344CB8AC3E}">
        <p14:creationId xmlns:p14="http://schemas.microsoft.com/office/powerpoint/2010/main" val="32266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10</a:t>
            </a:fld>
            <a:endParaRPr lang="en-US"/>
          </a:p>
        </p:txBody>
      </p:sp>
    </p:spTree>
    <p:extLst>
      <p:ext uri="{BB962C8B-B14F-4D97-AF65-F5344CB8AC3E}">
        <p14:creationId xmlns:p14="http://schemas.microsoft.com/office/powerpoint/2010/main" val="1822104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https://aws.amazon.com/efs/?p=tile</a:t>
            </a:r>
          </a:p>
          <a:p>
            <a:r>
              <a:rPr lang="en-US" b="1" baseline="0" dirty="0"/>
              <a:t>https://docs.aws.amazon.com/efs/latest/ug/security-considerations.html</a:t>
            </a:r>
          </a:p>
          <a:p>
            <a:r>
              <a:rPr lang="en-US" b="1" baseline="0" dirty="0"/>
              <a:t>https://docs.aws.amazon.com/efs/latest/ug/manage-delete-fs.html</a:t>
            </a:r>
          </a:p>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11</a:t>
            </a:fld>
            <a:endParaRPr lang="en-US"/>
          </a:p>
        </p:txBody>
      </p:sp>
    </p:spTree>
    <p:extLst>
      <p:ext uri="{BB962C8B-B14F-4D97-AF65-F5344CB8AC3E}">
        <p14:creationId xmlns:p14="http://schemas.microsoft.com/office/powerpoint/2010/main" val="1665507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https://docs.aws.amazon.com/amazonglacier/latest/dev/amazon-glacier-getting-started.html</a:t>
            </a:r>
          </a:p>
          <a:p>
            <a:r>
              <a:rPr lang="en-US" sz="1200" b="1" i="0" kern="1200" dirty="0">
                <a:solidFill>
                  <a:schemeClr val="tx1"/>
                </a:solidFill>
                <a:effectLst/>
                <a:latin typeface="+mn-lt"/>
                <a:ea typeface="+mn-ea"/>
                <a:cs typeface="+mn-cs"/>
              </a:rPr>
              <a:t>Important</a:t>
            </a:r>
          </a:p>
          <a:p>
            <a:r>
              <a:rPr lang="en-US" sz="1200" b="0" i="0" kern="1200" dirty="0">
                <a:solidFill>
                  <a:schemeClr val="tx1"/>
                </a:solidFill>
                <a:effectLst/>
                <a:latin typeface="+mn-lt"/>
                <a:ea typeface="+mn-ea"/>
                <a:cs typeface="+mn-cs"/>
              </a:rPr>
              <a:t>Amazon Glacier provides a management console, which you can use to create and delete vaults. However, all other interactions with Amazon Glacier require that you use the AWS Command Line Interface (CLI) or write code. For example, to upload data, such as photos, videos, and other documents, you must either use the AWS CLI or write code to make requests, using either the REST API directly or by using the AWS SDKs. For more information about using Amazon Glacier with the AWS CLI, go to </a:t>
            </a:r>
            <a:r>
              <a:rPr lang="en-US" sz="1200" b="0" i="0" u="sng" kern="1200" dirty="0">
                <a:solidFill>
                  <a:schemeClr val="tx1"/>
                </a:solidFill>
                <a:effectLst/>
                <a:latin typeface="+mn-lt"/>
                <a:ea typeface="+mn-ea"/>
                <a:cs typeface="+mn-cs"/>
                <a:hlinkClick r:id="rId3"/>
              </a:rPr>
              <a:t>AWS CLI Reference for Amazon Glacier</a:t>
            </a:r>
            <a:r>
              <a:rPr lang="en-US" sz="1200" b="0" i="0" kern="1200" dirty="0">
                <a:solidFill>
                  <a:schemeClr val="tx1"/>
                </a:solidFill>
                <a:effectLst/>
                <a:latin typeface="+mn-lt"/>
                <a:ea typeface="+mn-ea"/>
                <a:cs typeface="+mn-cs"/>
              </a:rPr>
              <a:t>. To install the AWS CLI, go to </a:t>
            </a:r>
            <a:r>
              <a:rPr lang="en-US" sz="1200" b="0" i="0" u="none" strike="noStrike" kern="1200" dirty="0">
                <a:solidFill>
                  <a:schemeClr val="tx1"/>
                </a:solidFill>
                <a:effectLst/>
                <a:latin typeface="+mn-lt"/>
                <a:ea typeface="+mn-ea"/>
                <a:cs typeface="+mn-cs"/>
                <a:hlinkClick r:id="rId4"/>
              </a:rPr>
              <a:t>AWS Command Line Interface</a:t>
            </a:r>
            <a:r>
              <a:rPr lang="en-US" sz="1200" b="0" i="0" kern="1200" dirty="0">
                <a:solidFill>
                  <a:schemeClr val="tx1"/>
                </a:solidFill>
                <a:effectLst/>
                <a:latin typeface="+mn-lt"/>
                <a:ea typeface="+mn-ea"/>
                <a:cs typeface="+mn-cs"/>
              </a:rPr>
              <a:t>.</a:t>
            </a:r>
          </a:p>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12</a:t>
            </a:fld>
            <a:endParaRPr lang="en-US"/>
          </a:p>
        </p:txBody>
      </p:sp>
    </p:spTree>
    <p:extLst>
      <p:ext uri="{BB962C8B-B14F-4D97-AF65-F5344CB8AC3E}">
        <p14:creationId xmlns:p14="http://schemas.microsoft.com/office/powerpoint/2010/main" val="33163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13</a:t>
            </a:fld>
            <a:endParaRPr lang="en-US"/>
          </a:p>
        </p:txBody>
      </p:sp>
    </p:spTree>
    <p:extLst>
      <p:ext uri="{BB962C8B-B14F-4D97-AF65-F5344CB8AC3E}">
        <p14:creationId xmlns:p14="http://schemas.microsoft.com/office/powerpoint/2010/main" val="4107551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14</a:t>
            </a:fld>
            <a:endParaRPr lang="en-US"/>
          </a:p>
        </p:txBody>
      </p:sp>
    </p:spTree>
    <p:extLst>
      <p:ext uri="{BB962C8B-B14F-4D97-AF65-F5344CB8AC3E}">
        <p14:creationId xmlns:p14="http://schemas.microsoft.com/office/powerpoint/2010/main" val="261636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15</a:t>
            </a:fld>
            <a:endParaRPr lang="en-US"/>
          </a:p>
        </p:txBody>
      </p:sp>
    </p:spTree>
    <p:extLst>
      <p:ext uri="{BB962C8B-B14F-4D97-AF65-F5344CB8AC3E}">
        <p14:creationId xmlns:p14="http://schemas.microsoft.com/office/powerpoint/2010/main" val="2104571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16</a:t>
            </a:fld>
            <a:endParaRPr lang="en-US"/>
          </a:p>
        </p:txBody>
      </p:sp>
    </p:spTree>
    <p:extLst>
      <p:ext uri="{BB962C8B-B14F-4D97-AF65-F5344CB8AC3E}">
        <p14:creationId xmlns:p14="http://schemas.microsoft.com/office/powerpoint/2010/main" val="600120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17</a:t>
            </a:fld>
            <a:endParaRPr lang="en-US"/>
          </a:p>
        </p:txBody>
      </p:sp>
    </p:spTree>
    <p:extLst>
      <p:ext uri="{BB962C8B-B14F-4D97-AF65-F5344CB8AC3E}">
        <p14:creationId xmlns:p14="http://schemas.microsoft.com/office/powerpoint/2010/main" val="947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2</a:t>
            </a:fld>
            <a:endParaRPr lang="en-US"/>
          </a:p>
        </p:txBody>
      </p:sp>
    </p:spTree>
    <p:extLst>
      <p:ext uri="{BB962C8B-B14F-4D97-AF65-F5344CB8AC3E}">
        <p14:creationId xmlns:p14="http://schemas.microsoft.com/office/powerpoint/2010/main" val="127448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3</a:t>
            </a:fld>
            <a:endParaRPr lang="en-US"/>
          </a:p>
        </p:txBody>
      </p:sp>
    </p:spTree>
    <p:extLst>
      <p:ext uri="{BB962C8B-B14F-4D97-AF65-F5344CB8AC3E}">
        <p14:creationId xmlns:p14="http://schemas.microsoft.com/office/powerpoint/2010/main" val="347235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A79A354F-E8EA-4E4F-BEEB-F269B5F913B6}" type="slidenum">
              <a:rPr lang="en-US" smtClean="0"/>
              <a:t>4</a:t>
            </a:fld>
            <a:endParaRPr lang="en-US"/>
          </a:p>
        </p:txBody>
      </p:sp>
    </p:spTree>
    <p:extLst>
      <p:ext uri="{BB962C8B-B14F-4D97-AF65-F5344CB8AC3E}">
        <p14:creationId xmlns:p14="http://schemas.microsoft.com/office/powerpoint/2010/main" val="887577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S3</a:t>
            </a:r>
            <a:r>
              <a:rPr lang="en-US" b="1" baseline="0" dirty="0"/>
              <a:t> &gt; Object storage, we cant store OS file.</a:t>
            </a:r>
          </a:p>
          <a:p>
            <a:r>
              <a:rPr lang="en-US" b="1" baseline="0" dirty="0"/>
              <a:t>File size can be form 0 -5 TB’s</a:t>
            </a:r>
          </a:p>
          <a:p>
            <a:r>
              <a:rPr lang="en-US" b="1" baseline="0" dirty="0"/>
              <a:t>Unlimited storage, no limitation of size</a:t>
            </a:r>
          </a:p>
          <a:p>
            <a:r>
              <a:rPr lang="en-US" b="1" baseline="0" dirty="0"/>
              <a:t>Files are stored in Buckets</a:t>
            </a:r>
          </a:p>
          <a:p>
            <a:r>
              <a:rPr lang="en-US" b="1" baseline="0" dirty="0"/>
              <a:t>Bucket name must unique globally</a:t>
            </a:r>
          </a:p>
          <a:p>
            <a:r>
              <a:rPr lang="en-US" b="1" baseline="0" dirty="0"/>
              <a:t>http or https://s3-eu-west-1.amazonaws.com/nameofbucker</a:t>
            </a:r>
          </a:p>
          <a:p>
            <a:r>
              <a:rPr lang="en-US" b="1" baseline="0" dirty="0"/>
              <a:t>Read after write consistency PUTS of new Objects (immediately available for read)</a:t>
            </a:r>
          </a:p>
          <a:p>
            <a:r>
              <a:rPr lang="en-US" b="1" baseline="0" dirty="0"/>
              <a:t>Eventual Consistency for overwrite PUT’S &amp; DELETES (tack some time to read)</a:t>
            </a:r>
          </a:p>
          <a:p>
            <a:endParaRPr lang="en-US" b="1" baseline="0" dirty="0"/>
          </a:p>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5</a:t>
            </a:fld>
            <a:endParaRPr lang="en-US"/>
          </a:p>
        </p:txBody>
      </p:sp>
    </p:spTree>
    <p:extLst>
      <p:ext uri="{BB962C8B-B14F-4D97-AF65-F5344CB8AC3E}">
        <p14:creationId xmlns:p14="http://schemas.microsoft.com/office/powerpoint/2010/main" val="2380125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 we cant attached same block volume to more then one ec2 instance</a:t>
            </a:r>
          </a:p>
          <a:p>
            <a:r>
              <a:rPr lang="en-US" b="1" baseline="0" dirty="0"/>
              <a:t>But we can do with EFS, same mount point will share with n number of instances.</a:t>
            </a:r>
          </a:p>
        </p:txBody>
      </p:sp>
      <p:sp>
        <p:nvSpPr>
          <p:cNvPr id="4" name="Slide Number Placeholder 3"/>
          <p:cNvSpPr>
            <a:spLocks noGrp="1"/>
          </p:cNvSpPr>
          <p:nvPr>
            <p:ph type="sldNum" sz="quarter" idx="10"/>
          </p:nvPr>
        </p:nvSpPr>
        <p:spPr/>
        <p:txBody>
          <a:bodyPr/>
          <a:lstStyle/>
          <a:p>
            <a:fld id="{A79A354F-E8EA-4E4F-BEEB-F269B5F913B6}" type="slidenum">
              <a:rPr lang="en-US" smtClean="0"/>
              <a:t>6</a:t>
            </a:fld>
            <a:endParaRPr lang="en-US"/>
          </a:p>
        </p:txBody>
      </p:sp>
    </p:spTree>
    <p:extLst>
      <p:ext uri="{BB962C8B-B14F-4D97-AF65-F5344CB8AC3E}">
        <p14:creationId xmlns:p14="http://schemas.microsoft.com/office/powerpoint/2010/main" val="283487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7</a:t>
            </a:fld>
            <a:endParaRPr lang="en-US"/>
          </a:p>
        </p:txBody>
      </p:sp>
    </p:spTree>
    <p:extLst>
      <p:ext uri="{BB962C8B-B14F-4D97-AF65-F5344CB8AC3E}">
        <p14:creationId xmlns:p14="http://schemas.microsoft.com/office/powerpoint/2010/main" val="29170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8</a:t>
            </a:fld>
            <a:endParaRPr lang="en-US"/>
          </a:p>
        </p:txBody>
      </p:sp>
    </p:spTree>
    <p:extLst>
      <p:ext uri="{BB962C8B-B14F-4D97-AF65-F5344CB8AC3E}">
        <p14:creationId xmlns:p14="http://schemas.microsoft.com/office/powerpoint/2010/main" val="138379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79A354F-E8EA-4E4F-BEEB-F269B5F913B6}" type="slidenum">
              <a:rPr lang="en-US" smtClean="0"/>
              <a:t>9</a:t>
            </a:fld>
            <a:endParaRPr lang="en-US"/>
          </a:p>
        </p:txBody>
      </p:sp>
    </p:spTree>
    <p:extLst>
      <p:ext uri="{BB962C8B-B14F-4D97-AF65-F5344CB8AC3E}">
        <p14:creationId xmlns:p14="http://schemas.microsoft.com/office/powerpoint/2010/main" val="3076351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0">
              <a:schemeClr val="tx1"/>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efs/latest/ug/security-considerations.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solidFill>
                  <a:schemeClr val="tx1"/>
                </a:solidFill>
              </a:rPr>
              <a:t>AWS Storage</a:t>
            </a:r>
          </a:p>
        </p:txBody>
      </p:sp>
      <p:pic>
        <p:nvPicPr>
          <p:cNvPr id="7" name="Picture 6"/>
          <p:cNvPicPr>
            <a:picLocks noChangeAspect="1"/>
          </p:cNvPicPr>
          <p:nvPr/>
        </p:nvPicPr>
        <p:blipFill>
          <a:blip r:embed="rId3"/>
          <a:stretch>
            <a:fillRect/>
          </a:stretch>
        </p:blipFill>
        <p:spPr>
          <a:xfrm>
            <a:off x="684211" y="1561097"/>
            <a:ext cx="5336507" cy="4036014"/>
          </a:xfrm>
          <a:prstGeom prst="rect">
            <a:avLst/>
          </a:prstGeom>
        </p:spPr>
      </p:pic>
      <p:pic>
        <p:nvPicPr>
          <p:cNvPr id="3" name="Picture 2"/>
          <p:cNvPicPr>
            <a:picLocks noChangeAspect="1"/>
          </p:cNvPicPr>
          <p:nvPr/>
        </p:nvPicPr>
        <p:blipFill>
          <a:blip r:embed="rId4"/>
          <a:stretch>
            <a:fillRect/>
          </a:stretch>
        </p:blipFill>
        <p:spPr>
          <a:xfrm>
            <a:off x="7220952" y="1561097"/>
            <a:ext cx="3575384" cy="2745384"/>
          </a:xfrm>
          <a:prstGeom prst="rect">
            <a:avLst/>
          </a:prstGeom>
        </p:spPr>
      </p:pic>
      <p:pic>
        <p:nvPicPr>
          <p:cNvPr id="6" name="Picture 5"/>
          <p:cNvPicPr>
            <a:picLocks noChangeAspect="1"/>
          </p:cNvPicPr>
          <p:nvPr/>
        </p:nvPicPr>
        <p:blipFill>
          <a:blip r:embed="rId5"/>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27618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Elastic File System (EFS)</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84210" y="1864894"/>
            <a:ext cx="11395495" cy="589548"/>
          </a:xfrm>
          <a:prstGeom prst="rect">
            <a:avLst/>
          </a:prstGeom>
        </p:spPr>
      </p:pic>
      <p:pic>
        <p:nvPicPr>
          <p:cNvPr id="7" name="Picture 6"/>
          <p:cNvPicPr>
            <a:picLocks noChangeAspect="1"/>
          </p:cNvPicPr>
          <p:nvPr/>
        </p:nvPicPr>
        <p:blipFill>
          <a:blip r:embed="rId4"/>
          <a:stretch>
            <a:fillRect/>
          </a:stretch>
        </p:blipFill>
        <p:spPr>
          <a:xfrm>
            <a:off x="652128" y="2753682"/>
            <a:ext cx="10785261" cy="567034"/>
          </a:xfrm>
          <a:prstGeom prst="rect">
            <a:avLst/>
          </a:prstGeom>
        </p:spPr>
      </p:pic>
      <p:pic>
        <p:nvPicPr>
          <p:cNvPr id="9" name="Picture 8"/>
          <p:cNvPicPr>
            <a:picLocks noChangeAspect="1"/>
          </p:cNvPicPr>
          <p:nvPr/>
        </p:nvPicPr>
        <p:blipFill>
          <a:blip r:embed="rId5"/>
          <a:stretch>
            <a:fillRect/>
          </a:stretch>
        </p:blipFill>
        <p:spPr>
          <a:xfrm>
            <a:off x="764506" y="3971631"/>
            <a:ext cx="10302635" cy="375780"/>
          </a:xfrm>
          <a:prstGeom prst="rect">
            <a:avLst/>
          </a:prstGeom>
        </p:spPr>
      </p:pic>
      <p:pic>
        <p:nvPicPr>
          <p:cNvPr id="8" name="Picture 7"/>
          <p:cNvPicPr>
            <a:picLocks noChangeAspect="1"/>
          </p:cNvPicPr>
          <p:nvPr/>
        </p:nvPicPr>
        <p:blipFill>
          <a:blip r:embed="rId6"/>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186983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Elastic File System (EFS)</a:t>
            </a:r>
            <a:endParaRPr lang="en-US" dirty="0">
              <a:solidFill>
                <a:schemeClr val="tx1"/>
              </a:solidFill>
            </a:endParaRPr>
          </a:p>
        </p:txBody>
      </p:sp>
      <p:sp>
        <p:nvSpPr>
          <p:cNvPr id="3" name="Rectangle 2"/>
          <p:cNvSpPr/>
          <p:nvPr/>
        </p:nvSpPr>
        <p:spPr>
          <a:xfrm>
            <a:off x="684210" y="1748135"/>
            <a:ext cx="11507789" cy="2031325"/>
          </a:xfrm>
          <a:prstGeom prst="rect">
            <a:avLst/>
          </a:prstGeom>
        </p:spPr>
        <p:txBody>
          <a:bodyPr wrap="square">
            <a:spAutoFit/>
          </a:bodyPr>
          <a:lstStyle/>
          <a:p>
            <a:r>
              <a:rPr lang="en-US" b="1" dirty="0">
                <a:solidFill>
                  <a:schemeClr val="bg1"/>
                </a:solidFill>
                <a:latin typeface="Open Sans"/>
              </a:rPr>
              <a:t>Important</a:t>
            </a:r>
          </a:p>
          <a:p>
            <a:r>
              <a:rPr lang="en-US" dirty="0">
                <a:solidFill>
                  <a:schemeClr val="bg1"/>
                </a:solidFill>
                <a:latin typeface="Open Sans"/>
              </a:rPr>
              <a:t>You should always unmounts a file system before you delete it.</a:t>
            </a:r>
          </a:p>
          <a:p>
            <a:endParaRPr lang="en-US" b="0" i="0" dirty="0">
              <a:solidFill>
                <a:schemeClr val="bg1"/>
              </a:solidFill>
              <a:effectLst/>
              <a:latin typeface="Open Sans"/>
            </a:endParaRPr>
          </a:p>
          <a:p>
            <a:r>
              <a:rPr lang="en-US" dirty="0">
                <a:solidFill>
                  <a:schemeClr val="bg1"/>
                </a:solidFill>
                <a:latin typeface="Open Sans"/>
              </a:rPr>
              <a:t>Use default SG or define and allows below port access:</a:t>
            </a:r>
          </a:p>
          <a:p>
            <a:endParaRPr lang="en-US" b="0" i="0" dirty="0">
              <a:solidFill>
                <a:schemeClr val="bg1"/>
              </a:solidFill>
              <a:effectLst/>
              <a:latin typeface="Open Sans"/>
            </a:endParaRPr>
          </a:p>
          <a:p>
            <a:r>
              <a:rPr lang="en-US" dirty="0">
                <a:solidFill>
                  <a:schemeClr val="bg1"/>
                </a:solidFill>
                <a:latin typeface="Open Sans"/>
                <a:hlinkClick r:id="rId3"/>
              </a:rPr>
              <a:t>https://docs.aws.amazon.com/efs/latest/ug/security-considerations.html</a:t>
            </a:r>
            <a:endParaRPr lang="en-US" dirty="0">
              <a:solidFill>
                <a:schemeClr val="bg1"/>
              </a:solidFill>
              <a:latin typeface="Open Sans"/>
            </a:endParaRPr>
          </a:p>
          <a:p>
            <a:endParaRPr lang="en-US" b="0" i="0" dirty="0">
              <a:solidFill>
                <a:schemeClr val="bg1"/>
              </a:solidFill>
              <a:effectLst/>
              <a:latin typeface="Open Sans"/>
            </a:endParaRPr>
          </a:p>
        </p:txBody>
      </p:sp>
      <p:pic>
        <p:nvPicPr>
          <p:cNvPr id="1026" name="Picture 2" descr="https://docs.aws.amazon.com/efs/latest/ug/images/gs-ec2-resources-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0" y="4123797"/>
            <a:ext cx="5257800" cy="1247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125720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Glacier</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2149643" y="1556084"/>
            <a:ext cx="8151144" cy="2101517"/>
          </a:xfrm>
          <a:prstGeom prst="rect">
            <a:avLst/>
          </a:prstGeom>
        </p:spPr>
      </p:pic>
      <p:pic>
        <p:nvPicPr>
          <p:cNvPr id="7" name="Picture 6"/>
          <p:cNvPicPr>
            <a:picLocks noChangeAspect="1"/>
          </p:cNvPicPr>
          <p:nvPr/>
        </p:nvPicPr>
        <p:blipFill>
          <a:blip r:embed="rId4"/>
          <a:stretch>
            <a:fillRect/>
          </a:stretch>
        </p:blipFill>
        <p:spPr>
          <a:xfrm>
            <a:off x="1285875" y="3657601"/>
            <a:ext cx="9620250" cy="2600325"/>
          </a:xfrm>
          <a:prstGeom prst="rect">
            <a:avLst/>
          </a:prstGeom>
        </p:spPr>
      </p:pic>
      <p:pic>
        <p:nvPicPr>
          <p:cNvPr id="6" name="Picture 5"/>
          <p:cNvPicPr>
            <a:picLocks noChangeAspect="1"/>
          </p:cNvPicPr>
          <p:nvPr/>
        </p:nvPicPr>
        <p:blipFill>
          <a:blip r:embed="rId5"/>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409564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Glacier</a:t>
            </a:r>
            <a:endParaRPr lang="en-US" dirty="0">
              <a:solidFill>
                <a:schemeClr val="tx1"/>
              </a:solidFill>
            </a:endParaRPr>
          </a:p>
        </p:txBody>
      </p:sp>
      <p:sp>
        <p:nvSpPr>
          <p:cNvPr id="3" name="Rectangle 2"/>
          <p:cNvSpPr/>
          <p:nvPr/>
        </p:nvSpPr>
        <p:spPr>
          <a:xfrm>
            <a:off x="684210" y="3384936"/>
            <a:ext cx="11507789" cy="2585323"/>
          </a:xfrm>
          <a:prstGeom prst="rect">
            <a:avLst/>
          </a:prstGeom>
        </p:spPr>
        <p:txBody>
          <a:bodyPr wrap="square">
            <a:spAutoFit/>
          </a:bodyPr>
          <a:lstStyle/>
          <a:p>
            <a:r>
              <a:rPr lang="en-US" dirty="0">
                <a:solidFill>
                  <a:srgbClr val="232F3E"/>
                </a:solidFill>
                <a:latin typeface="AmazonEmberLight"/>
              </a:rPr>
              <a:t>Amazon Glacier is a secure, durable, and extremely low-cost cloud storage service for data archiving and long-term backup. It is </a:t>
            </a:r>
            <a:r>
              <a:rPr lang="en-US" b="1" dirty="0">
                <a:solidFill>
                  <a:srgbClr val="232F3E"/>
                </a:solidFill>
                <a:latin typeface="AmazonEmberLight"/>
              </a:rPr>
              <a:t>designed to deliver 99.999999999% durability</a:t>
            </a:r>
            <a:r>
              <a:rPr lang="en-US" dirty="0">
                <a:solidFill>
                  <a:srgbClr val="232F3E"/>
                </a:solidFill>
                <a:latin typeface="AmazonEmberLight"/>
              </a:rPr>
              <a:t>, and provides comprehensive security and compliance capabilities that can help meet even the most stringent regulatory requirements. Amazon Glacier provides query-in-place functionality, allowing you to run powerful analytics directly on your archive data at rest. Customers can store data for as little as </a:t>
            </a:r>
            <a:r>
              <a:rPr lang="en-US" b="1" dirty="0">
                <a:solidFill>
                  <a:srgbClr val="232F3E"/>
                </a:solidFill>
                <a:latin typeface="AmazonEmberLight"/>
              </a:rPr>
              <a:t>$0.004 per gigabyte per month</a:t>
            </a:r>
            <a:r>
              <a:rPr lang="en-US" dirty="0">
                <a:solidFill>
                  <a:srgbClr val="232F3E"/>
                </a:solidFill>
                <a:latin typeface="AmazonEmberLight"/>
              </a:rPr>
              <a:t>, a significant savings compared to on-premises solutions. To keep costs low yet suitable for varying retrieval needs, Amazon Glacier provides three options for access to archives, from a few minutes to several hours.</a:t>
            </a:r>
          </a:p>
          <a:p>
            <a:endParaRPr lang="en-US" dirty="0">
              <a:solidFill>
                <a:srgbClr val="232F3E"/>
              </a:solidFill>
              <a:latin typeface="AmazonEmberLight"/>
            </a:endParaRPr>
          </a:p>
          <a:p>
            <a:r>
              <a:rPr lang="en-US" b="1" dirty="0">
                <a:solidFill>
                  <a:srgbClr val="232F3E"/>
                </a:solidFill>
                <a:latin typeface="AmazonEmberLight"/>
              </a:rPr>
              <a:t>Note: a single archive can be as large as 40 TB’s</a:t>
            </a:r>
            <a:endParaRPr lang="en-US" b="1" dirty="0"/>
          </a:p>
        </p:txBody>
      </p:sp>
      <p:pic>
        <p:nvPicPr>
          <p:cNvPr id="6" name="Picture 5"/>
          <p:cNvPicPr>
            <a:picLocks noChangeAspect="1"/>
          </p:cNvPicPr>
          <p:nvPr/>
        </p:nvPicPr>
        <p:blipFill>
          <a:blip r:embed="rId3"/>
          <a:stretch>
            <a:fillRect/>
          </a:stretch>
        </p:blipFill>
        <p:spPr>
          <a:xfrm>
            <a:off x="5533229" y="1965505"/>
            <a:ext cx="904875" cy="1009650"/>
          </a:xfrm>
          <a:prstGeom prst="rect">
            <a:avLst/>
          </a:prstGeom>
        </p:spPr>
      </p:pic>
      <p:pic>
        <p:nvPicPr>
          <p:cNvPr id="7" name="Picture 6"/>
          <p:cNvPicPr>
            <a:picLocks noChangeAspect="1"/>
          </p:cNvPicPr>
          <p:nvPr/>
        </p:nvPicPr>
        <p:blipFill>
          <a:blip r:embed="rId4"/>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361704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AWS Storage Gateway</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84210" y="1403798"/>
            <a:ext cx="11507789" cy="2638425"/>
          </a:xfrm>
          <a:prstGeom prst="rect">
            <a:avLst/>
          </a:prstGeom>
        </p:spPr>
      </p:pic>
      <p:pic>
        <p:nvPicPr>
          <p:cNvPr id="6" name="Picture 5"/>
          <p:cNvPicPr>
            <a:picLocks noChangeAspect="1"/>
          </p:cNvPicPr>
          <p:nvPr/>
        </p:nvPicPr>
        <p:blipFill>
          <a:blip r:embed="rId4"/>
          <a:stretch>
            <a:fillRect/>
          </a:stretch>
        </p:blipFill>
        <p:spPr>
          <a:xfrm>
            <a:off x="1069221" y="4042223"/>
            <a:ext cx="9646906" cy="2628900"/>
          </a:xfrm>
          <a:prstGeom prst="rect">
            <a:avLst/>
          </a:prstGeom>
        </p:spPr>
      </p:pic>
      <p:pic>
        <p:nvPicPr>
          <p:cNvPr id="7" name="Picture 6"/>
          <p:cNvPicPr>
            <a:picLocks noChangeAspect="1"/>
          </p:cNvPicPr>
          <p:nvPr/>
        </p:nvPicPr>
        <p:blipFill>
          <a:blip r:embed="rId5"/>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403533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AWS Storage Gateway</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84211" y="1529515"/>
            <a:ext cx="6772275" cy="2419350"/>
          </a:xfrm>
          <a:prstGeom prst="rect">
            <a:avLst/>
          </a:prstGeom>
        </p:spPr>
      </p:pic>
      <p:pic>
        <p:nvPicPr>
          <p:cNvPr id="7" name="Picture 6"/>
          <p:cNvPicPr>
            <a:picLocks noChangeAspect="1"/>
          </p:cNvPicPr>
          <p:nvPr/>
        </p:nvPicPr>
        <p:blipFill>
          <a:blip r:embed="rId4"/>
          <a:stretch>
            <a:fillRect/>
          </a:stretch>
        </p:blipFill>
        <p:spPr>
          <a:xfrm>
            <a:off x="684211" y="3945770"/>
            <a:ext cx="3228975" cy="2228850"/>
          </a:xfrm>
          <a:prstGeom prst="rect">
            <a:avLst/>
          </a:prstGeom>
        </p:spPr>
      </p:pic>
      <p:pic>
        <p:nvPicPr>
          <p:cNvPr id="6" name="Picture 5"/>
          <p:cNvPicPr>
            <a:picLocks noChangeAspect="1"/>
          </p:cNvPicPr>
          <p:nvPr/>
        </p:nvPicPr>
        <p:blipFill>
          <a:blip r:embed="rId5"/>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15682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solidFill>
                  <a:schemeClr val="tx1"/>
                </a:solidFill>
              </a:rPr>
              <a:t>AWS </a:t>
            </a:r>
            <a:r>
              <a:rPr lang="en-US" dirty="0"/>
              <a:t>Snowball </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5205663" y="1873166"/>
            <a:ext cx="914400" cy="962025"/>
          </a:xfrm>
          <a:prstGeom prst="rect">
            <a:avLst/>
          </a:prstGeom>
        </p:spPr>
      </p:pic>
      <p:pic>
        <p:nvPicPr>
          <p:cNvPr id="8" name="Picture 7"/>
          <p:cNvPicPr>
            <a:picLocks noChangeAspect="1"/>
          </p:cNvPicPr>
          <p:nvPr/>
        </p:nvPicPr>
        <p:blipFill>
          <a:blip r:embed="rId4"/>
          <a:stretch>
            <a:fillRect/>
          </a:stretch>
        </p:blipFill>
        <p:spPr>
          <a:xfrm>
            <a:off x="1331495" y="3068249"/>
            <a:ext cx="2432634" cy="2669439"/>
          </a:xfrm>
          <a:prstGeom prst="rect">
            <a:avLst/>
          </a:prstGeom>
        </p:spPr>
      </p:pic>
      <p:pic>
        <p:nvPicPr>
          <p:cNvPr id="9" name="Picture 8"/>
          <p:cNvPicPr>
            <a:picLocks noChangeAspect="1"/>
          </p:cNvPicPr>
          <p:nvPr/>
        </p:nvPicPr>
        <p:blipFill>
          <a:blip r:embed="rId5"/>
          <a:stretch>
            <a:fillRect/>
          </a:stretch>
        </p:blipFill>
        <p:spPr>
          <a:xfrm>
            <a:off x="6655718" y="3068249"/>
            <a:ext cx="4848225" cy="3044458"/>
          </a:xfrm>
          <a:prstGeom prst="rect">
            <a:avLst/>
          </a:prstGeom>
        </p:spPr>
      </p:pic>
      <p:pic>
        <p:nvPicPr>
          <p:cNvPr id="7" name="Picture 6"/>
          <p:cNvPicPr>
            <a:picLocks noChangeAspect="1"/>
          </p:cNvPicPr>
          <p:nvPr/>
        </p:nvPicPr>
        <p:blipFill>
          <a:blip r:embed="rId6"/>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2204142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solidFill>
                  <a:schemeClr val="tx1"/>
                </a:solidFill>
              </a:rPr>
              <a:t>AWS </a:t>
            </a:r>
            <a:r>
              <a:rPr lang="en-US" dirty="0"/>
              <a:t>Snowball </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716294" y="1403797"/>
            <a:ext cx="11507790" cy="4499697"/>
          </a:xfrm>
          <a:prstGeom prst="rect">
            <a:avLst/>
          </a:prstGeom>
        </p:spPr>
      </p:pic>
      <p:pic>
        <p:nvPicPr>
          <p:cNvPr id="6" name="Picture 5"/>
          <p:cNvPicPr>
            <a:picLocks noChangeAspect="1"/>
          </p:cNvPicPr>
          <p:nvPr/>
        </p:nvPicPr>
        <p:blipFill>
          <a:blip r:embed="rId4"/>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329064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solidFill>
                  <a:schemeClr val="tx1"/>
                </a:solidFill>
              </a:rPr>
              <a:t>AWS Storage</a:t>
            </a:r>
          </a:p>
        </p:txBody>
      </p:sp>
      <p:pic>
        <p:nvPicPr>
          <p:cNvPr id="7" name="Picture 6"/>
          <p:cNvPicPr>
            <a:picLocks noChangeAspect="1"/>
          </p:cNvPicPr>
          <p:nvPr/>
        </p:nvPicPr>
        <p:blipFill>
          <a:blip r:embed="rId3"/>
          <a:stretch>
            <a:fillRect/>
          </a:stretch>
        </p:blipFill>
        <p:spPr>
          <a:xfrm>
            <a:off x="684211" y="1561097"/>
            <a:ext cx="5336507" cy="4036014"/>
          </a:xfrm>
          <a:prstGeom prst="rect">
            <a:avLst/>
          </a:prstGeom>
        </p:spPr>
      </p:pic>
      <p:pic>
        <p:nvPicPr>
          <p:cNvPr id="6" name="Picture 5"/>
          <p:cNvPicPr>
            <a:picLocks noChangeAspect="1"/>
          </p:cNvPicPr>
          <p:nvPr/>
        </p:nvPicPr>
        <p:blipFill>
          <a:blip r:embed="rId4"/>
          <a:stretch>
            <a:fillRect/>
          </a:stretch>
        </p:blipFill>
        <p:spPr>
          <a:xfrm>
            <a:off x="10492524" y="17153"/>
            <a:ext cx="1683434" cy="670207"/>
          </a:xfrm>
          <a:prstGeom prst="rect">
            <a:avLst/>
          </a:prstGeom>
        </p:spPr>
      </p:pic>
      <p:pic>
        <p:nvPicPr>
          <p:cNvPr id="8" name="Picture 7">
            <a:extLst>
              <a:ext uri="{FF2B5EF4-FFF2-40B4-BE49-F238E27FC236}">
                <a16:creationId xmlns:a16="http://schemas.microsoft.com/office/drawing/2014/main" id="{D98ED225-A178-42D2-B3AE-D17E0AF3FAE8}"/>
              </a:ext>
            </a:extLst>
          </p:cNvPr>
          <p:cNvPicPr>
            <a:picLocks noChangeAspect="1"/>
          </p:cNvPicPr>
          <p:nvPr/>
        </p:nvPicPr>
        <p:blipFill>
          <a:blip r:embed="rId5"/>
          <a:stretch>
            <a:fillRect/>
          </a:stretch>
        </p:blipFill>
        <p:spPr>
          <a:xfrm>
            <a:off x="7920774" y="1561097"/>
            <a:ext cx="2571750" cy="2790825"/>
          </a:xfrm>
          <a:prstGeom prst="rect">
            <a:avLst/>
          </a:prstGeom>
        </p:spPr>
      </p:pic>
    </p:spTree>
    <p:extLst>
      <p:ext uri="{BB962C8B-B14F-4D97-AF65-F5344CB8AC3E}">
        <p14:creationId xmlns:p14="http://schemas.microsoft.com/office/powerpoint/2010/main" val="105725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S3 Simple Storage Service  </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5184107" y="1860633"/>
            <a:ext cx="1085850" cy="1019175"/>
          </a:xfrm>
          <a:prstGeom prst="rect">
            <a:avLst/>
          </a:prstGeom>
        </p:spPr>
      </p:pic>
      <p:pic>
        <p:nvPicPr>
          <p:cNvPr id="6" name="Picture 5"/>
          <p:cNvPicPr>
            <a:picLocks noChangeAspect="1"/>
          </p:cNvPicPr>
          <p:nvPr/>
        </p:nvPicPr>
        <p:blipFill>
          <a:blip r:embed="rId4"/>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173619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S3 Simple Storage Service  </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84211" y="1722284"/>
            <a:ext cx="10172700" cy="4133850"/>
          </a:xfrm>
          <a:prstGeom prst="rect">
            <a:avLst/>
          </a:prstGeom>
        </p:spPr>
      </p:pic>
      <p:pic>
        <p:nvPicPr>
          <p:cNvPr id="6" name="Picture 5"/>
          <p:cNvPicPr>
            <a:picLocks noChangeAspect="1"/>
          </p:cNvPicPr>
          <p:nvPr/>
        </p:nvPicPr>
        <p:blipFill>
          <a:blip r:embed="rId4"/>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50456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S3 Simple Storage Service  </a:t>
            </a:r>
            <a:endParaRPr lang="en-US" dirty="0">
              <a:solidFill>
                <a:schemeClr val="tx1"/>
              </a:solidFill>
            </a:endParaRPr>
          </a:p>
        </p:txBody>
      </p:sp>
      <p:sp>
        <p:nvSpPr>
          <p:cNvPr id="3" name="Rectangle 2"/>
          <p:cNvSpPr/>
          <p:nvPr/>
        </p:nvSpPr>
        <p:spPr>
          <a:xfrm>
            <a:off x="684211" y="1939551"/>
            <a:ext cx="11149263" cy="2862322"/>
          </a:xfrm>
          <a:prstGeom prst="rect">
            <a:avLst/>
          </a:prstGeom>
        </p:spPr>
        <p:txBody>
          <a:bodyPr wrap="square">
            <a:spAutoFit/>
          </a:bodyPr>
          <a:lstStyle/>
          <a:p>
            <a:pPr marL="285750" indent="-285750">
              <a:buFont typeface="Wingdings" panose="05000000000000000000" pitchFamily="2" charset="2"/>
              <a:buChar char="Ø"/>
            </a:pPr>
            <a:r>
              <a:rPr lang="en-US" dirty="0">
                <a:solidFill>
                  <a:schemeClr val="bg1"/>
                </a:solidFill>
                <a:latin typeface="AmazonEmberLight"/>
              </a:rPr>
              <a:t>S3 &gt; Object storage, we can’t store OS file.</a:t>
            </a:r>
          </a:p>
          <a:p>
            <a:pPr marL="285750" indent="-285750">
              <a:buFont typeface="Wingdings" panose="05000000000000000000" pitchFamily="2" charset="2"/>
              <a:buChar char="Ø"/>
            </a:pPr>
            <a:r>
              <a:rPr lang="en-US" dirty="0">
                <a:solidFill>
                  <a:schemeClr val="bg1"/>
                </a:solidFill>
                <a:latin typeface="AmazonEmberLight"/>
              </a:rPr>
              <a:t>File size can be between 0-5 TB’s</a:t>
            </a:r>
          </a:p>
          <a:p>
            <a:pPr marL="285750" indent="-285750">
              <a:buFont typeface="Wingdings" panose="05000000000000000000" pitchFamily="2" charset="2"/>
              <a:buChar char="Ø"/>
            </a:pPr>
            <a:r>
              <a:rPr lang="en-US" dirty="0">
                <a:solidFill>
                  <a:schemeClr val="bg1"/>
                </a:solidFill>
                <a:latin typeface="AmazonEmberLight"/>
              </a:rPr>
              <a:t>Unlimited storage, no limitation of size</a:t>
            </a:r>
          </a:p>
          <a:p>
            <a:pPr marL="285750" indent="-285750">
              <a:buFont typeface="Wingdings" panose="05000000000000000000" pitchFamily="2" charset="2"/>
              <a:buChar char="Ø"/>
            </a:pPr>
            <a:r>
              <a:rPr lang="en-US" dirty="0">
                <a:solidFill>
                  <a:schemeClr val="bg1"/>
                </a:solidFill>
                <a:latin typeface="AmazonEmberLight"/>
              </a:rPr>
              <a:t>Files are stored in Buckets (Buckets is name of folder)</a:t>
            </a:r>
          </a:p>
          <a:p>
            <a:pPr marL="285750" indent="-285750">
              <a:buFont typeface="Wingdings" panose="05000000000000000000" pitchFamily="2" charset="2"/>
              <a:buChar char="Ø"/>
            </a:pPr>
            <a:r>
              <a:rPr lang="en-US" dirty="0">
                <a:solidFill>
                  <a:schemeClr val="bg1"/>
                </a:solidFill>
                <a:latin typeface="AmazonEmberLight"/>
              </a:rPr>
              <a:t>Bucket name must unique globally</a:t>
            </a:r>
          </a:p>
          <a:p>
            <a:pPr marL="285750" indent="-285750">
              <a:buFont typeface="Wingdings" panose="05000000000000000000" pitchFamily="2" charset="2"/>
              <a:buChar char="Ø"/>
            </a:pPr>
            <a:r>
              <a:rPr lang="en-US" dirty="0">
                <a:solidFill>
                  <a:schemeClr val="bg1"/>
                </a:solidFill>
                <a:latin typeface="AmazonEmberLight"/>
              </a:rPr>
              <a:t>https://s3-eu-west-1.amazonaws.com/nameofbucker</a:t>
            </a:r>
          </a:p>
          <a:p>
            <a:pPr marL="285750" indent="-285750">
              <a:buFont typeface="Wingdings" panose="05000000000000000000" pitchFamily="2" charset="2"/>
              <a:buChar char="Ø"/>
            </a:pPr>
            <a:r>
              <a:rPr lang="en-US" dirty="0">
                <a:solidFill>
                  <a:schemeClr val="bg1"/>
                </a:solidFill>
                <a:latin typeface="AmazonEmberLight"/>
              </a:rPr>
              <a:t>Read after write consistency PUTS of new Objects (immediately available for read)</a:t>
            </a:r>
          </a:p>
          <a:p>
            <a:pPr marL="285750" indent="-285750">
              <a:buFont typeface="Wingdings" panose="05000000000000000000" pitchFamily="2" charset="2"/>
              <a:buChar char="Ø"/>
            </a:pPr>
            <a:r>
              <a:rPr lang="en-US" dirty="0">
                <a:solidFill>
                  <a:schemeClr val="bg1"/>
                </a:solidFill>
                <a:latin typeface="AmazonEmberLight"/>
              </a:rPr>
              <a:t>Eventual Consistency for overwrite PUT’S &amp; DELETES (tack some time to read)</a:t>
            </a:r>
          </a:p>
          <a:p>
            <a:pPr marL="285750" indent="-285750">
              <a:buFont typeface="Wingdings" panose="05000000000000000000" pitchFamily="2" charset="2"/>
              <a:buChar char="Ø"/>
            </a:pPr>
            <a:r>
              <a:rPr lang="en-US" dirty="0">
                <a:solidFill>
                  <a:schemeClr val="bg1"/>
                </a:solidFill>
                <a:latin typeface="AmazonEmberLight"/>
              </a:rPr>
              <a:t>After successfully upload it will response back HTTP 200</a:t>
            </a:r>
          </a:p>
          <a:p>
            <a:pPr marL="285750" indent="-285750">
              <a:buFont typeface="Wingdings" panose="05000000000000000000" pitchFamily="2" charset="2"/>
              <a:buChar char="Ø"/>
            </a:pPr>
            <a:r>
              <a:rPr lang="en-US" dirty="0">
                <a:solidFill>
                  <a:schemeClr val="bg1"/>
                </a:solidFill>
                <a:latin typeface="AmazonEmberLight"/>
              </a:rPr>
              <a:t>AWS S3 FAQ</a:t>
            </a:r>
          </a:p>
        </p:txBody>
      </p:sp>
      <p:pic>
        <p:nvPicPr>
          <p:cNvPr id="6" name="Picture 5"/>
          <p:cNvPicPr>
            <a:picLocks noChangeAspect="1"/>
          </p:cNvPicPr>
          <p:nvPr/>
        </p:nvPicPr>
        <p:blipFill>
          <a:blip r:embed="rId3"/>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102462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EBS Elastic Block Store </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5461836" y="2403321"/>
            <a:ext cx="819150" cy="923925"/>
          </a:xfrm>
          <a:prstGeom prst="rect">
            <a:avLst/>
          </a:prstGeom>
        </p:spPr>
      </p:pic>
      <p:sp>
        <p:nvSpPr>
          <p:cNvPr id="6" name="Rectangle 5"/>
          <p:cNvSpPr/>
          <p:nvPr/>
        </p:nvSpPr>
        <p:spPr>
          <a:xfrm>
            <a:off x="684211" y="3680438"/>
            <a:ext cx="11058610" cy="646331"/>
          </a:xfrm>
          <a:prstGeom prst="rect">
            <a:avLst/>
          </a:prstGeom>
        </p:spPr>
        <p:txBody>
          <a:bodyPr wrap="square">
            <a:spAutoFit/>
          </a:bodyPr>
          <a:lstStyle/>
          <a:p>
            <a:r>
              <a:rPr lang="en-US" dirty="0">
                <a:solidFill>
                  <a:schemeClr val="bg1"/>
                </a:solidFill>
                <a:latin typeface="AmazonEmberLight"/>
              </a:rPr>
              <a:t>Persistent block storage for Amazon EC2 delivering capabilities and performance for the most demanding applications</a:t>
            </a:r>
            <a:endParaRPr lang="en-US" dirty="0">
              <a:solidFill>
                <a:schemeClr val="bg1"/>
              </a:solidFill>
            </a:endParaRPr>
          </a:p>
        </p:txBody>
      </p:sp>
      <p:pic>
        <p:nvPicPr>
          <p:cNvPr id="7" name="Picture 6"/>
          <p:cNvPicPr>
            <a:picLocks noChangeAspect="1"/>
          </p:cNvPicPr>
          <p:nvPr/>
        </p:nvPicPr>
        <p:blipFill>
          <a:blip r:embed="rId4"/>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85731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EBS Features </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1274093" y="1796465"/>
            <a:ext cx="9515475" cy="1628775"/>
          </a:xfrm>
          <a:prstGeom prst="rect">
            <a:avLst/>
          </a:prstGeom>
        </p:spPr>
      </p:pic>
      <p:pic>
        <p:nvPicPr>
          <p:cNvPr id="6" name="Picture 5"/>
          <p:cNvPicPr>
            <a:picLocks noChangeAspect="1"/>
          </p:cNvPicPr>
          <p:nvPr/>
        </p:nvPicPr>
        <p:blipFill>
          <a:blip r:embed="rId4"/>
          <a:stretch>
            <a:fillRect/>
          </a:stretch>
        </p:blipFill>
        <p:spPr>
          <a:xfrm>
            <a:off x="1630780" y="3682915"/>
            <a:ext cx="9315450" cy="1609725"/>
          </a:xfrm>
          <a:prstGeom prst="rect">
            <a:avLst/>
          </a:prstGeom>
        </p:spPr>
      </p:pic>
      <p:pic>
        <p:nvPicPr>
          <p:cNvPr id="7" name="Picture 6"/>
          <p:cNvPicPr>
            <a:picLocks noChangeAspect="1"/>
          </p:cNvPicPr>
          <p:nvPr/>
        </p:nvPicPr>
        <p:blipFill>
          <a:blip r:embed="rId5"/>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5616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Amazon EBS Benefits </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1000125" y="1841583"/>
            <a:ext cx="10191750" cy="1666875"/>
          </a:xfrm>
          <a:prstGeom prst="rect">
            <a:avLst/>
          </a:prstGeom>
        </p:spPr>
      </p:pic>
      <p:pic>
        <p:nvPicPr>
          <p:cNvPr id="7" name="Picture 6"/>
          <p:cNvPicPr>
            <a:picLocks noChangeAspect="1"/>
          </p:cNvPicPr>
          <p:nvPr/>
        </p:nvPicPr>
        <p:blipFill>
          <a:blip r:embed="rId4"/>
          <a:stretch>
            <a:fillRect/>
          </a:stretch>
        </p:blipFill>
        <p:spPr>
          <a:xfrm>
            <a:off x="1000125" y="3946243"/>
            <a:ext cx="10506075" cy="1609725"/>
          </a:xfrm>
          <a:prstGeom prst="rect">
            <a:avLst/>
          </a:prstGeom>
        </p:spPr>
      </p:pic>
      <p:pic>
        <p:nvPicPr>
          <p:cNvPr id="6" name="Picture 5"/>
          <p:cNvPicPr>
            <a:picLocks noChangeAspect="1"/>
          </p:cNvPicPr>
          <p:nvPr/>
        </p:nvPicPr>
        <p:blipFill>
          <a:blip r:embed="rId5"/>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391379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11507789" cy="717998"/>
          </a:xfrm>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t>Elastic File System (EFS)</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4433136" y="2161673"/>
            <a:ext cx="2266950" cy="1219200"/>
          </a:xfrm>
          <a:prstGeom prst="rect">
            <a:avLst/>
          </a:prstGeom>
        </p:spPr>
      </p:pic>
      <p:sp>
        <p:nvSpPr>
          <p:cNvPr id="8" name="Rectangle 7"/>
          <p:cNvSpPr/>
          <p:nvPr/>
        </p:nvSpPr>
        <p:spPr>
          <a:xfrm>
            <a:off x="2705516" y="3769416"/>
            <a:ext cx="9486484" cy="369332"/>
          </a:xfrm>
          <a:prstGeom prst="rect">
            <a:avLst/>
          </a:prstGeom>
        </p:spPr>
        <p:txBody>
          <a:bodyPr wrap="square">
            <a:spAutoFit/>
          </a:bodyPr>
          <a:lstStyle/>
          <a:p>
            <a:r>
              <a:rPr lang="en-US" dirty="0">
                <a:solidFill>
                  <a:schemeClr val="bg1"/>
                </a:solidFill>
                <a:latin typeface="AmazonEmberLight"/>
              </a:rPr>
              <a:t>Scalable, reliable, and elastic file storage for the AWS Cloud</a:t>
            </a:r>
            <a:endParaRPr lang="en-US" dirty="0">
              <a:solidFill>
                <a:schemeClr val="bg1"/>
              </a:solidFill>
            </a:endParaRPr>
          </a:p>
        </p:txBody>
      </p:sp>
      <p:pic>
        <p:nvPicPr>
          <p:cNvPr id="7" name="Picture 6"/>
          <p:cNvPicPr>
            <a:picLocks noChangeAspect="1"/>
          </p:cNvPicPr>
          <p:nvPr/>
        </p:nvPicPr>
        <p:blipFill>
          <a:blip r:embed="rId4"/>
          <a:stretch>
            <a:fillRect/>
          </a:stretch>
        </p:blipFill>
        <p:spPr>
          <a:xfrm>
            <a:off x="10492524" y="17153"/>
            <a:ext cx="1683434" cy="670207"/>
          </a:xfrm>
          <a:prstGeom prst="rect">
            <a:avLst/>
          </a:prstGeom>
        </p:spPr>
      </p:pic>
    </p:spTree>
    <p:extLst>
      <p:ext uri="{BB962C8B-B14F-4D97-AF65-F5344CB8AC3E}">
        <p14:creationId xmlns:p14="http://schemas.microsoft.com/office/powerpoint/2010/main" val="20289418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12315</TotalTime>
  <Words>670</Words>
  <Application>Microsoft Office PowerPoint</Application>
  <PresentationFormat>Widescreen</PresentationFormat>
  <Paragraphs>71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AmazonEmberLight</vt:lpstr>
      <vt:lpstr>Calibri</vt:lpstr>
      <vt:lpstr>Century Gothic</vt:lpstr>
      <vt:lpstr>Open Sans</vt:lpstr>
      <vt:lpstr>Wingdings</vt:lpstr>
      <vt:lpstr>Wingdings 3</vt:lpstr>
      <vt:lpstr>Slice</vt:lpstr>
      <vt:lpstr>AWS Storage</vt:lpstr>
      <vt:lpstr>AWS Storage</vt:lpstr>
      <vt:lpstr>Amazon S3 Simple Storage Service  </vt:lpstr>
      <vt:lpstr>Amazon S3 Simple Storage Service  </vt:lpstr>
      <vt:lpstr>Amazon S3 Simple Storage Service  </vt:lpstr>
      <vt:lpstr>Amazon EBS Elastic Block Store </vt:lpstr>
      <vt:lpstr>Amazon EBS Features </vt:lpstr>
      <vt:lpstr>Amazon EBS Benefits </vt:lpstr>
      <vt:lpstr>Elastic File System (EFS)</vt:lpstr>
      <vt:lpstr>Elastic File System (EFS)</vt:lpstr>
      <vt:lpstr>Elastic File System (EFS)</vt:lpstr>
      <vt:lpstr>Amazon Glacier</vt:lpstr>
      <vt:lpstr>Amazon Glacier</vt:lpstr>
      <vt:lpstr>AWS Storage Gateway</vt:lpstr>
      <vt:lpstr>AWS Storage Gateway</vt:lpstr>
      <vt:lpstr>AWS Snowball </vt:lpstr>
      <vt:lpstr>AWS Snowball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solution for AWSomeTrips</dc:title>
  <dc:creator>vinod.k</dc:creator>
  <cp:lastModifiedBy>Training</cp:lastModifiedBy>
  <cp:revision>415</cp:revision>
  <dcterms:created xsi:type="dcterms:W3CDTF">2018-04-05T06:53:35Z</dcterms:created>
  <dcterms:modified xsi:type="dcterms:W3CDTF">2021-05-05T05:10:24Z</dcterms:modified>
</cp:coreProperties>
</file>