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82" r:id="rId2"/>
    <p:sldId id="298" r:id="rId3"/>
    <p:sldId id="297" r:id="rId4"/>
    <p:sldId id="299" r:id="rId5"/>
    <p:sldId id="300" r:id="rId6"/>
    <p:sldId id="301" r:id="rId7"/>
    <p:sldId id="302" r:id="rId8"/>
    <p:sldId id="303" r:id="rId9"/>
    <p:sldId id="304" r:id="rId10"/>
    <p:sldId id="305" r:id="rId11"/>
    <p:sldId id="306" r:id="rId12"/>
    <p:sldId id="307" r:id="rId13"/>
    <p:sldId id="29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072" autoAdjust="0"/>
  </p:normalViewPr>
  <p:slideViewPr>
    <p:cSldViewPr snapToGrid="0">
      <p:cViewPr varScale="1">
        <p:scale>
          <a:sx n="59" d="100"/>
          <a:sy n="59" d="100"/>
        </p:scale>
        <p:origin x="1140" y="54"/>
      </p:cViewPr>
      <p:guideLst>
        <p:guide orient="horz" pos="2160"/>
        <p:guide pos="3840"/>
      </p:guideLst>
    </p:cSldViewPr>
  </p:slideViewPr>
  <p:notesTextViewPr>
    <p:cViewPr>
      <p:scale>
        <a:sx n="3" d="2"/>
        <a:sy n="3" d="2"/>
      </p:scale>
      <p:origin x="0" y="0"/>
    </p:cViewPr>
  </p:notesTextViewPr>
  <p:sorterViewPr>
    <p:cViewPr>
      <p:scale>
        <a:sx n="43" d="100"/>
        <a:sy n="4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033EC-38BF-4AD4-9467-7D2380108C19}" type="datetimeFigureOut">
              <a:rPr lang="en-US" smtClean="0"/>
              <a:t>7/30/2018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A354F-E8EA-4E4F-BEEB-F269B5F913B6}" type="slidenum">
              <a:rPr lang="en-US" smtClean="0"/>
              <a:t>‹#›</a:t>
            </a:fld>
            <a:endParaRPr lang="en-US"/>
          </a:p>
        </p:txBody>
      </p:sp>
    </p:spTree>
    <p:extLst>
      <p:ext uri="{BB962C8B-B14F-4D97-AF65-F5344CB8AC3E}">
        <p14:creationId xmlns:p14="http://schemas.microsoft.com/office/powerpoint/2010/main" val="190164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ws.amazon.com/data-warehouse/"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aws.amazon.com/s3/" TargetMode="External"/><Relationship Id="rId4" Type="http://schemas.openxmlformats.org/officeDocument/2006/relationships/hyperlink" Target="https://aws.amazon.com/redshift/spectru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a:t>
            </a:fld>
            <a:endParaRPr lang="en-US"/>
          </a:p>
        </p:txBody>
      </p:sp>
    </p:spTree>
    <p:extLst>
      <p:ext uri="{BB962C8B-B14F-4D97-AF65-F5344CB8AC3E}">
        <p14:creationId xmlns:p14="http://schemas.microsoft.com/office/powerpoint/2010/main" val="32266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10</a:t>
            </a:fld>
            <a:endParaRPr lang="en-US"/>
          </a:p>
        </p:txBody>
      </p:sp>
    </p:spTree>
    <p:extLst>
      <p:ext uri="{BB962C8B-B14F-4D97-AF65-F5344CB8AC3E}">
        <p14:creationId xmlns:p14="http://schemas.microsoft.com/office/powerpoint/2010/main" val="417155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11</a:t>
            </a:fld>
            <a:endParaRPr lang="en-US"/>
          </a:p>
        </p:txBody>
      </p:sp>
    </p:spTree>
    <p:extLst>
      <p:ext uri="{BB962C8B-B14F-4D97-AF65-F5344CB8AC3E}">
        <p14:creationId xmlns:p14="http://schemas.microsoft.com/office/powerpoint/2010/main" val="337276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Amazon Redshift is a fast, fully managed </a:t>
            </a:r>
            <a:r>
              <a:rPr lang="en-US" sz="1200" b="0" i="0" u="none" strike="noStrike" kern="1200" dirty="0" smtClean="0">
                <a:solidFill>
                  <a:schemeClr val="tx1"/>
                </a:solidFill>
                <a:effectLst/>
                <a:latin typeface="+mn-lt"/>
                <a:ea typeface="+mn-ea"/>
                <a:cs typeface="+mn-cs"/>
                <a:hlinkClick r:id="rId3"/>
              </a:rPr>
              <a:t>data warehouse</a:t>
            </a:r>
            <a:r>
              <a:rPr lang="en-US" sz="1200" b="0" i="0" kern="1200" dirty="0" smtClean="0">
                <a:solidFill>
                  <a:schemeClr val="tx1"/>
                </a:solidFill>
                <a:effectLst/>
                <a:latin typeface="+mn-lt"/>
                <a:ea typeface="+mn-ea"/>
                <a:cs typeface="+mn-cs"/>
              </a:rPr>
              <a:t> that makes it simple and cost-effective to analyze all your data using standard SQL and your existing Business Intelligence (BI) tools. It allows you to run complex analytic queries against petabytes of structured data, using sophisticated query optimization, columnar storage on high-performance local disks, and massively parallel query execution. Most results come back in seconds. With Amazon Redshift, you can start small for just $0.25 per hour with no commitments and scale out to petabytes of data for $1,000 per terabyte per year, less than a tenth the cost of traditional solutions.</a:t>
            </a:r>
          </a:p>
          <a:p>
            <a:r>
              <a:rPr lang="en-US" sz="1200" b="0" i="0" kern="1200" dirty="0" smtClean="0">
                <a:solidFill>
                  <a:schemeClr val="tx1"/>
                </a:solidFill>
                <a:effectLst/>
                <a:latin typeface="+mn-lt"/>
                <a:ea typeface="+mn-ea"/>
                <a:cs typeface="+mn-cs"/>
              </a:rPr>
              <a:t>Amazon Redshift also includes </a:t>
            </a:r>
            <a:r>
              <a:rPr lang="en-US" sz="1200" b="0" i="0" u="none" strike="noStrike" kern="1200" dirty="0" smtClean="0">
                <a:solidFill>
                  <a:schemeClr val="tx1"/>
                </a:solidFill>
                <a:effectLst/>
                <a:latin typeface="+mn-lt"/>
                <a:ea typeface="+mn-ea"/>
                <a:cs typeface="+mn-cs"/>
                <a:hlinkClick r:id="rId4"/>
              </a:rPr>
              <a:t>Redshift Spectrum</a:t>
            </a:r>
            <a:r>
              <a:rPr lang="en-US" sz="1200" b="0" i="0" kern="1200" dirty="0" smtClean="0">
                <a:solidFill>
                  <a:schemeClr val="tx1"/>
                </a:solidFill>
                <a:effectLst/>
                <a:latin typeface="+mn-lt"/>
                <a:ea typeface="+mn-ea"/>
                <a:cs typeface="+mn-cs"/>
              </a:rPr>
              <a:t>, allowing you to directly run SQL queries against </a:t>
            </a:r>
            <a:r>
              <a:rPr lang="en-US" sz="1200" b="0" i="0" kern="1200" dirty="0" err="1" smtClean="0">
                <a:solidFill>
                  <a:schemeClr val="tx1"/>
                </a:solidFill>
                <a:effectLst/>
                <a:latin typeface="+mn-lt"/>
                <a:ea typeface="+mn-ea"/>
                <a:cs typeface="+mn-cs"/>
              </a:rPr>
              <a:t>exabytes</a:t>
            </a:r>
            <a:r>
              <a:rPr lang="en-US" sz="1200" b="0" i="0" kern="1200" dirty="0" smtClean="0">
                <a:solidFill>
                  <a:schemeClr val="tx1"/>
                </a:solidFill>
                <a:effectLst/>
                <a:latin typeface="+mn-lt"/>
                <a:ea typeface="+mn-ea"/>
                <a:cs typeface="+mn-cs"/>
              </a:rPr>
              <a:t> of unstructured data in </a:t>
            </a:r>
            <a:r>
              <a:rPr lang="en-US" sz="1200" b="0" i="0" u="none" strike="noStrike" kern="1200" dirty="0" smtClean="0">
                <a:solidFill>
                  <a:schemeClr val="tx1"/>
                </a:solidFill>
                <a:effectLst/>
                <a:latin typeface="+mn-lt"/>
                <a:ea typeface="+mn-ea"/>
                <a:cs typeface="+mn-cs"/>
                <a:hlinkClick r:id="rId5"/>
              </a:rPr>
              <a:t>Amazon S3</a:t>
            </a:r>
            <a:r>
              <a:rPr lang="en-US" sz="1200" b="0" i="0" kern="1200" dirty="0" smtClean="0">
                <a:solidFill>
                  <a:schemeClr val="tx1"/>
                </a:solidFill>
                <a:effectLst/>
                <a:latin typeface="+mn-lt"/>
                <a:ea typeface="+mn-ea"/>
                <a:cs typeface="+mn-cs"/>
              </a:rPr>
              <a:t>. No loading or transformation is required, and you can use open data formats, including Avro, CSV, </a:t>
            </a:r>
            <a:r>
              <a:rPr lang="en-US" sz="1200" b="0" i="0" kern="1200" dirty="0" err="1" smtClean="0">
                <a:solidFill>
                  <a:schemeClr val="tx1"/>
                </a:solidFill>
                <a:effectLst/>
                <a:latin typeface="+mn-lt"/>
                <a:ea typeface="+mn-ea"/>
                <a:cs typeface="+mn-cs"/>
              </a:rPr>
              <a:t>Grok</a:t>
            </a:r>
            <a:r>
              <a:rPr lang="en-US" sz="1200" b="0" i="0" kern="1200" dirty="0" smtClean="0">
                <a:solidFill>
                  <a:schemeClr val="tx1"/>
                </a:solidFill>
                <a:effectLst/>
                <a:latin typeface="+mn-lt"/>
                <a:ea typeface="+mn-ea"/>
                <a:cs typeface="+mn-cs"/>
              </a:rPr>
              <a:t>, Ion, JSON, ORC, Parquet, </a:t>
            </a:r>
            <a:r>
              <a:rPr lang="en-US" sz="1200" b="0" i="0" kern="1200" dirty="0" err="1" smtClean="0">
                <a:solidFill>
                  <a:schemeClr val="tx1"/>
                </a:solidFill>
                <a:effectLst/>
                <a:latin typeface="+mn-lt"/>
                <a:ea typeface="+mn-ea"/>
                <a:cs typeface="+mn-cs"/>
              </a:rPr>
              <a:t>RCFile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RegexSerDe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SequenceFile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TextFile</a:t>
            </a:r>
            <a:r>
              <a:rPr lang="en-US" sz="1200" b="0" i="0" kern="1200" dirty="0" smtClean="0">
                <a:solidFill>
                  <a:schemeClr val="tx1"/>
                </a:solidFill>
                <a:effectLst/>
                <a:latin typeface="+mn-lt"/>
                <a:ea typeface="+mn-ea"/>
                <a:cs typeface="+mn-cs"/>
              </a:rPr>
              <a:t>, and TSV. Redshift Spectrum automatically scales query compute capacity based on the data being retrieved, so queries against Amazon S3 run fast, regardless of data set size.</a:t>
            </a:r>
          </a:p>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12</a:t>
            </a:fld>
            <a:endParaRPr lang="en-US"/>
          </a:p>
        </p:txBody>
      </p:sp>
    </p:spTree>
    <p:extLst>
      <p:ext uri="{BB962C8B-B14F-4D97-AF65-F5344CB8AC3E}">
        <p14:creationId xmlns:p14="http://schemas.microsoft.com/office/powerpoint/2010/main" val="1780256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13</a:t>
            </a:fld>
            <a:endParaRPr lang="en-US"/>
          </a:p>
        </p:txBody>
      </p:sp>
    </p:spTree>
    <p:extLst>
      <p:ext uri="{BB962C8B-B14F-4D97-AF65-F5344CB8AC3E}">
        <p14:creationId xmlns:p14="http://schemas.microsoft.com/office/powerpoint/2010/main" val="257747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2</a:t>
            </a:fld>
            <a:endParaRPr lang="en-US"/>
          </a:p>
        </p:txBody>
      </p:sp>
    </p:spTree>
    <p:extLst>
      <p:ext uri="{BB962C8B-B14F-4D97-AF65-F5344CB8AC3E}">
        <p14:creationId xmlns:p14="http://schemas.microsoft.com/office/powerpoint/2010/main" val="423164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3</a:t>
            </a:fld>
            <a:endParaRPr lang="en-US"/>
          </a:p>
        </p:txBody>
      </p:sp>
    </p:spTree>
    <p:extLst>
      <p:ext uri="{BB962C8B-B14F-4D97-AF65-F5344CB8AC3E}">
        <p14:creationId xmlns:p14="http://schemas.microsoft.com/office/powerpoint/2010/main" val="87454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4</a:t>
            </a:fld>
            <a:endParaRPr lang="en-US"/>
          </a:p>
        </p:txBody>
      </p:sp>
    </p:spTree>
    <p:extLst>
      <p:ext uri="{BB962C8B-B14F-4D97-AF65-F5344CB8AC3E}">
        <p14:creationId xmlns:p14="http://schemas.microsoft.com/office/powerpoint/2010/main" val="229826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5</a:t>
            </a:fld>
            <a:endParaRPr lang="en-US"/>
          </a:p>
        </p:txBody>
      </p:sp>
    </p:spTree>
    <p:extLst>
      <p:ext uri="{BB962C8B-B14F-4D97-AF65-F5344CB8AC3E}">
        <p14:creationId xmlns:p14="http://schemas.microsoft.com/office/powerpoint/2010/main" val="2844563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6</a:t>
            </a:fld>
            <a:endParaRPr lang="en-US"/>
          </a:p>
        </p:txBody>
      </p:sp>
    </p:spTree>
    <p:extLst>
      <p:ext uri="{BB962C8B-B14F-4D97-AF65-F5344CB8AC3E}">
        <p14:creationId xmlns:p14="http://schemas.microsoft.com/office/powerpoint/2010/main" val="117078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7</a:t>
            </a:fld>
            <a:endParaRPr lang="en-US"/>
          </a:p>
        </p:txBody>
      </p:sp>
    </p:spTree>
    <p:extLst>
      <p:ext uri="{BB962C8B-B14F-4D97-AF65-F5344CB8AC3E}">
        <p14:creationId xmlns:p14="http://schemas.microsoft.com/office/powerpoint/2010/main" val="177074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8</a:t>
            </a:fld>
            <a:endParaRPr lang="en-US"/>
          </a:p>
        </p:txBody>
      </p:sp>
    </p:spTree>
    <p:extLst>
      <p:ext uri="{BB962C8B-B14F-4D97-AF65-F5344CB8AC3E}">
        <p14:creationId xmlns:p14="http://schemas.microsoft.com/office/powerpoint/2010/main" val="268729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9</a:t>
            </a:fld>
            <a:endParaRPr lang="en-US"/>
          </a:p>
        </p:txBody>
      </p:sp>
    </p:spTree>
    <p:extLst>
      <p:ext uri="{BB962C8B-B14F-4D97-AF65-F5344CB8AC3E}">
        <p14:creationId xmlns:p14="http://schemas.microsoft.com/office/powerpoint/2010/main" val="333106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0">
              <a:schemeClr val="tx1"/>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7/30/2018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b="1" dirty="0" smtClean="0"/>
              <a:t>AWS Database</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684211" y="1767753"/>
            <a:ext cx="3860080" cy="2800912"/>
          </a:xfrm>
          <a:prstGeom prst="rect">
            <a:avLst/>
          </a:prstGeom>
        </p:spPr>
      </p:pic>
      <p:pic>
        <p:nvPicPr>
          <p:cNvPr id="7" name="Picture 6"/>
          <p:cNvPicPr>
            <a:picLocks noChangeAspect="1"/>
          </p:cNvPicPr>
          <p:nvPr/>
        </p:nvPicPr>
        <p:blipFill>
          <a:blip r:embed="rId4"/>
          <a:stretch>
            <a:fillRect/>
          </a:stretch>
        </p:blipFill>
        <p:spPr>
          <a:xfrm>
            <a:off x="10508566" y="0"/>
            <a:ext cx="1683434" cy="670207"/>
          </a:xfrm>
          <a:prstGeom prst="rect">
            <a:avLst/>
          </a:prstGeom>
        </p:spPr>
      </p:pic>
    </p:spTree>
    <p:extLst>
      <p:ext uri="{BB962C8B-B14F-4D97-AF65-F5344CB8AC3E}">
        <p14:creationId xmlns:p14="http://schemas.microsoft.com/office/powerpoint/2010/main" val="27618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err="1" smtClean="0">
                <a:solidFill>
                  <a:schemeClr val="tx1"/>
                </a:solidFill>
              </a:rPr>
              <a:t>DynamoDB</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84210" y="1411680"/>
            <a:ext cx="11507789" cy="2385410"/>
          </a:xfrm>
          <a:prstGeom prst="rect">
            <a:avLst/>
          </a:prstGeom>
        </p:spPr>
      </p:pic>
      <p:pic>
        <p:nvPicPr>
          <p:cNvPr id="6" name="Picture 5"/>
          <p:cNvPicPr>
            <a:picLocks noChangeAspect="1"/>
          </p:cNvPicPr>
          <p:nvPr/>
        </p:nvPicPr>
        <p:blipFill>
          <a:blip r:embed="rId4"/>
          <a:stretch>
            <a:fillRect/>
          </a:stretch>
        </p:blipFill>
        <p:spPr>
          <a:xfrm>
            <a:off x="684210" y="3804972"/>
            <a:ext cx="11507790" cy="1781175"/>
          </a:xfrm>
          <a:prstGeom prst="rect">
            <a:avLst/>
          </a:prstGeom>
        </p:spPr>
      </p:pic>
      <p:pic>
        <p:nvPicPr>
          <p:cNvPr id="7" name="Picture 6"/>
          <p:cNvPicPr>
            <a:picLocks noChangeAspect="1"/>
          </p:cNvPicPr>
          <p:nvPr/>
        </p:nvPicPr>
        <p:blipFill>
          <a:blip r:embed="rId5"/>
          <a:stretch>
            <a:fillRect/>
          </a:stretch>
        </p:blipFill>
        <p:spPr>
          <a:xfrm>
            <a:off x="10508566" y="0"/>
            <a:ext cx="1683434" cy="670207"/>
          </a:xfrm>
          <a:prstGeom prst="rect">
            <a:avLst/>
          </a:prstGeom>
        </p:spPr>
      </p:pic>
    </p:spTree>
    <p:extLst>
      <p:ext uri="{BB962C8B-B14F-4D97-AF65-F5344CB8AC3E}">
        <p14:creationId xmlns:p14="http://schemas.microsoft.com/office/powerpoint/2010/main" val="2523266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err="1" smtClean="0">
                <a:solidFill>
                  <a:schemeClr val="tx1"/>
                </a:solidFill>
              </a:rPr>
              <a:t>elasticache</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84211" y="1403798"/>
            <a:ext cx="11507789" cy="2171700"/>
          </a:xfrm>
          <a:prstGeom prst="rect">
            <a:avLst/>
          </a:prstGeom>
        </p:spPr>
      </p:pic>
      <p:pic>
        <p:nvPicPr>
          <p:cNvPr id="7" name="Picture 6"/>
          <p:cNvPicPr>
            <a:picLocks noChangeAspect="1"/>
          </p:cNvPicPr>
          <p:nvPr/>
        </p:nvPicPr>
        <p:blipFill>
          <a:blip r:embed="rId4"/>
          <a:stretch>
            <a:fillRect/>
          </a:stretch>
        </p:blipFill>
        <p:spPr>
          <a:xfrm>
            <a:off x="684211" y="3575498"/>
            <a:ext cx="11507789" cy="2495550"/>
          </a:xfrm>
          <a:prstGeom prst="rect">
            <a:avLst/>
          </a:prstGeom>
        </p:spPr>
      </p:pic>
      <p:pic>
        <p:nvPicPr>
          <p:cNvPr id="6" name="Picture 5"/>
          <p:cNvPicPr>
            <a:picLocks noChangeAspect="1"/>
          </p:cNvPicPr>
          <p:nvPr/>
        </p:nvPicPr>
        <p:blipFill>
          <a:blip r:embed="rId5"/>
          <a:stretch>
            <a:fillRect/>
          </a:stretch>
        </p:blipFill>
        <p:spPr>
          <a:xfrm>
            <a:off x="10508566" y="0"/>
            <a:ext cx="1683434" cy="670207"/>
          </a:xfrm>
          <a:prstGeom prst="rect">
            <a:avLst/>
          </a:prstGeom>
        </p:spPr>
      </p:pic>
    </p:spTree>
    <p:extLst>
      <p:ext uri="{BB962C8B-B14F-4D97-AF65-F5344CB8AC3E}">
        <p14:creationId xmlns:p14="http://schemas.microsoft.com/office/powerpoint/2010/main" val="1587155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Amazon redshift</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684211" y="1403798"/>
            <a:ext cx="11507789" cy="2857500"/>
          </a:xfrm>
          <a:prstGeom prst="rect">
            <a:avLst/>
          </a:prstGeom>
        </p:spPr>
      </p:pic>
      <p:sp>
        <p:nvSpPr>
          <p:cNvPr id="8" name="Rectangle 7"/>
          <p:cNvSpPr/>
          <p:nvPr/>
        </p:nvSpPr>
        <p:spPr>
          <a:xfrm>
            <a:off x="684211" y="4487861"/>
            <a:ext cx="4007828" cy="369332"/>
          </a:xfrm>
          <a:prstGeom prst="rect">
            <a:avLst/>
          </a:prstGeom>
        </p:spPr>
        <p:txBody>
          <a:bodyPr wrap="none">
            <a:spAutoFit/>
          </a:bodyPr>
          <a:lstStyle/>
          <a:p>
            <a:r>
              <a:rPr lang="en-US" dirty="0">
                <a:solidFill>
                  <a:srgbClr val="0070C0"/>
                </a:solidFill>
              </a:rPr>
              <a:t>https://aws.amazon.com/redshift/</a:t>
            </a:r>
          </a:p>
        </p:txBody>
      </p:sp>
      <p:pic>
        <p:nvPicPr>
          <p:cNvPr id="7" name="Picture 6"/>
          <p:cNvPicPr>
            <a:picLocks noChangeAspect="1"/>
          </p:cNvPicPr>
          <p:nvPr/>
        </p:nvPicPr>
        <p:blipFill>
          <a:blip r:embed="rId4"/>
          <a:stretch>
            <a:fillRect/>
          </a:stretch>
        </p:blipFill>
        <p:spPr>
          <a:xfrm>
            <a:off x="10508566" y="0"/>
            <a:ext cx="1683434" cy="670207"/>
          </a:xfrm>
          <a:prstGeom prst="rect">
            <a:avLst/>
          </a:prstGeom>
        </p:spPr>
      </p:pic>
    </p:spTree>
    <p:extLst>
      <p:ext uri="{BB962C8B-B14F-4D97-AF65-F5344CB8AC3E}">
        <p14:creationId xmlns:p14="http://schemas.microsoft.com/office/powerpoint/2010/main" val="129913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t>How to stop and start RDS by script </a:t>
            </a:r>
            <a:endParaRPr lang="en-US" dirty="0">
              <a:solidFill>
                <a:schemeClr val="tx1"/>
              </a:solidFill>
            </a:endParaRPr>
          </a:p>
        </p:txBody>
      </p:sp>
      <p:sp>
        <p:nvSpPr>
          <p:cNvPr id="3" name="Rectangle 2"/>
          <p:cNvSpPr/>
          <p:nvPr/>
        </p:nvSpPr>
        <p:spPr>
          <a:xfrm>
            <a:off x="684211" y="1854551"/>
            <a:ext cx="10940716" cy="369332"/>
          </a:xfrm>
          <a:prstGeom prst="rect">
            <a:avLst/>
          </a:prstGeom>
        </p:spPr>
        <p:txBody>
          <a:bodyPr wrap="square">
            <a:spAutoFit/>
          </a:bodyPr>
          <a:lstStyle/>
          <a:p>
            <a:r>
              <a:rPr lang="en-US" dirty="0">
                <a:solidFill>
                  <a:schemeClr val="bg1"/>
                </a:solidFill>
              </a:rPr>
              <a:t>https://www.codeproject.com/Articles/1190194/Start-Stop-RDS-instances-on-schedule</a:t>
            </a:r>
          </a:p>
        </p:txBody>
      </p:sp>
      <p:sp>
        <p:nvSpPr>
          <p:cNvPr id="4" name="Rectangle 3"/>
          <p:cNvSpPr/>
          <p:nvPr/>
        </p:nvSpPr>
        <p:spPr>
          <a:xfrm>
            <a:off x="684211" y="2305304"/>
            <a:ext cx="11170905" cy="369332"/>
          </a:xfrm>
          <a:prstGeom prst="rect">
            <a:avLst/>
          </a:prstGeom>
        </p:spPr>
        <p:txBody>
          <a:bodyPr wrap="square">
            <a:spAutoFit/>
          </a:bodyPr>
          <a:lstStyle/>
          <a:p>
            <a:r>
              <a:rPr lang="en-US" dirty="0">
                <a:solidFill>
                  <a:schemeClr val="bg1"/>
                </a:solidFill>
              </a:rPr>
              <a:t>https://www.cloud-tech.io/2017/08/automate-rds-start-and-stop-with-lambda.html</a:t>
            </a:r>
          </a:p>
        </p:txBody>
      </p:sp>
      <p:pic>
        <p:nvPicPr>
          <p:cNvPr id="6" name="Picture 5"/>
          <p:cNvPicPr>
            <a:picLocks noChangeAspect="1"/>
          </p:cNvPicPr>
          <p:nvPr/>
        </p:nvPicPr>
        <p:blipFill>
          <a:blip r:embed="rId3"/>
          <a:stretch>
            <a:fillRect/>
          </a:stretch>
        </p:blipFill>
        <p:spPr>
          <a:xfrm>
            <a:off x="10508566" y="0"/>
            <a:ext cx="1683434" cy="670207"/>
          </a:xfrm>
          <a:prstGeom prst="rect">
            <a:avLst/>
          </a:prstGeom>
        </p:spPr>
      </p:pic>
    </p:spTree>
    <p:extLst>
      <p:ext uri="{BB962C8B-B14F-4D97-AF65-F5344CB8AC3E}">
        <p14:creationId xmlns:p14="http://schemas.microsoft.com/office/powerpoint/2010/main" val="3533966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b="1" dirty="0" smtClean="0"/>
              <a:t>AMAZON Relational database service</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84211" y="1403798"/>
            <a:ext cx="11507789" cy="3016387"/>
          </a:xfrm>
          <a:prstGeom prst="rect">
            <a:avLst/>
          </a:prstGeom>
        </p:spPr>
      </p:pic>
      <p:pic>
        <p:nvPicPr>
          <p:cNvPr id="6" name="Picture 5"/>
          <p:cNvPicPr>
            <a:picLocks noChangeAspect="1"/>
          </p:cNvPicPr>
          <p:nvPr/>
        </p:nvPicPr>
        <p:blipFill>
          <a:blip r:embed="rId4"/>
          <a:stretch>
            <a:fillRect/>
          </a:stretch>
        </p:blipFill>
        <p:spPr>
          <a:xfrm>
            <a:off x="684210" y="4449677"/>
            <a:ext cx="11507789" cy="1695450"/>
          </a:xfrm>
          <a:prstGeom prst="rect">
            <a:avLst/>
          </a:prstGeom>
        </p:spPr>
      </p:pic>
      <p:pic>
        <p:nvPicPr>
          <p:cNvPr id="7" name="Picture 6"/>
          <p:cNvPicPr>
            <a:picLocks noChangeAspect="1"/>
          </p:cNvPicPr>
          <p:nvPr/>
        </p:nvPicPr>
        <p:blipFill>
          <a:blip r:embed="rId5"/>
          <a:stretch>
            <a:fillRect/>
          </a:stretch>
        </p:blipFill>
        <p:spPr>
          <a:xfrm>
            <a:off x="10508566" y="0"/>
            <a:ext cx="1683434" cy="670207"/>
          </a:xfrm>
          <a:prstGeom prst="rect">
            <a:avLst/>
          </a:prstGeom>
        </p:spPr>
      </p:pic>
    </p:spTree>
    <p:extLst>
      <p:ext uri="{BB962C8B-B14F-4D97-AF65-F5344CB8AC3E}">
        <p14:creationId xmlns:p14="http://schemas.microsoft.com/office/powerpoint/2010/main" val="3914642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b="1" dirty="0" smtClean="0"/>
              <a:t>Database</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84210" y="1403798"/>
            <a:ext cx="11498091" cy="4595220"/>
          </a:xfrm>
          <a:prstGeom prst="rect">
            <a:avLst/>
          </a:prstGeom>
          <a:effectLst>
            <a:outerShdw blurRad="50800" dist="50800" dir="5400000" algn="ctr" rotWithShape="0">
              <a:schemeClr val="accent5">
                <a:lumMod val="60000"/>
                <a:lumOff val="40000"/>
              </a:schemeClr>
            </a:outerShdw>
          </a:effectLst>
        </p:spPr>
      </p:pic>
      <p:pic>
        <p:nvPicPr>
          <p:cNvPr id="6" name="Picture 5"/>
          <p:cNvPicPr>
            <a:picLocks noChangeAspect="1"/>
          </p:cNvPicPr>
          <p:nvPr/>
        </p:nvPicPr>
        <p:blipFill>
          <a:blip r:embed="rId4"/>
          <a:stretch>
            <a:fillRect/>
          </a:stretch>
        </p:blipFill>
        <p:spPr>
          <a:xfrm>
            <a:off x="10508566" y="0"/>
            <a:ext cx="1683434" cy="670207"/>
          </a:xfrm>
          <a:prstGeom prst="rect">
            <a:avLst/>
          </a:prstGeom>
        </p:spPr>
      </p:pic>
    </p:spTree>
    <p:extLst>
      <p:ext uri="{BB962C8B-B14F-4D97-AF65-F5344CB8AC3E}">
        <p14:creationId xmlns:p14="http://schemas.microsoft.com/office/powerpoint/2010/main" val="4021877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b="1" dirty="0" smtClean="0"/>
              <a:t>rds aURORA</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2800199" y="1459746"/>
            <a:ext cx="7097780" cy="4010612"/>
          </a:xfrm>
          <a:prstGeom prst="rect">
            <a:avLst/>
          </a:prstGeom>
        </p:spPr>
      </p:pic>
      <p:pic>
        <p:nvPicPr>
          <p:cNvPr id="6" name="Picture 5"/>
          <p:cNvPicPr>
            <a:picLocks noChangeAspect="1"/>
          </p:cNvPicPr>
          <p:nvPr/>
        </p:nvPicPr>
        <p:blipFill>
          <a:blip r:embed="rId4"/>
          <a:stretch>
            <a:fillRect/>
          </a:stretch>
        </p:blipFill>
        <p:spPr>
          <a:xfrm>
            <a:off x="10508566" y="0"/>
            <a:ext cx="1683434" cy="670207"/>
          </a:xfrm>
          <a:prstGeom prst="rect">
            <a:avLst/>
          </a:prstGeom>
        </p:spPr>
      </p:pic>
    </p:spTree>
    <p:extLst>
      <p:ext uri="{BB962C8B-B14F-4D97-AF65-F5344CB8AC3E}">
        <p14:creationId xmlns:p14="http://schemas.microsoft.com/office/powerpoint/2010/main" val="1684212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Rds </a:t>
            </a:r>
            <a:r>
              <a:rPr lang="en-US" dirty="0" err="1" smtClean="0">
                <a:solidFill>
                  <a:schemeClr val="tx1"/>
                </a:solidFill>
              </a:rPr>
              <a:t>mYsql</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3065546" y="1403798"/>
            <a:ext cx="6381750" cy="4905375"/>
          </a:xfrm>
          <a:prstGeom prst="rect">
            <a:avLst/>
          </a:prstGeom>
        </p:spPr>
      </p:pic>
      <p:pic>
        <p:nvPicPr>
          <p:cNvPr id="6" name="Picture 5"/>
          <p:cNvPicPr>
            <a:picLocks noChangeAspect="1"/>
          </p:cNvPicPr>
          <p:nvPr/>
        </p:nvPicPr>
        <p:blipFill>
          <a:blip r:embed="rId4"/>
          <a:stretch>
            <a:fillRect/>
          </a:stretch>
        </p:blipFill>
        <p:spPr>
          <a:xfrm>
            <a:off x="10508566" y="0"/>
            <a:ext cx="1683434" cy="670207"/>
          </a:xfrm>
          <a:prstGeom prst="rect">
            <a:avLst/>
          </a:prstGeom>
        </p:spPr>
      </p:pic>
    </p:spTree>
    <p:extLst>
      <p:ext uri="{BB962C8B-B14F-4D97-AF65-F5344CB8AC3E}">
        <p14:creationId xmlns:p14="http://schemas.microsoft.com/office/powerpoint/2010/main" val="3341546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Rds </a:t>
            </a:r>
            <a:r>
              <a:rPr lang="en-US" dirty="0" err="1" smtClean="0">
                <a:solidFill>
                  <a:schemeClr val="tx1"/>
                </a:solidFill>
              </a:rPr>
              <a:t>mARIAdb</a:t>
            </a:r>
            <a:r>
              <a:rPr lang="en-US" dirty="0" smtClean="0">
                <a:solidFill>
                  <a:schemeClr val="tx1"/>
                </a:solidFill>
              </a:rPr>
              <a:t> </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2951497" y="1403798"/>
            <a:ext cx="6353175" cy="4648200"/>
          </a:xfrm>
          <a:prstGeom prst="rect">
            <a:avLst/>
          </a:prstGeom>
        </p:spPr>
      </p:pic>
      <p:pic>
        <p:nvPicPr>
          <p:cNvPr id="6" name="Picture 5"/>
          <p:cNvPicPr>
            <a:picLocks noChangeAspect="1"/>
          </p:cNvPicPr>
          <p:nvPr/>
        </p:nvPicPr>
        <p:blipFill>
          <a:blip r:embed="rId4"/>
          <a:stretch>
            <a:fillRect/>
          </a:stretch>
        </p:blipFill>
        <p:spPr>
          <a:xfrm>
            <a:off x="10508566" y="0"/>
            <a:ext cx="1683434" cy="670207"/>
          </a:xfrm>
          <a:prstGeom prst="rect">
            <a:avLst/>
          </a:prstGeom>
        </p:spPr>
      </p:pic>
    </p:spTree>
    <p:extLst>
      <p:ext uri="{BB962C8B-B14F-4D97-AF65-F5344CB8AC3E}">
        <p14:creationId xmlns:p14="http://schemas.microsoft.com/office/powerpoint/2010/main" val="1993554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Rds </a:t>
            </a:r>
            <a:r>
              <a:rPr lang="en-US" dirty="0" err="1" smtClean="0">
                <a:solidFill>
                  <a:schemeClr val="tx1"/>
                </a:solidFill>
              </a:rPr>
              <a:t>pOSTGREsql</a:t>
            </a:r>
            <a:r>
              <a:rPr lang="en-US" dirty="0" smtClean="0">
                <a:solidFill>
                  <a:schemeClr val="tx1"/>
                </a:solidFill>
              </a:rPr>
              <a:t>  </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2919412" y="1403798"/>
            <a:ext cx="6353175" cy="4838700"/>
          </a:xfrm>
          <a:prstGeom prst="rect">
            <a:avLst/>
          </a:prstGeom>
        </p:spPr>
      </p:pic>
      <p:pic>
        <p:nvPicPr>
          <p:cNvPr id="6" name="Picture 5"/>
          <p:cNvPicPr>
            <a:picLocks noChangeAspect="1"/>
          </p:cNvPicPr>
          <p:nvPr/>
        </p:nvPicPr>
        <p:blipFill>
          <a:blip r:embed="rId4"/>
          <a:stretch>
            <a:fillRect/>
          </a:stretch>
        </p:blipFill>
        <p:spPr>
          <a:xfrm>
            <a:off x="10508566" y="0"/>
            <a:ext cx="1683434" cy="670207"/>
          </a:xfrm>
          <a:prstGeom prst="rect">
            <a:avLst/>
          </a:prstGeom>
        </p:spPr>
      </p:pic>
    </p:spTree>
    <p:extLst>
      <p:ext uri="{BB962C8B-B14F-4D97-AF65-F5344CB8AC3E}">
        <p14:creationId xmlns:p14="http://schemas.microsoft.com/office/powerpoint/2010/main" val="2715093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Rds </a:t>
            </a:r>
            <a:r>
              <a:rPr lang="en-US" dirty="0" err="1" smtClean="0">
                <a:solidFill>
                  <a:schemeClr val="tx1"/>
                </a:solidFill>
              </a:rPr>
              <a:t>oRACLE</a:t>
            </a:r>
            <a:r>
              <a:rPr lang="en-US" dirty="0" smtClean="0">
                <a:solidFill>
                  <a:schemeClr val="tx1"/>
                </a:solidFill>
              </a:rPr>
              <a:t>  </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2905125" y="1403798"/>
            <a:ext cx="6381750" cy="5000625"/>
          </a:xfrm>
          <a:prstGeom prst="rect">
            <a:avLst/>
          </a:prstGeom>
        </p:spPr>
      </p:pic>
      <p:pic>
        <p:nvPicPr>
          <p:cNvPr id="6" name="Picture 5"/>
          <p:cNvPicPr>
            <a:picLocks noChangeAspect="1"/>
          </p:cNvPicPr>
          <p:nvPr/>
        </p:nvPicPr>
        <p:blipFill>
          <a:blip r:embed="rId4"/>
          <a:stretch>
            <a:fillRect/>
          </a:stretch>
        </p:blipFill>
        <p:spPr>
          <a:xfrm>
            <a:off x="10508566" y="0"/>
            <a:ext cx="1683434" cy="670207"/>
          </a:xfrm>
          <a:prstGeom prst="rect">
            <a:avLst/>
          </a:prstGeom>
        </p:spPr>
      </p:pic>
    </p:spTree>
    <p:extLst>
      <p:ext uri="{BB962C8B-B14F-4D97-AF65-F5344CB8AC3E}">
        <p14:creationId xmlns:p14="http://schemas.microsoft.com/office/powerpoint/2010/main" val="1830215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Rds Microsoft </a:t>
            </a:r>
            <a:r>
              <a:rPr lang="en-US" dirty="0" err="1" smtClean="0">
                <a:solidFill>
                  <a:schemeClr val="tx1"/>
                </a:solidFill>
              </a:rPr>
              <a:t>sql</a:t>
            </a:r>
            <a:r>
              <a:rPr lang="en-US" dirty="0" smtClean="0">
                <a:solidFill>
                  <a:schemeClr val="tx1"/>
                </a:solidFill>
              </a:rPr>
              <a:t> Server  </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2933700" y="1403798"/>
            <a:ext cx="6324600" cy="4953000"/>
          </a:xfrm>
          <a:prstGeom prst="rect">
            <a:avLst/>
          </a:prstGeom>
        </p:spPr>
      </p:pic>
      <p:pic>
        <p:nvPicPr>
          <p:cNvPr id="6" name="Picture 5"/>
          <p:cNvPicPr>
            <a:picLocks noChangeAspect="1"/>
          </p:cNvPicPr>
          <p:nvPr/>
        </p:nvPicPr>
        <p:blipFill>
          <a:blip r:embed="rId4"/>
          <a:stretch>
            <a:fillRect/>
          </a:stretch>
        </p:blipFill>
        <p:spPr>
          <a:xfrm>
            <a:off x="10508566" y="0"/>
            <a:ext cx="1683434" cy="670207"/>
          </a:xfrm>
          <a:prstGeom prst="rect">
            <a:avLst/>
          </a:prstGeom>
        </p:spPr>
      </p:pic>
    </p:spTree>
    <p:extLst>
      <p:ext uri="{BB962C8B-B14F-4D97-AF65-F5344CB8AC3E}">
        <p14:creationId xmlns:p14="http://schemas.microsoft.com/office/powerpoint/2010/main" val="2230167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12076</TotalTime>
  <Words>64</Words>
  <Application>Microsoft Office PowerPoint</Application>
  <PresentationFormat>Widescreen</PresentationFormat>
  <Paragraphs>31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3</vt:lpstr>
      <vt:lpstr>Slice</vt:lpstr>
      <vt:lpstr>AWS Database</vt:lpstr>
      <vt:lpstr>AMAZON Relational database service</vt:lpstr>
      <vt:lpstr>Database</vt:lpstr>
      <vt:lpstr>rds aURORA</vt:lpstr>
      <vt:lpstr>Rds mYsql</vt:lpstr>
      <vt:lpstr>Rds mARIAdb </vt:lpstr>
      <vt:lpstr>Rds pOSTGREsql  </vt:lpstr>
      <vt:lpstr>Rds oRACLE  </vt:lpstr>
      <vt:lpstr>Rds Microsoft sql Server  </vt:lpstr>
      <vt:lpstr>DynamoDB</vt:lpstr>
      <vt:lpstr>elasticache</vt:lpstr>
      <vt:lpstr>Amazon redshift</vt:lpstr>
      <vt:lpstr>How to stop and start RDS by script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solution for AWSomeTrips</dc:title>
  <dc:creator>vinod.k</dc:creator>
  <cp:lastModifiedBy>vinod.k</cp:lastModifiedBy>
  <cp:revision>366</cp:revision>
  <dcterms:created xsi:type="dcterms:W3CDTF">2018-04-05T06:53:35Z</dcterms:created>
  <dcterms:modified xsi:type="dcterms:W3CDTF">2018-07-30T05:40:52Z</dcterms:modified>
</cp:coreProperties>
</file>