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74" r:id="rId2"/>
    <p:sldId id="276" r:id="rId3"/>
    <p:sldId id="261" r:id="rId4"/>
    <p:sldId id="262" r:id="rId5"/>
    <p:sldId id="264" r:id="rId6"/>
    <p:sldId id="265" r:id="rId7"/>
    <p:sldId id="266" r:id="rId8"/>
    <p:sldId id="271" r:id="rId9"/>
    <p:sldId id="268" r:id="rId10"/>
    <p:sldId id="277" r:id="rId11"/>
    <p:sldId id="278" r:id="rId12"/>
    <p:sldId id="279" r:id="rId13"/>
    <p:sldId id="281" r:id="rId14"/>
    <p:sldId id="282" r:id="rId15"/>
    <p:sldId id="280" r:id="rId16"/>
    <p:sldId id="283" r:id="rId17"/>
    <p:sldId id="284" r:id="rId18"/>
    <p:sldId id="285" r:id="rId19"/>
    <p:sldId id="287" r:id="rId20"/>
    <p:sldId id="288" r:id="rId21"/>
    <p:sldId id="289" r:id="rId22"/>
    <p:sldId id="293" r:id="rId23"/>
    <p:sldId id="286" r:id="rId24"/>
    <p:sldId id="269" r:id="rId25"/>
    <p:sldId id="290" r:id="rId26"/>
    <p:sldId id="291" r:id="rId27"/>
    <p:sldId id="292" r:id="rId28"/>
    <p:sldId id="27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0502" autoAdjust="0"/>
  </p:normalViewPr>
  <p:slideViewPr>
    <p:cSldViewPr>
      <p:cViewPr varScale="1">
        <p:scale>
          <a:sx n="77" d="100"/>
          <a:sy n="77" d="100"/>
        </p:scale>
        <p:origin x="1882"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3A9949-8081-44E6-B111-89961A19119E}" type="datetimeFigureOut">
              <a:rPr lang="en-US" smtClean="0"/>
              <a:t>3/22/2024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A8E0A4-B6F5-4711-BBA0-825C8D5A31F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A8E0A4-B6F5-4711-BBA0-825C8D5A31FD}"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6D179B-B49B-4379-BFEC-0A73B5C4CE91}"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5C102-2FAF-4E3D-9098-42A40E5F3D4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D179B-B49B-4379-BFEC-0A73B5C4CE91}"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5C102-2FAF-4E3D-9098-42A40E5F3D4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D179B-B49B-4379-BFEC-0A73B5C4CE91}"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5C102-2FAF-4E3D-9098-42A40E5F3D46}"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D179B-B49B-4379-BFEC-0A73B5C4CE91}"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5C102-2FAF-4E3D-9098-42A40E5F3D46}"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D179B-B49B-4379-BFEC-0A73B5C4CE91}"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5C102-2FAF-4E3D-9098-42A40E5F3D46}"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D179B-B49B-4379-BFEC-0A73B5C4CE91}"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5C102-2FAF-4E3D-9098-42A40E5F3D46}"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6D179B-B49B-4379-BFEC-0A73B5C4CE91}"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5C102-2FAF-4E3D-9098-42A40E5F3D46}"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6D179B-B49B-4379-BFEC-0A73B5C4CE91}"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5C102-2FAF-4E3D-9098-42A40E5F3D4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6D179B-B49B-4379-BFEC-0A73B5C4CE91}"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5C102-2FAF-4E3D-9098-42A40E5F3D4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D179B-B49B-4379-BFEC-0A73B5C4CE91}"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5C102-2FAF-4E3D-9098-42A40E5F3D4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6D179B-B49B-4379-BFEC-0A73B5C4CE91}" type="datetimeFigureOut">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15C102-2FAF-4E3D-9098-42A40E5F3D4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6D179B-B49B-4379-BFEC-0A73B5C4CE91}" type="datetimeFigureOut">
              <a:rPr lang="en-IN" smtClean="0"/>
              <a:t>22-03-2024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15C102-2FAF-4E3D-9098-42A40E5F3D4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6D179B-B49B-4379-BFEC-0A73B5C4CE91}" type="datetimeFigureOut">
              <a:rPr lang="en-IN" smtClean="0"/>
              <a:t>22-03-2024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15C102-2FAF-4E3D-9098-42A40E5F3D4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6D179B-B49B-4379-BFEC-0A73B5C4CE91}" type="datetimeFigureOut">
              <a:rPr lang="en-IN" smtClean="0"/>
              <a:t>22-03-2024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15C102-2FAF-4E3D-9098-42A40E5F3D4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06D179B-B49B-4379-BFEC-0A73B5C4CE91}" type="datetimeFigureOut">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15C102-2FAF-4E3D-9098-42A40E5F3D4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6D179B-B49B-4379-BFEC-0A73B5C4CE91}" type="datetimeFigureOut">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15C102-2FAF-4E3D-9098-42A40E5F3D4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6D179B-B49B-4379-BFEC-0A73B5C4CE91}" type="datetimeFigureOut">
              <a:rPr lang="en-IN" smtClean="0"/>
              <a:t>22-03-2024</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915C102-2FAF-4E3D-9098-42A40E5F3D4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8" y="609600"/>
            <a:ext cx="6698706" cy="1320800"/>
          </a:xfrm>
        </p:spPr>
        <p:txBody>
          <a:bodyPr/>
          <a:lstStyle/>
          <a:p>
            <a:r>
              <a:rPr lang="en-US" dirty="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       CMR TECHNICAL CAMPUS</a:t>
            </a:r>
            <a:endParaRPr lang="en-US" dirty="0"/>
          </a:p>
        </p:txBody>
      </p:sp>
      <p:pic>
        <p:nvPicPr>
          <p:cNvPr id="5" name="Picture 4"/>
          <p:cNvPicPr>
            <a:picLocks noChangeAspect="1"/>
          </p:cNvPicPr>
          <p:nvPr/>
        </p:nvPicPr>
        <p:blipFill>
          <a:blip r:embed="rId2" cstate="print"/>
          <a:stretch>
            <a:fillRect/>
          </a:stretch>
        </p:blipFill>
        <p:spPr>
          <a:xfrm>
            <a:off x="7380312" y="404664"/>
            <a:ext cx="1465044" cy="1080120"/>
          </a:xfrm>
          <a:prstGeom prst="rect">
            <a:avLst/>
          </a:prstGeom>
        </p:spPr>
      </p:pic>
      <p:pic>
        <p:nvPicPr>
          <p:cNvPr id="6" name="Picture 5"/>
          <p:cNvPicPr>
            <a:picLocks noChangeAspect="1"/>
          </p:cNvPicPr>
          <p:nvPr/>
        </p:nvPicPr>
        <p:blipFill>
          <a:blip r:embed="rId3" cstate="print"/>
          <a:stretch>
            <a:fillRect/>
          </a:stretch>
        </p:blipFill>
        <p:spPr>
          <a:xfrm>
            <a:off x="1" y="188640"/>
            <a:ext cx="1475656" cy="1410633"/>
          </a:xfrm>
          <a:prstGeom prst="rect">
            <a:avLst/>
          </a:prstGeom>
        </p:spPr>
      </p:pic>
      <p:sp>
        <p:nvSpPr>
          <p:cNvPr id="7" name="Rectangle 6"/>
          <p:cNvSpPr/>
          <p:nvPr/>
        </p:nvSpPr>
        <p:spPr>
          <a:xfrm>
            <a:off x="683568" y="1196752"/>
            <a:ext cx="6984776" cy="2553335"/>
          </a:xfrm>
          <a:prstGeom prst="rect">
            <a:avLst/>
          </a:prstGeom>
        </p:spPr>
        <p:txBody>
          <a:bodyPr wrap="square">
            <a:spAutoFit/>
          </a:bodyPr>
          <a:lstStyle/>
          <a:p>
            <a:pPr lvl="0" algn="ctr" defTabSz="457200">
              <a:defRPr/>
            </a:pPr>
            <a:r>
              <a:rPr lang="en-US" altLang="en-IN" sz="2800" b="1" dirty="0">
                <a:solidFill>
                  <a:srgbClr val="A40000"/>
                </a:solidFill>
                <a:effectLst>
                  <a:outerShdw blurRad="38100" dist="38100" dir="2700000" algn="tl">
                    <a:srgbClr val="000000">
                      <a:alpha val="43137"/>
                    </a:srgbClr>
                  </a:outerShdw>
                </a:effectLst>
                <a:latin typeface="Times New Roman" panose="02020603050405020304" charset="0"/>
                <a:ea typeface="Garamond" panose="02020404030301010803"/>
                <a:cs typeface="Times New Roman" panose="02020603050405020304" charset="0"/>
                <a:sym typeface="Garamond" panose="02020404030301010803"/>
              </a:rPr>
              <a:t>UGC AUTONOMOUS</a:t>
            </a:r>
            <a:endParaRPr lang="en-IN" sz="2000" b="1" dirty="0">
              <a:solidFill>
                <a:srgbClr val="A40000"/>
              </a:solidFill>
              <a:effectLst>
                <a:outerShdw blurRad="38100" dist="38100" dir="2700000" algn="tl">
                  <a:srgbClr val="000000">
                    <a:alpha val="43137"/>
                  </a:srgbClr>
                </a:outerShdw>
              </a:effectLst>
              <a:latin typeface="Times New Roman" panose="02020603050405020304" charset="0"/>
              <a:ea typeface="Garamond" panose="02020404030301010803"/>
              <a:cs typeface="Times New Roman" panose="02020603050405020304" charset="0"/>
              <a:sym typeface="Garamond" panose="02020404030301010803"/>
            </a:endParaRPr>
          </a:p>
          <a:p>
            <a:pPr lvl="0" algn="ctr" defTabSz="457200">
              <a:defRPr/>
            </a:pPr>
            <a:r>
              <a:rPr lang="en-IN" b="1" dirty="0">
                <a:solidFill>
                  <a:srgbClr val="DE1103"/>
                </a:solidFill>
                <a:latin typeface="Times New Roman" panose="02020603050405020304" charset="0"/>
                <a:ea typeface="Garamond" panose="02020404030301010803"/>
                <a:cs typeface="Times New Roman" panose="02020603050405020304" charset="0"/>
                <a:sym typeface="Garamond" panose="02020404030301010803"/>
              </a:rPr>
              <a:t>Accredited  by  NBA</a:t>
            </a:r>
            <a:r>
              <a:rPr lang="en-US" altLang="en-IN" b="1" dirty="0">
                <a:solidFill>
                  <a:srgbClr val="DE1103"/>
                </a:solidFill>
                <a:latin typeface="Times New Roman" panose="02020603050405020304" charset="0"/>
                <a:ea typeface="Garamond" panose="02020404030301010803"/>
                <a:cs typeface="Times New Roman" panose="02020603050405020304" charset="0"/>
                <a:sym typeface="Garamond" panose="02020404030301010803"/>
              </a:rPr>
              <a:t> &amp; NAAC with ‘A’ Grade </a:t>
            </a:r>
          </a:p>
          <a:p>
            <a:pPr lvl="0" algn="ctr" defTabSz="457200">
              <a:defRPr/>
            </a:pPr>
            <a:r>
              <a:rPr lang="en-IN" b="1" dirty="0">
                <a:solidFill>
                  <a:srgbClr val="00B050"/>
                </a:solidFill>
                <a:latin typeface="Times New Roman" panose="02020603050405020304" charset="0"/>
                <a:ea typeface="Garamond" panose="02020404030301010803"/>
                <a:cs typeface="Times New Roman" panose="02020603050405020304" charset="0"/>
                <a:sym typeface="Garamond" panose="02020404030301010803"/>
              </a:rPr>
              <a:t>Approved  by AICTE,</a:t>
            </a:r>
            <a:r>
              <a:rPr lang="en-US" altLang="en-IN" b="1" dirty="0">
                <a:solidFill>
                  <a:srgbClr val="00B050"/>
                </a:solidFill>
                <a:latin typeface="Times New Roman" panose="02020603050405020304" charset="0"/>
                <a:ea typeface="Garamond" panose="02020404030301010803"/>
                <a:cs typeface="Times New Roman" panose="02020603050405020304" charset="0"/>
                <a:sym typeface="Garamond" panose="02020404030301010803"/>
              </a:rPr>
              <a:t>New Delhi and </a:t>
            </a:r>
            <a:r>
              <a:rPr lang="en-IN" b="1" dirty="0">
                <a:solidFill>
                  <a:srgbClr val="00B050"/>
                </a:solidFill>
                <a:latin typeface="Times New Roman" panose="02020603050405020304" charset="0"/>
                <a:ea typeface="Garamond" panose="02020404030301010803"/>
                <a:cs typeface="Times New Roman" panose="02020603050405020304" charset="0"/>
                <a:sym typeface="Garamond" panose="02020404030301010803"/>
              </a:rPr>
              <a:t>affiliated to  JNTU</a:t>
            </a:r>
            <a:r>
              <a:rPr lang="en-US" altLang="en-IN" b="1" dirty="0">
                <a:solidFill>
                  <a:srgbClr val="00B050"/>
                </a:solidFill>
                <a:latin typeface="Times New Roman" panose="02020603050405020304" charset="0"/>
                <a:ea typeface="Garamond" panose="02020404030301010803"/>
                <a:cs typeface="Times New Roman" panose="02020603050405020304" charset="0"/>
                <a:sym typeface="Garamond" panose="02020404030301010803"/>
              </a:rPr>
              <a:t>,Hyderabad</a:t>
            </a:r>
            <a:br>
              <a:rPr lang="en-IN" b="1" dirty="0">
                <a:solidFill>
                  <a:srgbClr val="00B050"/>
                </a:solidFill>
                <a:latin typeface="Times New Roman" panose="02020603050405020304" charset="0"/>
                <a:ea typeface="Garamond" panose="02020404030301010803"/>
                <a:cs typeface="Times New Roman" panose="02020603050405020304" charset="0"/>
                <a:sym typeface="Garamond" panose="02020404030301010803"/>
              </a:rPr>
            </a:br>
            <a:r>
              <a:rPr lang="en-US" altLang="en-IN" b="1" dirty="0">
                <a:solidFill>
                  <a:srgbClr val="00B050"/>
                </a:solidFill>
                <a:latin typeface="Times New Roman" panose="02020603050405020304" charset="0"/>
                <a:ea typeface="Garamond" panose="02020404030301010803"/>
                <a:cs typeface="Times New Roman" panose="02020603050405020304" charset="0"/>
                <a:sym typeface="Garamond" panose="02020404030301010803"/>
              </a:rPr>
              <a:t>   </a:t>
            </a:r>
            <a:r>
              <a:rPr lang="en-IN" sz="1600" b="1" dirty="0">
                <a:gradFill>
                  <a:gsLst>
                    <a:gs pos="0">
                      <a:srgbClr val="012D86"/>
                    </a:gs>
                    <a:gs pos="100000">
                      <a:srgbClr val="0E2557"/>
                    </a:gs>
                  </a:gsLst>
                  <a:lin scaled="0"/>
                </a:gradFill>
                <a:latin typeface="Times New Roman" panose="02020603050405020304" charset="0"/>
                <a:ea typeface="Garamond" panose="02020404030301010803"/>
                <a:cs typeface="Times New Roman" panose="02020603050405020304" charset="0"/>
                <a:sym typeface="Garamond" panose="02020404030301010803"/>
              </a:rPr>
              <a:t>Kandlakoya  (V), Medchal Road, Hyderabad -501401</a:t>
            </a:r>
            <a:r>
              <a:rPr lang="en-US" altLang="en-IN" sz="1600" b="1" dirty="0">
                <a:gradFill>
                  <a:gsLst>
                    <a:gs pos="0">
                      <a:srgbClr val="012D86"/>
                    </a:gs>
                    <a:gs pos="100000">
                      <a:srgbClr val="0E2557"/>
                    </a:gs>
                  </a:gsLst>
                  <a:lin scaled="0"/>
                </a:gradFill>
                <a:latin typeface="Times New Roman" panose="02020603050405020304" charset="0"/>
                <a:ea typeface="Garamond" panose="02020404030301010803"/>
                <a:cs typeface="Times New Roman" panose="02020603050405020304" charset="0"/>
                <a:sym typeface="Garamond" panose="02020404030301010803"/>
              </a:rPr>
              <a:t>, Telangana</a:t>
            </a:r>
            <a:endParaRPr lang="en-IN" sz="1600" b="1" dirty="0">
              <a:solidFill>
                <a:sysClr val="windowText" lastClr="000000"/>
              </a:solidFill>
              <a:latin typeface="Times New Roman" panose="02020603050405020304" charset="0"/>
              <a:ea typeface="Garamond" panose="02020404030301010803"/>
              <a:cs typeface="Times New Roman" panose="02020603050405020304" charset="0"/>
              <a:sym typeface="Garamond" panose="02020404030301010803"/>
            </a:endParaRPr>
          </a:p>
          <a:p>
            <a:pPr lvl="0" defTabSz="457200">
              <a:defRPr/>
            </a:pPr>
            <a:endParaRPr lang="en-IN" dirty="0">
              <a:solidFill>
                <a:sysClr val="windowText" lastClr="000000"/>
              </a:solidFill>
              <a:latin typeface="Times New Roman" panose="02020603050405020304" charset="0"/>
              <a:ea typeface="Garamond" panose="02020404030301010803"/>
              <a:cs typeface="Times New Roman" panose="02020603050405020304" charset="0"/>
              <a:sym typeface="Garamond" panose="02020404030301010803"/>
            </a:endParaRPr>
          </a:p>
          <a:p>
            <a:pPr lvl="0" algn="ctr" defTabSz="457200">
              <a:defRPr/>
            </a:pPr>
            <a:r>
              <a:rPr lang="en-US" altLang="en-IN" sz="2400" dirty="0">
                <a:solidFill>
                  <a:sysClr val="windowText" lastClr="000000"/>
                </a:solidFill>
                <a:latin typeface="Times New Roman" panose="02020603050405020304" charset="0"/>
                <a:ea typeface="Garamond" panose="02020404030301010803"/>
                <a:cs typeface="Times New Roman" panose="02020603050405020304" charset="0"/>
                <a:sym typeface="Garamond" panose="02020404030301010803"/>
              </a:rPr>
              <a:t>    </a:t>
            </a:r>
            <a:r>
              <a:rPr lang="en-IN" sz="2400" dirty="0">
                <a:solidFill>
                  <a:sysClr val="windowText" lastClr="000000"/>
                </a:solidFill>
                <a:latin typeface="Times New Roman" panose="02020603050405020304" charset="0"/>
                <a:ea typeface="Garamond" panose="02020404030301010803"/>
                <a:cs typeface="Times New Roman" panose="02020603050405020304" charset="0"/>
                <a:sym typeface="Garamond" panose="02020404030301010803"/>
              </a:rPr>
              <a:t>Department of Computer Science and Engineering</a:t>
            </a:r>
          </a:p>
          <a:p>
            <a:pPr lvl="0" defTabSz="457200">
              <a:defRPr/>
            </a:pPr>
            <a:r>
              <a:rPr lang="en-IN" altLang="en-US" b="1" dirty="0">
                <a:solidFill>
                  <a:sysClr val="windowText" lastClr="000000"/>
                </a:solidFill>
                <a:latin typeface="Times New Roman" panose="02020603050405020304" charset="0"/>
                <a:cs typeface="Times New Roman" panose="02020603050405020304" charset="0"/>
              </a:rPr>
              <a:t>                     </a:t>
            </a:r>
            <a:r>
              <a:rPr lang="en-IN" altLang="en-US" b="1" dirty="0">
                <a:ln w="12700">
                  <a:solidFill>
                    <a:srgbClr val="83992A"/>
                  </a:solidFill>
                  <a:prstDash val="solid"/>
                </a:ln>
                <a:pattFill prst="pct50">
                  <a:fgClr>
                    <a:srgbClr val="83992A"/>
                  </a:fgClr>
                  <a:bgClr>
                    <a:srgbClr val="83992A">
                      <a:lumMod val="20000"/>
                      <a:lumOff val="80000"/>
                    </a:srgbClr>
                  </a:bgClr>
                </a:pattFill>
                <a:effectLst>
                  <a:outerShdw dist="38100" dir="2640000" algn="bl" rotWithShape="0">
                    <a:srgbClr val="83992A"/>
                  </a:outerShdw>
                </a:effectLst>
                <a:latin typeface="Times New Roman" panose="02020603050405020304" charset="0"/>
                <a:cs typeface="Times New Roman" panose="02020603050405020304" charset="0"/>
              </a:rPr>
              <a:t> </a:t>
            </a:r>
          </a:p>
          <a:p>
            <a:pPr lvl="0" defTabSz="457200">
              <a:defRPr/>
            </a:pPr>
            <a:r>
              <a:rPr lang="en-IN" altLang="en-US" b="1" dirty="0">
                <a:ln w="12700">
                  <a:solidFill>
                    <a:srgbClr val="83992A"/>
                  </a:solidFill>
                  <a:prstDash val="solid"/>
                </a:ln>
                <a:pattFill prst="pct50">
                  <a:fgClr>
                    <a:srgbClr val="83992A"/>
                  </a:fgClr>
                  <a:bgClr>
                    <a:srgbClr val="83992A">
                      <a:lumMod val="20000"/>
                      <a:lumOff val="80000"/>
                    </a:srgbClr>
                  </a:bgClr>
                </a:pattFill>
                <a:effectLst>
                  <a:outerShdw dist="38100" dir="2640000" algn="bl" rotWithShape="0">
                    <a:srgbClr val="83992A"/>
                  </a:outerShdw>
                </a:effectLst>
                <a:latin typeface="Times New Roman" panose="02020603050405020304" charset="0"/>
                <a:cs typeface="Times New Roman" panose="02020603050405020304" charset="0"/>
              </a:rPr>
              <a:t>                  </a:t>
            </a:r>
            <a:r>
              <a:rPr lang="en-US" altLang="en-IN" b="1" dirty="0">
                <a:ln w="12700">
                  <a:solidFill>
                    <a:srgbClr val="83992A"/>
                  </a:solidFill>
                  <a:prstDash val="solid"/>
                </a:ln>
                <a:pattFill prst="pct50">
                  <a:fgClr>
                    <a:srgbClr val="83992A"/>
                  </a:fgClr>
                  <a:bgClr>
                    <a:srgbClr val="83992A">
                      <a:lumMod val="20000"/>
                      <a:lumOff val="80000"/>
                    </a:srgbClr>
                  </a:bgClr>
                </a:pattFill>
                <a:effectLst>
                  <a:outerShdw dist="38100" dir="2640000" algn="bl" rotWithShape="0">
                    <a:srgbClr val="83992A"/>
                  </a:outerShdw>
                </a:effectLst>
                <a:latin typeface="Times New Roman" panose="02020603050405020304" charset="0"/>
                <a:cs typeface="Times New Roman" panose="02020603050405020304" charset="0"/>
              </a:rPr>
              <a:t>	         </a:t>
            </a:r>
            <a:r>
              <a:rPr lang="en-IN" altLang="en-US" b="1" dirty="0">
                <a:ln w="12700">
                  <a:solidFill>
                    <a:srgbClr val="83992A"/>
                  </a:solidFill>
                  <a:prstDash val="solid"/>
                </a:ln>
                <a:pattFill prst="pct50">
                  <a:fgClr>
                    <a:srgbClr val="83992A"/>
                  </a:fgClr>
                  <a:bgClr>
                    <a:srgbClr val="83992A">
                      <a:lumMod val="20000"/>
                      <a:lumOff val="80000"/>
                    </a:srgbClr>
                  </a:bgClr>
                </a:pattFill>
                <a:effectLst>
                  <a:outerShdw dist="38100" dir="2640000" algn="bl" rotWithShape="0">
                    <a:srgbClr val="83992A"/>
                  </a:outerShdw>
                </a:effectLst>
                <a:latin typeface="Times New Roman" panose="02020603050405020304" charset="0"/>
                <a:cs typeface="Times New Roman" panose="02020603050405020304" charset="0"/>
              </a:rPr>
              <a:t> </a:t>
            </a:r>
            <a:r>
              <a:rPr lang="en-IN" altLang="en-US" b="1" dirty="0">
                <a:solidFill>
                  <a:srgbClr val="002060"/>
                </a:solidFill>
                <a:effectLst>
                  <a:outerShdw blurRad="38100" dist="19050" dir="2700000" algn="tl" rotWithShape="0">
                    <a:sysClr val="windowText" lastClr="000000">
                      <a:alpha val="40000"/>
                    </a:sysClr>
                  </a:outerShdw>
                </a:effectLst>
                <a:latin typeface="Times New Roman" panose="02020603050405020304" charset="0"/>
                <a:cs typeface="Times New Roman" panose="02020603050405020304" charset="0"/>
              </a:rPr>
              <a:t>M</a:t>
            </a:r>
            <a:r>
              <a:rPr lang="en-US" altLang="en-IN" b="1" dirty="0">
                <a:solidFill>
                  <a:srgbClr val="002060"/>
                </a:solidFill>
                <a:effectLst>
                  <a:outerShdw blurRad="38100" dist="19050" dir="2700000" algn="tl" rotWithShape="0">
                    <a:sysClr val="windowText" lastClr="000000">
                      <a:alpha val="40000"/>
                    </a:sysClr>
                  </a:outerShdw>
                </a:effectLst>
                <a:latin typeface="Times New Roman" panose="02020603050405020304" charset="0"/>
                <a:cs typeface="Times New Roman" panose="02020603050405020304" charset="0"/>
              </a:rPr>
              <a:t>ajor</a:t>
            </a:r>
            <a:r>
              <a:rPr lang="en-IN" altLang="en-US" b="1" dirty="0">
                <a:solidFill>
                  <a:srgbClr val="002060"/>
                </a:solidFill>
                <a:effectLst>
                  <a:outerShdw blurRad="38100" dist="19050" dir="2700000" algn="tl" rotWithShape="0">
                    <a:sysClr val="windowText" lastClr="000000">
                      <a:alpha val="40000"/>
                    </a:sysClr>
                  </a:outerShdw>
                </a:effectLst>
                <a:latin typeface="Times New Roman" panose="02020603050405020304" charset="0"/>
                <a:cs typeface="Times New Roman" panose="02020603050405020304" charset="0"/>
              </a:rPr>
              <a:t> Project Review</a:t>
            </a:r>
          </a:p>
        </p:txBody>
      </p:sp>
      <p:sp>
        <p:nvSpPr>
          <p:cNvPr id="8" name="Text Box 99"/>
          <p:cNvSpPr txBox="1"/>
          <p:nvPr/>
        </p:nvSpPr>
        <p:spPr>
          <a:xfrm>
            <a:off x="107504" y="3789040"/>
            <a:ext cx="9036496" cy="1477328"/>
          </a:xfrm>
          <a:prstGeom prst="rect">
            <a:avLst/>
          </a:prstGeom>
          <a:noFill/>
          <a:ln w="9525">
            <a:noFill/>
          </a:ln>
        </p:spPr>
        <p:txBody>
          <a:bodyPr vert="horz"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noProof="0" dirty="0">
                <a:ln>
                  <a:noFill/>
                </a:ln>
                <a:solidFill>
                  <a:srgbClr val="FF0000"/>
                </a:solidFill>
                <a:effectLst/>
                <a:uLnTx/>
                <a:uFillTx/>
                <a:latin typeface="Times New Roman" panose="02020603050405020304" charset="0"/>
                <a:ea typeface="SimSun" panose="02010600030101010101" pitchFamily="2" charset="-122"/>
                <a:cs typeface="Times New Roman" panose="02020603050405020304" charset="0"/>
              </a:rPr>
              <a:t>PREDICTING STOCK MARKET TRENDS USING MACHINE LEARNING AND DEEP LEARNING ALGORITMS VIA CONTINUOUS AND BINARY DATA</a:t>
            </a:r>
          </a:p>
          <a:p>
            <a:pPr marL="0" marR="0" lvl="0" indent="0" algn="ctr" defTabSz="457200" rtl="0" eaLnBrk="1" fontAlgn="auto" latinLnBrk="0" hangingPunct="1">
              <a:lnSpc>
                <a:spcPct val="100000"/>
              </a:lnSpc>
              <a:spcBef>
                <a:spcPct val="0"/>
              </a:spcBef>
              <a:spcAft>
                <a:spcPts val="0"/>
              </a:spcAft>
              <a:buClrTx/>
              <a:buSzTx/>
              <a:buFontTx/>
              <a:buNone/>
              <a:defRPr/>
            </a:pPr>
            <a:r>
              <a:rPr kumimoji="0" lang="en-US" b="1" i="0" u="none" strike="noStrike" kern="1200" cap="none" spc="0" normalizeH="0" baseline="0" noProof="0" dirty="0">
                <a:ln>
                  <a:noFill/>
                </a:ln>
                <a:solidFill>
                  <a:srgbClr val="002060"/>
                </a:solidFill>
                <a:effectLst/>
                <a:uLnTx/>
                <a:uFillTx/>
                <a:latin typeface="Times New Roman" panose="02020603050405020304" charset="0"/>
                <a:ea typeface="SimSun" panose="02010600030101010101" pitchFamily="2" charset="-122"/>
                <a:cs typeface="+mn-cs"/>
              </a:rPr>
              <a:t>BATCH NO-07</a:t>
            </a:r>
            <a:endParaRPr kumimoji="0" lang="en-US" b="1" i="0" u="none" strike="noStrike" kern="1200" cap="none" spc="0" normalizeH="0" baseline="0" noProof="0" dirty="0">
              <a:ln>
                <a:noFill/>
              </a:ln>
              <a:solidFill>
                <a:srgbClr val="002060"/>
              </a:solidFill>
              <a:effectLst/>
              <a:uLnTx/>
              <a:uFillTx/>
              <a:latin typeface="+mn-lt"/>
              <a:ea typeface="+mn-ea"/>
              <a:cs typeface="+mn-cs"/>
            </a:endParaRPr>
          </a:p>
        </p:txBody>
      </p:sp>
      <p:sp>
        <p:nvSpPr>
          <p:cNvPr id="10" name="Rectangle 9"/>
          <p:cNvSpPr/>
          <p:nvPr/>
        </p:nvSpPr>
        <p:spPr>
          <a:xfrm>
            <a:off x="395536" y="5229200"/>
            <a:ext cx="4572000" cy="1128395"/>
          </a:xfrm>
          <a:prstGeom prst="rect">
            <a:avLst/>
          </a:prstGeom>
        </p:spPr>
        <p:txBody>
          <a:bodyPr>
            <a:spAutoFit/>
          </a:bodyPr>
          <a:lstStyle/>
          <a:p>
            <a:pPr indent="0">
              <a:lnSpc>
                <a:spcPct val="100000"/>
              </a:lnSpc>
              <a:spcBef>
                <a:spcPts val="1045"/>
              </a:spcBef>
              <a:spcAft>
                <a:spcPts val="0"/>
              </a:spcAft>
              <a:buSzPct val="115000"/>
              <a:buFont typeface="Arial" panose="020B0604020202020204"/>
              <a:buNone/>
            </a:pPr>
            <a:r>
              <a:rPr lang="en-US" sz="1400" b="1" u="sng" dirty="0">
                <a:gradFill>
                  <a:gsLst>
                    <a:gs pos="0">
                      <a:srgbClr val="012D86"/>
                    </a:gs>
                    <a:gs pos="100000">
                      <a:srgbClr val="0E2557"/>
                    </a:gs>
                  </a:gsLst>
                  <a:lin scaled="0"/>
                </a:gradFill>
                <a:latin typeface="Times New Roman" panose="02020603050405020304" charset="0"/>
                <a:ea typeface="Garamond" panose="02020404030301010803"/>
                <a:cs typeface="Times New Roman" panose="02020603050405020304" charset="0"/>
                <a:sym typeface="Garamond" panose="02020404030301010803"/>
              </a:rPr>
              <a:t>UNDER THE GUIDENCE OF </a:t>
            </a:r>
            <a:r>
              <a:rPr lang="en-US" sz="1400" u="sng" dirty="0">
                <a:gradFill>
                  <a:gsLst>
                    <a:gs pos="0">
                      <a:srgbClr val="012D86"/>
                    </a:gs>
                    <a:gs pos="100000">
                      <a:srgbClr val="0E2557"/>
                    </a:gs>
                  </a:gsLst>
                  <a:lin scaled="0"/>
                </a:gradFill>
                <a:latin typeface="Times New Roman" panose="02020603050405020304" charset="0"/>
                <a:ea typeface="Garamond" panose="02020404030301010803"/>
                <a:cs typeface="Times New Roman" panose="02020603050405020304" charset="0"/>
                <a:sym typeface="Garamond" panose="02020404030301010803"/>
              </a:rPr>
              <a:t>:</a:t>
            </a:r>
            <a:endParaRPr lang="en-US" sz="1400" dirty="0">
              <a:solidFill>
                <a:srgbClr val="FF0000"/>
              </a:solidFill>
              <a:latin typeface="Times New Roman" panose="02020603050405020304" charset="0"/>
              <a:cs typeface="Times New Roman" panose="02020603050405020304" charset="0"/>
            </a:endParaRPr>
          </a:p>
          <a:p>
            <a:pPr indent="0">
              <a:lnSpc>
                <a:spcPct val="100000"/>
              </a:lnSpc>
              <a:spcBef>
                <a:spcPts val="1045"/>
              </a:spcBef>
              <a:spcAft>
                <a:spcPts val="0"/>
              </a:spcAft>
              <a:buSzPct val="115000"/>
              <a:buFont typeface="Arial" panose="020B0604020202020204"/>
              <a:buNone/>
            </a:pPr>
            <a:r>
              <a:rPr lang="en-IN" altLang="en-US" b="1" dirty="0">
                <a:latin typeface="Times New Roman" panose="02020603050405020304" charset="0"/>
                <a:ea typeface="Garamond" panose="02020404030301010803"/>
                <a:cs typeface="Times New Roman" panose="02020603050405020304" charset="0"/>
                <a:sym typeface="Garamond" panose="02020404030301010803"/>
              </a:rPr>
              <a:t> </a:t>
            </a:r>
            <a:r>
              <a:rPr lang="en-US" altLang="en-IN" b="1" dirty="0">
                <a:latin typeface="Times New Roman" panose="02020603050405020304" charset="0"/>
                <a:ea typeface="Garamond" panose="02020404030301010803"/>
                <a:cs typeface="Times New Roman" panose="02020603050405020304" charset="0"/>
                <a:sym typeface="Garamond" panose="02020404030301010803"/>
              </a:rPr>
              <a:t>      S.APARNA</a:t>
            </a:r>
            <a:r>
              <a:rPr lang="en-US" b="1" dirty="0">
                <a:latin typeface="Times New Roman" panose="02020603050405020304" charset="0"/>
                <a:ea typeface="Garamond" panose="02020404030301010803"/>
                <a:cs typeface="Times New Roman" panose="02020603050405020304" charset="0"/>
                <a:sym typeface="Garamond" panose="02020404030301010803"/>
              </a:rPr>
              <a:t>                                                        </a:t>
            </a:r>
          </a:p>
          <a:p>
            <a:pPr indent="0">
              <a:lnSpc>
                <a:spcPct val="100000"/>
              </a:lnSpc>
              <a:spcBef>
                <a:spcPts val="1045"/>
              </a:spcBef>
              <a:spcAft>
                <a:spcPts val="0"/>
              </a:spcAft>
              <a:buSzPct val="115000"/>
              <a:buFont typeface="Arial" panose="020B0604020202020204"/>
              <a:buNone/>
            </a:pPr>
            <a:r>
              <a:rPr lang="en-US" altLang="en-IN" b="1" dirty="0">
                <a:latin typeface="Times New Roman" panose="02020603050405020304" charset="0"/>
                <a:cs typeface="Times New Roman" panose="02020603050405020304" charset="0"/>
              </a:rPr>
              <a:t> </a:t>
            </a:r>
            <a:r>
              <a:rPr lang="en-IN" altLang="en-US" b="1" dirty="0">
                <a:latin typeface="Times New Roman" panose="02020603050405020304" charset="0"/>
                <a:cs typeface="Times New Roman" panose="02020603050405020304" charset="0"/>
              </a:rPr>
              <a:t>(Assistant </a:t>
            </a:r>
            <a:r>
              <a:rPr lang="en-US" b="1" dirty="0">
                <a:latin typeface="Times New Roman" panose="02020603050405020304" charset="0"/>
                <a:cs typeface="Times New Roman" panose="02020603050405020304" charset="0"/>
              </a:rPr>
              <a:t> </a:t>
            </a:r>
            <a:r>
              <a:rPr lang="en-IN" altLang="en-US" b="1" dirty="0">
                <a:latin typeface="Times New Roman" panose="02020603050405020304" charset="0"/>
                <a:cs typeface="Times New Roman" panose="02020603050405020304" charset="0"/>
              </a:rPr>
              <a:t>Professor)</a:t>
            </a:r>
            <a:r>
              <a:rPr lang="en-US" b="1" dirty="0">
                <a:latin typeface="Times New Roman" panose="02020603050405020304" charset="0"/>
                <a:cs typeface="Times New Roman" panose="02020603050405020304" charset="0"/>
              </a:rPr>
              <a:t> </a:t>
            </a:r>
            <a:endParaRPr lang="en-US" dirty="0"/>
          </a:p>
        </p:txBody>
      </p:sp>
      <p:sp>
        <p:nvSpPr>
          <p:cNvPr id="11" name="Rectangle 10"/>
          <p:cNvSpPr/>
          <p:nvPr/>
        </p:nvSpPr>
        <p:spPr>
          <a:xfrm>
            <a:off x="4716016" y="5229200"/>
            <a:ext cx="1880643" cy="369332"/>
          </a:xfrm>
          <a:prstGeom prst="rect">
            <a:avLst/>
          </a:prstGeom>
        </p:spPr>
        <p:txBody>
          <a:bodyPr wrap="none">
            <a:spAutoFit/>
          </a:bodyPr>
          <a:lstStyle/>
          <a:p>
            <a:r>
              <a:rPr lang="en-US" sz="1600" b="1" dirty="0">
                <a:gradFill>
                  <a:gsLst>
                    <a:gs pos="0">
                      <a:srgbClr val="012D86"/>
                    </a:gs>
                    <a:gs pos="100000">
                      <a:srgbClr val="0E2557"/>
                    </a:gs>
                  </a:gsLst>
                  <a:lin scaled="0"/>
                </a:gradFill>
                <a:latin typeface="Times New Roman" panose="02020603050405020304" charset="0"/>
                <a:ea typeface="Garamond" panose="02020404030301010803"/>
                <a:cs typeface="Times New Roman" panose="02020603050405020304" charset="0"/>
                <a:sym typeface="Garamond" panose="02020404030301010803"/>
              </a:rPr>
              <a:t>PRESENTED BY</a:t>
            </a:r>
            <a:r>
              <a:rPr lang="en-US" b="1" dirty="0">
                <a:gradFill>
                  <a:gsLst>
                    <a:gs pos="0">
                      <a:srgbClr val="012D86"/>
                    </a:gs>
                    <a:gs pos="100000">
                      <a:srgbClr val="0E2557"/>
                    </a:gs>
                  </a:gsLst>
                  <a:lin scaled="0"/>
                </a:gradFill>
                <a:latin typeface="Times New Roman" panose="02020603050405020304" charset="0"/>
                <a:ea typeface="Garamond" panose="02020404030301010803"/>
                <a:cs typeface="Times New Roman" panose="02020603050405020304" charset="0"/>
                <a:sym typeface="Garamond" panose="02020404030301010803"/>
              </a:rPr>
              <a:t>: </a:t>
            </a:r>
            <a:endParaRPr lang="en-US" dirty="0"/>
          </a:p>
        </p:txBody>
      </p:sp>
      <p:sp>
        <p:nvSpPr>
          <p:cNvPr id="13" name="Rectangle 12"/>
          <p:cNvSpPr/>
          <p:nvPr/>
        </p:nvSpPr>
        <p:spPr>
          <a:xfrm>
            <a:off x="4572000" y="5661248"/>
            <a:ext cx="4572000" cy="829945"/>
          </a:xfrm>
          <a:prstGeom prst="rect">
            <a:avLst/>
          </a:prstGeom>
        </p:spPr>
        <p:txBody>
          <a:bodyPr>
            <a:spAutoFit/>
          </a:bodyPr>
          <a:lstStyle/>
          <a:p>
            <a:r>
              <a:rPr lang="en-US" sz="1600" b="1" dirty="0">
                <a:latin typeface="Times New Roman" panose="02020603050405020304" charset="0"/>
                <a:ea typeface="SimSun" panose="02010600030101010101" pitchFamily="2" charset="-122"/>
                <a:cs typeface="Times New Roman" panose="02020603050405020304" charset="0"/>
              </a:rPr>
              <a:t>Y.SHREYA            : 207R1A05P9</a:t>
            </a:r>
          </a:p>
          <a:p>
            <a:r>
              <a:rPr lang="en-US" sz="1600" b="1" dirty="0">
                <a:latin typeface="Times New Roman" panose="02020603050405020304" charset="0"/>
                <a:ea typeface="SimSun" panose="02010600030101010101" pitchFamily="2" charset="-122"/>
                <a:cs typeface="Times New Roman" panose="02020603050405020304" charset="0"/>
              </a:rPr>
              <a:t>A.NITISH              : 207R1A05J8</a:t>
            </a:r>
            <a:r>
              <a:rPr lang="en-IN" altLang="en-US" sz="1600" b="1" dirty="0">
                <a:latin typeface="Times New Roman" panose="02020603050405020304" charset="0"/>
                <a:ea typeface="SimSun" panose="02010600030101010101" pitchFamily="2" charset="-122"/>
                <a:cs typeface="Times New Roman" panose="02020603050405020304" charset="0"/>
              </a:rPr>
              <a:t> </a:t>
            </a:r>
            <a:r>
              <a:rPr lang="en-US" altLang="en-IN" sz="1600" b="1" dirty="0">
                <a:latin typeface="Times New Roman" panose="02020603050405020304" charset="0"/>
                <a:ea typeface="SimSun" panose="02010600030101010101" pitchFamily="2" charset="-122"/>
                <a:cs typeface="Times New Roman" panose="02020603050405020304" charset="0"/>
              </a:rPr>
              <a:t>       </a:t>
            </a:r>
          </a:p>
          <a:p>
            <a:r>
              <a:rPr lang="en-US" sz="1600" b="1" dirty="0">
                <a:latin typeface="Times New Roman" panose="02020603050405020304" charset="0"/>
                <a:ea typeface="SimSun" panose="02010600030101010101" pitchFamily="2" charset="-122"/>
                <a:cs typeface="Times New Roman" panose="02020603050405020304" charset="0"/>
              </a:rPr>
              <a:t>P.SAI KRISHNA   : 207R1A0M8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1" y="199911"/>
            <a:ext cx="5760641" cy="780817"/>
          </a:xfrm>
        </p:spPr>
        <p:txBody>
          <a:bodyPr>
            <a:normAutofit/>
          </a:bodyPr>
          <a:lstStyle/>
          <a:p>
            <a:r>
              <a:rPr lang="en-IN" sz="3200" dirty="0">
                <a:solidFill>
                  <a:schemeClr val="tx1"/>
                </a:solidFill>
                <a:latin typeface="Times New Roman" panose="02020603050405020304" pitchFamily="18" charset="0"/>
                <a:cs typeface="Times New Roman" panose="02020603050405020304" pitchFamily="18" charset="0"/>
              </a:rPr>
              <a:t>Architecture</a:t>
            </a:r>
          </a:p>
        </p:txBody>
      </p:sp>
      <p:cxnSp>
        <p:nvCxnSpPr>
          <p:cNvPr id="11" name="Straight Arrow Connector 10"/>
          <p:cNvCxnSpPr/>
          <p:nvPr/>
        </p:nvCxnSpPr>
        <p:spPr>
          <a:xfrm flipV="1">
            <a:off x="4295280" y="3587954"/>
            <a:ext cx="42073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 name="Content Placeholder 11">
            <a:extLst>
              <a:ext uri="{FF2B5EF4-FFF2-40B4-BE49-F238E27FC236}">
                <a16:creationId xmlns:a16="http://schemas.microsoft.com/office/drawing/2014/main" id="{DE60854F-5949-0016-042D-B28A03E547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01" y="836713"/>
            <a:ext cx="7997991" cy="5616624"/>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C0F0-1AC7-BF86-2556-005B11F9A9A3}"/>
              </a:ext>
            </a:extLst>
          </p:cNvPr>
          <p:cNvSpPr>
            <a:spLocks noGrp="1"/>
          </p:cNvSpPr>
          <p:nvPr>
            <p:ph type="title"/>
          </p:nvPr>
        </p:nvSpPr>
        <p:spPr>
          <a:xfrm>
            <a:off x="2195737" y="548680"/>
            <a:ext cx="4761576" cy="947192"/>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Modules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CE620A-90E1-7211-713A-1698CB7AE966}"/>
              </a:ext>
            </a:extLst>
          </p:cNvPr>
          <p:cNvSpPr>
            <a:spLocks noGrp="1"/>
          </p:cNvSpPr>
          <p:nvPr>
            <p:ph idx="1"/>
          </p:nvPr>
        </p:nvSpPr>
        <p:spPr/>
        <p:txBody>
          <a:bodyPr>
            <a:norm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Service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Provider:</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In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this module, the Service Provider has to login by using valid user name and password.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View and authorize users: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this module, the admin can view the list of users who all registered</a:t>
            </a:r>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Remote users</a:t>
            </a:r>
            <a:r>
              <a:rPr lang="en-IN" sz="2400" dirty="0">
                <a:latin typeface="Times New Roman" panose="02020603050405020304" pitchFamily="18"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this module, there are n numbers of users are present. User should register before doing any operations.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794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409F3-97C5-BCE0-07F1-513D515B89D2}"/>
              </a:ext>
            </a:extLst>
          </p:cNvPr>
          <p:cNvSpPr>
            <a:spLocks noGrp="1"/>
          </p:cNvSpPr>
          <p:nvPr>
            <p:ph type="title"/>
          </p:nvPr>
        </p:nvSpPr>
        <p:spPr>
          <a:xfrm>
            <a:off x="609600" y="199025"/>
            <a:ext cx="6347714" cy="1069735"/>
          </a:xfrm>
        </p:spPr>
        <p:txBody>
          <a:bodyPr>
            <a:normAutofit fontScale="90000"/>
          </a:bodyPr>
          <a:lstStyle/>
          <a:p>
            <a:r>
              <a:rPr lang="en-US" dirty="0">
                <a:solidFill>
                  <a:schemeClr val="tx1"/>
                </a:solidFill>
                <a:latin typeface="Times New Roman" panose="02020603050405020304" pitchFamily="18" charset="0"/>
                <a:cs typeface="Times New Roman" panose="02020603050405020304" pitchFamily="18" charset="0"/>
              </a:rPr>
              <a:t>UML DAIGRAMS</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Class diagram</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6D9B6144-9E72-4CEF-16B8-E312689FACCD}"/>
              </a:ext>
            </a:extLst>
          </p:cNvPr>
          <p:cNvPicPr>
            <a:picLocks noGrp="1" noChangeAspect="1"/>
          </p:cNvPicPr>
          <p:nvPr>
            <p:ph idx="1"/>
          </p:nvPr>
        </p:nvPicPr>
        <p:blipFill>
          <a:blip r:embed="rId2"/>
          <a:stretch>
            <a:fillRect/>
          </a:stretch>
        </p:blipFill>
        <p:spPr>
          <a:xfrm>
            <a:off x="609601" y="1628799"/>
            <a:ext cx="6693424" cy="5030175"/>
          </a:xfrm>
        </p:spPr>
      </p:pic>
    </p:spTree>
    <p:extLst>
      <p:ext uri="{BB962C8B-B14F-4D97-AF65-F5344CB8AC3E}">
        <p14:creationId xmlns:p14="http://schemas.microsoft.com/office/powerpoint/2010/main" val="3394177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2274-DB4F-BA68-AF24-B34C366272FD}"/>
              </a:ext>
            </a:extLst>
          </p:cNvPr>
          <p:cNvSpPr>
            <a:spLocks noGrp="1"/>
          </p:cNvSpPr>
          <p:nvPr>
            <p:ph type="title"/>
          </p:nvPr>
        </p:nvSpPr>
        <p:spPr>
          <a:xfrm>
            <a:off x="609600" y="609600"/>
            <a:ext cx="6347712" cy="659160"/>
          </a:xfrm>
        </p:spPr>
        <p:txBody>
          <a:bodyPr>
            <a:normAutofit/>
          </a:bodyPr>
          <a:lstStyle/>
          <a:p>
            <a:r>
              <a:rPr lang="en-US" dirty="0">
                <a:solidFill>
                  <a:schemeClr val="tx1"/>
                </a:solidFill>
              </a:rPr>
              <a:t>Activity</a:t>
            </a:r>
            <a:r>
              <a:rPr lang="en-US" dirty="0"/>
              <a:t> </a:t>
            </a:r>
            <a:r>
              <a:rPr lang="en-US" dirty="0">
                <a:solidFill>
                  <a:schemeClr val="tx1"/>
                </a:solidFill>
              </a:rPr>
              <a:t>diagram</a:t>
            </a:r>
            <a:endParaRPr lang="en-IN" dirty="0">
              <a:solidFill>
                <a:schemeClr val="tx1"/>
              </a:solidFill>
            </a:endParaRPr>
          </a:p>
        </p:txBody>
      </p:sp>
      <p:pic>
        <p:nvPicPr>
          <p:cNvPr id="9" name="Content Placeholder 8">
            <a:extLst>
              <a:ext uri="{FF2B5EF4-FFF2-40B4-BE49-F238E27FC236}">
                <a16:creationId xmlns:a16="http://schemas.microsoft.com/office/drawing/2014/main" id="{64E07391-2A7F-F9E3-9528-E0AEDE9DA4EB}"/>
              </a:ext>
            </a:extLst>
          </p:cNvPr>
          <p:cNvPicPr>
            <a:picLocks noGrp="1" noChangeAspect="1"/>
          </p:cNvPicPr>
          <p:nvPr>
            <p:ph idx="1"/>
          </p:nvPr>
        </p:nvPicPr>
        <p:blipFill>
          <a:blip r:embed="rId2"/>
          <a:stretch>
            <a:fillRect/>
          </a:stretch>
        </p:blipFill>
        <p:spPr>
          <a:xfrm>
            <a:off x="323528" y="1268760"/>
            <a:ext cx="7056784" cy="5328591"/>
          </a:xfrm>
        </p:spPr>
      </p:pic>
    </p:spTree>
    <p:extLst>
      <p:ext uri="{BB962C8B-B14F-4D97-AF65-F5344CB8AC3E}">
        <p14:creationId xmlns:p14="http://schemas.microsoft.com/office/powerpoint/2010/main" val="4203135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11CA-4C1D-05C5-8D10-05FE75DC2695}"/>
              </a:ext>
            </a:extLst>
          </p:cNvPr>
          <p:cNvSpPr>
            <a:spLocks noGrp="1"/>
          </p:cNvSpPr>
          <p:nvPr>
            <p:ph type="title"/>
          </p:nvPr>
        </p:nvSpPr>
        <p:spPr>
          <a:xfrm>
            <a:off x="609599" y="609600"/>
            <a:ext cx="6347714" cy="803176"/>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SEQUENCE DIAGRAM</a:t>
            </a:r>
            <a:endParaRPr lang="en-IN" sz="32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0389E94-53E9-A9C1-F76F-71CC76AA3950}"/>
              </a:ext>
            </a:extLst>
          </p:cNvPr>
          <p:cNvPicPr>
            <a:picLocks noGrp="1" noChangeAspect="1"/>
          </p:cNvPicPr>
          <p:nvPr>
            <p:ph idx="1"/>
          </p:nvPr>
        </p:nvPicPr>
        <p:blipFill>
          <a:blip r:embed="rId2"/>
          <a:stretch>
            <a:fillRect/>
          </a:stretch>
        </p:blipFill>
        <p:spPr>
          <a:xfrm>
            <a:off x="455676" y="1484313"/>
            <a:ext cx="6780620" cy="4557712"/>
          </a:xfrm>
        </p:spPr>
      </p:pic>
    </p:spTree>
    <p:extLst>
      <p:ext uri="{BB962C8B-B14F-4D97-AF65-F5344CB8AC3E}">
        <p14:creationId xmlns:p14="http://schemas.microsoft.com/office/powerpoint/2010/main" val="69947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5334-1533-4871-5E10-215D02C1CF71}"/>
              </a:ext>
            </a:extLst>
          </p:cNvPr>
          <p:cNvSpPr>
            <a:spLocks noGrp="1"/>
          </p:cNvSpPr>
          <p:nvPr>
            <p:ph type="title"/>
          </p:nvPr>
        </p:nvSpPr>
        <p:spPr>
          <a:xfrm>
            <a:off x="683568" y="609600"/>
            <a:ext cx="6273744" cy="515144"/>
          </a:xfrm>
        </p:spPr>
        <p:txBody>
          <a:bodyPr>
            <a:normAutofit fontScale="90000"/>
          </a:bodyPr>
          <a:lstStyle/>
          <a:p>
            <a:r>
              <a:rPr lang="en-US" dirty="0" err="1">
                <a:solidFill>
                  <a:schemeClr val="tx1"/>
                </a:solidFill>
                <a:latin typeface="Times New Roman" panose="02020603050405020304" pitchFamily="18" charset="0"/>
                <a:cs typeface="Times New Roman" panose="02020603050405020304" pitchFamily="18" charset="0"/>
              </a:rPr>
              <a:t>Usecase</a:t>
            </a:r>
            <a:r>
              <a:rPr lang="en-US" dirty="0">
                <a:solidFill>
                  <a:schemeClr val="tx1"/>
                </a:solidFill>
                <a:latin typeface="Times New Roman" panose="02020603050405020304" pitchFamily="18" charset="0"/>
                <a:cs typeface="Times New Roman" panose="02020603050405020304" pitchFamily="18" charset="0"/>
              </a:rPr>
              <a:t> diagram</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FCB2DBF-1104-5758-B576-BA7A7C83A550}"/>
              </a:ext>
            </a:extLst>
          </p:cNvPr>
          <p:cNvPicPr>
            <a:picLocks noGrp="1" noChangeAspect="1"/>
          </p:cNvPicPr>
          <p:nvPr>
            <p:ph idx="1"/>
          </p:nvPr>
        </p:nvPicPr>
        <p:blipFill>
          <a:blip r:embed="rId2"/>
          <a:stretch>
            <a:fillRect/>
          </a:stretch>
        </p:blipFill>
        <p:spPr>
          <a:xfrm>
            <a:off x="683568" y="1340767"/>
            <a:ext cx="6273744" cy="5276311"/>
          </a:xfrm>
        </p:spPr>
      </p:pic>
    </p:spTree>
    <p:extLst>
      <p:ext uri="{BB962C8B-B14F-4D97-AF65-F5344CB8AC3E}">
        <p14:creationId xmlns:p14="http://schemas.microsoft.com/office/powerpoint/2010/main" val="2781939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F377A-E0F2-56A2-761C-DDF82487980E}"/>
              </a:ext>
            </a:extLst>
          </p:cNvPr>
          <p:cNvSpPr>
            <a:spLocks noGrp="1"/>
          </p:cNvSpPr>
          <p:nvPr>
            <p:ph type="title"/>
          </p:nvPr>
        </p:nvSpPr>
        <p:spPr>
          <a:xfrm>
            <a:off x="395536" y="188640"/>
            <a:ext cx="6561777" cy="627997"/>
          </a:xfrm>
        </p:spPr>
        <p:txBody>
          <a:bodyPr>
            <a:normAutofit fontScale="90000"/>
          </a:bodyPr>
          <a:lstStyle/>
          <a:p>
            <a:r>
              <a:rPr lang="en-US" dirty="0">
                <a:latin typeface="Times New Roman" panose="02020603050405020304" pitchFamily="18" charset="0"/>
                <a:cs typeface="Times New Roman" panose="02020603050405020304" pitchFamily="18" charset="0"/>
              </a:rPr>
              <a:t>Sample code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51519F-3484-EC83-33B7-F7ED7D515652}"/>
              </a:ext>
            </a:extLst>
          </p:cNvPr>
          <p:cNvSpPr>
            <a:spLocks noGrp="1"/>
          </p:cNvSpPr>
          <p:nvPr>
            <p:ph idx="1"/>
          </p:nvPr>
        </p:nvSpPr>
        <p:spPr>
          <a:xfrm>
            <a:off x="467544" y="692696"/>
            <a:ext cx="6696744" cy="6480720"/>
          </a:xfrm>
        </p:spPr>
        <p:txBody>
          <a:bodyPr>
            <a:noAutofit/>
          </a:bodyPr>
          <a:lstStyle/>
          <a:p>
            <a:pPr marL="0" indent="0">
              <a:lnSpc>
                <a:spcPct val="120000"/>
              </a:lnSpc>
              <a:buNone/>
            </a:pPr>
            <a:r>
              <a:rPr lang="en-IN" sz="1400" dirty="0">
                <a:latin typeface="Times New Roman" panose="02020603050405020304" pitchFamily="18" charset="0"/>
                <a:cs typeface="Times New Roman" panose="02020603050405020304" pitchFamily="18" charset="0"/>
              </a:rPr>
              <a:t>import </a:t>
            </a:r>
            <a:r>
              <a:rPr lang="en-IN" sz="1400" dirty="0" err="1">
                <a:latin typeface="Times New Roman" panose="02020603050405020304" pitchFamily="18" charset="0"/>
                <a:cs typeface="Times New Roman" panose="02020603050405020304" pitchFamily="18" charset="0"/>
              </a:rPr>
              <a:t>os</a:t>
            </a:r>
            <a:endParaRPr lang="en-IN" sz="1400" dirty="0">
              <a:latin typeface="Times New Roman" panose="02020603050405020304" pitchFamily="18" charset="0"/>
              <a:cs typeface="Times New Roman" panose="02020603050405020304" pitchFamily="18" charset="0"/>
            </a:endParaRPr>
          </a:p>
          <a:p>
            <a:pPr marL="0" indent="0">
              <a:lnSpc>
                <a:spcPct val="120000"/>
              </a:lnSpc>
              <a:buNone/>
            </a:pPr>
            <a:r>
              <a:rPr lang="en-IN" sz="1400" dirty="0">
                <a:latin typeface="Times New Roman" panose="02020603050405020304" pitchFamily="18" charset="0"/>
                <a:cs typeface="Times New Roman" panose="02020603050405020304" pitchFamily="18" charset="0"/>
              </a:rPr>
              <a:t>from </a:t>
            </a:r>
            <a:r>
              <a:rPr lang="en-IN" sz="1400" dirty="0" err="1">
                <a:latin typeface="Times New Roman" panose="02020603050405020304" pitchFamily="18" charset="0"/>
                <a:cs typeface="Times New Roman" panose="02020603050405020304" pitchFamily="18" charset="0"/>
              </a:rPr>
              <a:t>django.core.asgi</a:t>
            </a:r>
            <a:r>
              <a:rPr lang="en-IN" sz="1400" dirty="0">
                <a:latin typeface="Times New Roman" panose="02020603050405020304" pitchFamily="18" charset="0"/>
                <a:cs typeface="Times New Roman" panose="02020603050405020304" pitchFamily="18" charset="0"/>
              </a:rPr>
              <a:t> import </a:t>
            </a:r>
            <a:r>
              <a:rPr lang="en-IN" sz="1400" dirty="0" err="1">
                <a:latin typeface="Times New Roman" panose="02020603050405020304" pitchFamily="18" charset="0"/>
                <a:cs typeface="Times New Roman" panose="02020603050405020304" pitchFamily="18" charset="0"/>
              </a:rPr>
              <a:t>get_asgi_application</a:t>
            </a:r>
            <a:endParaRPr lang="en-IN" sz="1400" dirty="0">
              <a:latin typeface="Times New Roman" panose="02020603050405020304" pitchFamily="18" charset="0"/>
              <a:cs typeface="Times New Roman" panose="02020603050405020304" pitchFamily="18" charset="0"/>
            </a:endParaRPr>
          </a:p>
          <a:p>
            <a:pPr marL="0" indent="0">
              <a:lnSpc>
                <a:spcPct val="120000"/>
              </a:lnSpc>
              <a:buNone/>
            </a:pPr>
            <a:r>
              <a:rPr lang="en-IN" sz="1400" dirty="0" err="1">
                <a:latin typeface="Times New Roman" panose="02020603050405020304" pitchFamily="18" charset="0"/>
                <a:cs typeface="Times New Roman" panose="02020603050405020304" pitchFamily="18" charset="0"/>
              </a:rPr>
              <a:t>os.environ.setdefault</a:t>
            </a:r>
            <a:r>
              <a:rPr lang="en-IN" sz="1400" dirty="0">
                <a:latin typeface="Times New Roman" panose="02020603050405020304" pitchFamily="18" charset="0"/>
                <a:cs typeface="Times New Roman" panose="02020603050405020304" pitchFamily="18" charset="0"/>
              </a:rPr>
              <a:t>('DJANGO_SETTINGS_MODULE', '</a:t>
            </a:r>
            <a:r>
              <a:rPr lang="en-IN" sz="1400" dirty="0" err="1">
                <a:latin typeface="Times New Roman" panose="02020603050405020304" pitchFamily="18" charset="0"/>
                <a:cs typeface="Times New Roman" panose="02020603050405020304" pitchFamily="18" charset="0"/>
              </a:rPr>
              <a:t>predicting_stock_markettrends.settings</a:t>
            </a:r>
            <a:r>
              <a:rPr lang="en-IN" sz="1400" dirty="0">
                <a:latin typeface="Times New Roman" panose="02020603050405020304" pitchFamily="18" charset="0"/>
                <a:cs typeface="Times New Roman" panose="02020603050405020304" pitchFamily="18" charset="0"/>
              </a:rPr>
              <a:t>')</a:t>
            </a:r>
          </a:p>
          <a:p>
            <a:pPr marL="0" indent="0">
              <a:lnSpc>
                <a:spcPct val="120000"/>
              </a:lnSpc>
              <a:buNone/>
            </a:pPr>
            <a:r>
              <a:rPr lang="en-IN" sz="1400" dirty="0">
                <a:latin typeface="Times New Roman" panose="02020603050405020304" pitchFamily="18" charset="0"/>
                <a:cs typeface="Times New Roman" panose="02020603050405020304" pitchFamily="18" charset="0"/>
              </a:rPr>
              <a:t>application = </a:t>
            </a:r>
            <a:r>
              <a:rPr lang="en-IN" sz="1400" dirty="0" err="1">
                <a:latin typeface="Times New Roman" panose="02020603050405020304" pitchFamily="18" charset="0"/>
                <a:cs typeface="Times New Roman" panose="02020603050405020304" pitchFamily="18" charset="0"/>
              </a:rPr>
              <a:t>get_asgi_application</a:t>
            </a:r>
            <a:r>
              <a:rPr lang="en-IN" sz="1400" dirty="0">
                <a:latin typeface="Times New Roman" panose="02020603050405020304" pitchFamily="18" charset="0"/>
                <a:cs typeface="Times New Roman" panose="02020603050405020304" pitchFamily="18" charset="0"/>
              </a:rPr>
              <a:t>()</a:t>
            </a:r>
          </a:p>
          <a:p>
            <a:pPr marL="0" indent="0">
              <a:lnSpc>
                <a:spcPct val="120000"/>
              </a:lnSpc>
              <a:buNone/>
            </a:pPr>
            <a:r>
              <a:rPr lang="en-IN" sz="1400" dirty="0">
                <a:latin typeface="Times New Roman" panose="02020603050405020304" pitchFamily="18" charset="0"/>
                <a:cs typeface="Times New Roman" panose="02020603050405020304" pitchFamily="18" charset="0"/>
              </a:rPr>
              <a:t>def main():</a:t>
            </a:r>
          </a:p>
          <a:p>
            <a:pPr marL="0" indent="0">
              <a:lnSpc>
                <a:spcPct val="120000"/>
              </a:lnSpc>
              <a:buNone/>
            </a:pPr>
            <a:r>
              <a:rPr lang="en-IN" sz="1400" dirty="0">
                <a:latin typeface="Times New Roman" panose="02020603050405020304" pitchFamily="18" charset="0"/>
                <a:cs typeface="Times New Roman" panose="02020603050405020304" pitchFamily="18" charset="0"/>
              </a:rPr>
              <a:t>    """Run administrative tasks."""</a:t>
            </a:r>
          </a:p>
          <a:p>
            <a:pPr marL="0" indent="0">
              <a:lnSpc>
                <a:spcPct val="120000"/>
              </a:lnSpc>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os.environ.setdefault</a:t>
            </a:r>
            <a:r>
              <a:rPr lang="en-IN" sz="1400" dirty="0">
                <a:latin typeface="Times New Roman" panose="02020603050405020304" pitchFamily="18" charset="0"/>
                <a:cs typeface="Times New Roman" panose="02020603050405020304" pitchFamily="18" charset="0"/>
              </a:rPr>
              <a:t>('DJANGO_SETTINGS_MODULE', '</a:t>
            </a:r>
            <a:r>
              <a:rPr lang="en-IN" sz="1400" dirty="0" err="1">
                <a:latin typeface="Times New Roman" panose="02020603050405020304" pitchFamily="18" charset="0"/>
                <a:cs typeface="Times New Roman" panose="02020603050405020304" pitchFamily="18" charset="0"/>
              </a:rPr>
              <a:t>predicting_stock_markettrends.settings</a:t>
            </a:r>
            <a:r>
              <a:rPr lang="en-IN" sz="1400" dirty="0">
                <a:latin typeface="Times New Roman" panose="02020603050405020304" pitchFamily="18" charset="0"/>
                <a:cs typeface="Times New Roman" panose="02020603050405020304" pitchFamily="18" charset="0"/>
              </a:rPr>
              <a:t>')</a:t>
            </a:r>
          </a:p>
          <a:p>
            <a:pPr marL="0" indent="0">
              <a:lnSpc>
                <a:spcPct val="120000"/>
              </a:lnSpc>
              <a:buNone/>
            </a:pPr>
            <a:r>
              <a:rPr lang="en-IN" sz="1400" dirty="0">
                <a:latin typeface="Times New Roman" panose="02020603050405020304" pitchFamily="18" charset="0"/>
                <a:cs typeface="Times New Roman" panose="02020603050405020304" pitchFamily="18" charset="0"/>
              </a:rPr>
              <a:t>    try:</a:t>
            </a:r>
          </a:p>
          <a:p>
            <a:pPr marL="0" indent="0">
              <a:lnSpc>
                <a:spcPct val="120000"/>
              </a:lnSpc>
              <a:buNone/>
            </a:pPr>
            <a:r>
              <a:rPr lang="en-IN" sz="1400" dirty="0">
                <a:latin typeface="Times New Roman" panose="02020603050405020304" pitchFamily="18" charset="0"/>
                <a:cs typeface="Times New Roman" panose="02020603050405020304" pitchFamily="18" charset="0"/>
              </a:rPr>
              <a:t>        from </a:t>
            </a:r>
            <a:r>
              <a:rPr lang="en-IN" sz="1400" dirty="0" err="1">
                <a:latin typeface="Times New Roman" panose="02020603050405020304" pitchFamily="18" charset="0"/>
                <a:cs typeface="Times New Roman" panose="02020603050405020304" pitchFamily="18" charset="0"/>
              </a:rPr>
              <a:t>django.core.management</a:t>
            </a:r>
            <a:r>
              <a:rPr lang="en-IN" sz="1400" dirty="0">
                <a:latin typeface="Times New Roman" panose="02020603050405020304" pitchFamily="18" charset="0"/>
                <a:cs typeface="Times New Roman" panose="02020603050405020304" pitchFamily="18" charset="0"/>
              </a:rPr>
              <a:t> import </a:t>
            </a:r>
            <a:r>
              <a:rPr lang="en-IN" sz="1400" dirty="0" err="1">
                <a:latin typeface="Times New Roman" panose="02020603050405020304" pitchFamily="18" charset="0"/>
                <a:cs typeface="Times New Roman" panose="02020603050405020304" pitchFamily="18" charset="0"/>
              </a:rPr>
              <a:t>execute_from_command_line</a:t>
            </a:r>
            <a:endParaRPr lang="en-IN" sz="1400" dirty="0">
              <a:latin typeface="Times New Roman" panose="02020603050405020304" pitchFamily="18" charset="0"/>
              <a:cs typeface="Times New Roman" panose="02020603050405020304" pitchFamily="18" charset="0"/>
            </a:endParaRPr>
          </a:p>
          <a:p>
            <a:pPr marL="0" indent="0">
              <a:lnSpc>
                <a:spcPct val="120000"/>
              </a:lnSpc>
              <a:buNone/>
            </a:pPr>
            <a:r>
              <a:rPr lang="en-IN" sz="1400" dirty="0">
                <a:latin typeface="Times New Roman" panose="02020603050405020304" pitchFamily="18" charset="0"/>
                <a:cs typeface="Times New Roman" panose="02020603050405020304" pitchFamily="18" charset="0"/>
              </a:rPr>
              <a:t>    except </a:t>
            </a:r>
            <a:r>
              <a:rPr lang="en-IN" sz="1400" dirty="0" err="1">
                <a:latin typeface="Times New Roman" panose="02020603050405020304" pitchFamily="18" charset="0"/>
                <a:cs typeface="Times New Roman" panose="02020603050405020304" pitchFamily="18" charset="0"/>
              </a:rPr>
              <a:t>ImportError</a:t>
            </a:r>
            <a:r>
              <a:rPr lang="en-IN" sz="1400" dirty="0">
                <a:latin typeface="Times New Roman" panose="02020603050405020304" pitchFamily="18" charset="0"/>
                <a:cs typeface="Times New Roman" panose="02020603050405020304" pitchFamily="18" charset="0"/>
              </a:rPr>
              <a:t> as </a:t>
            </a:r>
            <a:r>
              <a:rPr lang="en-IN" sz="1400" dirty="0" err="1">
                <a:latin typeface="Times New Roman" panose="02020603050405020304" pitchFamily="18" charset="0"/>
                <a:cs typeface="Times New Roman" panose="02020603050405020304" pitchFamily="18" charset="0"/>
              </a:rPr>
              <a:t>exc</a:t>
            </a:r>
            <a:r>
              <a:rPr lang="en-IN" sz="1400" dirty="0">
                <a:latin typeface="Times New Roman" panose="02020603050405020304" pitchFamily="18" charset="0"/>
                <a:cs typeface="Times New Roman" panose="02020603050405020304" pitchFamily="18" charset="0"/>
              </a:rPr>
              <a:t>:</a:t>
            </a:r>
          </a:p>
          <a:p>
            <a:pPr marL="0" indent="0">
              <a:lnSpc>
                <a:spcPct val="120000"/>
              </a:lnSpc>
              <a:buNone/>
            </a:pPr>
            <a:r>
              <a:rPr lang="en-IN" sz="1400" dirty="0">
                <a:latin typeface="Times New Roman" panose="02020603050405020304" pitchFamily="18" charset="0"/>
                <a:cs typeface="Times New Roman" panose="02020603050405020304" pitchFamily="18" charset="0"/>
              </a:rPr>
              <a:t>        raise </a:t>
            </a:r>
            <a:r>
              <a:rPr lang="en-IN" sz="1400" dirty="0" err="1">
                <a:latin typeface="Times New Roman" panose="02020603050405020304" pitchFamily="18" charset="0"/>
                <a:cs typeface="Times New Roman" panose="02020603050405020304" pitchFamily="18" charset="0"/>
              </a:rPr>
              <a:t>ImportError</a:t>
            </a:r>
            <a:r>
              <a:rPr lang="en-IN" sz="1400" dirty="0">
                <a:latin typeface="Times New Roman" panose="02020603050405020304" pitchFamily="18" charset="0"/>
                <a:cs typeface="Times New Roman" panose="02020603050405020304" pitchFamily="18" charset="0"/>
              </a:rPr>
              <a:t>(</a:t>
            </a:r>
          </a:p>
          <a:p>
            <a:pPr marL="0" indent="0">
              <a:lnSpc>
                <a:spcPct val="120000"/>
              </a:lnSpc>
              <a:buNone/>
            </a:pPr>
            <a:r>
              <a:rPr lang="en-IN" sz="1400" dirty="0">
                <a:latin typeface="Times New Roman" panose="02020603050405020304" pitchFamily="18" charset="0"/>
                <a:cs typeface="Times New Roman" panose="02020603050405020304" pitchFamily="18" charset="0"/>
              </a:rPr>
              <a:t>            "Couldn't import Django. Are you sure it's installed and "</a:t>
            </a:r>
          </a:p>
          <a:p>
            <a:pPr marL="0" indent="0">
              <a:lnSpc>
                <a:spcPct val="120000"/>
              </a:lnSpc>
              <a:buNone/>
            </a:pPr>
            <a:r>
              <a:rPr lang="en-IN" sz="1400" dirty="0">
                <a:latin typeface="Times New Roman" panose="02020603050405020304" pitchFamily="18" charset="0"/>
                <a:cs typeface="Times New Roman" panose="02020603050405020304" pitchFamily="18" charset="0"/>
              </a:rPr>
              <a:t>            "available on your PYTHONPATH environment variable? Did you "</a:t>
            </a:r>
          </a:p>
          <a:p>
            <a:pPr marL="0" indent="0">
              <a:lnSpc>
                <a:spcPct val="120000"/>
              </a:lnSpc>
              <a:buNone/>
            </a:pPr>
            <a:r>
              <a:rPr lang="en-IN" sz="1400" dirty="0">
                <a:latin typeface="Times New Roman" panose="02020603050405020304" pitchFamily="18" charset="0"/>
                <a:cs typeface="Times New Roman" panose="02020603050405020304" pitchFamily="18" charset="0"/>
              </a:rPr>
              <a:t>            "forget to activate a virtual environment?"</a:t>
            </a:r>
          </a:p>
          <a:p>
            <a:pPr marL="0" indent="0">
              <a:lnSpc>
                <a:spcPct val="120000"/>
              </a:lnSpc>
              <a:buNone/>
            </a:pPr>
            <a:r>
              <a:rPr lang="en-IN" sz="1400" dirty="0">
                <a:latin typeface="Times New Roman" panose="02020603050405020304" pitchFamily="18" charset="0"/>
                <a:cs typeface="Times New Roman" panose="02020603050405020304" pitchFamily="18" charset="0"/>
              </a:rPr>
              <a:t>        </a:t>
            </a:r>
          </a:p>
          <a:p>
            <a:pPr marL="0" indent="0">
              <a:lnSpc>
                <a:spcPct val="120000"/>
              </a:lnSpc>
              <a:buNone/>
            </a:pPr>
            <a:r>
              <a:rPr lang="en-IN"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73636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D92F3D-206D-D39F-B5A0-E9AC3879379B}"/>
              </a:ext>
            </a:extLst>
          </p:cNvPr>
          <p:cNvSpPr txBox="1"/>
          <p:nvPr/>
        </p:nvSpPr>
        <p:spPr>
          <a:xfrm>
            <a:off x="395536" y="-171400"/>
            <a:ext cx="6264696" cy="6498639"/>
          </a:xfrm>
          <a:prstGeom prst="rect">
            <a:avLst/>
          </a:prstGeom>
          <a:noFill/>
        </p:spPr>
        <p:txBody>
          <a:bodyPr wrap="square">
            <a:spAutoFit/>
          </a:bodyPr>
          <a:lstStyle/>
          <a:p>
            <a:pPr marL="0" indent="0">
              <a:lnSpc>
                <a:spcPct val="120000"/>
              </a:lnSpc>
              <a:buNone/>
            </a:pPr>
            <a:r>
              <a:rPr lang="en-IN" sz="1200"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'OPTIONS': {</a:t>
            </a:r>
          </a:p>
          <a:p>
            <a:pPr marL="0" indent="0">
              <a:lnSpc>
                <a:spcPct val="120000"/>
              </a:lnSpc>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context_processors</a:t>
            </a:r>
            <a:r>
              <a:rPr lang="en-IN" sz="1400" dirty="0">
                <a:latin typeface="Times New Roman" panose="02020603050405020304" pitchFamily="18" charset="0"/>
                <a:cs typeface="Times New Roman" panose="02020603050405020304" pitchFamily="18" charset="0"/>
              </a:rPr>
              <a:t>': [</a:t>
            </a:r>
          </a:p>
          <a:p>
            <a:pPr marL="0" indent="0">
              <a:lnSpc>
                <a:spcPct val="120000"/>
              </a:lnSpc>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django.template.context_processors.debug</a:t>
            </a:r>
            <a:r>
              <a:rPr lang="en-IN" sz="1400" dirty="0">
                <a:latin typeface="Times New Roman" panose="02020603050405020304" pitchFamily="18" charset="0"/>
                <a:cs typeface="Times New Roman" panose="02020603050405020304" pitchFamily="18" charset="0"/>
              </a:rPr>
              <a:t>',</a:t>
            </a:r>
          </a:p>
          <a:p>
            <a:pPr marL="0" indent="0">
              <a:lnSpc>
                <a:spcPct val="120000"/>
              </a:lnSpc>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django.template.context_processors.request</a:t>
            </a:r>
            <a:r>
              <a:rPr lang="en-IN" sz="1400" dirty="0">
                <a:latin typeface="Times New Roman" panose="02020603050405020304" pitchFamily="18" charset="0"/>
                <a:cs typeface="Times New Roman" panose="02020603050405020304" pitchFamily="18" charset="0"/>
              </a:rPr>
              <a:t>',</a:t>
            </a:r>
          </a:p>
          <a:p>
            <a:pPr marL="0" indent="0">
              <a:lnSpc>
                <a:spcPct val="120000"/>
              </a:lnSpc>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django.contrib.auth.context_processors.auth</a:t>
            </a:r>
            <a:r>
              <a:rPr lang="en-IN" sz="1400" dirty="0">
                <a:latin typeface="Times New Roman" panose="02020603050405020304" pitchFamily="18" charset="0"/>
                <a:cs typeface="Times New Roman" panose="02020603050405020304" pitchFamily="18" charset="0"/>
              </a:rPr>
              <a:t>',</a:t>
            </a:r>
          </a:p>
          <a:p>
            <a:pPr marL="0" indent="0">
              <a:lnSpc>
                <a:spcPct val="120000"/>
              </a:lnSpc>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django.contrib.messages.context_processors.messages</a:t>
            </a:r>
            <a:r>
              <a:rPr lang="en-IN" sz="1400" dirty="0">
                <a:latin typeface="Times New Roman" panose="02020603050405020304" pitchFamily="18" charset="0"/>
                <a:cs typeface="Times New Roman" panose="02020603050405020304" pitchFamily="18" charset="0"/>
              </a:rPr>
              <a:t>',</a:t>
            </a:r>
          </a:p>
          <a:p>
            <a:pPr marL="0" indent="0">
              <a:lnSpc>
                <a:spcPct val="120000"/>
              </a:lnSpc>
              <a:buNone/>
            </a:pPr>
            <a:r>
              <a:rPr lang="en-IN" sz="1400" dirty="0">
                <a:latin typeface="Times New Roman" panose="02020603050405020304" pitchFamily="18" charset="0"/>
                <a:cs typeface="Times New Roman" panose="02020603050405020304" pitchFamily="18" charset="0"/>
              </a:rPr>
              <a:t>            ],</a:t>
            </a:r>
          </a:p>
          <a:p>
            <a:pPr marL="0" indent="0">
              <a:lnSpc>
                <a:spcPct val="120000"/>
              </a:lnSpc>
              <a:buNone/>
            </a:pPr>
            <a:r>
              <a:rPr lang="en-IN" sz="1400" dirty="0">
                <a:latin typeface="Times New Roman" panose="02020603050405020304" pitchFamily="18" charset="0"/>
                <a:cs typeface="Times New Roman" panose="02020603050405020304" pitchFamily="18" charset="0"/>
              </a:rPr>
              <a:t>        },</a:t>
            </a:r>
          </a:p>
          <a:p>
            <a:pPr marL="0" indent="0">
              <a:lnSpc>
                <a:spcPct val="120000"/>
              </a:lnSpc>
              <a:buNone/>
            </a:pPr>
            <a:r>
              <a:rPr lang="en-IN" sz="1400" dirty="0">
                <a:latin typeface="Times New Roman" panose="02020603050405020304" pitchFamily="18" charset="0"/>
                <a:cs typeface="Times New Roman" panose="02020603050405020304" pitchFamily="18" charset="0"/>
              </a:rPr>
              <a:t>    },</a:t>
            </a:r>
          </a:p>
          <a:p>
            <a:pPr marL="0" indent="0">
              <a:lnSpc>
                <a:spcPct val="120000"/>
              </a:lnSpc>
              <a:buNone/>
            </a:pPr>
            <a:r>
              <a:rPr lang="en-IN" sz="1400" dirty="0">
                <a:latin typeface="Times New Roman" panose="02020603050405020304" pitchFamily="18" charset="0"/>
                <a:cs typeface="Times New Roman" panose="02020603050405020304" pitchFamily="18" charset="0"/>
              </a:rPr>
              <a:t>]</a:t>
            </a:r>
          </a:p>
          <a:p>
            <a:pPr marL="0" indent="0">
              <a:lnSpc>
                <a:spcPct val="120000"/>
              </a:lnSpc>
              <a:buNone/>
            </a:pPr>
            <a:r>
              <a:rPr lang="en-IN" sz="1400" dirty="0"/>
              <a:t>from </a:t>
            </a:r>
            <a:r>
              <a:rPr lang="en-IN" sz="1400" dirty="0" err="1"/>
              <a:t>django.conf.urls</a:t>
            </a:r>
            <a:r>
              <a:rPr lang="en-IN" sz="1400" dirty="0"/>
              <a:t> import </a:t>
            </a:r>
            <a:r>
              <a:rPr lang="en-IN" sz="1400" dirty="0" err="1"/>
              <a:t>url</a:t>
            </a:r>
            <a:endParaRPr lang="en-IN" sz="1400" dirty="0"/>
          </a:p>
          <a:p>
            <a:pPr marL="0" indent="0">
              <a:lnSpc>
                <a:spcPct val="120000"/>
              </a:lnSpc>
              <a:buNone/>
            </a:pPr>
            <a:r>
              <a:rPr lang="en-IN" sz="1400" dirty="0"/>
              <a:t>from </a:t>
            </a:r>
            <a:r>
              <a:rPr lang="en-IN" sz="1400" dirty="0" err="1"/>
              <a:t>django.contrib</a:t>
            </a:r>
            <a:r>
              <a:rPr lang="en-IN" sz="1400" dirty="0"/>
              <a:t> import admin</a:t>
            </a:r>
          </a:p>
          <a:p>
            <a:pPr marL="0" indent="0">
              <a:lnSpc>
                <a:spcPct val="120000"/>
              </a:lnSpc>
              <a:buNone/>
            </a:pPr>
            <a:r>
              <a:rPr lang="en-IN" sz="1400" dirty="0"/>
              <a:t>from </a:t>
            </a:r>
            <a:r>
              <a:rPr lang="en-IN" sz="1400" dirty="0" err="1"/>
              <a:t>Remote_User</a:t>
            </a:r>
            <a:r>
              <a:rPr lang="en-IN" sz="1400" dirty="0"/>
              <a:t> import views as </a:t>
            </a:r>
            <a:r>
              <a:rPr lang="en-IN" sz="1400" dirty="0" err="1"/>
              <a:t>remoteuser</a:t>
            </a:r>
            <a:endParaRPr lang="en-IN" sz="1400" dirty="0"/>
          </a:p>
          <a:p>
            <a:pPr marL="0" indent="0">
              <a:lnSpc>
                <a:spcPct val="120000"/>
              </a:lnSpc>
              <a:buNone/>
            </a:pPr>
            <a:r>
              <a:rPr lang="en-IN" sz="1400" dirty="0"/>
              <a:t>from </a:t>
            </a:r>
            <a:r>
              <a:rPr lang="en-IN" sz="1400" dirty="0" err="1"/>
              <a:t>predicting_stock_markettrends</a:t>
            </a:r>
            <a:r>
              <a:rPr lang="en-IN" sz="1400" dirty="0"/>
              <a:t> import settings</a:t>
            </a:r>
          </a:p>
          <a:p>
            <a:pPr marL="0" indent="0">
              <a:lnSpc>
                <a:spcPct val="120000"/>
              </a:lnSpc>
              <a:buNone/>
            </a:pPr>
            <a:r>
              <a:rPr lang="en-IN" sz="1400" dirty="0"/>
              <a:t>from </a:t>
            </a:r>
            <a:r>
              <a:rPr lang="en-IN" sz="1400" dirty="0" err="1"/>
              <a:t>Service_Provider</a:t>
            </a:r>
            <a:r>
              <a:rPr lang="en-IN" sz="1400" dirty="0"/>
              <a:t> import views as </a:t>
            </a:r>
            <a:r>
              <a:rPr lang="en-IN" sz="1400" dirty="0" err="1"/>
              <a:t>serviceprovider</a:t>
            </a:r>
            <a:endParaRPr lang="en-IN" sz="1400" dirty="0"/>
          </a:p>
          <a:p>
            <a:pPr marL="0" indent="0">
              <a:lnSpc>
                <a:spcPct val="120000"/>
              </a:lnSpc>
              <a:buNone/>
            </a:pPr>
            <a:r>
              <a:rPr lang="en-IN" sz="1400" dirty="0"/>
              <a:t>from </a:t>
            </a:r>
            <a:r>
              <a:rPr lang="en-IN" sz="1400" dirty="0" err="1"/>
              <a:t>django.conf.urls.static</a:t>
            </a:r>
            <a:r>
              <a:rPr lang="en-IN" sz="1400" dirty="0"/>
              <a:t> import static</a:t>
            </a:r>
          </a:p>
          <a:p>
            <a:pPr marL="0" indent="0">
              <a:lnSpc>
                <a:spcPct val="120000"/>
              </a:lnSpc>
              <a:buNone/>
            </a:pPr>
            <a:r>
              <a:rPr lang="en-IN" sz="1400" dirty="0" err="1"/>
              <a:t>urlpatterns</a:t>
            </a:r>
            <a:r>
              <a:rPr lang="en-IN" sz="1400" dirty="0"/>
              <a:t> = [</a:t>
            </a:r>
          </a:p>
          <a:p>
            <a:pPr marL="0" indent="0">
              <a:lnSpc>
                <a:spcPct val="120000"/>
              </a:lnSpc>
              <a:buNone/>
            </a:pPr>
            <a:r>
              <a:rPr lang="en-IN" sz="1400" dirty="0"/>
              <a:t>    </a:t>
            </a:r>
            <a:r>
              <a:rPr lang="en-IN" sz="1400" dirty="0" err="1"/>
              <a:t>url</a:t>
            </a:r>
            <a:r>
              <a:rPr lang="en-IN" sz="1400" dirty="0"/>
              <a:t>('admin/', </a:t>
            </a:r>
            <a:r>
              <a:rPr lang="en-IN" sz="1400" dirty="0" err="1"/>
              <a:t>admin.site.urls</a:t>
            </a:r>
            <a:r>
              <a:rPr lang="en-IN" sz="1400" dirty="0"/>
              <a:t>),</a:t>
            </a:r>
          </a:p>
          <a:p>
            <a:pPr marL="0" indent="0">
              <a:lnSpc>
                <a:spcPct val="120000"/>
              </a:lnSpc>
              <a:buNone/>
            </a:pPr>
            <a:r>
              <a:rPr lang="en-IN" sz="1400" dirty="0"/>
              <a:t>    </a:t>
            </a:r>
            <a:r>
              <a:rPr lang="en-IN" sz="1400" dirty="0" err="1"/>
              <a:t>url</a:t>
            </a:r>
            <a:r>
              <a:rPr lang="en-IN" sz="1400" dirty="0"/>
              <a:t>(r'^$', </a:t>
            </a:r>
            <a:r>
              <a:rPr lang="en-IN" sz="1400" dirty="0" err="1"/>
              <a:t>remoteuser.login</a:t>
            </a:r>
            <a:r>
              <a:rPr lang="en-IN" sz="1400" dirty="0"/>
              <a:t>, name="login"),</a:t>
            </a:r>
          </a:p>
          <a:p>
            <a:pPr marL="0" indent="0">
              <a:lnSpc>
                <a:spcPct val="120000"/>
              </a:lnSpc>
              <a:buNone/>
            </a:pPr>
            <a:r>
              <a:rPr lang="en-IN" sz="1400" dirty="0"/>
              <a:t>    </a:t>
            </a:r>
            <a:r>
              <a:rPr lang="en-IN" sz="1400" dirty="0" err="1"/>
              <a:t>url</a:t>
            </a:r>
            <a:r>
              <a:rPr lang="en-IN" sz="1400" dirty="0"/>
              <a:t>(r'^Register1/$', remoteuser.Register1, name="Register1"),</a:t>
            </a:r>
          </a:p>
          <a:p>
            <a:pPr marL="0" indent="0">
              <a:lnSpc>
                <a:spcPct val="120000"/>
              </a:lnSpc>
              <a:buNone/>
            </a:pPr>
            <a:r>
              <a:rPr lang="en-IN" sz="1400" dirty="0"/>
              <a:t>    </a:t>
            </a:r>
            <a:r>
              <a:rPr lang="en-IN" sz="1400" dirty="0" err="1"/>
              <a:t>url</a:t>
            </a:r>
            <a:r>
              <a:rPr lang="en-IN" sz="1400" dirty="0"/>
              <a:t>(r'^</a:t>
            </a:r>
            <a:r>
              <a:rPr lang="en-IN" sz="1400" dirty="0" err="1"/>
              <a:t>Search_StockMarket_DataSets</a:t>
            </a:r>
            <a:r>
              <a:rPr lang="en-IN" sz="1400" dirty="0"/>
              <a:t>/$', </a:t>
            </a:r>
            <a:r>
              <a:rPr lang="en-IN" sz="1400" dirty="0" err="1"/>
              <a:t>remoteuser.Search_StockMarket_DataSets</a:t>
            </a:r>
            <a:r>
              <a:rPr lang="en-IN" sz="1400" dirty="0"/>
              <a:t>, name="</a:t>
            </a:r>
            <a:r>
              <a:rPr lang="en-IN" sz="1400" dirty="0" err="1"/>
              <a:t>Search_StockMarket_DataSets</a:t>
            </a:r>
            <a:r>
              <a:rPr lang="en-IN" sz="1400" dirty="0"/>
              <a:t>"),</a:t>
            </a:r>
          </a:p>
          <a:p>
            <a:pPr marL="0" indent="0">
              <a:lnSpc>
                <a:spcPct val="120000"/>
              </a:lnSpc>
              <a:buNone/>
            </a:pPr>
            <a:r>
              <a:rPr lang="en-IN" sz="1400" dirty="0"/>
              <a:t>    </a:t>
            </a:r>
            <a:r>
              <a:rPr lang="en-IN" sz="1400" dirty="0" err="1"/>
              <a:t>url</a:t>
            </a:r>
            <a:r>
              <a:rPr lang="en-IN" sz="1400" dirty="0"/>
              <a:t>(</a:t>
            </a:r>
            <a:r>
              <a:rPr lang="en-IN" sz="1400" dirty="0" err="1"/>
              <a:t>r'^ratings</a:t>
            </a:r>
            <a:r>
              <a:rPr lang="en-IN" sz="1400" dirty="0"/>
              <a:t>/(?P&lt;pk&gt;\d+)/$', </a:t>
            </a:r>
            <a:r>
              <a:rPr lang="en-IN" sz="1400" dirty="0" err="1"/>
              <a:t>remoteuser.ratings</a:t>
            </a:r>
            <a:r>
              <a:rPr lang="en-IN" sz="1400" dirty="0"/>
              <a:t>, name="ratings"),</a:t>
            </a:r>
          </a:p>
          <a:p>
            <a:pPr marL="0" indent="0">
              <a:lnSpc>
                <a:spcPct val="120000"/>
              </a:lnSpc>
              <a:buNone/>
            </a:pPr>
            <a:endParaRPr lang="en-IN" sz="1200" dirty="0"/>
          </a:p>
        </p:txBody>
      </p:sp>
    </p:spTree>
    <p:extLst>
      <p:ext uri="{BB962C8B-B14F-4D97-AF65-F5344CB8AC3E}">
        <p14:creationId xmlns:p14="http://schemas.microsoft.com/office/powerpoint/2010/main" val="2258899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84C988-1C69-C8B9-65C1-F17B22EEA4D5}"/>
              </a:ext>
            </a:extLst>
          </p:cNvPr>
          <p:cNvSpPr txBox="1"/>
          <p:nvPr/>
        </p:nvSpPr>
        <p:spPr>
          <a:xfrm>
            <a:off x="755576" y="476672"/>
            <a:ext cx="6187132" cy="5348002"/>
          </a:xfrm>
          <a:prstGeom prst="rect">
            <a:avLst/>
          </a:prstGeom>
          <a:noFill/>
        </p:spPr>
        <p:txBody>
          <a:bodyPr wrap="square">
            <a:spAutoFit/>
          </a:bodyPr>
          <a:lstStyle/>
          <a:p>
            <a:pPr marL="0" indent="0">
              <a:lnSpc>
                <a:spcPct val="120000"/>
              </a:lnSpc>
              <a:buNone/>
            </a:pPr>
            <a:r>
              <a:rPr lang="en-IN" sz="1400" dirty="0"/>
              <a:t> </a:t>
            </a:r>
            <a:r>
              <a:rPr lang="en-IN" sz="1600" dirty="0" err="1">
                <a:latin typeface="Times New Roman" panose="02020603050405020304" pitchFamily="18" charset="0"/>
                <a:cs typeface="Times New Roman" panose="02020603050405020304" pitchFamily="18" charset="0"/>
              </a:rPr>
              <a:t>url</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r'View_Remote_Users</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serviceprovider.View_Remote_Users,name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View_Remote_Users</a:t>
            </a:r>
            <a:r>
              <a:rPr lang="en-IN" sz="1600" dirty="0">
                <a:latin typeface="Times New Roman" panose="02020603050405020304" pitchFamily="18" charset="0"/>
                <a:cs typeface="Times New Roman" panose="02020603050405020304" pitchFamily="18" charset="0"/>
              </a:rPr>
              <a:t>"),</a:t>
            </a:r>
          </a:p>
          <a:p>
            <a:pPr marL="0" indent="0">
              <a:lnSpc>
                <a:spcPct val="120000"/>
              </a:lnSpc>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url</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r'^charts</a:t>
            </a:r>
            <a:r>
              <a:rPr lang="en-IN" sz="1600" dirty="0">
                <a:latin typeface="Times New Roman" panose="02020603050405020304" pitchFamily="18" charset="0"/>
                <a:cs typeface="Times New Roman" panose="02020603050405020304" pitchFamily="18" charset="0"/>
              </a:rPr>
              <a:t>/(?P&lt;</a:t>
            </a:r>
            <a:r>
              <a:rPr lang="en-IN" sz="1600" dirty="0" err="1">
                <a:latin typeface="Times New Roman" panose="02020603050405020304" pitchFamily="18" charset="0"/>
                <a:cs typeface="Times New Roman" panose="02020603050405020304" pitchFamily="18" charset="0"/>
              </a:rPr>
              <a:t>chart_type</a:t>
            </a:r>
            <a:r>
              <a:rPr lang="en-IN" sz="1600" dirty="0">
                <a:latin typeface="Times New Roman" panose="02020603050405020304" pitchFamily="18" charset="0"/>
                <a:cs typeface="Times New Roman" panose="02020603050405020304" pitchFamily="18" charset="0"/>
              </a:rPr>
              <a:t>&gt;\w+)', </a:t>
            </a:r>
            <a:r>
              <a:rPr lang="en-IN" sz="1600" dirty="0" err="1">
                <a:latin typeface="Times New Roman" panose="02020603050405020304" pitchFamily="18" charset="0"/>
                <a:cs typeface="Times New Roman" panose="02020603050405020304" pitchFamily="18" charset="0"/>
              </a:rPr>
              <a:t>serviceprovider.charts,name</a:t>
            </a:r>
            <a:r>
              <a:rPr lang="en-IN" sz="1600" dirty="0">
                <a:latin typeface="Times New Roman" panose="02020603050405020304" pitchFamily="18" charset="0"/>
                <a:cs typeface="Times New Roman" panose="02020603050405020304" pitchFamily="18" charset="0"/>
              </a:rPr>
              <a:t>="charts"),</a:t>
            </a:r>
          </a:p>
          <a:p>
            <a:pPr marL="0" indent="0">
              <a:lnSpc>
                <a:spcPct val="120000"/>
              </a:lnSpc>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url</a:t>
            </a:r>
            <a:r>
              <a:rPr lang="en-IN" sz="1600" dirty="0">
                <a:latin typeface="Times New Roman" panose="02020603050405020304" pitchFamily="18" charset="0"/>
                <a:cs typeface="Times New Roman" panose="02020603050405020304" pitchFamily="18" charset="0"/>
              </a:rPr>
              <a:t>(r'^charts1/(?P&lt;</a:t>
            </a:r>
            <a:r>
              <a:rPr lang="en-IN" sz="1600" dirty="0" err="1">
                <a:latin typeface="Times New Roman" panose="02020603050405020304" pitchFamily="18" charset="0"/>
                <a:cs typeface="Times New Roman" panose="02020603050405020304" pitchFamily="18" charset="0"/>
              </a:rPr>
              <a:t>chart_type</a:t>
            </a:r>
            <a:r>
              <a:rPr lang="en-IN" sz="1600" dirty="0">
                <a:latin typeface="Times New Roman" panose="02020603050405020304" pitchFamily="18" charset="0"/>
                <a:cs typeface="Times New Roman" panose="02020603050405020304" pitchFamily="18" charset="0"/>
              </a:rPr>
              <a:t>&gt;\w+)', serviceprovider.charts1, name="charts1"),</a:t>
            </a:r>
          </a:p>
          <a:p>
            <a:pPr marL="0" indent="0">
              <a:lnSpc>
                <a:spcPct val="120000"/>
              </a:lnSpc>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url</a:t>
            </a:r>
            <a:r>
              <a:rPr lang="en-IN" sz="1600" dirty="0">
                <a:latin typeface="Times New Roman" panose="02020603050405020304" pitchFamily="18" charset="0"/>
                <a:cs typeface="Times New Roman" panose="02020603050405020304" pitchFamily="18" charset="0"/>
              </a:rPr>
              <a:t>(r'^</a:t>
            </a:r>
            <a:r>
              <a:rPr lang="en-IN" sz="1600" dirty="0" err="1">
                <a:latin typeface="Times New Roman" panose="02020603050405020304" pitchFamily="18" charset="0"/>
                <a:cs typeface="Times New Roman" panose="02020603050405020304" pitchFamily="18" charset="0"/>
              </a:rPr>
              <a:t>likeschart</a:t>
            </a:r>
            <a:r>
              <a:rPr lang="en-IN" sz="1600" dirty="0">
                <a:latin typeface="Times New Roman" panose="02020603050405020304" pitchFamily="18" charset="0"/>
                <a:cs typeface="Times New Roman" panose="02020603050405020304" pitchFamily="18" charset="0"/>
              </a:rPr>
              <a:t>/(?P&lt;</a:t>
            </a:r>
            <a:r>
              <a:rPr lang="en-IN" sz="1600" dirty="0" err="1">
                <a:latin typeface="Times New Roman" panose="02020603050405020304" pitchFamily="18" charset="0"/>
                <a:cs typeface="Times New Roman" panose="02020603050405020304" pitchFamily="18" charset="0"/>
              </a:rPr>
              <a:t>like_chart</a:t>
            </a:r>
            <a:r>
              <a:rPr lang="en-IN" sz="1600" dirty="0">
                <a:latin typeface="Times New Roman" panose="02020603050405020304" pitchFamily="18" charset="0"/>
                <a:cs typeface="Times New Roman" panose="02020603050405020304" pitchFamily="18" charset="0"/>
              </a:rPr>
              <a:t>&gt;\w+)', </a:t>
            </a:r>
            <a:r>
              <a:rPr lang="en-IN" sz="1600" dirty="0" err="1">
                <a:latin typeface="Times New Roman" panose="02020603050405020304" pitchFamily="18" charset="0"/>
                <a:cs typeface="Times New Roman" panose="02020603050405020304" pitchFamily="18" charset="0"/>
              </a:rPr>
              <a:t>serviceprovider.likeschart</a:t>
            </a:r>
            <a:r>
              <a:rPr lang="en-IN" sz="1600" dirty="0">
                <a:latin typeface="Times New Roman" panose="02020603050405020304" pitchFamily="18" charset="0"/>
                <a:cs typeface="Times New Roman" panose="02020603050405020304" pitchFamily="18" charset="0"/>
              </a:rPr>
              <a:t>, name="</a:t>
            </a:r>
            <a:r>
              <a:rPr lang="en-IN" sz="1600" dirty="0" err="1">
                <a:latin typeface="Times New Roman" panose="02020603050405020304" pitchFamily="18" charset="0"/>
                <a:cs typeface="Times New Roman" panose="02020603050405020304" pitchFamily="18" charset="0"/>
              </a:rPr>
              <a:t>likeschart</a:t>
            </a:r>
            <a:r>
              <a:rPr lang="en-IN" sz="1600" dirty="0">
                <a:latin typeface="Times New Roman" panose="02020603050405020304" pitchFamily="18" charset="0"/>
                <a:cs typeface="Times New Roman" panose="02020603050405020304" pitchFamily="18" charset="0"/>
              </a:rPr>
              <a:t>"),</a:t>
            </a:r>
          </a:p>
          <a:p>
            <a:pPr marL="0" indent="0">
              <a:lnSpc>
                <a:spcPct val="120000"/>
              </a:lnSpc>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url</a:t>
            </a:r>
            <a:r>
              <a:rPr lang="en-IN" sz="1600" dirty="0">
                <a:latin typeface="Times New Roman" panose="02020603050405020304" pitchFamily="18" charset="0"/>
                <a:cs typeface="Times New Roman" panose="02020603050405020304" pitchFamily="18" charset="0"/>
              </a:rPr>
              <a:t>(r'^</a:t>
            </a:r>
            <a:r>
              <a:rPr lang="en-IN" sz="1600" dirty="0" err="1">
                <a:latin typeface="Times New Roman" panose="02020603050405020304" pitchFamily="18" charset="0"/>
                <a:cs typeface="Times New Roman" panose="02020603050405020304" pitchFamily="18" charset="0"/>
              </a:rPr>
              <a:t>Search_StockMarket</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serviceprovider.Search_StockMarket</a:t>
            </a:r>
            <a:r>
              <a:rPr lang="en-IN" sz="1600" dirty="0">
                <a:latin typeface="Times New Roman" panose="02020603050405020304" pitchFamily="18" charset="0"/>
                <a:cs typeface="Times New Roman" panose="02020603050405020304" pitchFamily="18" charset="0"/>
              </a:rPr>
              <a:t>, name="</a:t>
            </a:r>
            <a:r>
              <a:rPr lang="en-IN" sz="1600" dirty="0" err="1">
                <a:latin typeface="Times New Roman" panose="02020603050405020304" pitchFamily="18" charset="0"/>
                <a:cs typeface="Times New Roman" panose="02020603050405020304" pitchFamily="18" charset="0"/>
              </a:rPr>
              <a:t>Search_StockMarket</a:t>
            </a:r>
            <a:r>
              <a:rPr lang="en-IN" sz="1600" dirty="0">
                <a:latin typeface="Times New Roman" panose="02020603050405020304" pitchFamily="18" charset="0"/>
                <a:cs typeface="Times New Roman" panose="02020603050405020304" pitchFamily="18" charset="0"/>
              </a:rPr>
              <a:t>"),</a:t>
            </a:r>
          </a:p>
          <a:p>
            <a:pPr marL="0" indent="0">
              <a:lnSpc>
                <a:spcPct val="120000"/>
              </a:lnSpc>
              <a:buNone/>
            </a:pPr>
            <a:r>
              <a:rPr lang="en-IN" sz="1600" dirty="0">
                <a:solidFill>
                  <a:schemeClr val="tx1">
                    <a:lumMod val="65000"/>
                    <a:lumOff val="35000"/>
                  </a:schemeClr>
                </a:solidFill>
              </a:rPr>
              <a:t> </a:t>
            </a:r>
            <a:r>
              <a:rPr lang="en-IN" sz="1600" b="1" dirty="0" err="1">
                <a:solidFill>
                  <a:schemeClr val="tx1">
                    <a:lumMod val="65000"/>
                    <a:lumOff val="35000"/>
                  </a:schemeClr>
                </a:solidFill>
                <a:latin typeface="Times New Roman" panose="02020603050405020304" pitchFamily="18" charset="0"/>
                <a:cs typeface="Times New Roman" panose="02020603050405020304" pitchFamily="18" charset="0"/>
              </a:rPr>
              <a:t>url</a:t>
            </a:r>
            <a:r>
              <a:rPr lang="en-IN" sz="1600" b="1" dirty="0">
                <a:solidFill>
                  <a:schemeClr val="tx1">
                    <a:lumMod val="65000"/>
                    <a:lumOff val="35000"/>
                  </a:schemeClr>
                </a:solidFill>
                <a:latin typeface="Times New Roman" panose="02020603050405020304" pitchFamily="18" charset="0"/>
                <a:cs typeface="Times New Roman" panose="02020603050405020304" pitchFamily="18" charset="0"/>
              </a:rPr>
              <a:t>(r'^</a:t>
            </a:r>
            <a:r>
              <a:rPr lang="en-IN" sz="1600" b="1" dirty="0" err="1">
                <a:solidFill>
                  <a:schemeClr val="tx1">
                    <a:lumMod val="65000"/>
                    <a:lumOff val="35000"/>
                  </a:schemeClr>
                </a:solidFill>
                <a:latin typeface="Times New Roman" panose="02020603050405020304" pitchFamily="18" charset="0"/>
                <a:cs typeface="Times New Roman" panose="02020603050405020304" pitchFamily="18" charset="0"/>
              </a:rPr>
              <a:t>ViewYourProfile</a:t>
            </a:r>
            <a:r>
              <a:rPr lang="en-IN" sz="1600" b="1"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IN" sz="1600" b="1" dirty="0" err="1">
                <a:solidFill>
                  <a:schemeClr val="tx1">
                    <a:lumMod val="65000"/>
                    <a:lumOff val="35000"/>
                  </a:schemeClr>
                </a:solidFill>
                <a:latin typeface="Times New Roman" panose="02020603050405020304" pitchFamily="18" charset="0"/>
                <a:cs typeface="Times New Roman" panose="02020603050405020304" pitchFamily="18" charset="0"/>
              </a:rPr>
              <a:t>remoteuser.ViewYourProfile</a:t>
            </a:r>
            <a:r>
              <a:rPr lang="en-IN" sz="1600" b="1" dirty="0">
                <a:solidFill>
                  <a:schemeClr val="tx1">
                    <a:lumMod val="65000"/>
                    <a:lumOff val="35000"/>
                  </a:schemeClr>
                </a:solidFill>
                <a:latin typeface="Times New Roman" panose="02020603050405020304" pitchFamily="18" charset="0"/>
                <a:cs typeface="Times New Roman" panose="02020603050405020304" pitchFamily="18" charset="0"/>
              </a:rPr>
              <a:t>, name="</a:t>
            </a:r>
            <a:r>
              <a:rPr lang="en-IN" sz="1600" b="1" dirty="0" err="1">
                <a:solidFill>
                  <a:schemeClr val="tx1">
                    <a:lumMod val="65000"/>
                    <a:lumOff val="35000"/>
                  </a:schemeClr>
                </a:solidFill>
                <a:latin typeface="Times New Roman" panose="02020603050405020304" pitchFamily="18" charset="0"/>
                <a:cs typeface="Times New Roman" panose="02020603050405020304" pitchFamily="18" charset="0"/>
              </a:rPr>
              <a:t>ViewYourProfile</a:t>
            </a:r>
            <a:r>
              <a:rPr lang="en-IN" sz="1600" b="1" dirty="0">
                <a:solidFill>
                  <a:schemeClr val="tx1">
                    <a:lumMod val="65000"/>
                    <a:lumOff val="35000"/>
                  </a:schemeClr>
                </a:solidFill>
                <a:latin typeface="Times New Roman" panose="02020603050405020304" pitchFamily="18" charset="0"/>
                <a:cs typeface="Times New Roman" panose="02020603050405020304" pitchFamily="18" charset="0"/>
              </a:rPr>
              <a:t>"),</a:t>
            </a:r>
          </a:p>
          <a:p>
            <a:pPr marL="0" indent="0">
              <a:lnSpc>
                <a:spcPct val="120000"/>
              </a:lnSpc>
              <a:buNone/>
            </a:pPr>
            <a:r>
              <a:rPr lang="en-IN" sz="1600" b="1"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IN" sz="1600" b="1" dirty="0" err="1">
                <a:solidFill>
                  <a:schemeClr val="tx1">
                    <a:lumMod val="65000"/>
                    <a:lumOff val="35000"/>
                  </a:schemeClr>
                </a:solidFill>
                <a:latin typeface="Times New Roman" panose="02020603050405020304" pitchFamily="18" charset="0"/>
                <a:cs typeface="Times New Roman" panose="02020603050405020304" pitchFamily="18" charset="0"/>
              </a:rPr>
              <a:t>url</a:t>
            </a:r>
            <a:r>
              <a:rPr lang="en-IN" sz="1600" b="1" dirty="0">
                <a:solidFill>
                  <a:schemeClr val="tx1">
                    <a:lumMod val="65000"/>
                    <a:lumOff val="35000"/>
                  </a:schemeClr>
                </a:solidFill>
                <a:latin typeface="Times New Roman" panose="02020603050405020304" pitchFamily="18" charset="0"/>
                <a:cs typeface="Times New Roman" panose="02020603050405020304" pitchFamily="18" charset="0"/>
              </a:rPr>
              <a:t>(r'^</a:t>
            </a:r>
            <a:r>
              <a:rPr lang="en-IN" sz="1600" b="1" dirty="0" err="1">
                <a:solidFill>
                  <a:schemeClr val="tx1">
                    <a:lumMod val="65000"/>
                    <a:lumOff val="35000"/>
                  </a:schemeClr>
                </a:solidFill>
                <a:latin typeface="Times New Roman" panose="02020603050405020304" pitchFamily="18" charset="0"/>
                <a:cs typeface="Times New Roman" panose="02020603050405020304" pitchFamily="18" charset="0"/>
              </a:rPr>
              <a:t>Add_DataSet_Details</a:t>
            </a:r>
            <a:r>
              <a:rPr lang="en-IN" sz="1600" b="1"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IN" sz="1600" b="1" dirty="0" err="1">
                <a:solidFill>
                  <a:schemeClr val="tx1">
                    <a:lumMod val="65000"/>
                    <a:lumOff val="35000"/>
                  </a:schemeClr>
                </a:solidFill>
                <a:latin typeface="Times New Roman" panose="02020603050405020304" pitchFamily="18" charset="0"/>
                <a:cs typeface="Times New Roman" panose="02020603050405020304" pitchFamily="18" charset="0"/>
              </a:rPr>
              <a:t>remoteuser.Add_DataSet_Details</a:t>
            </a:r>
            <a:r>
              <a:rPr lang="en-IN" sz="1600" b="1" dirty="0">
                <a:solidFill>
                  <a:schemeClr val="tx1">
                    <a:lumMod val="65000"/>
                    <a:lumOff val="35000"/>
                  </a:schemeClr>
                </a:solidFill>
                <a:latin typeface="Times New Roman" panose="02020603050405020304" pitchFamily="18" charset="0"/>
                <a:cs typeface="Times New Roman" panose="02020603050405020304" pitchFamily="18" charset="0"/>
              </a:rPr>
              <a:t>, name="</a:t>
            </a:r>
            <a:r>
              <a:rPr lang="en-IN" sz="1600" b="1" dirty="0" err="1">
                <a:solidFill>
                  <a:schemeClr val="tx1">
                    <a:lumMod val="65000"/>
                    <a:lumOff val="35000"/>
                  </a:schemeClr>
                </a:solidFill>
                <a:latin typeface="Times New Roman" panose="02020603050405020304" pitchFamily="18" charset="0"/>
                <a:cs typeface="Times New Roman" panose="02020603050405020304" pitchFamily="18" charset="0"/>
              </a:rPr>
              <a:t>Add_DataSet_Details</a:t>
            </a:r>
            <a:r>
              <a:rPr lang="en-IN" sz="1600" b="1" dirty="0">
                <a:solidFill>
                  <a:schemeClr val="tx1">
                    <a:lumMod val="65000"/>
                    <a:lumOff val="35000"/>
                  </a:schemeClr>
                </a:solidFill>
                <a:latin typeface="Times New Roman" panose="02020603050405020304" pitchFamily="18" charset="0"/>
                <a:cs typeface="Times New Roman" panose="02020603050405020304" pitchFamily="18" charset="0"/>
              </a:rPr>
              <a:t>"),</a:t>
            </a:r>
          </a:p>
          <a:p>
            <a:pPr marL="0" indent="0">
              <a:lnSpc>
                <a:spcPct val="120000"/>
              </a:lnSpc>
              <a:buNone/>
            </a:pPr>
            <a:r>
              <a:rPr lang="en-IN" sz="1600" b="1"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IN" sz="1600" b="1" dirty="0" err="1">
                <a:solidFill>
                  <a:schemeClr val="tx1">
                    <a:lumMod val="65000"/>
                    <a:lumOff val="35000"/>
                  </a:schemeClr>
                </a:solidFill>
                <a:latin typeface="Times New Roman" panose="02020603050405020304" pitchFamily="18" charset="0"/>
                <a:cs typeface="Times New Roman" panose="02020603050405020304" pitchFamily="18" charset="0"/>
              </a:rPr>
              <a:t>url</a:t>
            </a:r>
            <a:r>
              <a:rPr lang="en-IN" sz="1600" b="1" dirty="0">
                <a:solidFill>
                  <a:schemeClr val="tx1">
                    <a:lumMod val="65000"/>
                    <a:lumOff val="35000"/>
                  </a:schemeClr>
                </a:solidFill>
                <a:latin typeface="Times New Roman" panose="02020603050405020304" pitchFamily="18" charset="0"/>
                <a:cs typeface="Times New Roman" panose="02020603050405020304" pitchFamily="18" charset="0"/>
              </a:rPr>
              <a:t>(r'^</a:t>
            </a:r>
            <a:r>
              <a:rPr lang="en-IN" sz="1600" b="1" dirty="0" err="1">
                <a:solidFill>
                  <a:schemeClr val="tx1">
                    <a:lumMod val="65000"/>
                    <a:lumOff val="35000"/>
                  </a:schemeClr>
                </a:solidFill>
                <a:latin typeface="Times New Roman" panose="02020603050405020304" pitchFamily="18" charset="0"/>
                <a:cs typeface="Times New Roman" panose="02020603050405020304" pitchFamily="18" charset="0"/>
              </a:rPr>
              <a:t>serviceproviderlogin</a:t>
            </a:r>
            <a:r>
              <a:rPr lang="en-IN" sz="1600" b="1" dirty="0">
                <a:solidFill>
                  <a:schemeClr val="tx1">
                    <a:lumMod val="65000"/>
                    <a:lumOff val="35000"/>
                  </a:schemeClr>
                </a:solidFill>
                <a:latin typeface="Times New Roman" panose="02020603050405020304" pitchFamily="18" charset="0"/>
                <a:cs typeface="Times New Roman" panose="02020603050405020304" pitchFamily="18" charset="0"/>
              </a:rPr>
              <a:t>/$',</a:t>
            </a:r>
            <a:r>
              <a:rPr lang="en-IN" sz="1600" b="1" dirty="0" err="1">
                <a:solidFill>
                  <a:schemeClr val="tx1">
                    <a:lumMod val="65000"/>
                    <a:lumOff val="35000"/>
                  </a:schemeClr>
                </a:solidFill>
                <a:latin typeface="Times New Roman" panose="02020603050405020304" pitchFamily="18" charset="0"/>
                <a:cs typeface="Times New Roman" panose="02020603050405020304" pitchFamily="18" charset="0"/>
              </a:rPr>
              <a:t>serviceprovider.serviceproviderlogin</a:t>
            </a:r>
            <a:r>
              <a:rPr lang="en-IN" sz="1600" b="1" dirty="0">
                <a:solidFill>
                  <a:schemeClr val="tx1">
                    <a:lumMod val="65000"/>
                    <a:lumOff val="35000"/>
                  </a:schemeClr>
                </a:solidFill>
                <a:latin typeface="Times New Roman" panose="02020603050405020304" pitchFamily="18" charset="0"/>
                <a:cs typeface="Times New Roman" panose="02020603050405020304" pitchFamily="18" charset="0"/>
              </a:rPr>
              <a:t>, name="</a:t>
            </a:r>
            <a:r>
              <a:rPr lang="en-IN" sz="1600" b="1" dirty="0" err="1">
                <a:solidFill>
                  <a:schemeClr val="tx1">
                    <a:lumMod val="65000"/>
                    <a:lumOff val="35000"/>
                  </a:schemeClr>
                </a:solidFill>
                <a:latin typeface="Times New Roman" panose="02020603050405020304" pitchFamily="18" charset="0"/>
                <a:cs typeface="Times New Roman" panose="02020603050405020304" pitchFamily="18" charset="0"/>
              </a:rPr>
              <a:t>serviceproviderlogin</a:t>
            </a:r>
            <a:r>
              <a:rPr lang="en-IN" sz="1600" b="1" dirty="0">
                <a:solidFill>
                  <a:schemeClr val="tx1">
                    <a:lumMod val="65000"/>
                    <a:lumOff val="35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11411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C3D073-4345-9014-5486-E336804FF3C4}"/>
              </a:ext>
            </a:extLst>
          </p:cNvPr>
          <p:cNvSpPr>
            <a:spLocks noGrp="1"/>
          </p:cNvSpPr>
          <p:nvPr>
            <p:ph type="title"/>
          </p:nvPr>
        </p:nvSpPr>
        <p:spPr>
          <a:xfrm>
            <a:off x="467545" y="609600"/>
            <a:ext cx="6489768" cy="803176"/>
          </a:xfrm>
        </p:spPr>
        <p:txBody>
          <a:bodyPr/>
          <a:lstStyle/>
          <a:p>
            <a:r>
              <a:rPr lang="en-US" dirty="0">
                <a:solidFill>
                  <a:schemeClr val="tx1"/>
                </a:solidFill>
                <a:latin typeface="Times New Roman" panose="02020603050405020304" pitchFamily="18" charset="0"/>
                <a:cs typeface="Times New Roman" panose="02020603050405020304" pitchFamily="18" charset="0"/>
              </a:rPr>
              <a:t>Result</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10C7C793-4F02-A4EC-C4FA-F474F36955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1556792"/>
            <a:ext cx="6447349" cy="3744416"/>
          </a:xfrm>
        </p:spPr>
      </p:pic>
    </p:spTree>
    <p:extLst>
      <p:ext uri="{BB962C8B-B14F-4D97-AF65-F5344CB8AC3E}">
        <p14:creationId xmlns:p14="http://schemas.microsoft.com/office/powerpoint/2010/main" val="1754626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548680"/>
            <a:ext cx="6347713" cy="936104"/>
          </a:xfrm>
        </p:spPr>
        <p:txBody>
          <a:bodyPr>
            <a:normAutofit/>
          </a:bodyPr>
          <a:lstStyle/>
          <a:p>
            <a:pPr algn="l"/>
            <a:r>
              <a:rPr lang="en-US" b="1" dirty="0">
                <a:solidFill>
                  <a:schemeClr val="tx1">
                    <a:lumMod val="95000"/>
                    <a:lumOff val="5000"/>
                  </a:schemeClr>
                </a:solidFill>
                <a:latin typeface="Times New Roman" panose="02020603050405020304" charset="0"/>
                <a:cs typeface="Times New Roman" panose="02020603050405020304" charset="0"/>
              </a:rPr>
              <a:t>Contents</a:t>
            </a:r>
            <a:endParaRPr lang="en-IN" b="1" dirty="0">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67544" y="1124744"/>
            <a:ext cx="6347714" cy="5733256"/>
          </a:xfrm>
        </p:spPr>
        <p:txBody>
          <a:bodyPr>
            <a:noAutofit/>
          </a:bodyPr>
          <a:lstStyle/>
          <a:p>
            <a:r>
              <a:rPr lang="en-US" sz="1500" dirty="0">
                <a:latin typeface="Times New Roman" panose="02020603050405020304" charset="0"/>
                <a:cs typeface="Times New Roman" panose="02020603050405020304" charset="0"/>
              </a:rPr>
              <a:t>Abstract</a:t>
            </a:r>
          </a:p>
          <a:p>
            <a:r>
              <a:rPr lang="en-US" sz="1500" dirty="0">
                <a:latin typeface="Times New Roman" panose="02020603050405020304" charset="0"/>
                <a:cs typeface="Times New Roman" panose="02020603050405020304" charset="0"/>
              </a:rPr>
              <a:t> Existing System </a:t>
            </a:r>
          </a:p>
          <a:p>
            <a:r>
              <a:rPr lang="en-US" sz="1500" dirty="0">
                <a:latin typeface="Times New Roman" panose="02020603050405020304" charset="0"/>
                <a:cs typeface="Times New Roman" panose="02020603050405020304" charset="0"/>
              </a:rPr>
              <a:t> Disadvantages of Existing System</a:t>
            </a:r>
          </a:p>
          <a:p>
            <a:r>
              <a:rPr lang="en-IN" altLang="en-US" sz="1500" dirty="0">
                <a:latin typeface="Times New Roman" panose="02020603050405020304" charset="0"/>
                <a:cs typeface="Times New Roman" panose="02020603050405020304" charset="0"/>
              </a:rPr>
              <a:t> </a:t>
            </a:r>
            <a:r>
              <a:rPr lang="en-US" sz="1500" dirty="0">
                <a:latin typeface="Times New Roman" panose="02020603050405020304" charset="0"/>
                <a:cs typeface="Times New Roman" panose="02020603050405020304" charset="0"/>
              </a:rPr>
              <a:t>Proposed System</a:t>
            </a:r>
          </a:p>
          <a:p>
            <a:r>
              <a:rPr lang="en-IN" altLang="en-US" sz="1500" dirty="0">
                <a:latin typeface="Times New Roman" panose="02020603050405020304" charset="0"/>
                <a:cs typeface="Times New Roman" panose="02020603050405020304" charset="0"/>
              </a:rPr>
              <a:t> </a:t>
            </a:r>
            <a:r>
              <a:rPr lang="en-US" sz="1500" dirty="0">
                <a:latin typeface="Times New Roman" panose="02020603050405020304" charset="0"/>
                <a:cs typeface="Times New Roman" panose="02020603050405020304" charset="0"/>
              </a:rPr>
              <a:t>Advantages of Proposed System</a:t>
            </a:r>
          </a:p>
          <a:p>
            <a:r>
              <a:rPr lang="en-IN" altLang="en-US" sz="1500" dirty="0">
                <a:latin typeface="Times New Roman" panose="02020603050405020304" charset="0"/>
                <a:cs typeface="Times New Roman" panose="02020603050405020304" charset="0"/>
              </a:rPr>
              <a:t> </a:t>
            </a:r>
            <a:r>
              <a:rPr lang="en-US" sz="1500" dirty="0">
                <a:latin typeface="Times New Roman" panose="02020603050405020304" charset="0"/>
                <a:cs typeface="Times New Roman" panose="02020603050405020304" charset="0"/>
              </a:rPr>
              <a:t>Hardware and software requirements</a:t>
            </a:r>
          </a:p>
          <a:p>
            <a:r>
              <a:rPr lang="en-US" sz="1500" dirty="0">
                <a:latin typeface="Times New Roman" panose="02020603050405020304" charset="0"/>
                <a:cs typeface="Times New Roman" panose="02020603050405020304" charset="0"/>
              </a:rPr>
              <a:t> Novelty of the project</a:t>
            </a:r>
          </a:p>
          <a:p>
            <a:r>
              <a:rPr lang="en-US" sz="1500" dirty="0">
                <a:latin typeface="Times New Roman" panose="02020603050405020304" charset="0"/>
                <a:cs typeface="Times New Roman" panose="02020603050405020304" charset="0"/>
              </a:rPr>
              <a:t> Architecture</a:t>
            </a:r>
          </a:p>
          <a:p>
            <a:r>
              <a:rPr lang="en-US" sz="1500" dirty="0">
                <a:latin typeface="Times New Roman" panose="02020603050405020304" charset="0"/>
                <a:cs typeface="Times New Roman" panose="02020603050405020304" charset="0"/>
              </a:rPr>
              <a:t>Modules</a:t>
            </a:r>
          </a:p>
          <a:p>
            <a:r>
              <a:rPr lang="en-US" sz="1500" dirty="0">
                <a:latin typeface="Times New Roman" panose="02020603050405020304" charset="0"/>
                <a:cs typeface="Times New Roman" panose="02020603050405020304" charset="0"/>
              </a:rPr>
              <a:t>UML diagrams</a:t>
            </a:r>
          </a:p>
          <a:p>
            <a:r>
              <a:rPr lang="en-US" sz="1500" dirty="0">
                <a:latin typeface="Times New Roman" panose="02020603050405020304" charset="0"/>
                <a:cs typeface="Times New Roman" panose="02020603050405020304" charset="0"/>
              </a:rPr>
              <a:t>Sample code</a:t>
            </a:r>
          </a:p>
          <a:p>
            <a:r>
              <a:rPr lang="en-US" sz="1500" dirty="0">
                <a:latin typeface="Times New Roman" panose="02020603050405020304" charset="0"/>
                <a:cs typeface="Times New Roman" panose="02020603050405020304" charset="0"/>
              </a:rPr>
              <a:t>Result</a:t>
            </a:r>
          </a:p>
          <a:p>
            <a:r>
              <a:rPr lang="en-US" sz="1500" dirty="0">
                <a:latin typeface="Times New Roman" panose="02020603050405020304" charset="0"/>
                <a:cs typeface="Times New Roman" panose="02020603050405020304" charset="0"/>
              </a:rPr>
              <a:t>Conclusion</a:t>
            </a:r>
          </a:p>
          <a:p>
            <a:r>
              <a:rPr lang="en-US" sz="1500" dirty="0">
                <a:latin typeface="Times New Roman" panose="02020603050405020304" charset="0"/>
                <a:cs typeface="Times New Roman" panose="02020603050405020304" charset="0"/>
              </a:rPr>
              <a:t>Future Scope</a:t>
            </a:r>
          </a:p>
          <a:p>
            <a:r>
              <a:rPr lang="en-US" sz="1500" dirty="0">
                <a:latin typeface="Times New Roman" panose="02020603050405020304" charset="0"/>
                <a:cs typeface="Times New Roman" panose="02020603050405020304" charset="0"/>
              </a:rPr>
              <a:t>References</a:t>
            </a:r>
          </a:p>
          <a:p>
            <a:r>
              <a:rPr lang="en-US" sz="1500" dirty="0">
                <a:latin typeface="Times New Roman" panose="02020603050405020304" charset="0"/>
                <a:cs typeface="Times New Roman" panose="02020603050405020304" charset="0"/>
              </a:rPr>
              <a:t>GitHub link</a:t>
            </a:r>
          </a:p>
          <a:p>
            <a:pPr marL="0" indent="0">
              <a:buNone/>
            </a:pPr>
            <a:endParaRPr lang="en-US" sz="1400" dirty="0">
              <a:latin typeface="Times New Roman" panose="02020603050405020304" charset="0"/>
              <a:cs typeface="Times New Roman" panose="02020603050405020304" charset="0"/>
            </a:endParaRPr>
          </a:p>
          <a:p>
            <a:pPr marL="0" indent="0">
              <a:buNone/>
            </a:pPr>
            <a:endParaRPr lang="en-US" dirty="0">
              <a:latin typeface="Times New Roman" panose="02020603050405020304" charset="0"/>
              <a:cs typeface="Times New Roman" panose="02020603050405020304" charset="0"/>
            </a:endParaRPr>
          </a:p>
          <a:p>
            <a:pPr marL="0" indent="0">
              <a:buNone/>
            </a:pPr>
            <a:endParaRPr lang="en-IN" dirty="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0F3305-9214-8309-2BB0-0FA2B0DED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124744"/>
            <a:ext cx="7991872" cy="5019882"/>
          </a:xfrm>
          <a:prstGeom prst="rect">
            <a:avLst/>
          </a:prstGeom>
        </p:spPr>
      </p:pic>
    </p:spTree>
    <p:extLst>
      <p:ext uri="{BB962C8B-B14F-4D97-AF65-F5344CB8AC3E}">
        <p14:creationId xmlns:p14="http://schemas.microsoft.com/office/powerpoint/2010/main" val="3541523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F7BC9B-DDA7-359C-E3B5-A3D5A8CED6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224099"/>
            <a:ext cx="8280920" cy="4409801"/>
          </a:xfrm>
          <a:prstGeom prst="rect">
            <a:avLst/>
          </a:prstGeom>
        </p:spPr>
      </p:pic>
    </p:spTree>
    <p:extLst>
      <p:ext uri="{BB962C8B-B14F-4D97-AF65-F5344CB8AC3E}">
        <p14:creationId xmlns:p14="http://schemas.microsoft.com/office/powerpoint/2010/main" val="2223575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CCB6E4-4C13-F96C-6DE8-A732563B7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195419"/>
            <a:ext cx="7416824" cy="4467161"/>
          </a:xfrm>
          <a:prstGeom prst="rect">
            <a:avLst/>
          </a:prstGeom>
        </p:spPr>
      </p:pic>
    </p:spTree>
    <p:extLst>
      <p:ext uri="{BB962C8B-B14F-4D97-AF65-F5344CB8AC3E}">
        <p14:creationId xmlns:p14="http://schemas.microsoft.com/office/powerpoint/2010/main" val="1249687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774A54-BF10-F721-C6D6-C0580CEAD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2736"/>
            <a:ext cx="9144000" cy="4464496"/>
          </a:xfrm>
          <a:prstGeom prst="rect">
            <a:avLst/>
          </a:prstGeom>
        </p:spPr>
      </p:pic>
    </p:spTree>
    <p:extLst>
      <p:ext uri="{BB962C8B-B14F-4D97-AF65-F5344CB8AC3E}">
        <p14:creationId xmlns:p14="http://schemas.microsoft.com/office/powerpoint/2010/main" val="3755037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68680"/>
            <a:ext cx="6347460" cy="1061720"/>
          </a:xfrm>
        </p:spPr>
        <p:txBody>
          <a:bodyPr/>
          <a:lstStyle/>
          <a:p>
            <a:pPr algn="l"/>
            <a:r>
              <a:rPr lang="en-US" b="1" dirty="0">
                <a:solidFill>
                  <a:schemeClr val="tx1">
                    <a:lumMod val="95000"/>
                    <a:lumOff val="5000"/>
                  </a:schemeClr>
                </a:solidFill>
                <a:latin typeface="Times New Roman" panose="02020603050405020304" charset="0"/>
                <a:cs typeface="Times New Roman" panose="02020603050405020304" charset="0"/>
              </a:rPr>
              <a:t>Conclusion</a:t>
            </a:r>
            <a:endParaRPr lang="en-IN" b="1" dirty="0">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US" sz="2000" dirty="0">
                <a:latin typeface="Times New Roman" panose="02020603050405020304" charset="0"/>
                <a:cs typeface="Times New Roman" panose="02020603050405020304" charset="0"/>
              </a:rPr>
              <a:t>The purpose of this study was the prediction task of stock market movement by machine learning and deep learning algorithms.</a:t>
            </a:r>
          </a:p>
          <a:p>
            <a:pPr algn="just">
              <a:buFont typeface="Arial" panose="020B0604020202020204" pitchFamily="34" charset="0"/>
              <a:buChar char="•"/>
            </a:pPr>
            <a:r>
              <a:rPr lang="en-US" sz="2000" dirty="0">
                <a:latin typeface="Times New Roman" panose="02020603050405020304" charset="0"/>
                <a:cs typeface="Times New Roman" panose="02020603050405020304" charset="0"/>
              </a:rPr>
              <a:t>Our experimental works showed that there was significant improvement in the performance of models when they use binary data instead of continuous one. Indeed, deep learning algorithms (RNN and LSTM) were our superior models in both approaches.</a:t>
            </a:r>
            <a:endParaRPr lang="en-IN" dirty="0">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9B227-92C0-C0E5-C158-F1F6D1A731F9}"/>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Future Scope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1E4330-4BC2-8E03-0B4A-57D5B8E9CA94}"/>
              </a:ext>
            </a:extLst>
          </p:cNvPr>
          <p:cNvSpPr>
            <a:spLocks noGrp="1"/>
          </p:cNvSpPr>
          <p:nvPr>
            <p:ph idx="1"/>
          </p:nvPr>
        </p:nvSpPr>
        <p:spPr>
          <a:xfrm>
            <a:off x="395536" y="1340768"/>
            <a:ext cx="6561777" cy="4700595"/>
          </a:xfrm>
        </p:spPr>
        <p:txBody>
          <a:bodyPr/>
          <a:lstStyle/>
          <a:p>
            <a:r>
              <a:rPr lang="en-US" dirty="0"/>
              <a:t>The future scope for predicting stock market trends using machine learning and deep learning algorithms via continuous and binary data is vast and multi-faceted. Continued research and innovation in this field hold the potential to revolutionize how investors make decisions and navigate financial markets</a:t>
            </a:r>
          </a:p>
          <a:p>
            <a:r>
              <a:rPr lang="en-US" dirty="0"/>
              <a:t>Future research may address issues related to model bias, fairness, and robustness to adversarial attacks. Techniques such as adversarial training, fairness-aware learning, and model regularization could be employed to mitigate these concerns.</a:t>
            </a:r>
            <a:endParaRPr lang="en-IN" dirty="0"/>
          </a:p>
        </p:txBody>
      </p:sp>
    </p:spTree>
    <p:extLst>
      <p:ext uri="{BB962C8B-B14F-4D97-AF65-F5344CB8AC3E}">
        <p14:creationId xmlns:p14="http://schemas.microsoft.com/office/powerpoint/2010/main" val="2513254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DC28F-9338-B693-721C-BC8F52E4C8F7}"/>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References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53B7AC-1FBA-F6F2-D7B9-CD580C956B13}"/>
              </a:ext>
            </a:extLst>
          </p:cNvPr>
          <p:cNvSpPr>
            <a:spLocks noGrp="1"/>
          </p:cNvSpPr>
          <p:nvPr>
            <p:ph idx="1"/>
          </p:nvPr>
        </p:nvSpPr>
        <p:spPr>
          <a:xfrm>
            <a:off x="395537" y="1284248"/>
            <a:ext cx="7416824" cy="5385112"/>
          </a:xfrm>
        </p:spPr>
        <p:txBody>
          <a:bodyPr>
            <a:noAutofit/>
          </a:bodyPr>
          <a:lstStyle/>
          <a:p>
            <a:pPr marL="0" marR="0" indent="0" algn="just">
              <a:lnSpc>
                <a:spcPct val="150000"/>
              </a:lnSpc>
              <a:spcBef>
                <a:spcPts val="0"/>
              </a:spcBef>
              <a:spcAft>
                <a:spcPts val="0"/>
              </a:spcAft>
              <a:buNone/>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1.</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J. Murphy, Technical Analysis of the Financial Markets: A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Comprehen-sive</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Guide to Trading Methods and Applications. Penguin, 1999.</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 Turner, A Beginner's Guide To Day Trading Online, 2nd ed. New York,</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NY, USA: Simon and Schuster, 2007.</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H. Maqsood, I. Mehmood, M. Maqsood, M. Yasir, S. Afzal, F.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Aadil,M</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M. Selim, and K. Muhammad, ``A local and global event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sentimentbased</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efcient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stock exchange forecasting using deep learning,'' Int. J. Inf.</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Manage., vol. 50, pp. 432451, Feb. 2020.</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4.</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J. B. Duarte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Duarte</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L. H.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Talero</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Sarmiento, and K. J. Sierra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Juárez,``Evaluation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of the effect of investor psychology on an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articial</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stock</a:t>
            </a:r>
            <a:r>
              <a:rPr lang="en-IN"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market through its degree of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efciency</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Contaduría</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y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Administración,vol</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62, no. 4, pp. 13611376, Oct. 2017.</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1116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C4025-9F05-F02E-1ACA-1D4E3E990371}"/>
              </a:ext>
            </a:extLst>
          </p:cNvPr>
          <p:cNvSpPr>
            <a:spLocks noGrp="1"/>
          </p:cNvSpPr>
          <p:nvPr>
            <p:ph type="title"/>
          </p:nvPr>
        </p:nvSpPr>
        <p:spPr/>
        <p:txBody>
          <a:bodyPr>
            <a:normAutofit/>
          </a:bodyPr>
          <a:lstStyle/>
          <a:p>
            <a:r>
              <a:rPr lang="en-US" sz="3200" dirty="0" err="1">
                <a:solidFill>
                  <a:schemeClr val="tx1"/>
                </a:solidFill>
                <a:latin typeface="Times New Roman" panose="02020603050405020304" pitchFamily="18" charset="0"/>
                <a:cs typeface="Times New Roman" panose="02020603050405020304" pitchFamily="18" charset="0"/>
              </a:rPr>
              <a:t>Github</a:t>
            </a:r>
            <a:r>
              <a:rPr lang="en-US" sz="3200" dirty="0">
                <a:solidFill>
                  <a:schemeClr val="tx1"/>
                </a:solidFill>
                <a:latin typeface="Times New Roman" panose="02020603050405020304" pitchFamily="18" charset="0"/>
                <a:cs typeface="Times New Roman" panose="02020603050405020304" pitchFamily="18" charset="0"/>
              </a:rPr>
              <a:t> link</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C01D30-7FBF-54B6-459A-CF5A04CB782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246569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2492896"/>
            <a:ext cx="5040560" cy="1339470"/>
          </a:xfrm>
        </p:spPr>
        <p:txBody>
          <a:bodyPr>
            <a:noAutofit/>
          </a:bodyPr>
          <a:lstStyle/>
          <a:p>
            <a:r>
              <a:rPr lang="en-US" sz="7200" dirty="0">
                <a:solidFill>
                  <a:schemeClr val="tx1">
                    <a:lumMod val="95000"/>
                    <a:lumOff val="5000"/>
                  </a:schemeClr>
                </a:solidFill>
                <a:latin typeface="Times New Roman" panose="02020603050405020304" charset="0"/>
                <a:cs typeface="Times New Roman" panose="02020603050405020304" charset="0"/>
              </a:rPr>
              <a:t>Thank you.</a:t>
            </a:r>
            <a:endParaRPr lang="en-IN" sz="7200" dirty="0">
              <a:solidFill>
                <a:schemeClr val="tx1">
                  <a:lumMod val="95000"/>
                  <a:lumOff val="5000"/>
                </a:schemeClr>
              </a:solidFill>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980728"/>
            <a:ext cx="6904856" cy="685800"/>
          </a:xfrm>
        </p:spPr>
        <p:txBody>
          <a:bodyPr>
            <a:normAutofit/>
          </a:bodyPr>
          <a:lstStyle/>
          <a:p>
            <a:pPr algn="l"/>
            <a:r>
              <a:rPr lang="en-US" b="1" dirty="0">
                <a:solidFill>
                  <a:schemeClr val="tx1">
                    <a:lumMod val="95000"/>
                    <a:lumOff val="5000"/>
                  </a:schemeClr>
                </a:solidFill>
                <a:latin typeface="Times New Roman" panose="02020603050405020304" charset="0"/>
                <a:cs typeface="Times New Roman" panose="02020603050405020304" charset="0"/>
              </a:rPr>
              <a:t>Abstract</a:t>
            </a:r>
            <a:endParaRPr lang="en-IN" b="1" dirty="0">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27584" y="1844824"/>
            <a:ext cx="6512768" cy="4392488"/>
          </a:xfrm>
        </p:spPr>
        <p:txBody>
          <a:bodyPr>
            <a:normAutofit fontScale="92500" lnSpcReduction="10000"/>
          </a:bodyPr>
          <a:lstStyle/>
          <a:p>
            <a:endParaRPr lang="en-US" sz="1900" dirty="0">
              <a:latin typeface="Times New Roman" panose="02020603050405020304" charset="0"/>
              <a:cs typeface="Times New Roman" panose="02020603050405020304" charset="0"/>
            </a:endParaRPr>
          </a:p>
          <a:p>
            <a:pPr algn="just"/>
            <a:r>
              <a:rPr lang="en-US" sz="1900" dirty="0">
                <a:latin typeface="Times New Roman" panose="02020603050405020304" pitchFamily="18" charset="0"/>
                <a:cs typeface="Times New Roman" panose="02020603050405020304" pitchFamily="18" charset="0"/>
              </a:rPr>
              <a:t>This study aims to significantly reduce the risk of trend prediction with machine learning and deep learning algorithms. </a:t>
            </a:r>
          </a:p>
          <a:p>
            <a:pPr algn="just"/>
            <a:r>
              <a:rPr lang="en-US" sz="1900" dirty="0">
                <a:latin typeface="Times New Roman" panose="02020603050405020304" pitchFamily="18" charset="0"/>
                <a:cs typeface="Times New Roman" panose="02020603050405020304" pitchFamily="18" charset="0"/>
              </a:rPr>
              <a:t>Four stock market groups, namely diversified financials, petroleum, non-metallic minerals and basic metals from </a:t>
            </a:r>
            <a:r>
              <a:rPr lang="en-US" sz="1900" dirty="0" err="1">
                <a:latin typeface="Times New Roman" panose="02020603050405020304" pitchFamily="18" charset="0"/>
                <a:cs typeface="Times New Roman" panose="02020603050405020304" pitchFamily="18" charset="0"/>
              </a:rPr>
              <a:t>tehran</a:t>
            </a:r>
            <a:r>
              <a:rPr lang="en-US" sz="1900" dirty="0">
                <a:latin typeface="Times New Roman" panose="02020603050405020304" pitchFamily="18" charset="0"/>
                <a:cs typeface="Times New Roman" panose="02020603050405020304" pitchFamily="18" charset="0"/>
              </a:rPr>
              <a:t> stock exchange, are chosen for experimental evaluations</a:t>
            </a:r>
          </a:p>
          <a:p>
            <a:r>
              <a:rPr lang="en-IN" sz="1900" dirty="0">
                <a:latin typeface="Times New Roman" panose="02020603050405020304" pitchFamily="18" charset="0"/>
                <a:cs typeface="Times New Roman" panose="02020603050405020304" pitchFamily="18" charset="0"/>
              </a:rPr>
              <a:t>This study compares nine machine learning models (Decision Tree, Random </a:t>
            </a:r>
            <a:r>
              <a:rPr lang="en-IN" sz="2000" dirty="0">
                <a:latin typeface="Times New Roman" panose="02020603050405020304" pitchFamily="18" charset="0"/>
                <a:cs typeface="Times New Roman" panose="02020603050405020304" pitchFamily="18" charset="0"/>
              </a:rPr>
              <a:t>Forest, Adaptive Boosting (</a:t>
            </a:r>
            <a:r>
              <a:rPr lang="en-IN" sz="2000" dirty="0" err="1">
                <a:latin typeface="Times New Roman" panose="02020603050405020304" pitchFamily="18" charset="0"/>
                <a:cs typeface="Times New Roman" panose="02020603050405020304" pitchFamily="18" charset="0"/>
              </a:rPr>
              <a:t>Adaboost</a:t>
            </a:r>
            <a:r>
              <a:rPr lang="en-IN" sz="2000" dirty="0">
                <a:latin typeface="Times New Roman" panose="02020603050405020304" pitchFamily="18" charset="0"/>
                <a:cs typeface="Times New Roman" panose="02020603050405020304" pitchFamily="18" charset="0"/>
              </a:rPr>
              <a:t>), extreme Gradient Boosting</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XGBoost</a:t>
            </a:r>
            <a:r>
              <a:rPr lang="en-IN" sz="1900" dirty="0">
                <a:latin typeface="Times New Roman" panose="02020603050405020304" pitchFamily="18" charset="0"/>
                <a:cs typeface="Times New Roman" panose="02020603050405020304" pitchFamily="18" charset="0"/>
              </a:rPr>
              <a:t>), Support Vector Classifier (SVC), Naïve Bayes, K-Nearest </a:t>
            </a:r>
            <a:r>
              <a:rPr lang="en-IN" sz="1900" dirty="0" err="1">
                <a:latin typeface="Times New Roman" panose="02020603050405020304" pitchFamily="18" charset="0"/>
                <a:cs typeface="Times New Roman" panose="02020603050405020304" pitchFamily="18" charset="0"/>
              </a:rPr>
              <a:t>Neighbors</a:t>
            </a:r>
            <a:r>
              <a:rPr lang="en-IN" sz="1900" dirty="0">
                <a:latin typeface="Times New Roman" panose="02020603050405020304" pitchFamily="18" charset="0"/>
                <a:cs typeface="Times New Roman" panose="02020603050405020304" pitchFamily="18" charset="0"/>
              </a:rPr>
              <a:t> (KNN), Logistic Regression and Artificial Neural Network (ANN)) and two powerful deep learning methods</a:t>
            </a:r>
          </a:p>
          <a:p>
            <a:r>
              <a:rPr lang="en-IN" dirty="0">
                <a:latin typeface="Times New Roman" panose="02020603050405020304" pitchFamily="18" charset="0"/>
                <a:cs typeface="Times New Roman" panose="02020603050405020304" pitchFamily="18" charset="0"/>
              </a:rPr>
              <a:t>(Recurrent Neural Network (RNN) and Long short-term memory (LSTM).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124744"/>
            <a:ext cx="7088832" cy="648072"/>
          </a:xfrm>
        </p:spPr>
        <p:txBody>
          <a:bodyPr/>
          <a:lstStyle/>
          <a:p>
            <a:pPr algn="l"/>
            <a:r>
              <a:rPr lang="en-US" b="1" dirty="0">
                <a:solidFill>
                  <a:schemeClr val="tx1">
                    <a:lumMod val="95000"/>
                    <a:lumOff val="5000"/>
                  </a:schemeClr>
                </a:solidFill>
                <a:latin typeface="Times New Roman" panose="02020603050405020304" charset="0"/>
                <a:cs typeface="Times New Roman" panose="02020603050405020304" charset="0"/>
              </a:rPr>
              <a:t>Existing system</a:t>
            </a:r>
            <a:endParaRPr lang="en-IN" b="1" dirty="0">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11560" y="2060848"/>
            <a:ext cx="7272808" cy="4176464"/>
          </a:xfrm>
        </p:spPr>
        <p:txBody>
          <a:bodyPr>
            <a:normAutofit/>
          </a:bodyPr>
          <a:lstStyle/>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Stock market trends can be affected by external factors such as public sentiment and political events. The sentiment and situation features are used in a machine learning model to find the effect of public sentiment and political situation on the prediction accuracy of algorithms for 7 days in future.</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the sake of experimentation, stock market historical data are downloaded from Yahoo! Finance and public sentiments are obtained from Twitter. </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raw text data are then pre-processed, and the sentiment and situation features are generated to create the final data sets.</a:t>
            </a:r>
            <a:endParaRPr lang="en-IN"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052736"/>
            <a:ext cx="7232848" cy="928464"/>
          </a:xfrm>
        </p:spPr>
        <p:txBody>
          <a:bodyPr>
            <a:noAutofit/>
          </a:bodyPr>
          <a:lstStyle/>
          <a:p>
            <a:pPr algn="l"/>
            <a:r>
              <a:rPr lang="en-US" b="1" dirty="0">
                <a:solidFill>
                  <a:schemeClr val="tx1">
                    <a:lumMod val="95000"/>
                    <a:lumOff val="5000"/>
                  </a:schemeClr>
                </a:solidFill>
                <a:latin typeface="Times New Roman" panose="02020603050405020304" charset="0"/>
                <a:cs typeface="Times New Roman" panose="02020603050405020304" charset="0"/>
              </a:rPr>
              <a:t>Disadvantages of existing system</a:t>
            </a:r>
            <a:endParaRPr lang="en-IN" b="1" dirty="0">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existing work, the system in which Stock market prediction is full of challenges, and data scientists usually confront some problems when they try to develop a predictive model.</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system is less performance in which it is clear that there are always unpredictable factors such as the public image of companies or political situation of countries, which affect stock markets trend.</a:t>
            </a:r>
          </a:p>
          <a:p>
            <a:pPr>
              <a:buFont typeface="Arial" panose="020B0604020202020204" pitchFamily="34" charset="0"/>
              <a:buChar char="•"/>
            </a:pPr>
            <a:r>
              <a:rPr lang="en-US" sz="2000" dirty="0">
                <a:latin typeface="Times New Roman" panose="02020603050405020304" charset="0"/>
                <a:cs typeface="Times New Roman" panose="02020603050405020304" charset="0"/>
              </a:rPr>
              <a:t>Less accuracy </a:t>
            </a:r>
          </a:p>
          <a:p>
            <a:pPr>
              <a:buFont typeface="Arial" panose="020B0604020202020204" pitchFamily="34" charset="0"/>
              <a:buChar char="•"/>
            </a:pPr>
            <a:r>
              <a:rPr lang="en-US" sz="2000" dirty="0">
                <a:latin typeface="Times New Roman" panose="02020603050405020304" charset="0"/>
                <a:cs typeface="Times New Roman" panose="02020603050405020304" charset="0"/>
              </a:rPr>
              <a:t>Less efficiency</a:t>
            </a:r>
          </a:p>
          <a:p>
            <a:pPr marL="628650" indent="-285750">
              <a:buFont typeface="Arial" panose="020B0604020202020204" pitchFamily="34" charset="0"/>
              <a:buChar char="•"/>
            </a:pPr>
            <a:endParaRPr lang="en-US" dirty="0">
              <a:latin typeface="Times New Roman" panose="02020603050405020304" charset="0"/>
              <a:cs typeface="Times New Roman" panose="02020603050405020304" charset="0"/>
            </a:endParaRPr>
          </a:p>
          <a:p>
            <a:pPr marL="0" indent="0">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124744"/>
            <a:ext cx="6957060" cy="935990"/>
          </a:xfrm>
        </p:spPr>
        <p:txBody>
          <a:bodyPr/>
          <a:lstStyle/>
          <a:p>
            <a:pPr algn="l"/>
            <a:r>
              <a:rPr lang="en-US" b="1" dirty="0">
                <a:solidFill>
                  <a:schemeClr val="tx1">
                    <a:lumMod val="95000"/>
                    <a:lumOff val="5000"/>
                  </a:schemeClr>
                </a:solidFill>
                <a:latin typeface="Times New Roman" panose="02020603050405020304" charset="0"/>
                <a:cs typeface="Times New Roman" panose="02020603050405020304" charset="0"/>
              </a:rPr>
              <a:t>Proposed System</a:t>
            </a:r>
            <a:endParaRPr lang="en-IN" b="1" dirty="0">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74827" y="1916832"/>
            <a:ext cx="7632848" cy="4824536"/>
          </a:xfrm>
        </p:spPr>
        <p:txBody>
          <a:bodyPr>
            <a:noAutofit/>
          </a:bodyPr>
          <a:lstStyle/>
          <a:p>
            <a:pPr algn="just">
              <a:buFont typeface="Arial" panose="020B0604020202020204" pitchFamily="34" charset="0"/>
              <a:buChar char="•"/>
            </a:pPr>
            <a:r>
              <a:rPr lang="en-US" sz="2000" dirty="0">
                <a:latin typeface="Times New Roman" panose="02020603050405020304" charset="0"/>
                <a:cs typeface="Times New Roman" panose="02020603050405020304" charset="0"/>
              </a:rPr>
              <a:t>In the proposed system, the system concentrates on comparing prediction performance of nine machine learning models (Decision Tree, Random </a:t>
            </a:r>
            <a:r>
              <a:rPr lang="en-US" sz="2000" dirty="0" err="1">
                <a:latin typeface="Times New Roman" panose="02020603050405020304" charset="0"/>
                <a:cs typeface="Times New Roman" panose="02020603050405020304" charset="0"/>
              </a:rPr>
              <a:t>Forest,Adaboost</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XGBoost</a:t>
            </a:r>
            <a:r>
              <a:rPr lang="en-US" sz="2000" dirty="0">
                <a:latin typeface="Times New Roman" panose="02020603050405020304" charset="0"/>
                <a:cs typeface="Times New Roman" panose="02020603050405020304" charset="0"/>
              </a:rPr>
              <a:t>, SVC, Naïve Bayes, KNN, Logistic Regression and ANN)and two deep learning methods (RNN and LSTM) to predict stock market Movement.</a:t>
            </a:r>
          </a:p>
          <a:p>
            <a:pPr algn="just">
              <a:buFont typeface="Arial" panose="020B0604020202020204" pitchFamily="34" charset="0"/>
              <a:buChar char="•"/>
            </a:pPr>
            <a:r>
              <a:rPr lang="en-US" sz="2000" dirty="0">
                <a:latin typeface="Times New Roman" panose="02020603050405020304" charset="0"/>
                <a:cs typeface="Times New Roman" panose="02020603050405020304" charset="0"/>
              </a:rPr>
              <a:t>Ten technical indicators are utilized as inputs to our models. The proposed study includes two different approaches for inputs, continuous data and binary data, to investigate the effect of preprocessing; the former uses stock trading.</a:t>
            </a:r>
            <a:endParaRPr lang="en-IN" sz="2000"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052736"/>
            <a:ext cx="7016824" cy="928464"/>
          </a:xfrm>
        </p:spPr>
        <p:txBody>
          <a:bodyPr>
            <a:noAutofit/>
          </a:bodyPr>
          <a:lstStyle/>
          <a:p>
            <a:pPr algn="l"/>
            <a:r>
              <a:rPr lang="en-US" b="1" dirty="0">
                <a:solidFill>
                  <a:schemeClr val="tx1">
                    <a:lumMod val="95000"/>
                    <a:lumOff val="5000"/>
                  </a:schemeClr>
                </a:solidFill>
                <a:latin typeface="Times New Roman" panose="02020603050405020304" charset="0"/>
                <a:cs typeface="Times New Roman" panose="02020603050405020304" charset="0"/>
              </a:rPr>
              <a:t>Advantages of Proposed System</a:t>
            </a:r>
            <a:endParaRPr lang="en-IN" b="1" dirty="0">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000" dirty="0">
                <a:latin typeface="Times New Roman" panose="02020603050405020304" charset="0"/>
                <a:cs typeface="Times New Roman" panose="02020603050405020304" charset="0"/>
              </a:rPr>
              <a:t>In the proposed system, each of the algorithms can effectively solve stock prediction problems.</a:t>
            </a:r>
          </a:p>
          <a:p>
            <a:pPr>
              <a:buFont typeface="Arial" panose="020B0604020202020204" pitchFamily="34" charset="0"/>
              <a:buChar char="•"/>
            </a:pPr>
            <a:r>
              <a:rPr lang="en-US" sz="2000" dirty="0">
                <a:latin typeface="Times New Roman" panose="02020603050405020304" charset="0"/>
                <a:cs typeface="Times New Roman" panose="02020603050405020304" charset="0"/>
              </a:rPr>
              <a:t>To The system is more effective due to presence of extreme Gradient Boosting(</a:t>
            </a:r>
            <a:r>
              <a:rPr lang="en-US" sz="2000" dirty="0" err="1">
                <a:latin typeface="Times New Roman" panose="02020603050405020304" charset="0"/>
                <a:cs typeface="Times New Roman" panose="02020603050405020304" charset="0"/>
              </a:rPr>
              <a:t>XGBoost</a:t>
            </a:r>
            <a:r>
              <a:rPr lang="en-US" sz="2000" dirty="0">
                <a:latin typeface="Times New Roman" panose="02020603050405020304" charset="0"/>
                <a:cs typeface="Times New Roman" panose="02020603050405020304" charset="0"/>
              </a:rPr>
              <a:t>), Support Vector Classier (SVC) techniques.</a:t>
            </a:r>
            <a:endParaRPr lang="en-IN" sz="2000"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6544816" cy="720080"/>
          </a:xfrm>
        </p:spPr>
        <p:txBody>
          <a:bodyPr>
            <a:normAutofit/>
          </a:bodyPr>
          <a:lstStyle/>
          <a:p>
            <a:pPr algn="l"/>
            <a:r>
              <a:rPr lang="en-US" b="1" dirty="0">
                <a:solidFill>
                  <a:schemeClr val="tx1">
                    <a:lumMod val="95000"/>
                    <a:lumOff val="5000"/>
                  </a:schemeClr>
                </a:solidFill>
                <a:latin typeface="Times New Roman" panose="02020603050405020304" charset="0"/>
                <a:cs typeface="Times New Roman" panose="02020603050405020304" charset="0"/>
              </a:rPr>
              <a:t> Hardware Requirements</a:t>
            </a:r>
            <a:endParaRPr lang="en-IN" b="1" dirty="0">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99591" y="1052737"/>
            <a:ext cx="6057721" cy="2016223"/>
          </a:xfrm>
        </p:spPr>
        <p:txBody>
          <a:bodyPr>
            <a:normAutofit fontScale="25000" lnSpcReduction="20000"/>
          </a:bodyPr>
          <a:lstStyle/>
          <a:p>
            <a:pPr indent="0">
              <a:buNone/>
            </a:pPr>
            <a:r>
              <a:rPr lang="en-US" b="1" dirty="0"/>
              <a:t>  </a:t>
            </a:r>
          </a:p>
          <a:p>
            <a:pPr indent="0">
              <a:buNone/>
            </a:pPr>
            <a:r>
              <a:rPr lang="en-US" sz="7200" dirty="0">
                <a:latin typeface="Times New Roman" panose="02020603050405020304" charset="0"/>
                <a:cs typeface="Times New Roman" panose="02020603050405020304" charset="0"/>
              </a:rPr>
              <a:t>For Developing The Application  The  Following Are The Hardware Requirements:</a:t>
            </a:r>
          </a:p>
          <a:p>
            <a:pPr marL="285750" indent="-285750"/>
            <a:endParaRPr lang="en-US" sz="7200" b="1" dirty="0">
              <a:latin typeface="Times New Roman" panose="02020603050405020304" charset="0"/>
              <a:cs typeface="Times New Roman" panose="02020603050405020304" charset="0"/>
            </a:endParaRPr>
          </a:p>
          <a:p>
            <a:pPr marL="285750" indent="-285750"/>
            <a:r>
              <a:rPr lang="en-US" sz="7200" b="1" dirty="0">
                <a:latin typeface="Times New Roman" panose="02020603050405020304" charset="0"/>
                <a:cs typeface="Times New Roman" panose="02020603050405020304" charset="0"/>
              </a:rPr>
              <a:t>SYSTEM           </a:t>
            </a:r>
            <a:r>
              <a:rPr lang="en-IN" altLang="en-US" sz="7200" b="1" dirty="0">
                <a:latin typeface="Times New Roman" panose="02020603050405020304" charset="0"/>
                <a:cs typeface="Times New Roman" panose="02020603050405020304" charset="0"/>
              </a:rPr>
              <a:t> </a:t>
            </a:r>
            <a:r>
              <a:rPr lang="en-US" sz="7200" b="1" dirty="0">
                <a:latin typeface="Times New Roman" panose="02020603050405020304" charset="0"/>
                <a:cs typeface="Times New Roman" panose="02020603050405020304" charset="0"/>
              </a:rPr>
              <a:t>:     </a:t>
            </a:r>
            <a:r>
              <a:rPr lang="en-IN" altLang="en-US" sz="7200" b="1" dirty="0">
                <a:latin typeface="Times New Roman" panose="02020603050405020304" charset="0"/>
                <a:cs typeface="Times New Roman" panose="02020603050405020304" charset="0"/>
              </a:rPr>
              <a:t>i</a:t>
            </a:r>
            <a:r>
              <a:rPr lang="en-US" sz="7200" b="1" dirty="0">
                <a:latin typeface="Times New Roman" panose="02020603050405020304" charset="0"/>
                <a:cs typeface="Times New Roman" panose="02020603050405020304" charset="0"/>
              </a:rPr>
              <a:t>3 OR ABOVE</a:t>
            </a:r>
          </a:p>
          <a:p>
            <a:pPr marL="285750" indent="-285750"/>
            <a:r>
              <a:rPr lang="en-US" sz="7200" dirty="0">
                <a:latin typeface="Times New Roman" panose="02020603050405020304" charset="0"/>
                <a:cs typeface="Times New Roman" panose="02020603050405020304" charset="0"/>
              </a:rPr>
              <a:t> </a:t>
            </a:r>
            <a:r>
              <a:rPr lang="en-US" sz="7200" b="1" dirty="0">
                <a:latin typeface="Times New Roman" panose="02020603050405020304" charset="0"/>
                <a:cs typeface="Times New Roman" panose="02020603050405020304" charset="0"/>
              </a:rPr>
              <a:t>RAM                  :      4GB</a:t>
            </a:r>
          </a:p>
          <a:p>
            <a:pPr marL="285750" indent="-285750"/>
            <a:r>
              <a:rPr lang="en-US" sz="7200" b="1" dirty="0">
                <a:latin typeface="Times New Roman" panose="02020603050405020304" charset="0"/>
                <a:cs typeface="Times New Roman" panose="02020603050405020304" charset="0"/>
              </a:rPr>
              <a:t> HARD DISK     :      40GB</a:t>
            </a:r>
            <a:endParaRPr lang="en-US" sz="7200" dirty="0">
              <a:latin typeface="Times New Roman" panose="02020603050405020304" charset="0"/>
              <a:cs typeface="Times New Roman" panose="02020603050405020304" charset="0"/>
            </a:endParaRPr>
          </a:p>
          <a:p>
            <a:pPr indent="0">
              <a:buNone/>
            </a:pPr>
            <a:endParaRPr lang="en-US" sz="5500" dirty="0"/>
          </a:p>
        </p:txBody>
      </p:sp>
      <p:sp>
        <p:nvSpPr>
          <p:cNvPr id="4" name="TextBox 3"/>
          <p:cNvSpPr txBox="1"/>
          <p:nvPr/>
        </p:nvSpPr>
        <p:spPr>
          <a:xfrm>
            <a:off x="611560" y="3789040"/>
            <a:ext cx="5256584" cy="646331"/>
          </a:xfrm>
          <a:prstGeom prst="rect">
            <a:avLst/>
          </a:prstGeom>
          <a:noFill/>
        </p:spPr>
        <p:txBody>
          <a:bodyPr wrap="square" rtlCol="0">
            <a:spAutoFit/>
          </a:bodyPr>
          <a:lstStyle/>
          <a:p>
            <a:r>
              <a:rPr lang="en-US" sz="3600" b="1" dirty="0">
                <a:solidFill>
                  <a:schemeClr val="tx1">
                    <a:lumMod val="95000"/>
                    <a:lumOff val="5000"/>
                  </a:schemeClr>
                </a:solidFill>
                <a:latin typeface="Times New Roman" panose="02020603050405020304" charset="0"/>
                <a:cs typeface="Times New Roman" panose="02020603050405020304" charset="0"/>
              </a:rPr>
              <a:t>   Software Requirements</a:t>
            </a:r>
            <a:endParaRPr lang="en-US" sz="3600" dirty="0">
              <a:latin typeface="Times New Roman" panose="02020603050405020304" charset="0"/>
              <a:cs typeface="Times New Roman" panose="02020603050405020304" charset="0"/>
            </a:endParaRPr>
          </a:p>
        </p:txBody>
      </p:sp>
      <p:sp>
        <p:nvSpPr>
          <p:cNvPr id="6" name="TextBox 5"/>
          <p:cNvSpPr txBox="1"/>
          <p:nvPr/>
        </p:nvSpPr>
        <p:spPr>
          <a:xfrm>
            <a:off x="1115616" y="4869160"/>
            <a:ext cx="6048672" cy="1477328"/>
          </a:xfrm>
          <a:prstGeom prst="rect">
            <a:avLst/>
          </a:prstGeom>
          <a:noFill/>
        </p:spPr>
        <p:txBody>
          <a:bodyPr wrap="square" rtlCol="0">
            <a:spAutoFit/>
          </a:bodyPr>
          <a:lstStyle/>
          <a:p>
            <a:pPr indent="0">
              <a:buNone/>
            </a:pPr>
            <a:r>
              <a:rPr lang="en-US" dirty="0">
                <a:latin typeface="Times New Roman" panose="02020603050405020304" charset="0"/>
                <a:cs typeface="Times New Roman" panose="02020603050405020304" charset="0"/>
              </a:rPr>
              <a:t>For Developing The Application  The  Following Are The  Software  Requirements:</a:t>
            </a:r>
          </a:p>
          <a:p>
            <a:pPr marL="285750" indent="-285750"/>
            <a:endParaRPr lang="en-US" dirty="0">
              <a:latin typeface="Times New Roman" panose="02020603050405020304" charset="0"/>
              <a:cs typeface="Times New Roman" panose="02020603050405020304" charset="0"/>
            </a:endParaRPr>
          </a:p>
          <a:p>
            <a:pPr marL="285750" indent="-285750" algn="just"/>
            <a:r>
              <a:rPr lang="en-US" dirty="0">
                <a:latin typeface="Times New Roman" panose="02020603050405020304" charset="0"/>
                <a:cs typeface="Times New Roman" panose="02020603050405020304" charset="0"/>
              </a:rPr>
              <a:t> </a:t>
            </a:r>
            <a:r>
              <a:rPr lang="en-US" b="1" dirty="0">
                <a:latin typeface="Times New Roman" panose="02020603050405020304" charset="0"/>
                <a:cs typeface="Times New Roman" panose="02020603050405020304" charset="0"/>
              </a:rPr>
              <a:t>OPERATING SYSTEM         :    WINDOWS</a:t>
            </a:r>
            <a:r>
              <a:rPr lang="en-IN" altLang="en-US" b="1" dirty="0">
                <a:latin typeface="Times New Roman" panose="02020603050405020304" charset="0"/>
                <a:cs typeface="Times New Roman" panose="02020603050405020304" charset="0"/>
              </a:rPr>
              <a:t> </a:t>
            </a:r>
            <a:r>
              <a:rPr lang="en-US" b="1" dirty="0">
                <a:latin typeface="Times New Roman" panose="02020603050405020304" charset="0"/>
                <a:cs typeface="Times New Roman" panose="02020603050405020304" charset="0"/>
              </a:rPr>
              <a:t>8 OR ABOVE</a:t>
            </a:r>
          </a:p>
          <a:p>
            <a:pPr marL="285750" indent="-285750" algn="just"/>
            <a:r>
              <a:rPr lang="en-US" b="1" dirty="0">
                <a:latin typeface="Times New Roman" panose="02020603050405020304" charset="0"/>
                <a:cs typeface="Times New Roman" panose="02020603050405020304" charset="0"/>
              </a:rPr>
              <a:t>  CODING LANGUAGE         :     PYTHON</a:t>
            </a:r>
            <a:endParaRPr lang="en-US"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6347713" cy="1320800"/>
          </a:xfrm>
        </p:spPr>
        <p:txBody>
          <a:bodyPr>
            <a:normAutofit/>
          </a:bodyPr>
          <a:lstStyle/>
          <a:p>
            <a:r>
              <a:rPr lang="en-US" b="1" dirty="0">
                <a:solidFill>
                  <a:schemeClr val="tx1">
                    <a:lumMod val="95000"/>
                    <a:lumOff val="5000"/>
                  </a:schemeClr>
                </a:solidFill>
                <a:latin typeface="Times New Roman" panose="02020603050405020304" charset="0"/>
                <a:cs typeface="Times New Roman" panose="02020603050405020304" charset="0"/>
              </a:rPr>
              <a:t>Novelty of the project</a:t>
            </a:r>
            <a:endParaRPr lang="en-IN" b="1" dirty="0">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83568" y="1628800"/>
            <a:ext cx="6347714" cy="3880773"/>
          </a:xfrm>
        </p:spPr>
        <p:txBody>
          <a:bodyPr>
            <a:normAutofit lnSpcReduction="10000"/>
          </a:bodyPr>
          <a:lstStyle/>
          <a:p>
            <a:r>
              <a:rPr lang="en-US" dirty="0">
                <a:latin typeface="Times New Roman" panose="02020603050405020304" charset="0"/>
                <a:cs typeface="Times New Roman" panose="02020603050405020304" charset="0"/>
              </a:rPr>
              <a:t>Supervised machine learning is a technique used to detect network intrusions. The technique is used on a regular basis in many industries, including information technology, advertising, and online marketing. However, the technique has some limitations. </a:t>
            </a:r>
          </a:p>
          <a:p>
            <a:r>
              <a:rPr lang="en-US" dirty="0">
                <a:latin typeface="Times New Roman" panose="02020603050405020304" charset="0"/>
                <a:cs typeface="Times New Roman" panose="02020603050405020304" charset="0"/>
              </a:rPr>
              <a:t>For example, the technique is used on unstructured data, which may be out of the reach of human players. Additionally, the technique is used with in-house algorithms, which can take time to learn and are not as accurate when it comes to network intrusions.</a:t>
            </a:r>
          </a:p>
          <a:p>
            <a:r>
              <a:rPr lang="en-US" dirty="0">
                <a:latin typeface="Times New Roman" panose="02020603050405020304" charset="0"/>
                <a:cs typeface="Times New Roman" panose="02020603050405020304" charset="0"/>
              </a:rPr>
              <a:t>The novelty of the Supervised Machine Learning technique with feature selection is that it uses a specific algorithm that is able to detect.</a:t>
            </a:r>
            <a:endParaRPr lang="en-IN" dirty="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285</TotalTime>
  <Words>1697</Words>
  <Application>Microsoft Office PowerPoint</Application>
  <PresentationFormat>On-screen Show (4:3)</PresentationFormat>
  <Paragraphs>145</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Times New Roman</vt:lpstr>
      <vt:lpstr>Trebuchet MS</vt:lpstr>
      <vt:lpstr>Wingdings 3</vt:lpstr>
      <vt:lpstr>Facet</vt:lpstr>
      <vt:lpstr>       CMR TECHNICAL CAMPUS</vt:lpstr>
      <vt:lpstr>Contents</vt:lpstr>
      <vt:lpstr>Abstract</vt:lpstr>
      <vt:lpstr>Existing system</vt:lpstr>
      <vt:lpstr>Disadvantages of existing system</vt:lpstr>
      <vt:lpstr>Proposed System</vt:lpstr>
      <vt:lpstr>Advantages of Proposed System</vt:lpstr>
      <vt:lpstr> Hardware Requirements</vt:lpstr>
      <vt:lpstr>Novelty of the project</vt:lpstr>
      <vt:lpstr>Architecture</vt:lpstr>
      <vt:lpstr>Modules</vt:lpstr>
      <vt:lpstr>UML DAIGRAMS Class diagram</vt:lpstr>
      <vt:lpstr>Activity diagram</vt:lpstr>
      <vt:lpstr>SEQUENCE DIAGRAM</vt:lpstr>
      <vt:lpstr>Usecase diagram</vt:lpstr>
      <vt:lpstr>Sample code</vt:lpstr>
      <vt:lpstr>PowerPoint Presentation</vt:lpstr>
      <vt:lpstr>PowerPoint Presentation</vt:lpstr>
      <vt:lpstr>Result</vt:lpstr>
      <vt:lpstr>PowerPoint Presentation</vt:lpstr>
      <vt:lpstr>PowerPoint Presentation</vt:lpstr>
      <vt:lpstr>PowerPoint Presentation</vt:lpstr>
      <vt:lpstr>PowerPoint Presentation</vt:lpstr>
      <vt:lpstr>Conclusion</vt:lpstr>
      <vt:lpstr>Future Scope</vt:lpstr>
      <vt:lpstr>References</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intrusion detection using supervised machine learning technique with feature selection</dc:title>
  <dc:creator>MyPc</dc:creator>
  <cp:lastModifiedBy>shreya gupta</cp:lastModifiedBy>
  <cp:revision>84</cp:revision>
  <dcterms:created xsi:type="dcterms:W3CDTF">2023-03-20T09:14:00Z</dcterms:created>
  <dcterms:modified xsi:type="dcterms:W3CDTF">2024-03-22T09:19:38Z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1F7547BA88344F99A3C158DEF92CA7C8_13</vt:lpwstr>
  </property>
  <property fmtid="{D5CDD505-2E9C-101B-9397-08002B2CF9AE}" pid="3" name="KSOProductBuildVer">
    <vt:lpwstr>1033-12.2.0.13431</vt:lpwstr>
  </property>
</Properties>
</file>