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1"/>
  </p:notesMasterIdLst>
  <p:handoutMasterIdLst>
    <p:handoutMasterId r:id="rId22"/>
  </p:handoutMasterIdLst>
  <p:sldIdLst>
    <p:sldId id="256" r:id="rId5"/>
    <p:sldId id="257" r:id="rId6"/>
    <p:sldId id="330" r:id="rId7"/>
    <p:sldId id="305" r:id="rId8"/>
    <p:sldId id="343" r:id="rId9"/>
    <p:sldId id="351" r:id="rId10"/>
    <p:sldId id="344" r:id="rId11"/>
    <p:sldId id="352" r:id="rId12"/>
    <p:sldId id="345" r:id="rId13"/>
    <p:sldId id="346" r:id="rId14"/>
    <p:sldId id="347" r:id="rId15"/>
    <p:sldId id="348" r:id="rId16"/>
    <p:sldId id="349" r:id="rId17"/>
    <p:sldId id="350" r:id="rId18"/>
    <p:sldId id="353" r:id="rId19"/>
    <p:sldId id="33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83103-E018-4392-89BE-FA4BE9C6CE8B}" v="36" dt="2022-07-05T11:09:11.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80" d="100"/>
          <a:sy n="80" d="100"/>
        </p:scale>
        <p:origin x="100"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avani Laxmi Sree Dharmala" userId="5afacdf2-2039-4e30-821c-d1a073a72886" providerId="ADAL" clId="{9F583103-E018-4392-89BE-FA4BE9C6CE8B}"/>
    <pc:docChg chg="undo custSel modSld modMainMaster">
      <pc:chgData name="Guru Sravani Laxmi Sree Dharmala" userId="5afacdf2-2039-4e30-821c-d1a073a72886" providerId="ADAL" clId="{9F583103-E018-4392-89BE-FA4BE9C6CE8B}" dt="2022-07-05T11:09:11.544" v="202"/>
      <pc:docMkLst>
        <pc:docMk/>
      </pc:docMkLst>
      <pc:sldChg chg="modTransition">
        <pc:chgData name="Guru Sravani Laxmi Sree Dharmala" userId="5afacdf2-2039-4e30-821c-d1a073a72886" providerId="ADAL" clId="{9F583103-E018-4392-89BE-FA4BE9C6CE8B}" dt="2022-07-05T11:09:11.544" v="202"/>
        <pc:sldMkLst>
          <pc:docMk/>
          <pc:sldMk cId="703580386" sldId="256"/>
        </pc:sldMkLst>
      </pc:sldChg>
      <pc:sldChg chg="modSp mod modTransition">
        <pc:chgData name="Guru Sravani Laxmi Sree Dharmala" userId="5afacdf2-2039-4e30-821c-d1a073a72886" providerId="ADAL" clId="{9F583103-E018-4392-89BE-FA4BE9C6CE8B}" dt="2022-07-05T11:09:11.544" v="202"/>
        <pc:sldMkLst>
          <pc:docMk/>
          <pc:sldMk cId="2262346778" sldId="257"/>
        </pc:sldMkLst>
        <pc:spChg chg="mod">
          <ac:chgData name="Guru Sravani Laxmi Sree Dharmala" userId="5afacdf2-2039-4e30-821c-d1a073a72886" providerId="ADAL" clId="{9F583103-E018-4392-89BE-FA4BE9C6CE8B}" dt="2022-07-05T10:34:56.969" v="170" actId="20577"/>
          <ac:spMkLst>
            <pc:docMk/>
            <pc:sldMk cId="2262346778" sldId="257"/>
            <ac:spMk id="3" creationId="{DB6566BB-9632-4FD7-9FFC-FD3C43D3954E}"/>
          </ac:spMkLst>
        </pc:spChg>
      </pc:sldChg>
      <pc:sldChg chg="modSp mod modTransition">
        <pc:chgData name="Guru Sravani Laxmi Sree Dharmala" userId="5afacdf2-2039-4e30-821c-d1a073a72886" providerId="ADAL" clId="{9F583103-E018-4392-89BE-FA4BE9C6CE8B}" dt="2022-07-05T11:09:11.544" v="202"/>
        <pc:sldMkLst>
          <pc:docMk/>
          <pc:sldMk cId="2693196608" sldId="305"/>
        </pc:sldMkLst>
        <pc:spChg chg="mod">
          <ac:chgData name="Guru Sravani Laxmi Sree Dharmala" userId="5afacdf2-2039-4e30-821c-d1a073a72886" providerId="ADAL" clId="{9F583103-E018-4392-89BE-FA4BE9C6CE8B}" dt="2022-07-05T10:06:53.696" v="154" actId="255"/>
          <ac:spMkLst>
            <pc:docMk/>
            <pc:sldMk cId="2693196608" sldId="305"/>
            <ac:spMk id="3" creationId="{DD2A8BE8-DC21-47DE-B6F3-7DC95B43C52E}"/>
          </ac:spMkLst>
        </pc:spChg>
      </pc:sldChg>
      <pc:sldChg chg="modSp mod modTransition">
        <pc:chgData name="Guru Sravani Laxmi Sree Dharmala" userId="5afacdf2-2039-4e30-821c-d1a073a72886" providerId="ADAL" clId="{9F583103-E018-4392-89BE-FA4BE9C6CE8B}" dt="2022-07-05T11:09:11.544" v="202"/>
        <pc:sldMkLst>
          <pc:docMk/>
          <pc:sldMk cId="1590342866" sldId="330"/>
        </pc:sldMkLst>
        <pc:spChg chg="mod">
          <ac:chgData name="Guru Sravani Laxmi Sree Dharmala" userId="5afacdf2-2039-4e30-821c-d1a073a72886" providerId="ADAL" clId="{9F583103-E018-4392-89BE-FA4BE9C6CE8B}" dt="2022-07-05T10:10:50.096" v="160"/>
          <ac:spMkLst>
            <pc:docMk/>
            <pc:sldMk cId="1590342866" sldId="330"/>
            <ac:spMk id="3" creationId="{2F49AA98-AED4-4FAD-999C-98B64BB9DF71}"/>
          </ac:spMkLst>
        </pc:spChg>
      </pc:sldChg>
      <pc:sldChg chg="modTransition">
        <pc:chgData name="Guru Sravani Laxmi Sree Dharmala" userId="5afacdf2-2039-4e30-821c-d1a073a72886" providerId="ADAL" clId="{9F583103-E018-4392-89BE-FA4BE9C6CE8B}" dt="2022-07-05T11:09:11.544" v="202"/>
        <pc:sldMkLst>
          <pc:docMk/>
          <pc:sldMk cId="1510143952" sldId="332"/>
        </pc:sldMkLst>
      </pc:sldChg>
      <pc:sldChg chg="modSp mod modTransition">
        <pc:chgData name="Guru Sravani Laxmi Sree Dharmala" userId="5afacdf2-2039-4e30-821c-d1a073a72886" providerId="ADAL" clId="{9F583103-E018-4392-89BE-FA4BE9C6CE8B}" dt="2022-07-05T11:09:11.544" v="202"/>
        <pc:sldMkLst>
          <pc:docMk/>
          <pc:sldMk cId="3492031672" sldId="343"/>
        </pc:sldMkLst>
        <pc:spChg chg="mod">
          <ac:chgData name="Guru Sravani Laxmi Sree Dharmala" userId="5afacdf2-2039-4e30-821c-d1a073a72886" providerId="ADAL" clId="{9F583103-E018-4392-89BE-FA4BE9C6CE8B}" dt="2022-07-05T10:06:09.645" v="152" actId="255"/>
          <ac:spMkLst>
            <pc:docMk/>
            <pc:sldMk cId="3492031672" sldId="343"/>
            <ac:spMk id="5" creationId="{2043B63C-C7FF-3C0A-C625-708DEF41FA6E}"/>
          </ac:spMkLst>
        </pc:spChg>
        <pc:picChg chg="mod">
          <ac:chgData name="Guru Sravani Laxmi Sree Dharmala" userId="5afacdf2-2039-4e30-821c-d1a073a72886" providerId="ADAL" clId="{9F583103-E018-4392-89BE-FA4BE9C6CE8B}" dt="2022-07-05T10:03:03.150" v="125" actId="14100"/>
          <ac:picMkLst>
            <pc:docMk/>
            <pc:sldMk cId="3492031672" sldId="343"/>
            <ac:picMk id="4100" creationId="{2CE0A301-039C-7955-F937-517C06D89A89}"/>
          </ac:picMkLst>
        </pc:picChg>
      </pc:sldChg>
      <pc:sldChg chg="modSp mod modTransition">
        <pc:chgData name="Guru Sravani Laxmi Sree Dharmala" userId="5afacdf2-2039-4e30-821c-d1a073a72886" providerId="ADAL" clId="{9F583103-E018-4392-89BE-FA4BE9C6CE8B}" dt="2022-07-05T11:09:11.544" v="202"/>
        <pc:sldMkLst>
          <pc:docMk/>
          <pc:sldMk cId="3705054230" sldId="344"/>
        </pc:sldMkLst>
        <pc:spChg chg="mod">
          <ac:chgData name="Guru Sravani Laxmi Sree Dharmala" userId="5afacdf2-2039-4e30-821c-d1a073a72886" providerId="ADAL" clId="{9F583103-E018-4392-89BE-FA4BE9C6CE8B}" dt="2022-07-05T08:25:47.571" v="4" actId="20577"/>
          <ac:spMkLst>
            <pc:docMk/>
            <pc:sldMk cId="3705054230" sldId="344"/>
            <ac:spMk id="5" creationId="{EB6D424B-49C9-5ABF-61D6-8684504E1688}"/>
          </ac:spMkLst>
        </pc:spChg>
        <pc:spChg chg="mod">
          <ac:chgData name="Guru Sravani Laxmi Sree Dharmala" userId="5afacdf2-2039-4e30-821c-d1a073a72886" providerId="ADAL" clId="{9F583103-E018-4392-89BE-FA4BE9C6CE8B}" dt="2022-07-05T10:05:04.895" v="144" actId="2711"/>
          <ac:spMkLst>
            <pc:docMk/>
            <pc:sldMk cId="3705054230" sldId="344"/>
            <ac:spMk id="7" creationId="{17FB24C4-6CCD-1B14-6788-2D21901A8DCE}"/>
          </ac:spMkLst>
        </pc:spChg>
        <pc:picChg chg="mod">
          <ac:chgData name="Guru Sravani Laxmi Sree Dharmala" userId="5afacdf2-2039-4e30-821c-d1a073a72886" providerId="ADAL" clId="{9F583103-E018-4392-89BE-FA4BE9C6CE8B}" dt="2022-07-05T10:05:02.572" v="142" actId="14100"/>
          <ac:picMkLst>
            <pc:docMk/>
            <pc:sldMk cId="3705054230" sldId="344"/>
            <ac:picMk id="5122" creationId="{659A3AA9-6282-7F98-0883-B8BE8D466971}"/>
          </ac:picMkLst>
        </pc:picChg>
      </pc:sldChg>
      <pc:sldChg chg="modSp mod modTransition">
        <pc:chgData name="Guru Sravani Laxmi Sree Dharmala" userId="5afacdf2-2039-4e30-821c-d1a073a72886" providerId="ADAL" clId="{9F583103-E018-4392-89BE-FA4BE9C6CE8B}" dt="2022-07-05T11:09:11.544" v="202"/>
        <pc:sldMkLst>
          <pc:docMk/>
          <pc:sldMk cId="2387687566" sldId="345"/>
        </pc:sldMkLst>
        <pc:spChg chg="mod">
          <ac:chgData name="Guru Sravani Laxmi Sree Dharmala" userId="5afacdf2-2039-4e30-821c-d1a073a72886" providerId="ADAL" clId="{9F583103-E018-4392-89BE-FA4BE9C6CE8B}" dt="2022-07-05T10:40:06.452" v="189" actId="5793"/>
          <ac:spMkLst>
            <pc:docMk/>
            <pc:sldMk cId="2387687566" sldId="345"/>
            <ac:spMk id="5" creationId="{524E7E36-A4C8-3FAA-5653-98B12C92BBE9}"/>
          </ac:spMkLst>
        </pc:spChg>
      </pc:sldChg>
      <pc:sldChg chg="modSp mod modTransition">
        <pc:chgData name="Guru Sravani Laxmi Sree Dharmala" userId="5afacdf2-2039-4e30-821c-d1a073a72886" providerId="ADAL" clId="{9F583103-E018-4392-89BE-FA4BE9C6CE8B}" dt="2022-07-05T11:09:11.544" v="202"/>
        <pc:sldMkLst>
          <pc:docMk/>
          <pc:sldMk cId="379760023" sldId="346"/>
        </pc:sldMkLst>
        <pc:spChg chg="mod">
          <ac:chgData name="Guru Sravani Laxmi Sree Dharmala" userId="5afacdf2-2039-4e30-821c-d1a073a72886" providerId="ADAL" clId="{9F583103-E018-4392-89BE-FA4BE9C6CE8B}" dt="2022-07-05T10:39:56.118" v="187" actId="5793"/>
          <ac:spMkLst>
            <pc:docMk/>
            <pc:sldMk cId="379760023" sldId="346"/>
            <ac:spMk id="5" creationId="{4840DED6-F4EC-439F-83B0-467B335B764B}"/>
          </ac:spMkLst>
        </pc:spChg>
        <pc:picChg chg="mod">
          <ac:chgData name="Guru Sravani Laxmi Sree Dharmala" userId="5afacdf2-2039-4e30-821c-d1a073a72886" providerId="ADAL" clId="{9F583103-E018-4392-89BE-FA4BE9C6CE8B}" dt="2022-07-05T08:33:15.035" v="108" actId="14100"/>
          <ac:picMkLst>
            <pc:docMk/>
            <pc:sldMk cId="379760023" sldId="346"/>
            <ac:picMk id="7170" creationId="{C300C70F-B681-A74C-80C7-4FA2A2FCB232}"/>
          </ac:picMkLst>
        </pc:picChg>
      </pc:sldChg>
      <pc:sldChg chg="modSp mod modTransition">
        <pc:chgData name="Guru Sravani Laxmi Sree Dharmala" userId="5afacdf2-2039-4e30-821c-d1a073a72886" providerId="ADAL" clId="{9F583103-E018-4392-89BE-FA4BE9C6CE8B}" dt="2022-07-05T11:09:11.544" v="202"/>
        <pc:sldMkLst>
          <pc:docMk/>
          <pc:sldMk cId="1540856962" sldId="347"/>
        </pc:sldMkLst>
        <pc:spChg chg="mod">
          <ac:chgData name="Guru Sravani Laxmi Sree Dharmala" userId="5afacdf2-2039-4e30-821c-d1a073a72886" providerId="ADAL" clId="{9F583103-E018-4392-89BE-FA4BE9C6CE8B}" dt="2022-07-05T10:07:51.307" v="158" actId="14100"/>
          <ac:spMkLst>
            <pc:docMk/>
            <pc:sldMk cId="1540856962" sldId="347"/>
            <ac:spMk id="5" creationId="{11285F66-0DE7-08E2-FF47-D9F243ECAE3D}"/>
          </ac:spMkLst>
        </pc:spChg>
      </pc:sldChg>
      <pc:sldChg chg="modTransition">
        <pc:chgData name="Guru Sravani Laxmi Sree Dharmala" userId="5afacdf2-2039-4e30-821c-d1a073a72886" providerId="ADAL" clId="{9F583103-E018-4392-89BE-FA4BE9C6CE8B}" dt="2022-07-05T11:09:11.544" v="202"/>
        <pc:sldMkLst>
          <pc:docMk/>
          <pc:sldMk cId="347584894" sldId="348"/>
        </pc:sldMkLst>
      </pc:sldChg>
      <pc:sldChg chg="modTransition">
        <pc:chgData name="Guru Sravani Laxmi Sree Dharmala" userId="5afacdf2-2039-4e30-821c-d1a073a72886" providerId="ADAL" clId="{9F583103-E018-4392-89BE-FA4BE9C6CE8B}" dt="2022-07-05T11:09:11.544" v="202"/>
        <pc:sldMkLst>
          <pc:docMk/>
          <pc:sldMk cId="2667094246" sldId="349"/>
        </pc:sldMkLst>
      </pc:sldChg>
      <pc:sldChg chg="modTransition">
        <pc:chgData name="Guru Sravani Laxmi Sree Dharmala" userId="5afacdf2-2039-4e30-821c-d1a073a72886" providerId="ADAL" clId="{9F583103-E018-4392-89BE-FA4BE9C6CE8B}" dt="2022-07-05T11:09:11.544" v="202"/>
        <pc:sldMkLst>
          <pc:docMk/>
          <pc:sldMk cId="2341389268" sldId="350"/>
        </pc:sldMkLst>
      </pc:sldChg>
      <pc:sldChg chg="modSp mod modTransition">
        <pc:chgData name="Guru Sravani Laxmi Sree Dharmala" userId="5afacdf2-2039-4e30-821c-d1a073a72886" providerId="ADAL" clId="{9F583103-E018-4392-89BE-FA4BE9C6CE8B}" dt="2022-07-05T11:09:11.544" v="202"/>
        <pc:sldMkLst>
          <pc:docMk/>
          <pc:sldMk cId="198245135" sldId="351"/>
        </pc:sldMkLst>
        <pc:spChg chg="mod">
          <ac:chgData name="Guru Sravani Laxmi Sree Dharmala" userId="5afacdf2-2039-4e30-821c-d1a073a72886" providerId="ADAL" clId="{9F583103-E018-4392-89BE-FA4BE9C6CE8B}" dt="2022-07-05T10:05:29.994" v="146" actId="255"/>
          <ac:spMkLst>
            <pc:docMk/>
            <pc:sldMk cId="198245135" sldId="351"/>
            <ac:spMk id="2" creationId="{1B74CC91-C32F-8FC0-9BB2-FA33EA6F7A33}"/>
          </ac:spMkLst>
        </pc:spChg>
        <pc:spChg chg="mod">
          <ac:chgData name="Guru Sravani Laxmi Sree Dharmala" userId="5afacdf2-2039-4e30-821c-d1a073a72886" providerId="ADAL" clId="{9F583103-E018-4392-89BE-FA4BE9C6CE8B}" dt="2022-07-05T10:05:46.339" v="149" actId="255"/>
          <ac:spMkLst>
            <pc:docMk/>
            <pc:sldMk cId="198245135" sldId="351"/>
            <ac:spMk id="3" creationId="{F55DF3C3-62AB-DE11-34B8-1C9382F1CD46}"/>
          </ac:spMkLst>
        </pc:spChg>
      </pc:sldChg>
      <pc:sldChg chg="modSp mod modTransition">
        <pc:chgData name="Guru Sravani Laxmi Sree Dharmala" userId="5afacdf2-2039-4e30-821c-d1a073a72886" providerId="ADAL" clId="{9F583103-E018-4392-89BE-FA4BE9C6CE8B}" dt="2022-07-05T11:09:11.544" v="202"/>
        <pc:sldMkLst>
          <pc:docMk/>
          <pc:sldMk cId="1576296533" sldId="352"/>
        </pc:sldMkLst>
        <pc:spChg chg="mod">
          <ac:chgData name="Guru Sravani Laxmi Sree Dharmala" userId="5afacdf2-2039-4e30-821c-d1a073a72886" providerId="ADAL" clId="{9F583103-E018-4392-89BE-FA4BE9C6CE8B}" dt="2022-07-05T08:26:17.454" v="6" actId="255"/>
          <ac:spMkLst>
            <pc:docMk/>
            <pc:sldMk cId="1576296533" sldId="352"/>
            <ac:spMk id="5" creationId="{C9997BF2-3009-F1C9-EDF7-D162D700187A}"/>
          </ac:spMkLst>
        </pc:spChg>
        <pc:picChg chg="mod">
          <ac:chgData name="Guru Sravani Laxmi Sree Dharmala" userId="5afacdf2-2039-4e30-821c-d1a073a72886" providerId="ADAL" clId="{9F583103-E018-4392-89BE-FA4BE9C6CE8B}" dt="2022-07-05T08:26:20.466" v="7" actId="1076"/>
          <ac:picMkLst>
            <pc:docMk/>
            <pc:sldMk cId="1576296533" sldId="352"/>
            <ac:picMk id="6146" creationId="{3B478B98-CD9A-AE99-0187-7C73B809C6D6}"/>
          </ac:picMkLst>
        </pc:picChg>
      </pc:sldChg>
      <pc:sldChg chg="modSp mod modTransition">
        <pc:chgData name="Guru Sravani Laxmi Sree Dharmala" userId="5afacdf2-2039-4e30-821c-d1a073a72886" providerId="ADAL" clId="{9F583103-E018-4392-89BE-FA4BE9C6CE8B}" dt="2022-07-05T11:09:11.544" v="202"/>
        <pc:sldMkLst>
          <pc:docMk/>
          <pc:sldMk cId="227359202" sldId="353"/>
        </pc:sldMkLst>
        <pc:spChg chg="mod">
          <ac:chgData name="Guru Sravani Laxmi Sree Dharmala" userId="5afacdf2-2039-4e30-821c-d1a073a72886" providerId="ADAL" clId="{9F583103-E018-4392-89BE-FA4BE9C6CE8B}" dt="2022-07-05T10:21:56.270" v="166" actId="14100"/>
          <ac:spMkLst>
            <pc:docMk/>
            <pc:sldMk cId="227359202" sldId="353"/>
            <ac:spMk id="7" creationId="{35828989-4922-BF44-BFF6-45CC1BB6DB68}"/>
          </ac:spMkLst>
        </pc:spChg>
      </pc:sldChg>
      <pc:sldMasterChg chg="modTransition modSldLayout">
        <pc:chgData name="Guru Sravani Laxmi Sree Dharmala" userId="5afacdf2-2039-4e30-821c-d1a073a72886" providerId="ADAL" clId="{9F583103-E018-4392-89BE-FA4BE9C6CE8B}" dt="2022-07-05T11:09:11.544" v="202"/>
        <pc:sldMasterMkLst>
          <pc:docMk/>
          <pc:sldMasterMk cId="2314514164" sldId="2147483684"/>
        </pc:sldMasterMkLst>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2939876838" sldId="2147483685"/>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3026859629" sldId="2147483686"/>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1090129563" sldId="2147483687"/>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406973079" sldId="2147483688"/>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945747811" sldId="2147483689"/>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1076813083" sldId="2147483690"/>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677615217" sldId="2147483692"/>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3574085464" sldId="2147483693"/>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1009914164" sldId="2147483696"/>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1155544817" sldId="2147483697"/>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2350935456" sldId="2147483698"/>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3791792884" sldId="2147483699"/>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3582905941" sldId="2147483700"/>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2761320013" sldId="2147483701"/>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4230430000" sldId="2147483702"/>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2352095123" sldId="2147483703"/>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1658878313" sldId="2147483704"/>
          </pc:sldLayoutMkLst>
        </pc:sldLayoutChg>
        <pc:sldLayoutChg chg="modTransition">
          <pc:chgData name="Guru Sravani Laxmi Sree Dharmala" userId="5afacdf2-2039-4e30-821c-d1a073a72886" providerId="ADAL" clId="{9F583103-E018-4392-89BE-FA4BE9C6CE8B}" dt="2022-07-05T11:09:11.544" v="202"/>
          <pc:sldLayoutMkLst>
            <pc:docMk/>
            <pc:sldMasterMk cId="2314514164" sldId="2147483684"/>
            <pc:sldLayoutMk cId="3380455245" sldId="214748370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7/5/2022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7/5/2022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transition spd="slow">
    <p:wipe/>
  </p:transition>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digite.com/agile/agile-methodology/"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5" name="Frame 1331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26" name="Rectangle 1332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327" name="Rectangle 13322">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4297680" y="4072044"/>
            <a:ext cx="3870960" cy="1495379"/>
          </a:xfrm>
        </p:spPr>
        <p:txBody>
          <a:bodyPr vert="horz" lIns="91440" tIns="45720" rIns="91440" bIns="45720" rtlCol="0">
            <a:normAutofit/>
          </a:bodyPr>
          <a:lstStyle/>
          <a:p>
            <a:pPr algn="l"/>
            <a:endParaRPr lang="en-US" sz="2200" kern="1200" dirty="0">
              <a:solidFill>
                <a:srgbClr val="FFFFFF"/>
              </a:solidFill>
              <a:latin typeface="+mn-lt"/>
              <a:ea typeface="+mn-ea"/>
              <a:cs typeface="+mn-cs"/>
            </a:endParaRPr>
          </a:p>
        </p:txBody>
      </p:sp>
      <p:pic>
        <p:nvPicPr>
          <p:cNvPr id="13316" name="Picture 4" descr="36,484 Agile Photos - Free &amp; Royalty-Free Stock Photos from Dreamstime">
            <a:extLst>
              <a:ext uri="{FF2B5EF4-FFF2-40B4-BE49-F238E27FC236}">
                <a16:creationId xmlns:a16="http://schemas.microsoft.com/office/drawing/2014/main" id="{796D4EDF-A208-766C-2686-D891A3E35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 y="1"/>
            <a:ext cx="1225100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8038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840DED6-F4EC-439F-83B0-467B335B764B}"/>
              </a:ext>
            </a:extLst>
          </p:cNvPr>
          <p:cNvSpPr>
            <a:spLocks noGrp="1"/>
          </p:cNvSpPr>
          <p:nvPr>
            <p:ph type="body" sz="quarter" idx="15"/>
          </p:nvPr>
        </p:nvSpPr>
        <p:spPr>
          <a:xfrm>
            <a:off x="548640" y="530529"/>
            <a:ext cx="11092070" cy="6788647"/>
          </a:xfrm>
        </p:spPr>
        <p:txBody>
          <a:bodyPr>
            <a:normAutofit/>
          </a:bodyPr>
          <a:lstStyle/>
          <a:p>
            <a:pPr algn="just"/>
            <a:r>
              <a:rPr lang="en-US" sz="2400" b="1" i="0" dirty="0">
                <a:effectLst/>
                <a:latin typeface="Aldhabi" panose="01000000000000000000" pitchFamily="2" charset="-78"/>
                <a:cs typeface="Aldhabi" panose="01000000000000000000" pitchFamily="2" charset="-78"/>
              </a:rPr>
              <a:t>Measure the Progress as per the Working Software:</a:t>
            </a:r>
            <a:r>
              <a:rPr lang="en-US" sz="2400" b="0" i="0" dirty="0">
                <a:effectLst/>
                <a:latin typeface="Aldhabi" panose="01000000000000000000" pitchFamily="2" charset="-78"/>
                <a:cs typeface="Aldhabi" panose="01000000000000000000" pitchFamily="2" charset="-78"/>
              </a:rPr>
              <a:t> The working software is the key and primary measure of the progress.</a:t>
            </a:r>
          </a:p>
          <a:p>
            <a:pPr algn="just"/>
            <a:r>
              <a:rPr lang="en-US" sz="2400" b="1" i="0" dirty="0">
                <a:effectLst/>
                <a:latin typeface="Aldhabi" panose="01000000000000000000" pitchFamily="2" charset="-78"/>
                <a:cs typeface="Aldhabi" panose="01000000000000000000" pitchFamily="2" charset="-78"/>
              </a:rPr>
              <a:t>Maintain Constant Pace:</a:t>
            </a:r>
            <a:r>
              <a:rPr lang="en-US" sz="2400" b="0" i="0" dirty="0">
                <a:effectLst/>
                <a:latin typeface="Aldhabi" panose="01000000000000000000" pitchFamily="2" charset="-78"/>
                <a:cs typeface="Aldhabi" panose="01000000000000000000" pitchFamily="2" charset="-78"/>
              </a:rPr>
              <a:t> The aim of agile development is sustainable development. All the businesses and users should be able to maintain a constant pace with the project.</a:t>
            </a:r>
          </a:p>
          <a:p>
            <a:pPr algn="just"/>
            <a:r>
              <a:rPr lang="en-US" sz="2400" b="1" i="0" dirty="0">
                <a:effectLst/>
                <a:latin typeface="Aldhabi" panose="01000000000000000000" pitchFamily="2" charset="-78"/>
                <a:cs typeface="Aldhabi" panose="01000000000000000000" pitchFamily="2" charset="-78"/>
              </a:rPr>
              <a:t>Monitoring:</a:t>
            </a:r>
            <a:r>
              <a:rPr lang="en-US" sz="2400" b="0" i="0" dirty="0">
                <a:effectLst/>
                <a:latin typeface="Aldhabi" panose="01000000000000000000" pitchFamily="2" charset="-78"/>
                <a:cs typeface="Aldhabi" panose="01000000000000000000" pitchFamily="2" charset="-78"/>
              </a:rPr>
              <a:t> Pay regular attention to technical excellence and good design to maximize agility.</a:t>
            </a:r>
          </a:p>
          <a:p>
            <a:pPr algn="just"/>
            <a:r>
              <a:rPr lang="en-US" sz="2400" b="1" i="0" dirty="0">
                <a:effectLst/>
                <a:latin typeface="Aldhabi" panose="01000000000000000000" pitchFamily="2" charset="-78"/>
                <a:cs typeface="Aldhabi" panose="01000000000000000000" pitchFamily="2" charset="-78"/>
              </a:rPr>
              <a:t>Simplicity:</a:t>
            </a:r>
            <a:r>
              <a:rPr lang="en-US" sz="2400" b="0" i="0" dirty="0">
                <a:effectLst/>
                <a:latin typeface="Aldhabi" panose="01000000000000000000" pitchFamily="2" charset="-78"/>
                <a:cs typeface="Aldhabi" panose="01000000000000000000" pitchFamily="2" charset="-78"/>
              </a:rPr>
              <a:t> Keep things simple and use simple terms to measure the work that is not completed.</a:t>
            </a:r>
          </a:p>
          <a:p>
            <a:pPr algn="just"/>
            <a:r>
              <a:rPr lang="en-US" sz="2400" b="1" i="0" dirty="0">
                <a:effectLst/>
                <a:latin typeface="Aldhabi" panose="01000000000000000000" pitchFamily="2" charset="-78"/>
                <a:cs typeface="Aldhabi" panose="01000000000000000000" pitchFamily="2" charset="-78"/>
              </a:rPr>
              <a:t>Self-organized Teams:</a:t>
            </a:r>
            <a:r>
              <a:rPr lang="en-US" sz="2400" b="0" i="0" dirty="0">
                <a:effectLst/>
                <a:latin typeface="Aldhabi" panose="01000000000000000000" pitchFamily="2" charset="-78"/>
                <a:cs typeface="Aldhabi" panose="01000000000000000000" pitchFamily="2" charset="-78"/>
              </a:rPr>
              <a:t> The Agile team should be self-organized. They should not be depending heavily on other teams because the best architectures, requirements, and designs emerge from self-organized teams.</a:t>
            </a:r>
          </a:p>
          <a:p>
            <a:pPr algn="just"/>
            <a:r>
              <a:rPr lang="en-US" sz="2400" b="1" i="0" dirty="0">
                <a:effectLst/>
                <a:latin typeface="Aldhabi" panose="01000000000000000000" pitchFamily="2" charset="-78"/>
                <a:cs typeface="Aldhabi" panose="01000000000000000000" pitchFamily="2" charset="-78"/>
              </a:rPr>
              <a:t>Review the Work Regularly:</a:t>
            </a:r>
            <a:r>
              <a:rPr lang="en-US" sz="2400" b="0" i="0" dirty="0">
                <a:effectLst/>
                <a:latin typeface="Aldhabi" panose="01000000000000000000" pitchFamily="2" charset="-78"/>
                <a:cs typeface="Aldhabi" panose="01000000000000000000" pitchFamily="2" charset="-78"/>
              </a:rPr>
              <a:t> The work should be reviewed at regular </a:t>
            </a:r>
          </a:p>
          <a:p>
            <a:pPr algn="just"/>
            <a:r>
              <a:rPr lang="en-US" sz="2400" b="0" i="0" dirty="0">
                <a:effectLst/>
                <a:latin typeface="Aldhabi" panose="01000000000000000000" pitchFamily="2" charset="-78"/>
                <a:cs typeface="Aldhabi" panose="01000000000000000000" pitchFamily="2" charset="-78"/>
              </a:rPr>
              <a:t>intervals, so that the team can reflect on how to become more</a:t>
            </a:r>
          </a:p>
          <a:p>
            <a:pPr algn="just"/>
            <a:r>
              <a:rPr lang="en-US" sz="2400" b="0" i="0" dirty="0">
                <a:effectLst/>
                <a:latin typeface="Aldhabi" panose="01000000000000000000" pitchFamily="2" charset="-78"/>
                <a:cs typeface="Aldhabi" panose="01000000000000000000" pitchFamily="2" charset="-78"/>
              </a:rPr>
              <a:t> productive and adjust its behavior accordingly.</a:t>
            </a:r>
          </a:p>
          <a:p>
            <a:endParaRPr lang="en-IN" dirty="0"/>
          </a:p>
        </p:txBody>
      </p:sp>
      <p:pic>
        <p:nvPicPr>
          <p:cNvPr id="7170" name="Picture 2" descr="The well known 12 principles of agile project management are the key to  almost all successful business programs. See m… | Mind map, Mind map  template, Good teamwork">
            <a:extLst>
              <a:ext uri="{FF2B5EF4-FFF2-40B4-BE49-F238E27FC236}">
                <a16:creationId xmlns:a16="http://schemas.microsoft.com/office/drawing/2014/main" id="{C300C70F-B681-A74C-80C7-4FA2A2FCB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050" y="3681454"/>
            <a:ext cx="4285753" cy="249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002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Frame 819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Rectangle 820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7" name="Oval 8206">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9" name="Oval 8208">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11" name="Oval 8210">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13" name="Frame 821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DB14C-CB1D-B33F-6302-F7AD8D67D4D3}"/>
              </a:ext>
            </a:extLst>
          </p:cNvPr>
          <p:cNvSpPr>
            <a:spLocks noGrp="1"/>
          </p:cNvSpPr>
          <p:nvPr>
            <p:ph type="ctrTitle"/>
          </p:nvPr>
        </p:nvSpPr>
        <p:spPr>
          <a:xfrm>
            <a:off x="838201" y="857251"/>
            <a:ext cx="5428375" cy="859789"/>
          </a:xfrm>
        </p:spPr>
        <p:txBody>
          <a:bodyPr vert="horz" lIns="91440" tIns="45720" rIns="91440" bIns="45720" rtlCol="0" anchor="b">
            <a:normAutofit fontScale="90000"/>
          </a:bodyPr>
          <a:lstStyle/>
          <a:p>
            <a:r>
              <a:rPr lang="en-US" sz="4400" b="0" i="0" dirty="0">
                <a:solidFill>
                  <a:srgbClr val="FFFFFF"/>
                </a:solidFill>
                <a:effectLst/>
              </a:rPr>
              <a:t>Agile Characteristics</a:t>
            </a:r>
            <a:br>
              <a:rPr lang="en-US" sz="4400" b="0" i="0" dirty="0">
                <a:solidFill>
                  <a:srgbClr val="FFFFFF"/>
                </a:solidFill>
                <a:effectLst/>
              </a:rPr>
            </a:br>
            <a:endParaRPr lang="en-US" sz="4400" dirty="0">
              <a:solidFill>
                <a:srgbClr val="FFFFFF"/>
              </a:solidFill>
            </a:endParaRPr>
          </a:p>
        </p:txBody>
      </p:sp>
      <p:sp>
        <p:nvSpPr>
          <p:cNvPr id="5" name="Text Placeholder 4">
            <a:extLst>
              <a:ext uri="{FF2B5EF4-FFF2-40B4-BE49-F238E27FC236}">
                <a16:creationId xmlns:a16="http://schemas.microsoft.com/office/drawing/2014/main" id="{11285F66-0DE7-08E2-FF47-D9F243ECAE3D}"/>
              </a:ext>
            </a:extLst>
          </p:cNvPr>
          <p:cNvSpPr>
            <a:spLocks noGrp="1"/>
          </p:cNvSpPr>
          <p:nvPr>
            <p:ph type="body" sz="quarter" idx="15"/>
          </p:nvPr>
        </p:nvSpPr>
        <p:spPr>
          <a:xfrm>
            <a:off x="741680" y="1200647"/>
            <a:ext cx="6064637" cy="6165353"/>
          </a:xfrm>
        </p:spPr>
        <p:txBody>
          <a:bodyPr vert="horz" lIns="91440" tIns="45720" rIns="91440" bIns="45720" rtlCol="0">
            <a:normAutofit fontScale="85000" lnSpcReduction="20000"/>
          </a:bodyPr>
          <a:lstStyle/>
          <a:p>
            <a:pPr indent="-228600">
              <a:buFont typeface="Wingdings" panose="05000000000000000000" pitchFamily="2" charset="2"/>
              <a:buChar char="§"/>
            </a:pPr>
            <a:r>
              <a:rPr lang="en-US" b="0" i="0" dirty="0">
                <a:solidFill>
                  <a:srgbClr val="FFFFFF"/>
                </a:solidFill>
                <a:effectLst/>
                <a:latin typeface="Aldhabi" panose="01000000000000000000" pitchFamily="2" charset="-78"/>
                <a:cs typeface="Aldhabi" panose="01000000000000000000" pitchFamily="2" charset="-78"/>
              </a:rPr>
              <a:t>The product developed under agile methodology has seen several important characteristics that are given below.</a:t>
            </a:r>
          </a:p>
          <a:p>
            <a:pPr algn="just"/>
            <a:r>
              <a:rPr lang="en-US" sz="2600" b="0" i="0" dirty="0">
                <a:effectLst/>
                <a:latin typeface="Aldhabi" panose="01000000000000000000" pitchFamily="2" charset="-78"/>
                <a:cs typeface="Aldhabi" panose="01000000000000000000" pitchFamily="2" charset="-78"/>
              </a:rPr>
              <a:t>Agile Development Releases and Fixed-Length Iterations</a:t>
            </a:r>
          </a:p>
          <a:p>
            <a:pPr algn="just"/>
            <a:r>
              <a:rPr lang="en-US" sz="2600" b="0" i="0" dirty="0">
                <a:effectLst/>
                <a:latin typeface="Aldhabi" panose="01000000000000000000" pitchFamily="2" charset="-78"/>
                <a:cs typeface="Aldhabi" panose="01000000000000000000" pitchFamily="2" charset="-78"/>
              </a:rPr>
              <a:t>Agile Development Delivers-Working, Tested Software</a:t>
            </a:r>
          </a:p>
          <a:p>
            <a:pPr algn="just"/>
            <a:r>
              <a:rPr lang="en-IN" sz="2600" b="0" i="0" dirty="0">
                <a:effectLst/>
                <a:latin typeface="Aldhabi" panose="01000000000000000000" pitchFamily="2" charset="-78"/>
                <a:cs typeface="Aldhabi" panose="01000000000000000000" pitchFamily="2" charset="-78"/>
              </a:rPr>
              <a:t>Value-Driven Development</a:t>
            </a:r>
          </a:p>
          <a:p>
            <a:pPr algn="just"/>
            <a:r>
              <a:rPr lang="en-IN" sz="2600" b="0" i="0" dirty="0">
                <a:effectLst/>
                <a:latin typeface="Aldhabi" panose="01000000000000000000" pitchFamily="2" charset="-78"/>
                <a:cs typeface="Aldhabi" panose="01000000000000000000" pitchFamily="2" charset="-78"/>
              </a:rPr>
              <a:t>Continuous (Adaptive) Planning</a:t>
            </a:r>
          </a:p>
          <a:p>
            <a:r>
              <a:rPr lang="en-US" sz="2600" b="0" i="0" dirty="0">
                <a:effectLst/>
                <a:latin typeface="Aldhabi" panose="01000000000000000000" pitchFamily="2" charset="-78"/>
                <a:cs typeface="Aldhabi" panose="01000000000000000000" pitchFamily="2" charset="-78"/>
              </a:rPr>
              <a:t>Multi-Level Planning in Agile Development</a:t>
            </a:r>
          </a:p>
          <a:p>
            <a:pPr algn="just"/>
            <a:r>
              <a:rPr lang="en-IN" sz="2600" b="0" i="0" dirty="0">
                <a:effectLst/>
                <a:latin typeface="Aldhabi" panose="01000000000000000000" pitchFamily="2" charset="-78"/>
                <a:cs typeface="Aldhabi" panose="01000000000000000000" pitchFamily="2" charset="-78"/>
              </a:rPr>
              <a:t>Relative Estimation</a:t>
            </a:r>
          </a:p>
          <a:p>
            <a:pPr algn="just"/>
            <a:r>
              <a:rPr lang="en-IN" sz="2600" b="0" i="0" dirty="0">
                <a:effectLst/>
                <a:latin typeface="Aldhabi" panose="01000000000000000000" pitchFamily="2" charset="-78"/>
                <a:cs typeface="Aldhabi" panose="01000000000000000000" pitchFamily="2" charset="-78"/>
              </a:rPr>
              <a:t>Emergent Feature Discovery</a:t>
            </a:r>
          </a:p>
          <a:p>
            <a:pPr algn="just"/>
            <a:r>
              <a:rPr lang="en-IN" sz="2600" b="0" i="0" dirty="0">
                <a:effectLst/>
                <a:latin typeface="Aldhabi" panose="01000000000000000000" pitchFamily="2" charset="-78"/>
                <a:cs typeface="Aldhabi" panose="01000000000000000000" pitchFamily="2" charset="-78"/>
              </a:rPr>
              <a:t>Continuous Testing</a:t>
            </a:r>
          </a:p>
          <a:p>
            <a:pPr algn="just"/>
            <a:r>
              <a:rPr lang="en-IN" sz="2600" b="0" i="0" dirty="0">
                <a:effectLst/>
                <a:latin typeface="Aldhabi" panose="01000000000000000000" pitchFamily="2" charset="-78"/>
                <a:cs typeface="Aldhabi" panose="01000000000000000000" pitchFamily="2" charset="-78"/>
              </a:rPr>
              <a:t>Continuous Improvement</a:t>
            </a:r>
          </a:p>
          <a:p>
            <a:pPr algn="just"/>
            <a:r>
              <a:rPr lang="en-IN" sz="2600" b="0" i="0" dirty="0">
                <a:effectLst/>
                <a:latin typeface="Aldhabi" panose="01000000000000000000" pitchFamily="2" charset="-78"/>
                <a:cs typeface="Aldhabi" panose="01000000000000000000" pitchFamily="2" charset="-78"/>
              </a:rPr>
              <a:t>Small, Cross-functional Teams</a:t>
            </a:r>
          </a:p>
          <a:p>
            <a:br>
              <a:rPr lang="en-IN" sz="800" dirty="0"/>
            </a:br>
            <a:br>
              <a:rPr lang="en-IN" sz="1050" dirty="0"/>
            </a:br>
            <a:br>
              <a:rPr lang="en-IN" sz="1400" dirty="0"/>
            </a:br>
            <a:endParaRPr lang="en-US" sz="2000" dirty="0">
              <a:solidFill>
                <a:srgbClr val="FFFFFF"/>
              </a:solidFill>
            </a:endParaRPr>
          </a:p>
        </p:txBody>
      </p:sp>
      <p:pic>
        <p:nvPicPr>
          <p:cNvPr id="8194" name="Picture 2" descr="Agile Characteristics">
            <a:extLst>
              <a:ext uri="{FF2B5EF4-FFF2-40B4-BE49-F238E27FC236}">
                <a16:creationId xmlns:a16="http://schemas.microsoft.com/office/drawing/2014/main" id="{7E833524-6F63-C6E5-6660-07743A1807C1}"/>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tretch>
            <a:fillRect/>
          </a:stretch>
        </p:blipFill>
        <p:spPr bwMode="auto">
          <a:xfrm>
            <a:off x="7366000" y="678888"/>
            <a:ext cx="3987799" cy="267391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10 Characteristics of Successful Agile Software Development | Clearbridge  Mobile">
            <a:extLst>
              <a:ext uri="{FF2B5EF4-FFF2-40B4-BE49-F238E27FC236}">
                <a16:creationId xmlns:a16="http://schemas.microsoft.com/office/drawing/2014/main" id="{53EA357A-5A91-BBF5-973E-61C702113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6093" y="4063032"/>
            <a:ext cx="3987799" cy="206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85696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1E49-531C-8133-5E7E-B59071A459CF}"/>
              </a:ext>
            </a:extLst>
          </p:cNvPr>
          <p:cNvSpPr>
            <a:spLocks noGrp="1"/>
          </p:cNvSpPr>
          <p:nvPr>
            <p:ph type="ctrTitle"/>
          </p:nvPr>
        </p:nvSpPr>
        <p:spPr>
          <a:xfrm>
            <a:off x="683812" y="650241"/>
            <a:ext cx="5486283" cy="762000"/>
          </a:xfrm>
        </p:spPr>
        <p:txBody>
          <a:bodyPr>
            <a:noAutofit/>
          </a:bodyPr>
          <a:lstStyle/>
          <a:p>
            <a:r>
              <a:rPr lang="en-US" sz="2800" dirty="0"/>
              <a:t>Scrum</a:t>
            </a:r>
            <a:endParaRPr lang="en-IN" sz="2800" dirty="0"/>
          </a:p>
        </p:txBody>
      </p:sp>
      <p:sp>
        <p:nvSpPr>
          <p:cNvPr id="5" name="Text Placeholder 4">
            <a:extLst>
              <a:ext uri="{FF2B5EF4-FFF2-40B4-BE49-F238E27FC236}">
                <a16:creationId xmlns:a16="http://schemas.microsoft.com/office/drawing/2014/main" id="{DA67C8A7-FFF9-DD7B-6C17-B0CA0F6C17BB}"/>
              </a:ext>
            </a:extLst>
          </p:cNvPr>
          <p:cNvSpPr>
            <a:spLocks noGrp="1"/>
          </p:cNvSpPr>
          <p:nvPr>
            <p:ph type="body" sz="quarter" idx="15"/>
          </p:nvPr>
        </p:nvSpPr>
        <p:spPr>
          <a:xfrm>
            <a:off x="518161" y="1300480"/>
            <a:ext cx="11176000" cy="3255617"/>
          </a:xfrm>
        </p:spPr>
        <p:txBody>
          <a:bodyPr>
            <a:normAutofit fontScale="32500" lnSpcReduction="20000"/>
          </a:bodyPr>
          <a:lstStyle/>
          <a:p>
            <a:pPr algn="just"/>
            <a:r>
              <a:rPr lang="en-US" sz="7400" b="1" i="0" dirty="0">
                <a:effectLst/>
                <a:latin typeface="Aldhabi" panose="01000000000000000000" pitchFamily="2" charset="-78"/>
                <a:cs typeface="Aldhabi" panose="01000000000000000000" pitchFamily="2" charset="-78"/>
              </a:rPr>
              <a:t>Scrum is a framework</a:t>
            </a:r>
            <a:r>
              <a:rPr lang="en-US" sz="7400" b="0" i="0" dirty="0">
                <a:effectLst/>
                <a:latin typeface="Aldhabi" panose="01000000000000000000" pitchFamily="2" charset="-78"/>
                <a:cs typeface="Aldhabi" panose="01000000000000000000" pitchFamily="2" charset="-78"/>
              </a:rPr>
              <a:t>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p>
          <a:p>
            <a:pPr algn="just"/>
            <a:r>
              <a:rPr lang="en-US" sz="7400" b="0" i="0" dirty="0">
                <a:effectLst/>
                <a:latin typeface="Aldhabi" panose="01000000000000000000" pitchFamily="2" charset="-78"/>
                <a:cs typeface="Aldhabi" panose="01000000000000000000" pitchFamily="2" charset="-78"/>
              </a:rPr>
              <a:t>The framework</a:t>
            </a:r>
          </a:p>
          <a:p>
            <a:pPr algn="just"/>
            <a:r>
              <a:rPr lang="en-US" sz="7400" b="0" i="0" dirty="0">
                <a:effectLst/>
                <a:latin typeface="Aldhabi" panose="01000000000000000000" pitchFamily="2" charset="-78"/>
                <a:cs typeface="Aldhabi" panose="01000000000000000000" pitchFamily="2" charset="-78"/>
              </a:rPr>
              <a:t>Scrum and agile are not the same thing because Scrum focused on continuous improvement, which is a core foundation of agile. Scrum framework focuses on ongoing getting work done.</a:t>
            </a:r>
          </a:p>
          <a:p>
            <a:br>
              <a:rPr lang="en-US" sz="6000" dirty="0"/>
            </a:br>
            <a:br>
              <a:rPr lang="en-US" dirty="0"/>
            </a:br>
            <a:endParaRPr lang="en-IN" dirty="0"/>
          </a:p>
        </p:txBody>
      </p:sp>
      <p:pic>
        <p:nvPicPr>
          <p:cNvPr id="9218" name="Picture 2" descr="The Scrum Framework Poster">
            <a:extLst>
              <a:ext uri="{FF2B5EF4-FFF2-40B4-BE49-F238E27FC236}">
                <a16:creationId xmlns:a16="http://schemas.microsoft.com/office/drawing/2014/main" id="{A0DE1782-6CEE-BF8C-DA7C-80A0903BD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160" y="3017520"/>
            <a:ext cx="7112000" cy="353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8489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4368-5A48-C71F-A38F-0F771C126F04}"/>
              </a:ext>
            </a:extLst>
          </p:cNvPr>
          <p:cNvSpPr>
            <a:spLocks noGrp="1"/>
          </p:cNvSpPr>
          <p:nvPr>
            <p:ph type="ctrTitle"/>
          </p:nvPr>
        </p:nvSpPr>
        <p:spPr>
          <a:xfrm>
            <a:off x="690880" y="659958"/>
            <a:ext cx="5479215" cy="461176"/>
          </a:xfrm>
        </p:spPr>
        <p:txBody>
          <a:bodyPr>
            <a:normAutofit fontScale="90000"/>
          </a:bodyPr>
          <a:lstStyle/>
          <a:p>
            <a:r>
              <a:rPr lang="en-US" sz="3200" dirty="0">
                <a:latin typeface="Aldhabi" panose="01000000000000000000" pitchFamily="2" charset="-78"/>
                <a:cs typeface="Aldhabi" panose="01000000000000000000" pitchFamily="2" charset="-78"/>
              </a:rPr>
              <a:t>Kanban</a:t>
            </a:r>
            <a:endParaRPr lang="en-IN" sz="3200" dirty="0">
              <a:latin typeface="Aldhabi" panose="01000000000000000000" pitchFamily="2" charset="-78"/>
              <a:cs typeface="Aldhabi" panose="01000000000000000000" pitchFamily="2" charset="-78"/>
            </a:endParaRPr>
          </a:p>
        </p:txBody>
      </p:sp>
      <p:sp>
        <p:nvSpPr>
          <p:cNvPr id="4" name="Picture Placeholder 3">
            <a:extLst>
              <a:ext uri="{FF2B5EF4-FFF2-40B4-BE49-F238E27FC236}">
                <a16:creationId xmlns:a16="http://schemas.microsoft.com/office/drawing/2014/main" id="{EF836125-B3E0-045E-96EF-147CD9ABEC7F}"/>
              </a:ext>
            </a:extLst>
          </p:cNvPr>
          <p:cNvSpPr>
            <a:spLocks noGrp="1"/>
          </p:cNvSpPr>
          <p:nvPr>
            <p:ph type="pic" sz="quarter" idx="14"/>
          </p:nvPr>
        </p:nvSpPr>
        <p:spPr/>
      </p:sp>
      <p:sp>
        <p:nvSpPr>
          <p:cNvPr id="5" name="Text Placeholder 4">
            <a:extLst>
              <a:ext uri="{FF2B5EF4-FFF2-40B4-BE49-F238E27FC236}">
                <a16:creationId xmlns:a16="http://schemas.microsoft.com/office/drawing/2014/main" id="{7299380E-AFC6-9D3E-DB4C-5D1D70559004}"/>
              </a:ext>
            </a:extLst>
          </p:cNvPr>
          <p:cNvSpPr>
            <a:spLocks noGrp="1"/>
          </p:cNvSpPr>
          <p:nvPr>
            <p:ph type="body" sz="quarter" idx="15"/>
          </p:nvPr>
        </p:nvSpPr>
        <p:spPr>
          <a:xfrm>
            <a:off x="688450" y="1192697"/>
            <a:ext cx="5551950" cy="4842952"/>
          </a:xfrm>
        </p:spPr>
        <p:txBody>
          <a:bodyPr>
            <a:normAutofit fontScale="92500" lnSpcReduction="10000"/>
          </a:bodyPr>
          <a:lstStyle/>
          <a:p>
            <a:pPr rtl="0"/>
            <a:r>
              <a:rPr lang="en-US" sz="2400" dirty="0">
                <a:effectLst/>
                <a:latin typeface="Aldhabi" panose="01000000000000000000" pitchFamily="2" charset="-78"/>
                <a:cs typeface="Aldhabi" panose="01000000000000000000" pitchFamily="2" charset="-78"/>
              </a:rPr>
              <a:t>Kanban is a popular framework which is used to implement agile software development. It takes real time communication of capacity and complete transparency of work. The work items are represented in a Kanban board visually, allowing team members to see the state of every piece of work at any time.</a:t>
            </a:r>
          </a:p>
          <a:p>
            <a:pPr rtl="0"/>
            <a:r>
              <a:rPr lang="en-US" sz="2400" dirty="0">
                <a:latin typeface="Aldhabi" panose="01000000000000000000" pitchFamily="2" charset="-78"/>
                <a:cs typeface="Aldhabi" panose="01000000000000000000" pitchFamily="2" charset="-78"/>
              </a:rPr>
              <a:t>Principles of Kanban</a:t>
            </a:r>
          </a:p>
          <a:p>
            <a:pPr algn="l"/>
            <a:r>
              <a:rPr lang="en-US" sz="2000" dirty="0">
                <a:latin typeface="Aldhabi" panose="01000000000000000000" pitchFamily="2" charset="-78"/>
                <a:cs typeface="Aldhabi" panose="01000000000000000000" pitchFamily="2" charset="-78"/>
              </a:rPr>
              <a:t>.</a:t>
            </a:r>
            <a:r>
              <a:rPr lang="en-US" sz="2200" dirty="0">
                <a:effectLst/>
                <a:latin typeface="Aldhabi" panose="01000000000000000000" pitchFamily="2" charset="-78"/>
                <a:cs typeface="Aldhabi" panose="01000000000000000000" pitchFamily="2" charset="-78"/>
              </a:rPr>
              <a:t>Visualize</a:t>
            </a:r>
          </a:p>
          <a:p>
            <a:pPr algn="l"/>
            <a:r>
              <a:rPr lang="en-US" sz="2200" dirty="0">
                <a:effectLst/>
                <a:latin typeface="Aldhabi" panose="01000000000000000000" pitchFamily="2" charset="-78"/>
                <a:cs typeface="Aldhabi" panose="01000000000000000000" pitchFamily="2" charset="-78"/>
              </a:rPr>
              <a:t>•Limit work in progress</a:t>
            </a:r>
          </a:p>
          <a:p>
            <a:pPr algn="l"/>
            <a:r>
              <a:rPr lang="en-US" sz="2200" dirty="0">
                <a:effectLst/>
                <a:latin typeface="Aldhabi" panose="01000000000000000000" pitchFamily="2" charset="-78"/>
                <a:cs typeface="Aldhabi" panose="01000000000000000000" pitchFamily="2" charset="-78"/>
              </a:rPr>
              <a:t>•Manage flow</a:t>
            </a:r>
          </a:p>
          <a:p>
            <a:pPr algn="l"/>
            <a:r>
              <a:rPr lang="en-US" sz="2200" dirty="0">
                <a:effectLst/>
                <a:latin typeface="Aldhabi" panose="01000000000000000000" pitchFamily="2" charset="-78"/>
                <a:cs typeface="Aldhabi" panose="01000000000000000000" pitchFamily="2" charset="-78"/>
              </a:rPr>
              <a:t>•Make policies explicit</a:t>
            </a:r>
          </a:p>
          <a:p>
            <a:pPr algn="l"/>
            <a:r>
              <a:rPr lang="en-US" sz="2200" dirty="0">
                <a:effectLst/>
                <a:latin typeface="Aldhabi" panose="01000000000000000000" pitchFamily="2" charset="-78"/>
                <a:cs typeface="Aldhabi" panose="01000000000000000000" pitchFamily="2" charset="-78"/>
              </a:rPr>
              <a:t>•Implement feedback loops</a:t>
            </a:r>
          </a:p>
          <a:p>
            <a:pPr algn="l"/>
            <a:r>
              <a:rPr lang="en-US" sz="2200" dirty="0">
                <a:effectLst/>
                <a:latin typeface="Aldhabi" panose="01000000000000000000" pitchFamily="2" charset="-78"/>
                <a:cs typeface="Aldhabi" panose="01000000000000000000" pitchFamily="2" charset="-78"/>
              </a:rPr>
              <a:t>•Improve collaboratively , evolve experimentally</a:t>
            </a:r>
          </a:p>
          <a:p>
            <a:endParaRPr lang="en-IN" dirty="0"/>
          </a:p>
        </p:txBody>
      </p:sp>
      <p:pic>
        <p:nvPicPr>
          <p:cNvPr id="8" name="Picture 4" descr="Kanban Principles">
            <a:extLst>
              <a:ext uri="{FF2B5EF4-FFF2-40B4-BE49-F238E27FC236}">
                <a16:creationId xmlns:a16="http://schemas.microsoft.com/office/drawing/2014/main" id="{C5CFD99A-9FE0-2B8A-17DB-0E5CBB0F0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848" y="3520440"/>
            <a:ext cx="4718702" cy="243230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s a Business Analyst required on an agile team?">
            <a:extLst>
              <a:ext uri="{FF2B5EF4-FFF2-40B4-BE49-F238E27FC236}">
                <a16:creationId xmlns:a16="http://schemas.microsoft.com/office/drawing/2014/main" id="{5332D040-F44D-1C5B-C758-305347816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848" y="1000208"/>
            <a:ext cx="4338320" cy="207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09424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DDA1-627B-4B1F-3B09-40D7FB1AE8CF}"/>
              </a:ext>
            </a:extLst>
          </p:cNvPr>
          <p:cNvSpPr>
            <a:spLocks noGrp="1"/>
          </p:cNvSpPr>
          <p:nvPr>
            <p:ph type="ctrTitle"/>
          </p:nvPr>
        </p:nvSpPr>
        <p:spPr>
          <a:xfrm>
            <a:off x="721360" y="701041"/>
            <a:ext cx="5448735" cy="975359"/>
          </a:xfrm>
        </p:spPr>
        <p:txBody>
          <a:bodyPr>
            <a:normAutofit/>
          </a:bodyPr>
          <a:lstStyle/>
          <a:p>
            <a:r>
              <a:rPr lang="en-US" sz="3200" dirty="0"/>
              <a:t>Extreme Programming</a:t>
            </a:r>
            <a:endParaRPr lang="en-IN" sz="3200" dirty="0"/>
          </a:p>
        </p:txBody>
      </p:sp>
      <p:sp>
        <p:nvSpPr>
          <p:cNvPr id="5" name="Text Placeholder 4">
            <a:extLst>
              <a:ext uri="{FF2B5EF4-FFF2-40B4-BE49-F238E27FC236}">
                <a16:creationId xmlns:a16="http://schemas.microsoft.com/office/drawing/2014/main" id="{6F3C3F87-B70C-A442-8597-40F54AA071D0}"/>
              </a:ext>
            </a:extLst>
          </p:cNvPr>
          <p:cNvSpPr>
            <a:spLocks noGrp="1"/>
          </p:cNvSpPr>
          <p:nvPr>
            <p:ph type="body" sz="quarter" idx="15"/>
          </p:nvPr>
        </p:nvSpPr>
        <p:spPr>
          <a:xfrm>
            <a:off x="721359" y="1812897"/>
            <a:ext cx="10450223" cy="4238653"/>
          </a:xfrm>
        </p:spPr>
        <p:txBody>
          <a:bodyPr>
            <a:normAutofit/>
          </a:bodyPr>
          <a:lstStyle/>
          <a:p>
            <a:r>
              <a:rPr lang="en-US" sz="2400" dirty="0">
                <a:effectLst/>
                <a:latin typeface="Aldhabi" panose="01000000000000000000" pitchFamily="2" charset="-78"/>
                <a:cs typeface="Aldhabi" panose="01000000000000000000" pitchFamily="2" charset="-78"/>
              </a:rPr>
              <a:t>Extreme programming is a software development methodology that’s part of what’s collectively known as </a:t>
            </a:r>
            <a:r>
              <a:rPr lang="en-US" sz="2400" u="none" strike="noStrike" dirty="0">
                <a:effectLst/>
                <a:latin typeface="Aldhabi" panose="01000000000000000000" pitchFamily="2" charset="-78"/>
                <a:cs typeface="Aldhabi" panose="01000000000000000000" pitchFamily="2" charset="-78"/>
                <a:hlinkClick r:id="rId2" tooltip="https://www.digite.com/agile/agile-methodology/">
                  <a:extLst>
                    <a:ext uri="{A12FA001-AC4F-418D-AE19-62706E023703}">
                      <ahyp:hlinkClr xmlns:ahyp="http://schemas.microsoft.com/office/drawing/2018/hyperlinkcolor" val="tx"/>
                    </a:ext>
                  </a:extLst>
                </a:hlinkClick>
              </a:rPr>
              <a:t>agile methodologies</a:t>
            </a:r>
            <a:r>
              <a:rPr lang="en-US" sz="2400" dirty="0">
                <a:effectLst/>
                <a:latin typeface="Aldhabi" panose="01000000000000000000" pitchFamily="2" charset="-78"/>
                <a:cs typeface="Aldhabi" panose="01000000000000000000" pitchFamily="2" charset="-78"/>
              </a:rPr>
              <a:t>. XP is built upon values, principles, and practices, and its goal is to allow small to mid-sized teams to produce high-quality software and adapt to evolving and changing requirements.</a:t>
            </a:r>
            <a:endParaRPr lang="en-IN" sz="2400" dirty="0">
              <a:latin typeface="Aldhabi" panose="01000000000000000000" pitchFamily="2" charset="-78"/>
              <a:cs typeface="Aldhabi" panose="01000000000000000000" pitchFamily="2" charset="-78"/>
            </a:endParaRPr>
          </a:p>
        </p:txBody>
      </p:sp>
      <p:pic>
        <p:nvPicPr>
          <p:cNvPr id="11266" name="Picture 2">
            <a:extLst>
              <a:ext uri="{FF2B5EF4-FFF2-40B4-BE49-F238E27FC236}">
                <a16:creationId xmlns:a16="http://schemas.microsoft.com/office/drawing/2014/main" id="{0953FFA7-A869-240E-8781-DBF23F95B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269" y="3429000"/>
            <a:ext cx="6049315" cy="2486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3892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ame 1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ame 2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4D086-16E5-979F-5A1F-144C9D9ABC30}"/>
              </a:ext>
            </a:extLst>
          </p:cNvPr>
          <p:cNvSpPr>
            <a:spLocks noGrp="1"/>
          </p:cNvSpPr>
          <p:nvPr>
            <p:ph type="ctrTitle"/>
          </p:nvPr>
        </p:nvSpPr>
        <p:spPr>
          <a:xfrm>
            <a:off x="677614" y="397566"/>
            <a:ext cx="5647530" cy="1049572"/>
          </a:xfrm>
        </p:spPr>
        <p:txBody>
          <a:bodyPr vert="horz" lIns="91440" tIns="45720" rIns="91440" bIns="45720" rtlCol="0" anchor="b">
            <a:normAutofit/>
          </a:bodyPr>
          <a:lstStyle/>
          <a:p>
            <a:r>
              <a:rPr lang="en-US" sz="3200" dirty="0">
                <a:solidFill>
                  <a:srgbClr val="FFFFFF"/>
                </a:solidFill>
                <a:latin typeface="Aldhabi" panose="01000000000000000000" pitchFamily="2" charset="-78"/>
                <a:cs typeface="Aldhabi" panose="01000000000000000000" pitchFamily="2" charset="-78"/>
              </a:rPr>
              <a:t>Principles and values of extreme programming</a:t>
            </a:r>
            <a:br>
              <a:rPr lang="en-US" sz="3200" dirty="0">
                <a:solidFill>
                  <a:srgbClr val="FFFFFF"/>
                </a:solidFill>
              </a:rPr>
            </a:br>
            <a:endParaRPr lang="en-US" sz="3200" dirty="0">
              <a:solidFill>
                <a:srgbClr val="FFFFFF"/>
              </a:solidFill>
            </a:endParaRPr>
          </a:p>
        </p:txBody>
      </p:sp>
      <p:sp>
        <p:nvSpPr>
          <p:cNvPr id="7" name="Text Placeholder 4">
            <a:extLst>
              <a:ext uri="{FF2B5EF4-FFF2-40B4-BE49-F238E27FC236}">
                <a16:creationId xmlns:a16="http://schemas.microsoft.com/office/drawing/2014/main" id="{35828989-4922-BF44-BFF6-45CC1BB6DB68}"/>
              </a:ext>
            </a:extLst>
          </p:cNvPr>
          <p:cNvSpPr>
            <a:spLocks noGrp="1"/>
          </p:cNvSpPr>
          <p:nvPr>
            <p:ph type="body" sz="quarter" idx="15"/>
          </p:nvPr>
        </p:nvSpPr>
        <p:spPr>
          <a:xfrm>
            <a:off x="525216" y="787178"/>
            <a:ext cx="6400370" cy="5282965"/>
          </a:xfrm>
        </p:spPr>
        <p:txBody>
          <a:bodyPr vert="horz" lIns="91440" tIns="45720" rIns="91440" bIns="45720" rtlCol="0">
            <a:noAutofit/>
          </a:bodyPr>
          <a:lstStyle/>
          <a:p>
            <a:r>
              <a:rPr lang="en-US" sz="2400" dirty="0">
                <a:solidFill>
                  <a:srgbClr val="FFFFFF"/>
                </a:solidFill>
                <a:latin typeface="Aldhabi" panose="01000000000000000000" pitchFamily="2" charset="-78"/>
                <a:cs typeface="Aldhabi" panose="01000000000000000000" pitchFamily="2" charset="-78"/>
              </a:rPr>
              <a:t>Principles:</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Rapid feedback</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Assumed simplicity</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Incremental changes</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Embracing change</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Quality work</a:t>
            </a:r>
          </a:p>
          <a:p>
            <a:r>
              <a:rPr lang="en-US" sz="2400" dirty="0">
                <a:solidFill>
                  <a:srgbClr val="FFFFFF"/>
                </a:solidFill>
                <a:latin typeface="Aldhabi" panose="01000000000000000000" pitchFamily="2" charset="-78"/>
                <a:cs typeface="Aldhabi" panose="01000000000000000000" pitchFamily="2" charset="-78"/>
              </a:rPr>
              <a:t>Values:</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Communication</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Simplicity</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Feedback</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Respect</a:t>
            </a:r>
          </a:p>
          <a:p>
            <a:pPr indent="-228600">
              <a:buFont typeface="Wingdings" panose="05000000000000000000" pitchFamily="2" charset="2"/>
              <a:buChar char="§"/>
            </a:pPr>
            <a:r>
              <a:rPr lang="en-US" sz="2000" dirty="0">
                <a:solidFill>
                  <a:srgbClr val="FFFFFF"/>
                </a:solidFill>
                <a:latin typeface="Aldhabi" panose="01000000000000000000" pitchFamily="2" charset="-78"/>
                <a:cs typeface="Aldhabi" panose="01000000000000000000" pitchFamily="2" charset="-78"/>
              </a:rPr>
              <a:t>courage</a:t>
            </a:r>
          </a:p>
        </p:txBody>
      </p:sp>
      <p:pic>
        <p:nvPicPr>
          <p:cNvPr id="8" name="Picture 2" descr="Extreme programming Principles - DEV Community">
            <a:extLst>
              <a:ext uri="{FF2B5EF4-FFF2-40B4-BE49-F238E27FC236}">
                <a16:creationId xmlns:a16="http://schemas.microsoft.com/office/drawing/2014/main" id="{644DE74A-8954-B9C7-8001-8F691176C625}"/>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tretch>
            <a:fillRect/>
          </a:stretch>
        </p:blipFill>
        <p:spPr bwMode="auto">
          <a:xfrm>
            <a:off x="7038264" y="696574"/>
            <a:ext cx="4628521" cy="246468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ore Values of Extreme Programming | SMART">
            <a:extLst>
              <a:ext uri="{FF2B5EF4-FFF2-40B4-BE49-F238E27FC236}">
                <a16:creationId xmlns:a16="http://schemas.microsoft.com/office/drawing/2014/main" id="{D479D0FD-E32E-0808-21DF-A97DA0C63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710" y="3429000"/>
            <a:ext cx="4067330" cy="271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920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69" name="Frame 1436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71" name="Rectangle 14370">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3" name="Frame 1437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       </a:t>
            </a:r>
            <a:br>
              <a:rPr lang="en-US" sz="5400">
                <a:gradFill flip="none" rotWithShape="1">
                  <a:gsLst>
                    <a:gs pos="0">
                      <a:schemeClr val="accent5">
                        <a:alpha val="70000"/>
                      </a:schemeClr>
                    </a:gs>
                    <a:gs pos="100000">
                      <a:schemeClr val="accent1">
                        <a:alpha val="70000"/>
                      </a:schemeClr>
                    </a:gs>
                  </a:gsLst>
                  <a:lin ang="0" scaled="1"/>
                  <a:tileRect/>
                </a:gradFill>
              </a:rPr>
            </a:br>
            <a:r>
              <a:rPr lang="en-US" sz="5400">
                <a:gradFill flip="none" rotWithShape="1">
                  <a:gsLst>
                    <a:gs pos="0">
                      <a:schemeClr val="accent5">
                        <a:alpha val="70000"/>
                      </a:schemeClr>
                    </a:gs>
                    <a:gs pos="100000">
                      <a:schemeClr val="accent1">
                        <a:alpha val="70000"/>
                      </a:schemeClr>
                    </a:gs>
                  </a:gsLst>
                  <a:lin ang="0" scaled="1"/>
                  <a:tileRect/>
                </a:gradFill>
              </a:rPr>
              <a:t>        </a:t>
            </a:r>
          </a:p>
        </p:txBody>
      </p:sp>
      <p:pic>
        <p:nvPicPr>
          <p:cNvPr id="14340" name="Picture 4" descr="How To Write A Thank You Note In Five Easy Steps">
            <a:extLst>
              <a:ext uri="{FF2B5EF4-FFF2-40B4-BE49-F238E27FC236}">
                <a16:creationId xmlns:a16="http://schemas.microsoft.com/office/drawing/2014/main" id="{226974D6-DBC6-4060-B96D-61CA4E5CAB4D}"/>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3218440" y="1331030"/>
            <a:ext cx="6292924" cy="3776869"/>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pPr>
                <a:spcAft>
                  <a:spcPts val="600"/>
                </a:spcAft>
              </a:pPr>
              <a:t>16</a:t>
            </a:fld>
            <a:endParaRPr lang="en-US"/>
          </a:p>
        </p:txBody>
      </p:sp>
    </p:spTree>
    <p:extLst>
      <p:ext uri="{BB962C8B-B14F-4D97-AF65-F5344CB8AC3E}">
        <p14:creationId xmlns:p14="http://schemas.microsoft.com/office/powerpoint/2010/main" val="151014395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ame 2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6272B6F-135F-45E6-8F46-83B32059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494950"/>
            <a:ext cx="5231130" cy="587158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ame 4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609599" y="182855"/>
            <a:ext cx="5656977" cy="1391945"/>
          </a:xfrm>
        </p:spPr>
        <p:txBody>
          <a:bodyPr vert="horz" lIns="91440" tIns="45720" rIns="91440" bIns="45720" rtlCol="0" anchor="b">
            <a:normAutofit/>
          </a:bodyPr>
          <a:lstStyle/>
          <a:p>
            <a:r>
              <a:rPr lang="en-US" sz="4400" dirty="0">
                <a:solidFill>
                  <a:srgbClr val="FFFFFF"/>
                </a:solidFill>
              </a:rPr>
              <a:t>Agenda</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09600" y="1756993"/>
            <a:ext cx="5656976" cy="4419970"/>
          </a:xfrm>
        </p:spPr>
        <p:txBody>
          <a:bodyPr vert="horz" lIns="91440" tIns="45720" rIns="91440" bIns="45720" rtlCol="0">
            <a:normAutofit/>
          </a:bodyPr>
          <a:lstStyle/>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AGILE METHOLOGY</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ROLES IN AGILE</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ADVANTAGES AND DISADVANTAGES OF AGILE</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PRINCIPLES OF AGILE MANIFESTO</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AGILE CHARACTERISTIC</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SCRUM</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PRINCIPLE OF KANBAN</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EXTREME PROGRAMMING</a:t>
            </a:r>
          </a:p>
          <a:p>
            <a:pPr marL="342900" indent="-228600">
              <a:lnSpc>
                <a:spcPct val="100000"/>
              </a:lnSpc>
              <a:buFont typeface="Wingdings" panose="05000000000000000000" pitchFamily="2" charset="2"/>
              <a:buChar char="§"/>
            </a:pPr>
            <a:r>
              <a:rPr lang="en-US" sz="2400" dirty="0">
                <a:solidFill>
                  <a:srgbClr val="FFFFFF"/>
                </a:solidFill>
                <a:latin typeface="Aldhabi" panose="01000000000000000000" pitchFamily="2" charset="-78"/>
                <a:cs typeface="Aldhabi" panose="01000000000000000000" pitchFamily="2" charset="-78"/>
              </a:rPr>
              <a:t>PRINCIPLES AND VALUES OF EXTREME PROGRAMMING</a:t>
            </a:r>
          </a:p>
          <a:p>
            <a:pPr indent="-228600">
              <a:lnSpc>
                <a:spcPct val="100000"/>
              </a:lnSpc>
              <a:buFont typeface="Wingdings" panose="05000000000000000000" pitchFamily="2" charset="2"/>
              <a:buChar char="§"/>
            </a:pPr>
            <a:endParaRPr lang="en-US" sz="1300" dirty="0">
              <a:solidFill>
                <a:srgbClr val="FFFFFF"/>
              </a:solidFill>
            </a:endParaRPr>
          </a:p>
        </p:txBody>
      </p:sp>
      <p:pic>
        <p:nvPicPr>
          <p:cNvPr id="20" name="Picture 19">
            <a:extLst>
              <a:ext uri="{FF2B5EF4-FFF2-40B4-BE49-F238E27FC236}">
                <a16:creationId xmlns:a16="http://schemas.microsoft.com/office/drawing/2014/main" id="{A966EB5A-F6DC-2A1E-E317-28596B6D9717}"/>
              </a:ext>
            </a:extLst>
          </p:cNvPr>
          <p:cNvPicPr>
            <a:picLocks noChangeAspect="1"/>
          </p:cNvPicPr>
          <p:nvPr/>
        </p:nvPicPr>
        <p:blipFill rotWithShape="1">
          <a:blip r:embed="rId2">
            <a:alphaModFix amt="60000"/>
          </a:blip>
          <a:srcRect l="14487" r="19658" b="-2"/>
          <a:stretch/>
        </p:blipFill>
        <p:spPr>
          <a:xfrm>
            <a:off x="6503670" y="492541"/>
            <a:ext cx="5190186" cy="5871589"/>
          </a:xfrm>
          <a:prstGeom prst="rect">
            <a:avLst/>
          </a:prstGeo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chemeClr val="tx2">
                    <a:alpha val="60000"/>
                  </a:schemeClr>
                </a:solidFill>
              </a:rPr>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chemeClr val="tx2">
                    <a:alpha val="60000"/>
                  </a:schemeClr>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2</a:t>
            </a:fld>
            <a:endParaRPr lang="en-US">
              <a:solidFill>
                <a:schemeClr val="tx2">
                  <a:alpha val="60000"/>
                </a:schemeClr>
              </a:solidFill>
            </a:endParaRPr>
          </a:p>
        </p:txBody>
      </p:sp>
    </p:spTree>
    <p:extLst>
      <p:ext uri="{BB962C8B-B14F-4D97-AF65-F5344CB8AC3E}">
        <p14:creationId xmlns:p14="http://schemas.microsoft.com/office/powerpoint/2010/main" val="226234677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Frame 103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Oval 1042">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Rectangle 1046">
            <a:extLst>
              <a:ext uri="{FF2B5EF4-FFF2-40B4-BE49-F238E27FC236}">
                <a16:creationId xmlns:a16="http://schemas.microsoft.com/office/drawing/2014/main" id="{16272B6F-135F-45E6-8F46-83B32059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494950"/>
            <a:ext cx="5231130" cy="587158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746 Agile Methodology Stock Photos, Pictures &amp; Royalty-Free Images -  iStock">
            <a:extLst>
              <a:ext uri="{FF2B5EF4-FFF2-40B4-BE49-F238E27FC236}">
                <a16:creationId xmlns:a16="http://schemas.microsoft.com/office/drawing/2014/main" id="{2F0C3628-8C1B-BF85-DD41-90189CC8623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2465" r="-2" b="13248"/>
          <a:stretch/>
        </p:blipFill>
        <p:spPr bwMode="auto">
          <a:xfrm>
            <a:off x="6503670" y="494951"/>
            <a:ext cx="5231130" cy="2934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ile Advantages For Software Development | DevCom">
            <a:extLst>
              <a:ext uri="{FF2B5EF4-FFF2-40B4-BE49-F238E27FC236}">
                <a16:creationId xmlns:a16="http://schemas.microsoft.com/office/drawing/2014/main" id="{7CF1CFBC-7475-7158-EEA8-37DF64459F97}"/>
              </a:ext>
            </a:extLst>
          </p:cNvPr>
          <p:cNvPicPr>
            <a:picLocks noChangeAspect="1" noChangeArrowheads="1"/>
          </p:cNvPicPr>
          <p:nvPr/>
        </p:nvPicPr>
        <p:blipFill rotWithShape="1">
          <a:blip r:embed="rId3">
            <a:alphaModFix amt="60000"/>
            <a:extLst>
              <a:ext uri="{28A0092B-C50C-407E-A947-70E740481C1C}">
                <a14:useLocalDpi xmlns:a14="http://schemas.microsoft.com/office/drawing/2010/main" val="0"/>
              </a:ext>
            </a:extLst>
          </a:blip>
          <a:srcRect l="8928" r="1925" b="-2"/>
          <a:stretch/>
        </p:blipFill>
        <p:spPr bwMode="auto">
          <a:xfrm>
            <a:off x="6503670" y="3432490"/>
            <a:ext cx="5373370" cy="2934050"/>
          </a:xfrm>
          <a:prstGeom prst="rect">
            <a:avLst/>
          </a:prstGeom>
          <a:noFill/>
          <a:extLst>
            <a:ext uri="{909E8E84-426E-40DD-AFC4-6F175D3DCCD1}">
              <a14:hiddenFill xmlns:a14="http://schemas.microsoft.com/office/drawing/2010/main">
                <a:solidFill>
                  <a:srgbClr val="FFFFFF"/>
                </a:solidFill>
              </a14:hiddenFill>
            </a:ext>
          </a:extLst>
        </p:spPr>
      </p:pic>
      <p:sp>
        <p:nvSpPr>
          <p:cNvPr id="1049" name="Frame 104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38201" y="3209042"/>
            <a:ext cx="5158682" cy="2986087"/>
          </a:xfrm>
        </p:spPr>
        <p:txBody>
          <a:bodyPr vert="horz" lIns="91440" tIns="45720" rIns="91440" bIns="45720" rtlCol="0">
            <a:noAutofit/>
          </a:bodyPr>
          <a:lstStyle/>
          <a:p>
            <a:pPr indent="-228600">
              <a:lnSpc>
                <a:spcPct val="110000"/>
              </a:lnSpc>
              <a:buFont typeface="Wingdings" panose="05000000000000000000" pitchFamily="2" charset="2"/>
              <a:buChar char="§"/>
            </a:pPr>
            <a:r>
              <a:rPr lang="en-US" sz="2800" b="0" i="0" dirty="0">
                <a:solidFill>
                  <a:srgbClr val="FFFFFF"/>
                </a:solidFill>
                <a:effectLst/>
                <a:latin typeface="Aldhabi" panose="01000000000000000000" pitchFamily="2" charset="-78"/>
                <a:cs typeface="Aldhabi" panose="01000000000000000000" pitchFamily="2" charset="-78"/>
              </a:rPr>
              <a:t>Agile is </a:t>
            </a:r>
            <a:r>
              <a:rPr lang="en-US" sz="2800" b="1" i="0" dirty="0">
                <a:solidFill>
                  <a:srgbClr val="FFFFFF"/>
                </a:solidFill>
                <a:effectLst/>
                <a:latin typeface="Aldhabi" panose="01000000000000000000" pitchFamily="2" charset="-78"/>
                <a:cs typeface="Aldhabi" panose="01000000000000000000" pitchFamily="2" charset="-78"/>
              </a:rPr>
              <a:t>an iterative approach to project management and software development that helps teams deliver value to their customers faster and with fewer headaches</a:t>
            </a:r>
            <a:r>
              <a:rPr lang="en-US" sz="2800" b="0" i="0" dirty="0">
                <a:solidFill>
                  <a:srgbClr val="FFFFFF"/>
                </a:solidFill>
                <a:effectLst/>
                <a:latin typeface="Aldhabi" panose="01000000000000000000" pitchFamily="2" charset="-78"/>
                <a:cs typeface="Aldhabi" panose="01000000000000000000" pitchFamily="2" charset="-78"/>
              </a:rPr>
              <a:t>. Instead of betting everything on a "big bang" launch, an agile team delivers work in small, but consumable, increments.</a:t>
            </a:r>
            <a:endParaRPr lang="en-US" sz="2800" dirty="0">
              <a:solidFill>
                <a:srgbClr val="FFFFFF"/>
              </a:solidFill>
              <a:latin typeface="Aldhabi" panose="01000000000000000000" pitchFamily="2" charset="-78"/>
              <a:cs typeface="Aldhabi" panose="01000000000000000000" pitchFamily="2" charset="-78"/>
            </a:endParaRPr>
          </a:p>
        </p:txBody>
      </p:sp>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38202" y="875418"/>
            <a:ext cx="5158682" cy="2076450"/>
          </a:xfrm>
        </p:spPr>
        <p:txBody>
          <a:bodyPr vert="horz" lIns="91440" tIns="45720" rIns="91440" bIns="45720" rtlCol="0" anchor="b">
            <a:normAutofit/>
          </a:bodyPr>
          <a:lstStyle/>
          <a:p>
            <a:r>
              <a:rPr lang="en-US" sz="4400" dirty="0">
                <a:solidFill>
                  <a:srgbClr val="FFFFFF"/>
                </a:solidFill>
              </a:rPr>
              <a:t>Introduction</a:t>
            </a: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lgn="ctr">
              <a:spcAft>
                <a:spcPts val="600"/>
              </a:spcAft>
            </a:pPr>
            <a:r>
              <a:rPr lang="en-US" kern="1200" cap="all" spc="150" baseline="0">
                <a:latin typeface="+mn-lt"/>
                <a:ea typeface="+mn-ea"/>
                <a:cs typeface="+mn-cs"/>
              </a:rPr>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3</a:t>
            </a:fld>
            <a:endParaRPr lang="en-US">
              <a:solidFill>
                <a:schemeClr val="tx2">
                  <a:alpha val="60000"/>
                </a:schemeClr>
              </a:solidFill>
            </a:endParaRPr>
          </a:p>
        </p:txBody>
      </p:sp>
    </p:spTree>
    <p:extLst>
      <p:ext uri="{BB962C8B-B14F-4D97-AF65-F5344CB8AC3E}">
        <p14:creationId xmlns:p14="http://schemas.microsoft.com/office/powerpoint/2010/main" val="15903428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4" name="Frame 2103">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06" name="Rectangle 210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8" name="Rectangle 2107">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0" name="Rectangle 2109">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2" name="Oval 2111">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4" name="Oval 2113">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6" name="Oval 2115">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38200" y="857251"/>
            <a:ext cx="5796580" cy="2076450"/>
          </a:xfrm>
        </p:spPr>
        <p:txBody>
          <a:bodyPr vert="horz" lIns="91440" tIns="45720" rIns="91440" bIns="45720" rtlCol="0" anchor="b">
            <a:normAutofit/>
          </a:bodyPr>
          <a:lstStyle/>
          <a:p>
            <a:r>
              <a:rPr lang="en-US" sz="4400" dirty="0">
                <a:solidFill>
                  <a:srgbClr val="FFFFFF"/>
                </a:solidFill>
              </a:rPr>
              <a:t>AGILE METHODOLOGY</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190875"/>
            <a:ext cx="5796580" cy="3081598"/>
          </a:xfrm>
        </p:spPr>
        <p:txBody>
          <a:bodyPr vert="horz" lIns="91440" tIns="45720" rIns="91440" bIns="45720" rtlCol="0">
            <a:noAutofit/>
          </a:bodyPr>
          <a:lstStyle/>
          <a:p>
            <a:pPr indent="-228600">
              <a:buFont typeface="Wingdings" panose="05000000000000000000" pitchFamily="2" charset="2"/>
              <a:buChar char="§"/>
            </a:pPr>
            <a:r>
              <a:rPr lang="en-US" b="0" i="0" dirty="0">
                <a:solidFill>
                  <a:srgbClr val="FFFFFF"/>
                </a:solidFill>
                <a:effectLst/>
                <a:latin typeface="Aldhabi" panose="01000000000000000000" pitchFamily="2" charset="-78"/>
                <a:cs typeface="Aldhabi" panose="01000000000000000000" pitchFamily="2" charset="-78"/>
              </a:rPr>
              <a:t>The Agile methodology is </a:t>
            </a:r>
            <a:r>
              <a:rPr lang="en-US" b="1" i="0" dirty="0">
                <a:solidFill>
                  <a:srgbClr val="FFFFFF"/>
                </a:solidFill>
                <a:effectLst/>
                <a:latin typeface="Aldhabi" panose="01000000000000000000" pitchFamily="2" charset="-78"/>
                <a:cs typeface="Aldhabi" panose="01000000000000000000" pitchFamily="2" charset="-78"/>
              </a:rPr>
              <a:t>a way to manage a project by breaking it up into several phases</a:t>
            </a:r>
            <a:r>
              <a:rPr lang="en-US" b="0" i="0" dirty="0">
                <a:solidFill>
                  <a:srgbClr val="FFFFFF"/>
                </a:solidFill>
                <a:effectLst/>
                <a:latin typeface="Aldhabi" panose="01000000000000000000" pitchFamily="2" charset="-78"/>
                <a:cs typeface="Aldhabi" panose="01000000000000000000" pitchFamily="2" charset="-78"/>
              </a:rPr>
              <a:t>. It involves constant collaboration with stakeholders and continuous improvement at every stage. Once the work begins, teams' cycle through a process of planning, executing, and evaluating.</a:t>
            </a:r>
          </a:p>
          <a:p>
            <a:br>
              <a:rPr lang="en-US" b="0" i="0" dirty="0">
                <a:solidFill>
                  <a:srgbClr val="FFFFFF"/>
                </a:solidFill>
                <a:effectLst/>
                <a:latin typeface="Aldhabi" panose="01000000000000000000" pitchFamily="2" charset="-78"/>
                <a:cs typeface="Aldhabi" panose="01000000000000000000" pitchFamily="2" charset="-78"/>
              </a:rPr>
            </a:br>
            <a:endParaRPr lang="en-US" dirty="0">
              <a:solidFill>
                <a:srgbClr val="FFFFFF"/>
              </a:solidFill>
              <a:latin typeface="Aldhabi" panose="01000000000000000000" pitchFamily="2" charset="-78"/>
              <a:cs typeface="Aldhabi" panose="01000000000000000000" pitchFamily="2" charset="-78"/>
            </a:endParaRPr>
          </a:p>
        </p:txBody>
      </p:sp>
      <p:pic>
        <p:nvPicPr>
          <p:cNvPr id="2050" name="Picture 2" descr="Agile Methodology Tutorial- Agile Principles &amp; Agile Project Management">
            <a:extLst>
              <a:ext uri="{FF2B5EF4-FFF2-40B4-BE49-F238E27FC236}">
                <a16:creationId xmlns:a16="http://schemas.microsoft.com/office/drawing/2014/main" id="{7AF3B2A8-EEED-030A-CD3F-43BA57BB1D33}"/>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tretch>
            <a:fillRect/>
          </a:stretch>
        </p:blipFill>
        <p:spPr bwMode="auto">
          <a:xfrm>
            <a:off x="7784982" y="604747"/>
            <a:ext cx="3917659" cy="26150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gile Methodology">
            <a:extLst>
              <a:ext uri="{FF2B5EF4-FFF2-40B4-BE49-F238E27FC236}">
                <a16:creationId xmlns:a16="http://schemas.microsoft.com/office/drawing/2014/main" id="{EC0F8767-A41D-8473-1A0A-7F24835D51C1}"/>
              </a:ext>
            </a:extLst>
          </p:cNvPr>
          <p:cNvPicPr>
            <a:picLocks noChangeAspect="1" noChangeArrowheads="1"/>
          </p:cNvPicPr>
          <p:nvPr/>
        </p:nvPicPr>
        <p:blipFill>
          <a:blip r:embed="rId3">
            <a:alphaModFix amt="80000"/>
            <a:extLst>
              <a:ext uri="{28A0092B-C50C-407E-A947-70E740481C1C}">
                <a14:useLocalDpi xmlns:a14="http://schemas.microsoft.com/office/drawing/2010/main" val="0"/>
              </a:ext>
            </a:extLst>
          </a:blip>
          <a:stretch>
            <a:fillRect/>
          </a:stretch>
        </p:blipFill>
        <p:spPr bwMode="auto">
          <a:xfrm>
            <a:off x="7784982" y="4054124"/>
            <a:ext cx="3917659" cy="188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9660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Frame 410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5" name="Rectangle 410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Oval 4110">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3" name="Oval 4112">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5" name="Oval 4114">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7" name="Frame 411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31CB5-0A5E-9244-5A59-EE8BAB26E94C}"/>
              </a:ext>
            </a:extLst>
          </p:cNvPr>
          <p:cNvSpPr>
            <a:spLocks noGrp="1"/>
          </p:cNvSpPr>
          <p:nvPr>
            <p:ph type="ctrTitle"/>
          </p:nvPr>
        </p:nvSpPr>
        <p:spPr>
          <a:xfrm>
            <a:off x="838201" y="857251"/>
            <a:ext cx="5428375" cy="748029"/>
          </a:xfrm>
        </p:spPr>
        <p:txBody>
          <a:bodyPr vert="horz" lIns="91440" tIns="45720" rIns="91440" bIns="45720" rtlCol="0" anchor="b">
            <a:normAutofit/>
          </a:bodyPr>
          <a:lstStyle/>
          <a:p>
            <a:r>
              <a:rPr lang="en-US" sz="4400" dirty="0">
                <a:solidFill>
                  <a:srgbClr val="FFFFFF"/>
                </a:solidFill>
              </a:rPr>
              <a:t>ROLES IN AGILE</a:t>
            </a:r>
          </a:p>
        </p:txBody>
      </p:sp>
      <p:sp>
        <p:nvSpPr>
          <p:cNvPr id="5" name="Text Placeholder 4">
            <a:extLst>
              <a:ext uri="{FF2B5EF4-FFF2-40B4-BE49-F238E27FC236}">
                <a16:creationId xmlns:a16="http://schemas.microsoft.com/office/drawing/2014/main" id="{2043B63C-C7FF-3C0A-C625-708DEF41FA6E}"/>
              </a:ext>
            </a:extLst>
          </p:cNvPr>
          <p:cNvSpPr>
            <a:spLocks noGrp="1"/>
          </p:cNvSpPr>
          <p:nvPr>
            <p:ph type="body" sz="quarter" idx="15"/>
          </p:nvPr>
        </p:nvSpPr>
        <p:spPr>
          <a:xfrm>
            <a:off x="685802" y="1706881"/>
            <a:ext cx="5580773" cy="4470082"/>
          </a:xfrm>
        </p:spPr>
        <p:txBody>
          <a:bodyPr vert="horz" lIns="91440" tIns="45720" rIns="91440" bIns="45720" rtlCol="0">
            <a:normAutofit/>
          </a:bodyPr>
          <a:lstStyle/>
          <a:p>
            <a:pPr indent="-228600">
              <a:lnSpc>
                <a:spcPct val="100000"/>
              </a:lnSpc>
              <a:buFont typeface="Wingdings" panose="05000000000000000000" pitchFamily="2" charset="2"/>
              <a:buChar char="§"/>
            </a:pPr>
            <a:r>
              <a:rPr lang="en-US" b="0" i="0" dirty="0">
                <a:solidFill>
                  <a:srgbClr val="FFFFFF"/>
                </a:solidFill>
                <a:effectLst/>
                <a:latin typeface="Aldhabi" panose="01000000000000000000" pitchFamily="2" charset="-78"/>
                <a:cs typeface="Aldhabi" panose="01000000000000000000" pitchFamily="2" charset="-78"/>
              </a:rPr>
              <a:t>There are two different roles in an Agile methodology. These are the Scrum Master and Product Owner.</a:t>
            </a:r>
          </a:p>
          <a:p>
            <a:pPr>
              <a:lnSpc>
                <a:spcPct val="100000"/>
              </a:lnSpc>
            </a:pPr>
            <a:endParaRPr lang="en-US" b="0" i="0" dirty="0">
              <a:solidFill>
                <a:srgbClr val="FFFFFF"/>
              </a:solidFill>
              <a:effectLst/>
              <a:latin typeface="Aldhabi" panose="01000000000000000000" pitchFamily="2" charset="-78"/>
              <a:cs typeface="Aldhabi" panose="01000000000000000000" pitchFamily="2" charset="-78"/>
            </a:endParaRPr>
          </a:p>
          <a:p>
            <a:pPr indent="-228600">
              <a:lnSpc>
                <a:spcPct val="100000"/>
              </a:lnSpc>
              <a:buFont typeface="Wingdings" panose="05000000000000000000" pitchFamily="2" charset="2"/>
              <a:buChar char="§"/>
            </a:pPr>
            <a:r>
              <a:rPr lang="en-US" b="0" i="0" dirty="0">
                <a:solidFill>
                  <a:srgbClr val="FFFFFF"/>
                </a:solidFill>
                <a:effectLst/>
                <a:latin typeface="Aldhabi" panose="01000000000000000000" pitchFamily="2" charset="-78"/>
                <a:cs typeface="Aldhabi" panose="01000000000000000000" pitchFamily="2" charset="-78"/>
              </a:rPr>
              <a:t>1. Scrum Master</a:t>
            </a:r>
          </a:p>
          <a:p>
            <a:pPr>
              <a:lnSpc>
                <a:spcPct val="100000"/>
              </a:lnSpc>
            </a:pPr>
            <a:r>
              <a:rPr lang="en-US" b="0" i="0" dirty="0">
                <a:solidFill>
                  <a:srgbClr val="FFFFFF"/>
                </a:solidFill>
                <a:effectLst/>
                <a:latin typeface="Aldhabi" panose="01000000000000000000" pitchFamily="2" charset="-78"/>
                <a:cs typeface="Aldhabi" panose="01000000000000000000" pitchFamily="2" charset="-78"/>
              </a:rPr>
              <a:t>The Scrum Master is a team leader and facility provider who helps the team member to follow agile practices, so that the team member meets their commitments and customers requirements.</a:t>
            </a:r>
          </a:p>
          <a:p>
            <a:pPr indent="-228600">
              <a:lnSpc>
                <a:spcPct val="100000"/>
              </a:lnSpc>
              <a:buFont typeface="Wingdings" panose="05000000000000000000" pitchFamily="2" charset="2"/>
              <a:buChar char="§"/>
            </a:pPr>
            <a:endParaRPr lang="en-US" sz="1900" dirty="0">
              <a:solidFill>
                <a:srgbClr val="FFFFFF"/>
              </a:solidFill>
            </a:endParaRPr>
          </a:p>
        </p:txBody>
      </p:sp>
      <p:pic>
        <p:nvPicPr>
          <p:cNvPr id="4098" name="Picture 2" descr="Scrum Master Role | Roles and Responsibilities of a Scrum Master">
            <a:extLst>
              <a:ext uri="{FF2B5EF4-FFF2-40B4-BE49-F238E27FC236}">
                <a16:creationId xmlns:a16="http://schemas.microsoft.com/office/drawing/2014/main" id="{7DB9089A-CFE9-51C1-C0E5-4A6D1D3A9232}"/>
              </a:ext>
            </a:extLst>
          </p:cNvPr>
          <p:cNvPicPr>
            <a:picLocks noGrp="1" noChangeAspect="1" noChangeArrowheads="1"/>
          </p:cNvPicPr>
          <p:nvPr>
            <p:ph type="pic" sz="quarter" idx="14"/>
          </p:nvPr>
        </p:nvPicPr>
        <p:blipFill>
          <a:blip r:embed="rId2">
            <a:alphaModFix amt="80000"/>
            <a:extLst>
              <a:ext uri="{28A0092B-C50C-407E-A947-70E740481C1C}">
                <a14:useLocalDpi xmlns:a14="http://schemas.microsoft.com/office/drawing/2010/main" val="0"/>
              </a:ext>
            </a:extLst>
          </a:blip>
          <a:srcRect t="2318" b="2318"/>
          <a:stretch>
            <a:fillRect/>
          </a:stretch>
        </p:blipFill>
        <p:spPr bwMode="auto">
          <a:xfrm>
            <a:off x="6877677" y="3705155"/>
            <a:ext cx="4628521" cy="24718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member framework of an agile team">
            <a:extLst>
              <a:ext uri="{FF2B5EF4-FFF2-40B4-BE49-F238E27FC236}">
                <a16:creationId xmlns:a16="http://schemas.microsoft.com/office/drawing/2014/main" id="{2CE0A301-039C-7955-F937-517C06D89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358" y="583026"/>
            <a:ext cx="5483676" cy="304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3167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Frame 308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8" name="Rectangle 308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4" name="Oval 309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6" name="Oval 309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8" name="Oval 309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0" name="Frame 3099">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4CC91-C32F-8FC0-9BB2-FA33EA6F7A33}"/>
              </a:ext>
            </a:extLst>
          </p:cNvPr>
          <p:cNvSpPr>
            <a:spLocks noGrp="1"/>
          </p:cNvSpPr>
          <p:nvPr>
            <p:ph type="title"/>
          </p:nvPr>
        </p:nvSpPr>
        <p:spPr>
          <a:xfrm>
            <a:off x="528658" y="461176"/>
            <a:ext cx="10825143" cy="2778288"/>
          </a:xfrm>
        </p:spPr>
        <p:txBody>
          <a:bodyPr vert="horz" lIns="91440" tIns="45720" rIns="91440" bIns="45720" rtlCol="0" anchor="b">
            <a:noAutofit/>
          </a:bodyPr>
          <a:lstStyle/>
          <a:p>
            <a:pPr marL="457200" indent="-457200">
              <a:buFont typeface="Arial" panose="020B0604020202020204" pitchFamily="34" charset="0"/>
              <a:buChar char="•"/>
            </a:pPr>
            <a:r>
              <a:rPr lang="en-US" sz="2800" dirty="0">
                <a:solidFill>
                  <a:srgbClr val="FFFFFF"/>
                </a:solidFill>
                <a:latin typeface="Aldhabi" panose="01000000000000000000" pitchFamily="2" charset="-78"/>
                <a:cs typeface="Aldhabi" panose="01000000000000000000" pitchFamily="2" charset="-78"/>
              </a:rPr>
              <a:t>The scrum master plays the following responsibilities:</a:t>
            </a:r>
            <a:br>
              <a:rPr lang="en-US" sz="2800" dirty="0">
                <a:solidFill>
                  <a:srgbClr val="FFFFFF"/>
                </a:solidFill>
                <a:latin typeface="Aldhabi" panose="01000000000000000000" pitchFamily="2" charset="-78"/>
                <a:cs typeface="Aldhabi" panose="01000000000000000000" pitchFamily="2" charset="-78"/>
              </a:rPr>
            </a:br>
            <a:r>
              <a:rPr lang="en-US" sz="2800" b="0" i="0" dirty="0">
                <a:solidFill>
                  <a:srgbClr val="FFFFFF"/>
                </a:solidFill>
                <a:effectLst/>
                <a:latin typeface="Aldhabi" panose="01000000000000000000" pitchFamily="2" charset="-78"/>
                <a:cs typeface="Aldhabi" panose="01000000000000000000" pitchFamily="2" charset="-78"/>
              </a:rPr>
              <a:t>co-operation between all the roles and functions.</a:t>
            </a:r>
            <a:br>
              <a:rPr lang="en-US" sz="2800" b="0" i="0" dirty="0">
                <a:solidFill>
                  <a:srgbClr val="FFFFFF"/>
                </a:solidFill>
                <a:effectLst/>
                <a:latin typeface="Aldhabi" panose="01000000000000000000" pitchFamily="2" charset="-78"/>
                <a:cs typeface="Aldhabi" panose="01000000000000000000" pitchFamily="2" charset="-78"/>
              </a:rPr>
            </a:br>
            <a:r>
              <a:rPr lang="en-US" sz="2800" b="0" i="0" dirty="0">
                <a:solidFill>
                  <a:srgbClr val="FFFFFF"/>
                </a:solidFill>
                <a:effectLst/>
                <a:latin typeface="Aldhabi" panose="01000000000000000000" pitchFamily="2" charset="-78"/>
                <a:cs typeface="Aldhabi" panose="01000000000000000000" pitchFamily="2" charset="-78"/>
              </a:rPr>
              <a:t>They remove all the blocks which occur.</a:t>
            </a:r>
            <a:br>
              <a:rPr lang="en-US" sz="2800" b="0" i="0" dirty="0">
                <a:solidFill>
                  <a:srgbClr val="FFFFFF"/>
                </a:solidFill>
                <a:effectLst/>
                <a:latin typeface="Aldhabi" panose="01000000000000000000" pitchFamily="2" charset="-78"/>
                <a:cs typeface="Aldhabi" panose="01000000000000000000" pitchFamily="2" charset="-78"/>
              </a:rPr>
            </a:br>
            <a:r>
              <a:rPr lang="en-US" sz="2800" b="0" i="0" dirty="0">
                <a:solidFill>
                  <a:srgbClr val="FFFFFF"/>
                </a:solidFill>
                <a:effectLst/>
                <a:latin typeface="Aldhabi" panose="01000000000000000000" pitchFamily="2" charset="-78"/>
                <a:cs typeface="Aldhabi" panose="01000000000000000000" pitchFamily="2" charset="-78"/>
              </a:rPr>
              <a:t>They safeguard the team from any disturbances.</a:t>
            </a:r>
            <a:br>
              <a:rPr lang="en-US" sz="2800" b="0" i="0" dirty="0">
                <a:solidFill>
                  <a:srgbClr val="FFFFFF"/>
                </a:solidFill>
                <a:effectLst/>
                <a:latin typeface="Aldhabi" panose="01000000000000000000" pitchFamily="2" charset="-78"/>
                <a:cs typeface="Aldhabi" panose="01000000000000000000" pitchFamily="2" charset="-78"/>
              </a:rPr>
            </a:br>
            <a:r>
              <a:rPr lang="en-US" sz="2800" b="0" i="0" dirty="0">
                <a:solidFill>
                  <a:srgbClr val="FFFFFF"/>
                </a:solidFill>
                <a:effectLst/>
                <a:latin typeface="Aldhabi" panose="01000000000000000000" pitchFamily="2" charset="-78"/>
                <a:cs typeface="Aldhabi" panose="01000000000000000000" pitchFamily="2" charset="-78"/>
              </a:rPr>
              <a:t>They work with the organization to track the progress and processes of the company.</a:t>
            </a:r>
            <a:br>
              <a:rPr lang="en-US" sz="2800" b="0" i="0" dirty="0">
                <a:solidFill>
                  <a:srgbClr val="FFFFFF"/>
                </a:solidFill>
                <a:effectLst/>
                <a:latin typeface="Aldhabi" panose="01000000000000000000" pitchFamily="2" charset="-78"/>
                <a:cs typeface="Aldhabi" panose="01000000000000000000" pitchFamily="2" charset="-78"/>
              </a:rPr>
            </a:br>
            <a:br>
              <a:rPr lang="en-US" sz="2800" dirty="0">
                <a:solidFill>
                  <a:srgbClr val="FFFFFF"/>
                </a:solidFill>
                <a:effectLst/>
                <a:latin typeface="Aldhabi" panose="01000000000000000000" pitchFamily="2" charset="-78"/>
                <a:cs typeface="Aldhabi" panose="01000000000000000000" pitchFamily="2" charset="-78"/>
              </a:rPr>
            </a:br>
            <a:endParaRPr lang="en-US" sz="2800" dirty="0">
              <a:solidFill>
                <a:srgbClr val="FFFFFF"/>
              </a:solidFill>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id="{F55DF3C3-62AB-DE11-34B8-1C9382F1CD46}"/>
              </a:ext>
            </a:extLst>
          </p:cNvPr>
          <p:cNvSpPr>
            <a:spLocks noGrp="1"/>
          </p:cNvSpPr>
          <p:nvPr>
            <p:ph idx="1"/>
          </p:nvPr>
        </p:nvSpPr>
        <p:spPr>
          <a:xfrm>
            <a:off x="528658" y="2844801"/>
            <a:ext cx="5737917" cy="3332162"/>
          </a:xfrm>
        </p:spPr>
        <p:txBody>
          <a:bodyPr vert="horz" lIns="91440" tIns="45720" rIns="91440" bIns="45720" rtlCol="0">
            <a:normAutofit/>
          </a:bodyPr>
          <a:lstStyle/>
          <a:p>
            <a:pPr indent="-228600">
              <a:lnSpc>
                <a:spcPct val="100000"/>
              </a:lnSpc>
              <a:buFont typeface="Wingdings" panose="05000000000000000000" pitchFamily="2" charset="2"/>
              <a:buChar char="§"/>
            </a:pPr>
            <a:r>
              <a:rPr lang="en-US" sz="2200" b="0" i="0" dirty="0">
                <a:solidFill>
                  <a:srgbClr val="FFFFFF"/>
                </a:solidFill>
                <a:effectLst/>
                <a:latin typeface="Sitka Text Semibold" pitchFamily="2" charset="0"/>
                <a:cs typeface="Aldhabi" panose="01000000000000000000" pitchFamily="2" charset="-78"/>
              </a:rPr>
              <a:t>2. </a:t>
            </a:r>
            <a:r>
              <a:rPr lang="en-US" sz="2400" b="0" i="0" dirty="0">
                <a:solidFill>
                  <a:srgbClr val="FFFFFF"/>
                </a:solidFill>
                <a:effectLst/>
                <a:latin typeface="Aldhabi" panose="01000000000000000000" pitchFamily="2" charset="-78"/>
                <a:cs typeface="Aldhabi" panose="01000000000000000000" pitchFamily="2" charset="-78"/>
              </a:rPr>
              <a:t>Product Owner</a:t>
            </a:r>
          </a:p>
          <a:p>
            <a:pPr indent="-228600">
              <a:lnSpc>
                <a:spcPct val="100000"/>
              </a:lnSpc>
              <a:buFont typeface="Wingdings" panose="05000000000000000000" pitchFamily="2" charset="2"/>
              <a:buChar char="§"/>
            </a:pPr>
            <a:r>
              <a:rPr lang="en-US" sz="2400" b="0" i="0" dirty="0">
                <a:solidFill>
                  <a:srgbClr val="FFFFFF"/>
                </a:solidFill>
                <a:effectLst/>
                <a:latin typeface="Aldhabi" panose="01000000000000000000" pitchFamily="2" charset="-78"/>
                <a:cs typeface="Aldhabi" panose="01000000000000000000" pitchFamily="2" charset="-78"/>
              </a:rPr>
              <a:t>The Product Owner is one who runs the product from a business perspective. The Product Owner plays the following responsibilities:</a:t>
            </a:r>
          </a:p>
          <a:p>
            <a:pPr indent="-228600">
              <a:lnSpc>
                <a:spcPct val="100000"/>
              </a:lnSpc>
              <a:buFont typeface="Wingdings" panose="05000000000000000000" pitchFamily="2" charset="2"/>
              <a:buChar char="§"/>
            </a:pPr>
            <a:r>
              <a:rPr lang="en-US" sz="2400" b="0" i="0" dirty="0">
                <a:solidFill>
                  <a:srgbClr val="FFFFFF"/>
                </a:solidFill>
                <a:effectLst/>
                <a:latin typeface="Aldhabi" panose="01000000000000000000" pitchFamily="2" charset="-78"/>
                <a:cs typeface="Aldhabi" panose="01000000000000000000" pitchFamily="2" charset="-78"/>
              </a:rPr>
              <a:t>He defines the requirements and prioritizes their values.</a:t>
            </a:r>
          </a:p>
          <a:p>
            <a:pPr indent="-228600">
              <a:lnSpc>
                <a:spcPct val="100000"/>
              </a:lnSpc>
              <a:buFont typeface="Wingdings" panose="05000000000000000000" pitchFamily="2" charset="2"/>
              <a:buChar char="§"/>
            </a:pPr>
            <a:r>
              <a:rPr lang="en-US" sz="2400" b="0" i="0" dirty="0">
                <a:solidFill>
                  <a:srgbClr val="FFFFFF"/>
                </a:solidFill>
                <a:effectLst/>
                <a:latin typeface="Aldhabi" panose="01000000000000000000" pitchFamily="2" charset="-78"/>
                <a:cs typeface="Aldhabi" panose="01000000000000000000" pitchFamily="2" charset="-78"/>
              </a:rPr>
              <a:t>He sets the release date and contents.</a:t>
            </a:r>
          </a:p>
          <a:p>
            <a:pPr indent="-228600">
              <a:lnSpc>
                <a:spcPct val="100000"/>
              </a:lnSpc>
              <a:buFont typeface="Wingdings" panose="05000000000000000000" pitchFamily="2" charset="2"/>
              <a:buChar char="§"/>
            </a:pPr>
            <a:r>
              <a:rPr lang="en-US" sz="2400" b="0" i="0" dirty="0">
                <a:solidFill>
                  <a:srgbClr val="FFFFFF"/>
                </a:solidFill>
                <a:effectLst/>
                <a:latin typeface="Aldhabi" panose="01000000000000000000" pitchFamily="2" charset="-78"/>
                <a:cs typeface="Aldhabi" panose="01000000000000000000" pitchFamily="2" charset="-78"/>
              </a:rPr>
              <a:t>He takes an active role in iteration and releasing planning meetings.</a:t>
            </a:r>
          </a:p>
          <a:p>
            <a:pPr indent="-228600">
              <a:lnSpc>
                <a:spcPct val="100000"/>
              </a:lnSpc>
              <a:buFont typeface="Wingdings" panose="05000000000000000000" pitchFamily="2" charset="2"/>
              <a:buChar char="§"/>
            </a:pPr>
            <a:endParaRPr lang="en-US" sz="1700" dirty="0">
              <a:solidFill>
                <a:srgbClr val="FFFFFF"/>
              </a:solidFill>
            </a:endParaRPr>
          </a:p>
        </p:txBody>
      </p:sp>
      <p:pic>
        <p:nvPicPr>
          <p:cNvPr id="3074" name="Picture 2">
            <a:extLst>
              <a:ext uri="{FF2B5EF4-FFF2-40B4-BE49-F238E27FC236}">
                <a16:creationId xmlns:a16="http://schemas.microsoft.com/office/drawing/2014/main" id="{73CAB373-AD50-A9CA-86DD-F4848BF48139}"/>
              </a:ext>
            </a:extLst>
          </p:cNvPr>
          <p:cNvPicPr>
            <a:picLocks noChangeAspect="1" noChangeArrowheads="1"/>
          </p:cNvPicPr>
          <p:nvPr/>
        </p:nvPicPr>
        <p:blipFill>
          <a:blip r:embed="rId2">
            <a:alphaModFix amt="80000"/>
            <a:extLst>
              <a:ext uri="{28A0092B-C50C-407E-A947-70E740481C1C}">
                <a14:useLocalDpi xmlns:a14="http://schemas.microsoft.com/office/drawing/2010/main" val="0"/>
              </a:ext>
            </a:extLst>
          </a:blip>
          <a:stretch>
            <a:fillRect/>
          </a:stretch>
        </p:blipFill>
        <p:spPr bwMode="auto">
          <a:xfrm>
            <a:off x="6177280" y="3618536"/>
            <a:ext cx="5328918" cy="2243783"/>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033647A5-32F4-D4F1-D3F3-E849B0EFFDBC}"/>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solidFill>
                  <a:schemeClr val="tx2">
                    <a:alpha val="60000"/>
                  </a:schemeClr>
                </a:solidFill>
              </a:rPr>
              <a:t>3/1/20XX</a:t>
            </a:r>
          </a:p>
        </p:txBody>
      </p:sp>
      <p:sp>
        <p:nvSpPr>
          <p:cNvPr id="9" name="Footer Placeholder 8">
            <a:extLst>
              <a:ext uri="{FF2B5EF4-FFF2-40B4-BE49-F238E27FC236}">
                <a16:creationId xmlns:a16="http://schemas.microsoft.com/office/drawing/2014/main" id="{9F6A1239-954F-0B21-7645-F489241B6507}"/>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chemeClr val="tx2">
                    <a:alpha val="60000"/>
                  </a:schemeClr>
                </a:solidFill>
                <a:latin typeface="+mn-lt"/>
                <a:ea typeface="+mn-ea"/>
                <a:cs typeface="+mn-cs"/>
              </a:rPr>
              <a:t>SAMPLE FOOTER TEXT</a:t>
            </a:r>
          </a:p>
        </p:txBody>
      </p:sp>
      <p:sp>
        <p:nvSpPr>
          <p:cNvPr id="10" name="Slide Number Placeholder 9">
            <a:extLst>
              <a:ext uri="{FF2B5EF4-FFF2-40B4-BE49-F238E27FC236}">
                <a16:creationId xmlns:a16="http://schemas.microsoft.com/office/drawing/2014/main" id="{6B39E0B6-E315-E7BF-BE90-222CD3A3A82D}"/>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solidFill>
                  <a:schemeClr val="tx2">
                    <a:alpha val="60000"/>
                  </a:schemeClr>
                </a:solidFill>
              </a:rPr>
              <a:pPr>
                <a:spcAft>
                  <a:spcPts val="600"/>
                </a:spcAft>
              </a:pPr>
              <a:t>6</a:t>
            </a:fld>
            <a:endParaRPr lang="en-US">
              <a:solidFill>
                <a:schemeClr val="tx2">
                  <a:alpha val="60000"/>
                </a:schemeClr>
              </a:solidFill>
            </a:endParaRPr>
          </a:p>
        </p:txBody>
      </p:sp>
    </p:spTree>
    <p:extLst>
      <p:ext uri="{BB962C8B-B14F-4D97-AF65-F5344CB8AC3E}">
        <p14:creationId xmlns:p14="http://schemas.microsoft.com/office/powerpoint/2010/main" val="19824513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2D97-7BA4-67F7-F5B9-DFFDD4066E54}"/>
              </a:ext>
            </a:extLst>
          </p:cNvPr>
          <p:cNvSpPr>
            <a:spLocks noGrp="1"/>
          </p:cNvSpPr>
          <p:nvPr>
            <p:ph type="ctrTitle"/>
          </p:nvPr>
        </p:nvSpPr>
        <p:spPr>
          <a:xfrm>
            <a:off x="847476" y="629921"/>
            <a:ext cx="10704444" cy="975359"/>
          </a:xfrm>
        </p:spPr>
        <p:txBody>
          <a:bodyPr>
            <a:normAutofit fontScale="90000"/>
          </a:bodyPr>
          <a:lstStyle/>
          <a:p>
            <a:r>
              <a:rPr lang="en-US" dirty="0"/>
              <a:t>Advantages and Disadvantages of agile</a:t>
            </a:r>
            <a:endParaRPr lang="en-IN" dirty="0"/>
          </a:p>
        </p:txBody>
      </p:sp>
      <p:sp>
        <p:nvSpPr>
          <p:cNvPr id="5" name="Text Placeholder 4">
            <a:extLst>
              <a:ext uri="{FF2B5EF4-FFF2-40B4-BE49-F238E27FC236}">
                <a16:creationId xmlns:a16="http://schemas.microsoft.com/office/drawing/2014/main" id="{EB6D424B-49C9-5ABF-61D6-8684504E1688}"/>
              </a:ext>
            </a:extLst>
          </p:cNvPr>
          <p:cNvSpPr>
            <a:spLocks noGrp="1"/>
          </p:cNvSpPr>
          <p:nvPr>
            <p:ph type="body" sz="quarter" idx="15"/>
          </p:nvPr>
        </p:nvSpPr>
        <p:spPr>
          <a:xfrm>
            <a:off x="640081" y="1463040"/>
            <a:ext cx="13302864" cy="6135368"/>
          </a:xfrm>
        </p:spPr>
        <p:txBody>
          <a:bodyPr>
            <a:normAutofit/>
          </a:bodyPr>
          <a:lstStyle/>
          <a:p>
            <a:r>
              <a:rPr lang="en-US" sz="3200" dirty="0">
                <a:latin typeface="Aldhabi" panose="01000000000000000000" pitchFamily="2" charset="-78"/>
                <a:cs typeface="Aldhabi" panose="01000000000000000000" pitchFamily="2" charset="-78"/>
              </a:rPr>
              <a:t>Advantages of Agile</a:t>
            </a:r>
            <a:endParaRPr lang="en-US" dirty="0">
              <a:latin typeface="Aldhabi" panose="01000000000000000000" pitchFamily="2" charset="-78"/>
              <a:cs typeface="Aldhabi" panose="01000000000000000000" pitchFamily="2" charset="-78"/>
            </a:endParaRPr>
          </a:p>
          <a:p>
            <a:endParaRPr lang="en-US" dirty="0">
              <a:latin typeface="Aldhabi" panose="01000000000000000000" pitchFamily="2" charset="-78"/>
              <a:cs typeface="Aldhabi" panose="01000000000000000000" pitchFamily="2" charset="-78"/>
            </a:endParaRPr>
          </a:p>
          <a:p>
            <a:endParaRPr lang="en-US" dirty="0">
              <a:latin typeface="Aldhabi" panose="01000000000000000000" pitchFamily="2" charset="-78"/>
              <a:cs typeface="Aldhabi" panose="01000000000000000000" pitchFamily="2" charset="-78"/>
            </a:endParaRPr>
          </a:p>
          <a:p>
            <a:endParaRPr lang="en-IN" dirty="0">
              <a:latin typeface="Aldhabi" panose="01000000000000000000" pitchFamily="2" charset="-78"/>
              <a:cs typeface="Aldhabi" panose="01000000000000000000" pitchFamily="2" charset="-78"/>
            </a:endParaRPr>
          </a:p>
        </p:txBody>
      </p:sp>
      <p:sp>
        <p:nvSpPr>
          <p:cNvPr id="7" name="TextBox 6">
            <a:extLst>
              <a:ext uri="{FF2B5EF4-FFF2-40B4-BE49-F238E27FC236}">
                <a16:creationId xmlns:a16="http://schemas.microsoft.com/office/drawing/2014/main" id="{17FB24C4-6CCD-1B14-6788-2D21901A8DCE}"/>
              </a:ext>
            </a:extLst>
          </p:cNvPr>
          <p:cNvSpPr txBox="1"/>
          <p:nvPr/>
        </p:nvSpPr>
        <p:spPr>
          <a:xfrm>
            <a:off x="640081" y="2000250"/>
            <a:ext cx="7804204" cy="4678204"/>
          </a:xfrm>
          <a:prstGeom prst="rect">
            <a:avLst/>
          </a:prstGeom>
          <a:noFill/>
        </p:spPr>
        <p:txBody>
          <a:bodyPr wrap="square">
            <a:spAutoFit/>
          </a:bodyPr>
          <a:lstStyle/>
          <a:p>
            <a:pPr algn="just"/>
            <a:endParaRPr lang="en-US" b="0" i="0" dirty="0">
              <a:solidFill>
                <a:srgbClr val="000000"/>
              </a:solidFill>
              <a:effectLst/>
              <a:latin typeface="inter-regular"/>
            </a:endParaRPr>
          </a:p>
          <a:p>
            <a:pPr algn="just">
              <a:buFont typeface="+mj-lt"/>
              <a:buAutoNum type="arabicPeriod"/>
            </a:pPr>
            <a:r>
              <a:rPr lang="en-US" sz="2400" b="0" i="0" dirty="0">
                <a:solidFill>
                  <a:schemeClr val="bg1"/>
                </a:solidFill>
                <a:effectLst/>
                <a:latin typeface="Aldhabi" panose="01000000000000000000" pitchFamily="2" charset="-78"/>
                <a:cs typeface="Aldhabi" panose="01000000000000000000" pitchFamily="2" charset="-78"/>
              </a:rPr>
              <a:t>Customer, Developer, and Product Owner interact regularly to emphasize rather than processes and tools.</a:t>
            </a:r>
          </a:p>
          <a:p>
            <a:pPr algn="just">
              <a:buFont typeface="+mj-lt"/>
              <a:buAutoNum type="arabicPeriod"/>
            </a:pPr>
            <a:r>
              <a:rPr lang="en-US" sz="2400" dirty="0">
                <a:solidFill>
                  <a:schemeClr val="bg1"/>
                </a:solidFill>
                <a:latin typeface="Aldhabi" panose="01000000000000000000" pitchFamily="2" charset="-78"/>
                <a:cs typeface="Aldhabi" panose="01000000000000000000" pitchFamily="2" charset="-78"/>
              </a:rPr>
              <a:t>Product Customer satisfaction is rapid, continuous development and delivery of useful software.</a:t>
            </a:r>
          </a:p>
          <a:p>
            <a:pPr algn="just">
              <a:buFont typeface="+mj-lt"/>
              <a:buAutoNum type="arabicPeriod"/>
            </a:pPr>
            <a:r>
              <a:rPr lang="en-US" sz="2400" b="0" i="0" dirty="0">
                <a:solidFill>
                  <a:schemeClr val="bg1"/>
                </a:solidFill>
                <a:effectLst/>
                <a:latin typeface="Aldhabi" panose="01000000000000000000" pitchFamily="2" charset="-78"/>
                <a:cs typeface="Aldhabi" panose="01000000000000000000" pitchFamily="2" charset="-78"/>
              </a:rPr>
              <a:t> is developed fast and frequently delivered (weeks rather than months.)</a:t>
            </a:r>
          </a:p>
          <a:p>
            <a:pPr algn="just">
              <a:buFont typeface="+mj-lt"/>
              <a:buAutoNum type="arabicPeriod"/>
            </a:pPr>
            <a:r>
              <a:rPr lang="en-US" sz="2400" b="0" i="0" dirty="0">
                <a:solidFill>
                  <a:schemeClr val="bg1"/>
                </a:solidFill>
                <a:effectLst/>
                <a:latin typeface="Aldhabi" panose="01000000000000000000" pitchFamily="2" charset="-78"/>
                <a:cs typeface="Aldhabi" panose="01000000000000000000" pitchFamily="2" charset="-78"/>
              </a:rPr>
              <a:t>A face-to-face conversation is the best form of communication.</a:t>
            </a:r>
          </a:p>
          <a:p>
            <a:pPr algn="just">
              <a:buFont typeface="+mj-lt"/>
              <a:buAutoNum type="arabicPeriod"/>
            </a:pPr>
            <a:r>
              <a:rPr lang="en-US" sz="2400" b="0" i="0" dirty="0">
                <a:solidFill>
                  <a:schemeClr val="bg1"/>
                </a:solidFill>
                <a:effectLst/>
                <a:latin typeface="Aldhabi" panose="01000000000000000000" pitchFamily="2" charset="-78"/>
                <a:cs typeface="Aldhabi" panose="01000000000000000000" pitchFamily="2" charset="-78"/>
              </a:rPr>
              <a:t>It continuously gave attention to technical excellence and good design.</a:t>
            </a:r>
          </a:p>
          <a:p>
            <a:pPr algn="just">
              <a:buFont typeface="+mj-lt"/>
              <a:buAutoNum type="arabicPeriod"/>
            </a:pPr>
            <a:r>
              <a:rPr lang="en-US" sz="2400" b="0" i="0" dirty="0">
                <a:solidFill>
                  <a:schemeClr val="bg1"/>
                </a:solidFill>
                <a:effectLst/>
                <a:latin typeface="Aldhabi" panose="01000000000000000000" pitchFamily="2" charset="-78"/>
                <a:cs typeface="Aldhabi" panose="01000000000000000000" pitchFamily="2" charset="-78"/>
              </a:rPr>
              <a:t>Daily and close cooperation between businesspeople and developers.</a:t>
            </a:r>
          </a:p>
          <a:p>
            <a:pPr algn="just">
              <a:buFont typeface="+mj-lt"/>
              <a:buAutoNum type="arabicPeriod"/>
            </a:pPr>
            <a:r>
              <a:rPr lang="en-US" sz="2400" b="0" i="0" dirty="0">
                <a:solidFill>
                  <a:schemeClr val="bg1"/>
                </a:solidFill>
                <a:effectLst/>
                <a:latin typeface="Aldhabi" panose="01000000000000000000" pitchFamily="2" charset="-78"/>
                <a:cs typeface="Aldhabi" panose="01000000000000000000" pitchFamily="2" charset="-78"/>
              </a:rPr>
              <a:t>Regular adaptation to changing circumstances.</a:t>
            </a:r>
          </a:p>
          <a:p>
            <a:pPr algn="just">
              <a:buFont typeface="+mj-lt"/>
              <a:buAutoNum type="arabicPeriod"/>
            </a:pPr>
            <a:r>
              <a:rPr lang="en-US" sz="2400" b="0" i="0" dirty="0">
                <a:solidFill>
                  <a:schemeClr val="bg1"/>
                </a:solidFill>
                <a:effectLst/>
                <a:latin typeface="Aldhabi" panose="01000000000000000000" pitchFamily="2" charset="-78"/>
                <a:cs typeface="Aldhabi" panose="01000000000000000000" pitchFamily="2" charset="-78"/>
              </a:rPr>
              <a:t>Even late changes in requirements are welcomed.</a:t>
            </a:r>
          </a:p>
          <a:p>
            <a:br>
              <a:rPr lang="en-US" sz="2000" dirty="0"/>
            </a:br>
            <a:endParaRPr lang="en-IN" sz="2000" dirty="0"/>
          </a:p>
        </p:txBody>
      </p:sp>
      <p:pic>
        <p:nvPicPr>
          <p:cNvPr id="5122" name="Picture 2" descr="Advantage of Agile Methodology">
            <a:extLst>
              <a:ext uri="{FF2B5EF4-FFF2-40B4-BE49-F238E27FC236}">
                <a16:creationId xmlns:a16="http://schemas.microsoft.com/office/drawing/2014/main" id="{659A3AA9-6282-7F98-0883-B8BE8D466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930" y="3812433"/>
            <a:ext cx="4831291" cy="241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0542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D84A-6321-F228-F428-B5459A0761C0}"/>
              </a:ext>
            </a:extLst>
          </p:cNvPr>
          <p:cNvSpPr>
            <a:spLocks noGrp="1"/>
          </p:cNvSpPr>
          <p:nvPr>
            <p:ph type="ctrTitle"/>
          </p:nvPr>
        </p:nvSpPr>
        <p:spPr>
          <a:xfrm>
            <a:off x="608938" y="614806"/>
            <a:ext cx="8566867" cy="601743"/>
          </a:xfrm>
        </p:spPr>
        <p:txBody>
          <a:bodyPr>
            <a:normAutofit/>
          </a:bodyPr>
          <a:lstStyle/>
          <a:p>
            <a:r>
              <a:rPr lang="en-US" sz="2800" dirty="0">
                <a:latin typeface="Aldhabi" panose="01000000000000000000" pitchFamily="2" charset="-78"/>
                <a:cs typeface="Aldhabi" panose="01000000000000000000" pitchFamily="2" charset="-78"/>
              </a:rPr>
              <a:t>Disadvantages of agile</a:t>
            </a:r>
            <a:endParaRPr lang="en-IN" sz="2800" dirty="0">
              <a:latin typeface="Aldhabi" panose="01000000000000000000" pitchFamily="2" charset="-78"/>
              <a:cs typeface="Aldhabi" panose="01000000000000000000" pitchFamily="2" charset="-78"/>
            </a:endParaRPr>
          </a:p>
        </p:txBody>
      </p:sp>
      <p:sp>
        <p:nvSpPr>
          <p:cNvPr id="5" name="Text Placeholder 4">
            <a:extLst>
              <a:ext uri="{FF2B5EF4-FFF2-40B4-BE49-F238E27FC236}">
                <a16:creationId xmlns:a16="http://schemas.microsoft.com/office/drawing/2014/main" id="{C9997BF2-3009-F1C9-EDF7-D162D700187A}"/>
              </a:ext>
            </a:extLst>
          </p:cNvPr>
          <p:cNvSpPr>
            <a:spLocks noGrp="1"/>
          </p:cNvSpPr>
          <p:nvPr>
            <p:ph type="body" sz="quarter" idx="15"/>
          </p:nvPr>
        </p:nvSpPr>
        <p:spPr>
          <a:xfrm>
            <a:off x="524785" y="1216548"/>
            <a:ext cx="11755343" cy="7911221"/>
          </a:xfrm>
        </p:spPr>
        <p:txBody>
          <a:bodyPr>
            <a:normAutofit/>
          </a:bodyPr>
          <a:lstStyle/>
          <a:p>
            <a:pPr algn="just">
              <a:buFont typeface="+mj-lt"/>
              <a:buAutoNum type="arabicPeriod"/>
            </a:pPr>
            <a:r>
              <a:rPr lang="en-US" sz="2400" b="0" i="0" dirty="0">
                <a:effectLst/>
                <a:latin typeface="Aldhabi" panose="01000000000000000000" pitchFamily="2" charset="-78"/>
                <a:cs typeface="Aldhabi" panose="01000000000000000000" pitchFamily="2" charset="-78"/>
              </a:rPr>
              <a:t>It is not useful for small development projects.</a:t>
            </a:r>
          </a:p>
          <a:p>
            <a:pPr algn="just">
              <a:buFont typeface="+mj-lt"/>
              <a:buAutoNum type="arabicPeriod"/>
            </a:pPr>
            <a:r>
              <a:rPr lang="en-US" sz="2400" b="0" i="0" dirty="0">
                <a:effectLst/>
                <a:latin typeface="Aldhabi" panose="01000000000000000000" pitchFamily="2" charset="-78"/>
                <a:cs typeface="Aldhabi" panose="01000000000000000000" pitchFamily="2" charset="-78"/>
              </a:rPr>
              <a:t>There is a lack of intensity on necessary designing and documentation.</a:t>
            </a:r>
          </a:p>
          <a:p>
            <a:pPr algn="just">
              <a:buFont typeface="+mj-lt"/>
              <a:buAutoNum type="arabicPeriod"/>
            </a:pPr>
            <a:r>
              <a:rPr lang="en-US" sz="2400" b="0" i="0" dirty="0">
                <a:effectLst/>
                <a:latin typeface="Aldhabi" panose="01000000000000000000" pitchFamily="2" charset="-78"/>
                <a:cs typeface="Aldhabi" panose="01000000000000000000" pitchFamily="2" charset="-78"/>
              </a:rPr>
              <a:t>It requires an expert project member to take crucial decisions in the meeting.</a:t>
            </a:r>
          </a:p>
          <a:p>
            <a:pPr algn="just">
              <a:buFont typeface="+mj-lt"/>
              <a:buAutoNum type="arabicPeriod"/>
            </a:pPr>
            <a:r>
              <a:rPr lang="en-US" sz="2400" b="0" i="0" dirty="0">
                <a:effectLst/>
                <a:latin typeface="Aldhabi" panose="01000000000000000000" pitchFamily="2" charset="-78"/>
                <a:cs typeface="Aldhabi" panose="01000000000000000000" pitchFamily="2" charset="-78"/>
              </a:rPr>
              <a:t>Cost of Agile development methodology is slightly more as compared to other development methodology.</a:t>
            </a:r>
          </a:p>
          <a:p>
            <a:pPr algn="just">
              <a:buFont typeface="+mj-lt"/>
              <a:buAutoNum type="arabicPeriod"/>
            </a:pPr>
            <a:r>
              <a:rPr lang="en-US" sz="2400" b="0" i="0" dirty="0">
                <a:effectLst/>
                <a:latin typeface="Aldhabi" panose="01000000000000000000" pitchFamily="2" charset="-78"/>
                <a:cs typeface="Aldhabi" panose="01000000000000000000" pitchFamily="2" charset="-78"/>
              </a:rPr>
              <a:t>The project can quickly go out off track if the project manager is not clear about requirements and what outcome he/she wants.</a:t>
            </a:r>
          </a:p>
          <a:p>
            <a:br>
              <a:rPr lang="en-US" dirty="0"/>
            </a:br>
            <a:endParaRPr lang="en-IN" dirty="0"/>
          </a:p>
        </p:txBody>
      </p:sp>
      <p:pic>
        <p:nvPicPr>
          <p:cNvPr id="6146" name="Picture 2">
            <a:extLst>
              <a:ext uri="{FF2B5EF4-FFF2-40B4-BE49-F238E27FC236}">
                <a16:creationId xmlns:a16="http://schemas.microsoft.com/office/drawing/2014/main" id="{3B478B98-CD9A-AE99-0187-7C73B809C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645" y="3952173"/>
            <a:ext cx="4459806" cy="2291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29653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CABF-CB7E-E14A-6C23-86061E4370AC}"/>
              </a:ext>
            </a:extLst>
          </p:cNvPr>
          <p:cNvSpPr>
            <a:spLocks noGrp="1"/>
          </p:cNvSpPr>
          <p:nvPr>
            <p:ph type="ctrTitle"/>
          </p:nvPr>
        </p:nvSpPr>
        <p:spPr>
          <a:xfrm>
            <a:off x="826008" y="461177"/>
            <a:ext cx="5344087" cy="842838"/>
          </a:xfrm>
        </p:spPr>
        <p:txBody>
          <a:bodyPr>
            <a:normAutofit/>
          </a:bodyPr>
          <a:lstStyle/>
          <a:p>
            <a:pPr marL="457200" indent="-457200">
              <a:buFont typeface="Arial" panose="020B0604020202020204" pitchFamily="34" charset="0"/>
              <a:buChar char="•"/>
            </a:pPr>
            <a:r>
              <a:rPr lang="en-US" sz="2800" dirty="0">
                <a:latin typeface="Aldhabi" panose="01000000000000000000" pitchFamily="2" charset="-78"/>
                <a:cs typeface="Aldhabi" panose="01000000000000000000" pitchFamily="2" charset="-78"/>
              </a:rPr>
              <a:t>Principle of agile manifesto</a:t>
            </a:r>
            <a:endParaRPr lang="en-IN" sz="2800" dirty="0">
              <a:latin typeface="Aldhabi" panose="01000000000000000000" pitchFamily="2" charset="-78"/>
              <a:cs typeface="Aldhabi" panose="01000000000000000000" pitchFamily="2" charset="-78"/>
            </a:endParaRPr>
          </a:p>
        </p:txBody>
      </p:sp>
      <p:sp>
        <p:nvSpPr>
          <p:cNvPr id="5" name="Text Placeholder 4">
            <a:extLst>
              <a:ext uri="{FF2B5EF4-FFF2-40B4-BE49-F238E27FC236}">
                <a16:creationId xmlns:a16="http://schemas.microsoft.com/office/drawing/2014/main" id="{524E7E36-A4C8-3FAA-5653-98B12C92BBE9}"/>
              </a:ext>
            </a:extLst>
          </p:cNvPr>
          <p:cNvSpPr>
            <a:spLocks noGrp="1"/>
          </p:cNvSpPr>
          <p:nvPr>
            <p:ph type="body" sz="quarter" idx="15"/>
          </p:nvPr>
        </p:nvSpPr>
        <p:spPr>
          <a:xfrm>
            <a:off x="548641" y="1105231"/>
            <a:ext cx="10940994" cy="5291592"/>
          </a:xfrm>
        </p:spPr>
        <p:txBody>
          <a:bodyPr>
            <a:normAutofit fontScale="25000" lnSpcReduction="20000"/>
          </a:bodyPr>
          <a:lstStyle/>
          <a:p>
            <a:pPr algn="just"/>
            <a:r>
              <a:rPr lang="en-US" sz="11200" b="0" i="0" dirty="0">
                <a:effectLst/>
                <a:latin typeface="Aldhabi" panose="01000000000000000000" pitchFamily="2" charset="-78"/>
                <a:cs typeface="Aldhabi" panose="01000000000000000000" pitchFamily="2" charset="-78"/>
              </a:rPr>
              <a:t>The Twelve Principle of Agile Manifesto</a:t>
            </a:r>
          </a:p>
          <a:p>
            <a:pPr algn="just"/>
            <a:r>
              <a:rPr lang="en-US" sz="9600" b="1" i="0" dirty="0">
                <a:effectLst/>
                <a:latin typeface="Aldhabi" panose="01000000000000000000" pitchFamily="2" charset="-78"/>
                <a:cs typeface="Aldhabi" panose="01000000000000000000" pitchFamily="2" charset="-78"/>
              </a:rPr>
              <a:t>Customer Satisfaction:</a:t>
            </a:r>
            <a:r>
              <a:rPr lang="en-US" sz="9600" b="0" i="0" dirty="0">
                <a:effectLst/>
                <a:latin typeface="Aldhabi" panose="01000000000000000000" pitchFamily="2" charset="-78"/>
                <a:cs typeface="Aldhabi" panose="01000000000000000000" pitchFamily="2" charset="-78"/>
              </a:rPr>
              <a:t> Manifesto provides high priority to satisfy the costumer's requirements. This is done through early and continuous delivery of valuable software.</a:t>
            </a:r>
          </a:p>
          <a:p>
            <a:pPr algn="just"/>
            <a:r>
              <a:rPr lang="en-US" sz="9600" b="1" i="0" dirty="0">
                <a:effectLst/>
                <a:latin typeface="Aldhabi" panose="01000000000000000000" pitchFamily="2" charset="-78"/>
                <a:cs typeface="Aldhabi" panose="01000000000000000000" pitchFamily="2" charset="-78"/>
              </a:rPr>
              <a:t>Welcome Change:</a:t>
            </a:r>
            <a:r>
              <a:rPr lang="en-US" sz="9600" b="0" i="0" dirty="0">
                <a:effectLst/>
                <a:latin typeface="Aldhabi" panose="01000000000000000000" pitchFamily="2" charset="-78"/>
                <a:cs typeface="Aldhabi" panose="01000000000000000000" pitchFamily="2" charset="-78"/>
              </a:rPr>
              <a:t> Making changes during software development is common and inevitable. Every changing requirement should be welcome, evening the late development phase. Agile process works to increase the customers' competitive advantage.</a:t>
            </a:r>
          </a:p>
          <a:p>
            <a:pPr algn="just"/>
            <a:r>
              <a:rPr lang="en-US" sz="9600" b="1" i="0" dirty="0">
                <a:effectLst/>
                <a:latin typeface="Aldhabi" panose="01000000000000000000" pitchFamily="2" charset="-78"/>
                <a:cs typeface="Aldhabi" panose="01000000000000000000" pitchFamily="2" charset="-78"/>
              </a:rPr>
              <a:t>Deliver the Working Software:</a:t>
            </a:r>
            <a:r>
              <a:rPr lang="en-US" sz="9600" b="0" i="0" dirty="0">
                <a:effectLst/>
                <a:latin typeface="Aldhabi" panose="01000000000000000000" pitchFamily="2" charset="-78"/>
                <a:cs typeface="Aldhabi" panose="01000000000000000000" pitchFamily="2" charset="-78"/>
              </a:rPr>
              <a:t> Deliver the working software frequently, ranging from a few weeks to a few months with considering the shortest time period.</a:t>
            </a:r>
          </a:p>
          <a:p>
            <a:pPr algn="just"/>
            <a:r>
              <a:rPr lang="en-US" sz="9600" b="1" i="0" dirty="0">
                <a:effectLst/>
                <a:latin typeface="Aldhabi" panose="01000000000000000000" pitchFamily="2" charset="-78"/>
                <a:cs typeface="Aldhabi" panose="01000000000000000000" pitchFamily="2" charset="-78"/>
              </a:rPr>
              <a:t>Collaboration:</a:t>
            </a:r>
            <a:r>
              <a:rPr lang="en-US" sz="9600" b="0" i="0" dirty="0">
                <a:effectLst/>
                <a:latin typeface="Aldhabi" panose="01000000000000000000" pitchFamily="2" charset="-78"/>
                <a:cs typeface="Aldhabi" panose="01000000000000000000" pitchFamily="2" charset="-78"/>
              </a:rPr>
              <a:t> Businesspeople (Scrum Master and Project Owner) and developers must work together during the entire life of a project development phase.</a:t>
            </a:r>
          </a:p>
          <a:p>
            <a:pPr algn="just"/>
            <a:r>
              <a:rPr lang="en-US" sz="9600" b="1" i="0" dirty="0">
                <a:effectLst/>
                <a:latin typeface="Aldhabi" panose="01000000000000000000" pitchFamily="2" charset="-78"/>
                <a:cs typeface="Aldhabi" panose="01000000000000000000" pitchFamily="2" charset="-78"/>
              </a:rPr>
              <a:t>Motivation:</a:t>
            </a:r>
            <a:r>
              <a:rPr lang="en-US" sz="9600" b="0" i="0" dirty="0">
                <a:effectLst/>
                <a:latin typeface="Aldhabi" panose="01000000000000000000" pitchFamily="2" charset="-78"/>
                <a:cs typeface="Aldhabi" panose="01000000000000000000" pitchFamily="2" charset="-78"/>
              </a:rPr>
              <a:t> Projects should be built around motivated team members. Provide such environment that supports individual team members and trust them. It makes them feel responsible for getting the job done thoroughly.</a:t>
            </a:r>
          </a:p>
          <a:p>
            <a:pPr algn="just"/>
            <a:r>
              <a:rPr lang="en-US" sz="9600" b="1" i="0" dirty="0">
                <a:effectLst/>
                <a:latin typeface="Aldhabi" panose="01000000000000000000" pitchFamily="2" charset="-78"/>
                <a:cs typeface="Aldhabi" panose="01000000000000000000" pitchFamily="2" charset="-78"/>
              </a:rPr>
              <a:t>Face-to-face Conversation:</a:t>
            </a:r>
            <a:r>
              <a:rPr lang="en-US" sz="9600" b="0" i="0" dirty="0">
                <a:effectLst/>
                <a:latin typeface="Aldhabi" panose="01000000000000000000" pitchFamily="2" charset="-78"/>
                <a:cs typeface="Aldhabi" panose="01000000000000000000" pitchFamily="2" charset="-78"/>
              </a:rPr>
              <a:t> Face-to-face conversation between Scrum Master and development team and between the Scrum Master and customers for the most efficient and effective method of conveying information to and within a development team.</a:t>
            </a: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buFont typeface="+mj-lt"/>
              <a:buAutoNum type="arabicPeriod"/>
            </a:pPr>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latin typeface="Aldhabi" panose="01000000000000000000" pitchFamily="2" charset="-78"/>
              <a:cs typeface="Aldhabi" panose="01000000000000000000" pitchFamily="2" charset="-78"/>
            </a:endParaRPr>
          </a:p>
          <a:p>
            <a:pPr algn="just"/>
            <a:endParaRPr lang="en-US" sz="9600" b="0" i="0" dirty="0">
              <a:effectLst/>
              <a:latin typeface="Aldhabi" panose="01000000000000000000" pitchFamily="2" charset="-78"/>
              <a:cs typeface="Aldhabi" panose="01000000000000000000" pitchFamily="2" charset="-78"/>
            </a:endParaRPr>
          </a:p>
          <a:p>
            <a:pPr algn="just">
              <a:buFont typeface="+mj-lt"/>
              <a:buAutoNum type="arabicPeriod"/>
            </a:pPr>
            <a:endParaRPr lang="en-US" sz="9600" dirty="0">
              <a:solidFill>
                <a:srgbClr val="000000"/>
              </a:solidFill>
              <a:latin typeface="Aldhabi" panose="01000000000000000000" pitchFamily="2" charset="-78"/>
              <a:cs typeface="Aldhabi" panose="01000000000000000000" pitchFamily="2" charset="-78"/>
            </a:endParaRPr>
          </a:p>
          <a:p>
            <a:endParaRPr lang="en-IN" dirty="0"/>
          </a:p>
        </p:txBody>
      </p:sp>
    </p:spTree>
    <p:extLst>
      <p:ext uri="{BB962C8B-B14F-4D97-AF65-F5344CB8AC3E}">
        <p14:creationId xmlns:p14="http://schemas.microsoft.com/office/powerpoint/2010/main" val="2387687566"/>
      </p:ext>
    </p:extLst>
  </p:cSld>
  <p:clrMapOvr>
    <a:masterClrMapping/>
  </p:clrMapOvr>
  <p:transition spd="slow">
    <p:wipe/>
  </p:transition>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{9B76BA56-7E83-41E1-9D07-E86F9B716AC4}tf00537603_win32</Template>
  <TotalTime>320</TotalTime>
  <Words>1156</Words>
  <Application>Microsoft Office PowerPoint</Application>
  <PresentationFormat>Widescreen</PresentationFormat>
  <Paragraphs>187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Aldhabi</vt:lpstr>
      <vt:lpstr>Arial</vt:lpstr>
      <vt:lpstr>Avenir Next LT Pro</vt:lpstr>
      <vt:lpstr>Calibri</vt:lpstr>
      <vt:lpstr>inter-regular</vt:lpstr>
      <vt:lpstr>Sabon Next LT</vt:lpstr>
      <vt:lpstr>Sitka Text Semibold</vt:lpstr>
      <vt:lpstr>Wingdings</vt:lpstr>
      <vt:lpstr>LuminousVTI</vt:lpstr>
      <vt:lpstr>PowerPoint Presentation</vt:lpstr>
      <vt:lpstr>Agenda</vt:lpstr>
      <vt:lpstr>Introduction</vt:lpstr>
      <vt:lpstr>AGILE METHODOLOGY</vt:lpstr>
      <vt:lpstr>ROLES IN AGILE</vt:lpstr>
      <vt:lpstr>The scrum master plays the following responsibilities: co-operation between all the roles and functions. They remove all the blocks which occur. They safeguard the team from any disturbances. They work with the organization to track the progress and processes of the company.  </vt:lpstr>
      <vt:lpstr>Advantages and Disadvantages of agile</vt:lpstr>
      <vt:lpstr>Disadvantages of agile</vt:lpstr>
      <vt:lpstr>Principle of agile manifesto</vt:lpstr>
      <vt:lpstr>PowerPoint Presentation</vt:lpstr>
      <vt:lpstr>Agile Characteristics </vt:lpstr>
      <vt:lpstr>Scrum</vt:lpstr>
      <vt:lpstr>Kanban</vt:lpstr>
      <vt:lpstr>Extreme Programming</vt:lpstr>
      <vt:lpstr>Principles and values of extreme programming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Sravani Laxmi Sree Dharmala</dc:creator>
  <cp:lastModifiedBy>Guru Sravani Laxmi Sree Dharmala</cp:lastModifiedBy>
  <cp:revision>1</cp:revision>
  <dcterms:created xsi:type="dcterms:W3CDTF">2022-07-05T05:48:48Z</dcterms:created>
  <dcterms:modified xsi:type="dcterms:W3CDTF">2022-07-05T11:09:15Z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