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73" r:id="rId5"/>
    <p:sldId id="290" r:id="rId6"/>
    <p:sldId id="289" r:id="rId7"/>
    <p:sldId id="291" r:id="rId8"/>
    <p:sldId id="288" r:id="rId9"/>
    <p:sldId id="293" r:id="rId10"/>
    <p:sldId id="292" r:id="rId11"/>
    <p:sldId id="294" r:id="rId12"/>
    <p:sldId id="295" r:id="rId13"/>
    <p:sldId id="296" r:id="rId14"/>
    <p:sldId id="297" r:id="rId15"/>
    <p:sldId id="298" r:id="rId16"/>
    <p:sldId id="304" r:id="rId17"/>
    <p:sldId id="300" r:id="rId18"/>
    <p:sldId id="299" r:id="rId19"/>
    <p:sldId id="301" r:id="rId20"/>
    <p:sldId id="302"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 Sravani Laxmi Sree Dharmala" userId="5afacdf2-2039-4e30-821c-d1a073a72886" providerId="ADAL" clId="{03ADFF7F-B6E0-40A7-A560-057B2C06AA26}"/>
    <pc:docChg chg="custSel modSld">
      <pc:chgData name="Guru Sravani Laxmi Sree Dharmala" userId="5afacdf2-2039-4e30-821c-d1a073a72886" providerId="ADAL" clId="{03ADFF7F-B6E0-40A7-A560-057B2C06AA26}" dt="2022-06-29T09:47:10.260" v="7" actId="27636"/>
      <pc:docMkLst>
        <pc:docMk/>
      </pc:docMkLst>
      <pc:sldChg chg="modSp mod">
        <pc:chgData name="Guru Sravani Laxmi Sree Dharmala" userId="5afacdf2-2039-4e30-821c-d1a073a72886" providerId="ADAL" clId="{03ADFF7F-B6E0-40A7-A560-057B2C06AA26}" dt="2022-06-29T09:47:10.260" v="7" actId="27636"/>
        <pc:sldMkLst>
          <pc:docMk/>
          <pc:sldMk cId="3966093881" sldId="288"/>
        </pc:sldMkLst>
        <pc:spChg chg="mod">
          <ac:chgData name="Guru Sravani Laxmi Sree Dharmala" userId="5afacdf2-2039-4e30-821c-d1a073a72886" providerId="ADAL" clId="{03ADFF7F-B6E0-40A7-A560-057B2C06AA26}" dt="2022-06-29T09:47:10.260" v="7" actId="27636"/>
          <ac:spMkLst>
            <pc:docMk/>
            <pc:sldMk cId="3966093881" sldId="288"/>
            <ac:spMk id="39" creationId="{31F14966-A026-9F20-60F5-222175EC2CF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6/29/2022</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29586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6/29/2022</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69906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6/29/2022</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1224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84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9755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1461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50599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6/29/2022</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2098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6/29/2022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905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6/29/2022</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3008244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www.guru99.com/defect-management-process.htm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7" name="Rectangle 16390">
            <a:extLst>
              <a:ext uri="{FF2B5EF4-FFF2-40B4-BE49-F238E27FC236}">
                <a16:creationId xmlns:a16="http://schemas.microsoft.com/office/drawing/2014/main" id="{2FB82883-1DC0-4BE1-A607-009095F33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386" name="Picture 2" descr="6 Ideas for Continuous Improvement in Software Testing">
            <a:extLst>
              <a:ext uri="{FF2B5EF4-FFF2-40B4-BE49-F238E27FC236}">
                <a16:creationId xmlns:a16="http://schemas.microsoft.com/office/drawing/2014/main" id="{48C832C2-F40B-BDB5-E961-984F5F01D0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5730"/>
          <a:stretch/>
        </p:blipFill>
        <p:spPr bwMode="auto">
          <a:xfrm>
            <a:off x="20" y="-576062"/>
            <a:ext cx="12191980" cy="7434060"/>
          </a:xfrm>
          <a:prstGeom prst="rect">
            <a:avLst/>
          </a:prstGeom>
          <a:noFill/>
          <a:extLst>
            <a:ext uri="{909E8E84-426E-40DD-AFC4-6F175D3DCCD1}">
              <a14:hiddenFill xmlns:a14="http://schemas.microsoft.com/office/drawing/2010/main">
                <a:solidFill>
                  <a:srgbClr val="FFFFFF"/>
                </a:solidFill>
              </a14:hiddenFill>
            </a:ext>
          </a:extLst>
        </p:spPr>
      </p:pic>
      <p:sp>
        <p:nvSpPr>
          <p:cNvPr id="16398" name="Rectangle 16392">
            <a:extLst>
              <a:ext uri="{FF2B5EF4-FFF2-40B4-BE49-F238E27FC236}">
                <a16:creationId xmlns:a16="http://schemas.microsoft.com/office/drawing/2014/main" id="{9FA98EAA-A866-4C95-A2A8-44E46FBA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56000">
                <a:schemeClr val="tx1">
                  <a:alpha val="39000"/>
                </a:schemeClr>
              </a:gs>
              <a:gs pos="100000">
                <a:schemeClr val="tx1">
                  <a:alpha val="8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1975658" y="3465171"/>
            <a:ext cx="6960524" cy="598516"/>
          </a:xfrm>
        </p:spPr>
        <p:txBody>
          <a:bodyPr anchor="t">
            <a:normAutofit/>
          </a:bodyPr>
          <a:lstStyle/>
          <a:p>
            <a:pPr algn="ctr"/>
            <a:r>
              <a:rPr lang="en-US" sz="2000" dirty="0">
                <a:solidFill>
                  <a:schemeClr val="bg1"/>
                </a:solidFill>
              </a:rPr>
              <a:t>             </a:t>
            </a:r>
            <a:r>
              <a:rPr lang="en-US" sz="2400" dirty="0">
                <a:solidFill>
                  <a:schemeClr val="bg1">
                    <a:lumMod val="95000"/>
                  </a:schemeClr>
                </a:solidFill>
                <a:latin typeface="Sitka Banner Semibold" pitchFamily="2" charset="0"/>
              </a:rPr>
              <a:t>By Sravani</a:t>
            </a:r>
          </a:p>
        </p:txBody>
      </p:sp>
    </p:spTree>
    <p:extLst>
      <p:ext uri="{BB962C8B-B14F-4D97-AF65-F5344CB8AC3E}">
        <p14:creationId xmlns:p14="http://schemas.microsoft.com/office/powerpoint/2010/main" val="242400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6" name="Rectangle 9235">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885314-B85A-7EE4-7A44-B630B8B51386}"/>
              </a:ext>
            </a:extLst>
          </p:cNvPr>
          <p:cNvSpPr>
            <a:spLocks noGrp="1"/>
          </p:cNvSpPr>
          <p:nvPr>
            <p:ph type="title"/>
          </p:nvPr>
        </p:nvSpPr>
        <p:spPr>
          <a:xfrm>
            <a:off x="581192" y="702156"/>
            <a:ext cx="11029616" cy="846519"/>
          </a:xfrm>
        </p:spPr>
        <p:txBody>
          <a:bodyPr>
            <a:normAutofit/>
          </a:bodyPr>
          <a:lstStyle/>
          <a:p>
            <a:r>
              <a:rPr lang="en-US" dirty="0"/>
              <a:t>                                             </a:t>
            </a:r>
            <a:r>
              <a:rPr lang="en-US" dirty="0">
                <a:latin typeface="Algerian" panose="04020705040A02060702" pitchFamily="82" charset="0"/>
              </a:rPr>
              <a:t>project Risks </a:t>
            </a:r>
            <a:endParaRPr lang="en-IN" dirty="0">
              <a:latin typeface="Algerian" panose="04020705040A02060702" pitchFamily="82" charset="0"/>
            </a:endParaRPr>
          </a:p>
        </p:txBody>
      </p:sp>
      <p:sp>
        <p:nvSpPr>
          <p:cNvPr id="9238" name="Rectangle 9237">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9240" name="Rectangle 9239">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242" name="Rectangle 9241">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244" name="Rectangle 9243">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20" name="Picture 4" descr="Project Risk Analysis &amp; Solutions in Software Testing">
            <a:extLst>
              <a:ext uri="{FF2B5EF4-FFF2-40B4-BE49-F238E27FC236}">
                <a16:creationId xmlns:a16="http://schemas.microsoft.com/office/drawing/2014/main" id="{C861499C-A082-0BA5-1E22-72C75BDBE41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698" y="2605131"/>
            <a:ext cx="4748741" cy="319323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462568B-35FF-1604-3FA9-B02BAC3FE519}"/>
              </a:ext>
            </a:extLst>
          </p:cNvPr>
          <p:cNvSpPr>
            <a:spLocks noGrp="1"/>
          </p:cNvSpPr>
          <p:nvPr>
            <p:ph idx="1"/>
          </p:nvPr>
        </p:nvSpPr>
        <p:spPr>
          <a:xfrm>
            <a:off x="6335805" y="2180496"/>
            <a:ext cx="5275001" cy="4045683"/>
          </a:xfrm>
        </p:spPr>
        <p:txBody>
          <a:bodyPr>
            <a:noAutofit/>
          </a:bodyPr>
          <a:lstStyle/>
          <a:p>
            <a:pPr>
              <a:lnSpc>
                <a:spcPct val="100000"/>
              </a:lnSpc>
            </a:pPr>
            <a:r>
              <a:rPr lang="en-US" sz="1800" b="0" i="0" dirty="0">
                <a:solidFill>
                  <a:srgbClr val="002060"/>
                </a:solidFill>
                <a:effectLst/>
                <a:latin typeface="Sitka Subheading Semibold" pitchFamily="2" charset="0"/>
              </a:rPr>
              <a:t>Testing is an activity like the rest of the project and thus it is subject to risks that cause danger to the project.</a:t>
            </a:r>
          </a:p>
          <a:p>
            <a:pPr>
              <a:lnSpc>
                <a:spcPct val="100000"/>
              </a:lnSpc>
            </a:pPr>
            <a:r>
              <a:rPr lang="en-US" sz="1800" b="0" i="0" dirty="0">
                <a:solidFill>
                  <a:srgbClr val="002060"/>
                </a:solidFill>
                <a:effectLst/>
                <a:latin typeface="Sitka Subheading Semibold" pitchFamily="2" charset="0"/>
              </a:rPr>
              <a:t> The project risk that can endanger the project are </a:t>
            </a:r>
            <a:r>
              <a:rPr lang="en-US" sz="1800" b="1" i="0" dirty="0">
                <a:solidFill>
                  <a:srgbClr val="002060"/>
                </a:solidFill>
                <a:effectLst/>
                <a:latin typeface="Sitka Subheading Semibold" pitchFamily="2" charset="0"/>
              </a:rPr>
              <a:t>Risk such as the late delivery of the test items to the test team or availability issues with the test environment</a:t>
            </a:r>
            <a:r>
              <a:rPr lang="en-US" sz="1800" b="0" i="0" dirty="0">
                <a:solidFill>
                  <a:srgbClr val="002060"/>
                </a:solidFill>
                <a:effectLst/>
                <a:latin typeface="Sitka Subheading Semibold" pitchFamily="2" charset="0"/>
              </a:rPr>
              <a:t>.</a:t>
            </a:r>
          </a:p>
          <a:p>
            <a:pPr>
              <a:lnSpc>
                <a:spcPct val="100000"/>
              </a:lnSpc>
            </a:pPr>
            <a:r>
              <a:rPr lang="en-US" sz="1800" b="0" i="0" dirty="0">
                <a:solidFill>
                  <a:srgbClr val="002060"/>
                </a:solidFill>
                <a:effectLst/>
                <a:latin typeface="Sitka Subheading Semibold" pitchFamily="2" charset="0"/>
              </a:rPr>
              <a:t>Project risk is the potential of a project to fail. </a:t>
            </a:r>
          </a:p>
          <a:p>
            <a:pPr>
              <a:lnSpc>
                <a:spcPct val="100000"/>
              </a:lnSpc>
            </a:pPr>
            <a:r>
              <a:rPr lang="en-US" sz="1800" b="0" i="0" dirty="0">
                <a:solidFill>
                  <a:srgbClr val="002060"/>
                </a:solidFill>
                <a:effectLst/>
                <a:latin typeface="Sitka Subheading Semibold" pitchFamily="2" charset="0"/>
              </a:rPr>
              <a:t>There are three main types of project risks: </a:t>
            </a:r>
          </a:p>
          <a:p>
            <a:pPr>
              <a:lnSpc>
                <a:spcPct val="100000"/>
              </a:lnSpc>
              <a:buFont typeface="Wingdings" panose="05000000000000000000" pitchFamily="2" charset="2"/>
              <a:buChar char="v"/>
            </a:pPr>
            <a:r>
              <a:rPr lang="en-US" sz="1800" b="1" i="0" dirty="0">
                <a:solidFill>
                  <a:srgbClr val="002060"/>
                </a:solidFill>
                <a:effectLst/>
                <a:latin typeface="Sitka Subheading Semibold" pitchFamily="2" charset="0"/>
              </a:rPr>
              <a:t> cost,</a:t>
            </a:r>
          </a:p>
          <a:p>
            <a:pPr>
              <a:lnSpc>
                <a:spcPct val="100000"/>
              </a:lnSpc>
              <a:buFont typeface="Wingdings" panose="05000000000000000000" pitchFamily="2" charset="2"/>
              <a:buChar char="v"/>
            </a:pPr>
            <a:r>
              <a:rPr lang="en-US" sz="1800" b="1" i="0" dirty="0">
                <a:solidFill>
                  <a:srgbClr val="002060"/>
                </a:solidFill>
                <a:effectLst/>
                <a:latin typeface="Sitka Subheading Semibold" pitchFamily="2" charset="0"/>
              </a:rPr>
              <a:t> schedule,</a:t>
            </a:r>
          </a:p>
          <a:p>
            <a:pPr>
              <a:lnSpc>
                <a:spcPct val="100000"/>
              </a:lnSpc>
              <a:buFont typeface="Wingdings" panose="05000000000000000000" pitchFamily="2" charset="2"/>
              <a:buChar char="v"/>
            </a:pPr>
            <a:r>
              <a:rPr lang="en-US" sz="1800" b="1" i="0" dirty="0">
                <a:solidFill>
                  <a:srgbClr val="002060"/>
                </a:solidFill>
                <a:effectLst/>
                <a:latin typeface="Sitka Subheading Semibold" pitchFamily="2" charset="0"/>
              </a:rPr>
              <a:t> performance</a:t>
            </a:r>
            <a:r>
              <a:rPr lang="en-US" sz="1800" b="0" i="0" dirty="0">
                <a:solidFill>
                  <a:srgbClr val="002060"/>
                </a:solidFill>
                <a:effectLst/>
                <a:latin typeface="Sitka Subheading Semibold" pitchFamily="2" charset="0"/>
              </a:rPr>
              <a:t>.</a:t>
            </a:r>
            <a:endParaRPr lang="en-IN" sz="1800" dirty="0">
              <a:solidFill>
                <a:srgbClr val="002060"/>
              </a:solidFill>
              <a:latin typeface="Sitka Subheading Semibold" pitchFamily="2" charset="0"/>
            </a:endParaRPr>
          </a:p>
        </p:txBody>
      </p:sp>
    </p:spTree>
    <p:extLst>
      <p:ext uri="{BB962C8B-B14F-4D97-AF65-F5344CB8AC3E}">
        <p14:creationId xmlns:p14="http://schemas.microsoft.com/office/powerpoint/2010/main" val="557222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682C-E11F-E7DF-3430-45D02E0A738E}"/>
              </a:ext>
            </a:extLst>
          </p:cNvPr>
          <p:cNvSpPr>
            <a:spLocks noGrp="1"/>
          </p:cNvSpPr>
          <p:nvPr>
            <p:ph type="title"/>
          </p:nvPr>
        </p:nvSpPr>
        <p:spPr>
          <a:xfrm>
            <a:off x="581192" y="702156"/>
            <a:ext cx="11029616" cy="669444"/>
          </a:xfrm>
        </p:spPr>
        <p:txBody>
          <a:bodyPr>
            <a:normAutofit/>
          </a:bodyPr>
          <a:lstStyle/>
          <a:p>
            <a:r>
              <a:rPr lang="en-US" dirty="0"/>
              <a:t>                                             </a:t>
            </a:r>
            <a:r>
              <a:rPr lang="en-US" dirty="0">
                <a:latin typeface="Algerian" panose="04020705040A02060702" pitchFamily="82" charset="0"/>
              </a:rPr>
              <a:t>Product Risks</a:t>
            </a:r>
            <a:endParaRPr lang="en-IN" dirty="0">
              <a:latin typeface="Algerian" panose="04020705040A02060702" pitchFamily="82" charset="0"/>
            </a:endParaRPr>
          </a:p>
        </p:txBody>
      </p:sp>
      <p:sp>
        <p:nvSpPr>
          <p:cNvPr id="10321" name="Rectangle 10320">
            <a:extLst>
              <a:ext uri="{FF2B5EF4-FFF2-40B4-BE49-F238E27FC236}">
                <a16:creationId xmlns:a16="http://schemas.microsoft.com/office/drawing/2014/main" id="{0A7B8BBB-5B34-401F-9483-EB5DC6DFA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2180496"/>
            <a:ext cx="3703320" cy="4045683"/>
          </a:xfrm>
          <a:prstGeom prst="rect">
            <a:avLst/>
          </a:prstGeom>
          <a:solidFill>
            <a:srgbClr val="FFFFFF"/>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4" name="Picture 4" descr="Product Development | Top IT Service Providers in India">
            <a:extLst>
              <a:ext uri="{FF2B5EF4-FFF2-40B4-BE49-F238E27FC236}">
                <a16:creationId xmlns:a16="http://schemas.microsoft.com/office/drawing/2014/main" id="{FF59019D-9E6E-EDF6-3D4F-655681B9D1D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31612" y="2368941"/>
            <a:ext cx="2730024" cy="1788166"/>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Product risk analysis | TMap">
            <a:extLst>
              <a:ext uri="{FF2B5EF4-FFF2-40B4-BE49-F238E27FC236}">
                <a16:creationId xmlns:a16="http://schemas.microsoft.com/office/drawing/2014/main" id="{060A60AE-D03F-9468-C076-7D4B93A8A99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07143" y="4249568"/>
            <a:ext cx="3178963" cy="178816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1A63E85-6D8F-FB5B-DE4F-798E74222891}"/>
              </a:ext>
            </a:extLst>
          </p:cNvPr>
          <p:cNvSpPr>
            <a:spLocks noGrp="1"/>
          </p:cNvSpPr>
          <p:nvPr>
            <p:ph idx="1"/>
          </p:nvPr>
        </p:nvSpPr>
        <p:spPr>
          <a:xfrm>
            <a:off x="4505325" y="1920240"/>
            <a:ext cx="7105483" cy="4654296"/>
          </a:xfrm>
        </p:spPr>
        <p:txBody>
          <a:bodyPr>
            <a:normAutofit fontScale="25000" lnSpcReduction="20000"/>
          </a:bodyPr>
          <a:lstStyle/>
          <a:p>
            <a:pPr>
              <a:lnSpc>
                <a:spcPct val="100000"/>
              </a:lnSpc>
            </a:pPr>
            <a:r>
              <a:rPr lang="en-US" sz="7200" b="0" i="0" dirty="0">
                <a:solidFill>
                  <a:srgbClr val="002060"/>
                </a:solidFill>
                <a:effectLst/>
                <a:latin typeface="Sitka Banner Semibold" pitchFamily="2" charset="0"/>
              </a:rPr>
              <a:t>Product risks result from problems with the delivered product.</a:t>
            </a:r>
          </a:p>
          <a:p>
            <a:pPr>
              <a:lnSpc>
                <a:spcPct val="100000"/>
              </a:lnSpc>
            </a:pPr>
            <a:r>
              <a:rPr lang="en-US" sz="7200" b="0" i="0" dirty="0">
                <a:solidFill>
                  <a:srgbClr val="002060"/>
                </a:solidFill>
                <a:effectLst/>
                <a:latin typeface="Sitka Banner Semibold" pitchFamily="2" charset="0"/>
              </a:rPr>
              <a:t> Product Risks associate with specific quality characteristics of the product.</a:t>
            </a:r>
          </a:p>
          <a:p>
            <a:pPr>
              <a:lnSpc>
                <a:spcPct val="100000"/>
              </a:lnSpc>
            </a:pPr>
            <a:r>
              <a:rPr lang="en-US" sz="7200" b="0" i="0" dirty="0">
                <a:solidFill>
                  <a:srgbClr val="002060"/>
                </a:solidFill>
                <a:effectLst/>
                <a:latin typeface="Sitka Banner Semibold" pitchFamily="2" charset="0"/>
              </a:rPr>
              <a:t> Therefore, they are also known as </a:t>
            </a:r>
            <a:r>
              <a:rPr lang="en-US" sz="7200" b="1" i="1" dirty="0">
                <a:solidFill>
                  <a:srgbClr val="002060"/>
                </a:solidFill>
                <a:effectLst/>
                <a:latin typeface="Sitka Banner Semibold" pitchFamily="2" charset="0"/>
              </a:rPr>
              <a:t>Quality Risks</a:t>
            </a:r>
            <a:r>
              <a:rPr lang="en-US" sz="7200" b="0" i="0" dirty="0">
                <a:solidFill>
                  <a:srgbClr val="002060"/>
                </a:solidFill>
                <a:effectLst/>
                <a:latin typeface="Sitka Banner Semibold" pitchFamily="2" charset="0"/>
              </a:rPr>
              <a:t>. </a:t>
            </a:r>
          </a:p>
          <a:p>
            <a:pPr marL="0" indent="0">
              <a:lnSpc>
                <a:spcPct val="100000"/>
              </a:lnSpc>
              <a:buNone/>
            </a:pPr>
            <a:r>
              <a:rPr lang="en-US" sz="7200" b="0" i="0" dirty="0">
                <a:solidFill>
                  <a:srgbClr val="002060"/>
                </a:solidFill>
                <a:effectLst/>
                <a:latin typeface="Sitka Banner Semibold" pitchFamily="2" charset="0"/>
              </a:rPr>
              <a:t> These characteristics are :</a:t>
            </a:r>
          </a:p>
          <a:p>
            <a:pPr>
              <a:lnSpc>
                <a:spcPct val="100000"/>
              </a:lnSpc>
              <a:buFont typeface="Arial" panose="020B0604020202020204" pitchFamily="34" charset="0"/>
              <a:buChar char="•"/>
            </a:pPr>
            <a:r>
              <a:rPr lang="en-US" sz="7200" b="0" i="1" dirty="0">
                <a:solidFill>
                  <a:srgbClr val="002060"/>
                </a:solidFill>
                <a:effectLst/>
                <a:latin typeface="Sitka Banner Semibold" pitchFamily="2" charset="0"/>
              </a:rPr>
              <a:t>Functionality as per client requirements</a:t>
            </a:r>
            <a:endParaRPr lang="en-US" sz="7200" b="0" i="0" dirty="0">
              <a:solidFill>
                <a:srgbClr val="002060"/>
              </a:solidFill>
              <a:effectLst/>
              <a:latin typeface="Sitka Banner Semibold" pitchFamily="2" charset="0"/>
            </a:endParaRPr>
          </a:p>
          <a:p>
            <a:pPr>
              <a:lnSpc>
                <a:spcPct val="100000"/>
              </a:lnSpc>
              <a:buFont typeface="Arial" panose="020B0604020202020204" pitchFamily="34" charset="0"/>
              <a:buChar char="•"/>
            </a:pPr>
            <a:r>
              <a:rPr lang="en-US" sz="7200" b="0" i="1" dirty="0">
                <a:solidFill>
                  <a:srgbClr val="002060"/>
                </a:solidFill>
                <a:effectLst/>
                <a:latin typeface="Sitka Banner Semibold" pitchFamily="2" charset="0"/>
              </a:rPr>
              <a:t>Reliability of software</a:t>
            </a:r>
            <a:endParaRPr lang="en-US" sz="7200" b="0" i="0" dirty="0">
              <a:solidFill>
                <a:srgbClr val="002060"/>
              </a:solidFill>
              <a:effectLst/>
              <a:latin typeface="Sitka Banner Semibold" pitchFamily="2" charset="0"/>
            </a:endParaRPr>
          </a:p>
          <a:p>
            <a:pPr>
              <a:lnSpc>
                <a:spcPct val="100000"/>
              </a:lnSpc>
              <a:buFont typeface="Arial" panose="020B0604020202020204" pitchFamily="34" charset="0"/>
              <a:buChar char="•"/>
            </a:pPr>
            <a:r>
              <a:rPr lang="en-US" sz="7200" b="0" i="1" dirty="0">
                <a:solidFill>
                  <a:srgbClr val="002060"/>
                </a:solidFill>
                <a:effectLst/>
                <a:latin typeface="Sitka Banner Semibold" pitchFamily="2" charset="0"/>
              </a:rPr>
              <a:t>Performance Efficiency</a:t>
            </a:r>
            <a:endParaRPr lang="en-US" sz="7200" b="0" i="0" dirty="0">
              <a:solidFill>
                <a:srgbClr val="002060"/>
              </a:solidFill>
              <a:effectLst/>
              <a:latin typeface="Sitka Banner Semibold" pitchFamily="2" charset="0"/>
            </a:endParaRPr>
          </a:p>
          <a:p>
            <a:pPr>
              <a:lnSpc>
                <a:spcPct val="100000"/>
              </a:lnSpc>
              <a:buFont typeface="Arial" panose="020B0604020202020204" pitchFamily="34" charset="0"/>
              <a:buChar char="•"/>
            </a:pPr>
            <a:r>
              <a:rPr lang="en-US" sz="7200" b="0" i="1" dirty="0">
                <a:solidFill>
                  <a:srgbClr val="002060"/>
                </a:solidFill>
                <a:effectLst/>
                <a:latin typeface="Sitka Banner Semibold" pitchFamily="2" charset="0"/>
              </a:rPr>
              <a:t>Usability</a:t>
            </a:r>
            <a:endParaRPr lang="en-US" sz="7200" b="0" i="0" dirty="0">
              <a:solidFill>
                <a:srgbClr val="002060"/>
              </a:solidFill>
              <a:effectLst/>
              <a:latin typeface="Sitka Banner Semibold" pitchFamily="2" charset="0"/>
            </a:endParaRPr>
          </a:p>
          <a:p>
            <a:pPr>
              <a:lnSpc>
                <a:spcPct val="100000"/>
              </a:lnSpc>
              <a:buFont typeface="Arial" panose="020B0604020202020204" pitchFamily="34" charset="0"/>
              <a:buChar char="•"/>
            </a:pPr>
            <a:r>
              <a:rPr lang="en-US" sz="7200" b="0" i="1" dirty="0">
                <a:solidFill>
                  <a:srgbClr val="002060"/>
                </a:solidFill>
                <a:effectLst/>
                <a:latin typeface="Sitka Banner Semibold" pitchFamily="2" charset="0"/>
              </a:rPr>
              <a:t>Security of software</a:t>
            </a:r>
            <a:endParaRPr lang="en-US" sz="7200" b="0" i="0" dirty="0">
              <a:solidFill>
                <a:srgbClr val="002060"/>
              </a:solidFill>
              <a:effectLst/>
              <a:latin typeface="Sitka Banner Semibold" pitchFamily="2" charset="0"/>
            </a:endParaRPr>
          </a:p>
          <a:p>
            <a:pPr>
              <a:lnSpc>
                <a:spcPct val="100000"/>
              </a:lnSpc>
              <a:buFont typeface="Arial" panose="020B0604020202020204" pitchFamily="34" charset="0"/>
              <a:buChar char="•"/>
            </a:pPr>
            <a:r>
              <a:rPr lang="en-US" sz="7200" b="0" i="1" dirty="0">
                <a:solidFill>
                  <a:srgbClr val="002060"/>
                </a:solidFill>
                <a:effectLst/>
                <a:latin typeface="Sitka Banner Semibold" pitchFamily="2" charset="0"/>
              </a:rPr>
              <a:t>Compatibility</a:t>
            </a:r>
            <a:endParaRPr lang="en-US" sz="7200" b="0" i="0" dirty="0">
              <a:solidFill>
                <a:srgbClr val="002060"/>
              </a:solidFill>
              <a:effectLst/>
              <a:latin typeface="Sitka Banner Semibold" pitchFamily="2" charset="0"/>
            </a:endParaRPr>
          </a:p>
          <a:p>
            <a:pPr>
              <a:lnSpc>
                <a:spcPct val="100000"/>
              </a:lnSpc>
              <a:buFont typeface="Arial" panose="020B0604020202020204" pitchFamily="34" charset="0"/>
              <a:buChar char="•"/>
            </a:pPr>
            <a:r>
              <a:rPr lang="en-US" sz="7200" b="0" i="1" dirty="0">
                <a:solidFill>
                  <a:srgbClr val="002060"/>
                </a:solidFill>
                <a:effectLst/>
                <a:latin typeface="Sitka Banner Semibold" pitchFamily="2" charset="0"/>
              </a:rPr>
              <a:t>Ease of Maintenance</a:t>
            </a:r>
            <a:endParaRPr lang="en-US" sz="7200" b="0" i="0" dirty="0">
              <a:solidFill>
                <a:srgbClr val="002060"/>
              </a:solidFill>
              <a:effectLst/>
              <a:latin typeface="Sitka Banner Semibold" pitchFamily="2" charset="0"/>
            </a:endParaRPr>
          </a:p>
          <a:p>
            <a:pPr>
              <a:lnSpc>
                <a:spcPct val="100000"/>
              </a:lnSpc>
              <a:buFont typeface="Arial" panose="020B0604020202020204" pitchFamily="34" charset="0"/>
              <a:buChar char="•"/>
            </a:pPr>
            <a:r>
              <a:rPr lang="en-US" sz="7200" b="0" i="1" dirty="0">
                <a:solidFill>
                  <a:srgbClr val="002060"/>
                </a:solidFill>
                <a:effectLst/>
                <a:latin typeface="Sitka Banner Semibold" pitchFamily="2" charset="0"/>
              </a:rPr>
              <a:t>Portability</a:t>
            </a:r>
            <a:endParaRPr lang="en-US" sz="7200" b="0" i="0" dirty="0">
              <a:solidFill>
                <a:srgbClr val="002060"/>
              </a:solidFill>
              <a:effectLst/>
              <a:latin typeface="Sitka Banner Semibold" pitchFamily="2" charset="0"/>
            </a:endParaRPr>
          </a:p>
          <a:p>
            <a:pPr marL="0" indent="0">
              <a:lnSpc>
                <a:spcPct val="100000"/>
              </a:lnSpc>
              <a:buNone/>
            </a:pPr>
            <a:endParaRPr lang="en-IN" sz="1400" dirty="0"/>
          </a:p>
        </p:txBody>
      </p:sp>
    </p:spTree>
    <p:extLst>
      <p:ext uri="{BB962C8B-B14F-4D97-AF65-F5344CB8AC3E}">
        <p14:creationId xmlns:p14="http://schemas.microsoft.com/office/powerpoint/2010/main" val="1267870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C87ED-CB7F-4082-E002-4E837270B288}"/>
              </a:ext>
            </a:extLst>
          </p:cNvPr>
          <p:cNvSpPr>
            <a:spLocks noGrp="1"/>
          </p:cNvSpPr>
          <p:nvPr>
            <p:ph type="title"/>
          </p:nvPr>
        </p:nvSpPr>
        <p:spPr>
          <a:xfrm>
            <a:off x="581192" y="702156"/>
            <a:ext cx="11029616" cy="706020"/>
          </a:xfrm>
        </p:spPr>
        <p:txBody>
          <a:bodyPr/>
          <a:lstStyle/>
          <a:p>
            <a:r>
              <a:rPr lang="en-US" dirty="0"/>
              <a:t>                            </a:t>
            </a:r>
            <a:r>
              <a:rPr lang="en-US" dirty="0">
                <a:latin typeface="Algerian" panose="04020705040A02060702" pitchFamily="82" charset="0"/>
              </a:rPr>
              <a:t>Need of independent testing</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68FE1655-2638-05B2-CD2E-100EC543DB9B}"/>
              </a:ext>
            </a:extLst>
          </p:cNvPr>
          <p:cNvSpPr>
            <a:spLocks noGrp="1"/>
          </p:cNvSpPr>
          <p:nvPr>
            <p:ph idx="1"/>
          </p:nvPr>
        </p:nvSpPr>
        <p:spPr>
          <a:xfrm>
            <a:off x="581192" y="1554480"/>
            <a:ext cx="11029616" cy="5010912"/>
          </a:xfrm>
        </p:spPr>
        <p:txBody>
          <a:bodyPr>
            <a:normAutofit fontScale="25000" lnSpcReduction="20000"/>
          </a:bodyPr>
          <a:lstStyle/>
          <a:p>
            <a:pPr marL="0" indent="0" rtl="0">
              <a:buNone/>
            </a:pPr>
            <a:endParaRPr lang="en-US" dirty="0">
              <a:effectLst/>
              <a:latin typeface="-apple-system"/>
            </a:endParaRPr>
          </a:p>
          <a:p>
            <a:pPr rtl="0"/>
            <a:r>
              <a:rPr lang="en-US" sz="8000" dirty="0">
                <a:solidFill>
                  <a:srgbClr val="002060"/>
                </a:solidFill>
                <a:effectLst/>
                <a:latin typeface="Sitka Subheading Semibold" pitchFamily="2" charset="0"/>
              </a:rPr>
              <a:t>Independent testing has an upper hand over traditional testing in many ways. Let’s look at some of the key advantages that it offers: </a:t>
            </a:r>
          </a:p>
          <a:p>
            <a:pPr rtl="0"/>
            <a:r>
              <a:rPr lang="en-US" sz="8000" dirty="0">
                <a:solidFill>
                  <a:srgbClr val="002060"/>
                </a:solidFill>
                <a:effectLst/>
                <a:latin typeface="Sitka Subheading Semibold" pitchFamily="2" charset="0"/>
              </a:rPr>
              <a:t>1.Improved Software Quality – One of the top benefits of outsourcing testing to independent testing organizations is improved software quality. Independent testing teams engage in a bias-free procedure and make sure that the product is developed according to customer requirements and meets the desired objectives while maintaining high quality. </a:t>
            </a:r>
          </a:p>
          <a:p>
            <a:pPr rtl="0"/>
            <a:r>
              <a:rPr lang="en-US" sz="8000" dirty="0">
                <a:solidFill>
                  <a:srgbClr val="002060"/>
                </a:solidFill>
                <a:effectLst/>
                <a:latin typeface="Sitka Subheading Semibold" pitchFamily="2" charset="0"/>
              </a:rPr>
              <a:t>2.Experienced and Skilled Manpower – Independent testing organizations have experienced and skilled manpower to carry out testing activities in the best possible manner. They hire the best of talent across various testing domains like automation testing, manual testing, load testing, security testing, etc.</a:t>
            </a:r>
          </a:p>
          <a:p>
            <a:r>
              <a:rPr lang="en-US" sz="8000" b="0" i="0" dirty="0">
                <a:solidFill>
                  <a:srgbClr val="002060"/>
                </a:solidFill>
                <a:effectLst/>
                <a:latin typeface="Sitka Subheading Semibold" pitchFamily="2" charset="0"/>
              </a:rPr>
              <a:t>3. Lower Life Cycle Costs – Organizations that employ independent testers can focus exclusively on quality and adherence to requirements and maintainability and scalability to address future needs. This ensures low failure rates and reduced maintenance costs. Rigorous testing cycles for both functional and non-functional aspects like performance and stress handling is covered.</a:t>
            </a:r>
            <a:endParaRPr lang="en-IN" sz="8000" dirty="0">
              <a:solidFill>
                <a:srgbClr val="002060"/>
              </a:solidFill>
              <a:latin typeface="Sitka Subheading Semibold" pitchFamily="2" charset="0"/>
            </a:endParaRPr>
          </a:p>
        </p:txBody>
      </p:sp>
    </p:spTree>
    <p:extLst>
      <p:ext uri="{BB962C8B-B14F-4D97-AF65-F5344CB8AC3E}">
        <p14:creationId xmlns:p14="http://schemas.microsoft.com/office/powerpoint/2010/main" val="1932673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02" name="Rectangle 12294">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3" name="Rectangle 12296">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2304" name="Rectangle 12298">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301" name="Rectangle 12300">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D30E6F9-FABF-B7A0-DEC9-43DA3917A844}"/>
              </a:ext>
            </a:extLst>
          </p:cNvPr>
          <p:cNvSpPr>
            <a:spLocks noGrp="1"/>
          </p:cNvSpPr>
          <p:nvPr>
            <p:ph idx="1"/>
          </p:nvPr>
        </p:nvSpPr>
        <p:spPr>
          <a:xfrm>
            <a:off x="374904" y="800930"/>
            <a:ext cx="11370563" cy="2256390"/>
          </a:xfrm>
        </p:spPr>
        <p:txBody>
          <a:bodyPr>
            <a:noAutofit/>
          </a:bodyPr>
          <a:lstStyle/>
          <a:p>
            <a:pPr fontAlgn="base">
              <a:lnSpc>
                <a:spcPct val="100000"/>
              </a:lnSpc>
            </a:pPr>
            <a:r>
              <a:rPr lang="en-US" sz="2000" b="0" i="0" dirty="0">
                <a:solidFill>
                  <a:srgbClr val="002060"/>
                </a:solidFill>
                <a:effectLst/>
                <a:latin typeface="Sitka Subheading Semibold" pitchFamily="2" charset="0"/>
              </a:rPr>
              <a:t>4. Reduced Time to Market – There is a reduced and improved time to market for organizations having an independent testing practice. Access to expertise in test automation skills ensures faster testing cycles. Predictability to testing efforts ensures adherence to timelines. Optimized staffing ensures effective handling of dynamic requirements.</a:t>
            </a:r>
          </a:p>
          <a:p>
            <a:pPr fontAlgn="base">
              <a:lnSpc>
                <a:spcPct val="100000"/>
              </a:lnSpc>
            </a:pPr>
            <a:r>
              <a:rPr lang="en-US" sz="2000" b="0" i="0" dirty="0">
                <a:solidFill>
                  <a:srgbClr val="002060"/>
                </a:solidFill>
                <a:effectLst/>
                <a:latin typeface="Sitka Subheading Semibold" pitchFamily="2" charset="0"/>
              </a:rPr>
              <a:t>5. Flexibility – We are living in a fast-paced world, and we need to be flexible in order to keep up with the pace. You can opt for automation testing or manual testing based on organizational needs. You can easily switch between manual and automation testing as independent testing organizations have the best of talent and expertise to do so.</a:t>
            </a:r>
          </a:p>
        </p:txBody>
      </p:sp>
      <p:pic>
        <p:nvPicPr>
          <p:cNvPr id="12290" name="Picture 2">
            <a:extLst>
              <a:ext uri="{FF2B5EF4-FFF2-40B4-BE49-F238E27FC236}">
                <a16:creationId xmlns:a16="http://schemas.microsoft.com/office/drawing/2014/main" id="{D0711E83-34A0-CF10-B4E1-EA2D8FAC0E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766760" y="3261798"/>
            <a:ext cx="6659944" cy="3046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367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4C8CD-D3F6-63B9-F9C8-7DD08E7204AA}"/>
              </a:ext>
            </a:extLst>
          </p:cNvPr>
          <p:cNvSpPr>
            <a:spLocks noGrp="1"/>
          </p:cNvSpPr>
          <p:nvPr>
            <p:ph type="title"/>
          </p:nvPr>
        </p:nvSpPr>
        <p:spPr>
          <a:xfrm>
            <a:off x="581192" y="702156"/>
            <a:ext cx="11029616" cy="724308"/>
          </a:xfrm>
        </p:spPr>
        <p:txBody>
          <a:bodyPr>
            <a:normAutofit/>
          </a:bodyPr>
          <a:lstStyle/>
          <a:p>
            <a:r>
              <a:rPr lang="en-US">
                <a:latin typeface="Algerian" panose="04020705040A02060702" pitchFamily="82" charset="0"/>
              </a:rPr>
              <a:t>                   Activities of Fundamental Test process</a:t>
            </a:r>
            <a:endParaRPr lang="en-IN" dirty="0">
              <a:latin typeface="Algerian" panose="04020705040A02060702" pitchFamily="82" charset="0"/>
            </a:endParaRPr>
          </a:p>
        </p:txBody>
      </p:sp>
      <p:sp>
        <p:nvSpPr>
          <p:cNvPr id="11271" name="Rectangle 11270">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1273" name="Rectangle 11272">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275" name="Rectangle 11274">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277" name="Rectangle 11276">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descr="Test Process :Fundamentals and Testing activities - Tutorials Hut">
            <a:extLst>
              <a:ext uri="{FF2B5EF4-FFF2-40B4-BE49-F238E27FC236}">
                <a16:creationId xmlns:a16="http://schemas.microsoft.com/office/drawing/2014/main" id="{ED884965-046C-DC6C-62A5-65B4E9152F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901" r="-1" b="-1"/>
          <a:stretch/>
        </p:blipFill>
        <p:spPr bwMode="auto">
          <a:xfrm>
            <a:off x="611392" y="2347105"/>
            <a:ext cx="5074920" cy="371246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A3DF3D7-E3B5-F200-4083-6B60C984C89C}"/>
              </a:ext>
            </a:extLst>
          </p:cNvPr>
          <p:cNvSpPr>
            <a:spLocks noGrp="1"/>
          </p:cNvSpPr>
          <p:nvPr>
            <p:ph idx="1"/>
          </p:nvPr>
        </p:nvSpPr>
        <p:spPr>
          <a:xfrm>
            <a:off x="6340830" y="2340864"/>
            <a:ext cx="5269977" cy="3634486"/>
          </a:xfrm>
        </p:spPr>
        <p:txBody>
          <a:bodyPr>
            <a:normAutofit/>
          </a:bodyPr>
          <a:lstStyle/>
          <a:p>
            <a:r>
              <a:rPr lang="en-US" sz="2000" b="1" i="0" dirty="0">
                <a:solidFill>
                  <a:srgbClr val="002060"/>
                </a:solidFill>
                <a:effectLst/>
                <a:latin typeface="Sitka Subheading Semibold" pitchFamily="2" charset="0"/>
              </a:rPr>
              <a:t>Fundamental Test Process</a:t>
            </a:r>
            <a:endParaRPr lang="en-US" sz="2000" b="0" i="0" dirty="0">
              <a:solidFill>
                <a:srgbClr val="002060"/>
              </a:solidFill>
              <a:effectLst/>
              <a:latin typeface="Sitka Subheading Semibold" pitchFamily="2" charset="0"/>
            </a:endParaRPr>
          </a:p>
          <a:p>
            <a:pPr>
              <a:buFont typeface="+mj-lt"/>
              <a:buAutoNum type="arabicPeriod"/>
            </a:pPr>
            <a:r>
              <a:rPr lang="en-US" sz="2000" b="0" i="0" dirty="0">
                <a:solidFill>
                  <a:srgbClr val="002060"/>
                </a:solidFill>
                <a:effectLst/>
                <a:latin typeface="Sitka Subheading Semibold" pitchFamily="2" charset="0"/>
              </a:rPr>
              <a:t>Test Planning and Control.</a:t>
            </a:r>
          </a:p>
          <a:p>
            <a:pPr>
              <a:buFont typeface="+mj-lt"/>
              <a:buAutoNum type="arabicPeriod"/>
            </a:pPr>
            <a:r>
              <a:rPr lang="en-US" sz="2000" b="0" i="0" dirty="0">
                <a:solidFill>
                  <a:srgbClr val="002060"/>
                </a:solidFill>
                <a:effectLst/>
                <a:latin typeface="Sitka Subheading Semibold" pitchFamily="2" charset="0"/>
              </a:rPr>
              <a:t>Test Analysis and Design.</a:t>
            </a:r>
          </a:p>
          <a:p>
            <a:pPr>
              <a:buFont typeface="+mj-lt"/>
              <a:buAutoNum type="arabicPeriod"/>
            </a:pPr>
            <a:r>
              <a:rPr lang="en-US" sz="2000" b="0" i="0" dirty="0">
                <a:solidFill>
                  <a:srgbClr val="002060"/>
                </a:solidFill>
                <a:effectLst/>
                <a:latin typeface="Sitka Subheading Semibold" pitchFamily="2" charset="0"/>
              </a:rPr>
              <a:t>Test Implementation and Execution.</a:t>
            </a:r>
          </a:p>
          <a:p>
            <a:pPr>
              <a:buFont typeface="+mj-lt"/>
              <a:buAutoNum type="arabicPeriod"/>
            </a:pPr>
            <a:r>
              <a:rPr lang="en-US" sz="2000" b="0" i="0" dirty="0">
                <a:solidFill>
                  <a:srgbClr val="002060"/>
                </a:solidFill>
                <a:effectLst/>
                <a:latin typeface="Sitka Subheading Semibold" pitchFamily="2" charset="0"/>
              </a:rPr>
              <a:t>Evaluating Exit Criteria and Reporting.</a:t>
            </a:r>
          </a:p>
          <a:p>
            <a:pPr>
              <a:buFont typeface="+mj-lt"/>
              <a:buAutoNum type="arabicPeriod"/>
            </a:pPr>
            <a:r>
              <a:rPr lang="en-US" sz="2000" b="0" i="0" dirty="0">
                <a:solidFill>
                  <a:srgbClr val="002060"/>
                </a:solidFill>
                <a:effectLst/>
                <a:latin typeface="Sitka Subheading Semibold" pitchFamily="2" charset="0"/>
              </a:rPr>
              <a:t>Test Closure.</a:t>
            </a:r>
          </a:p>
          <a:p>
            <a:pPr marL="0" indent="0">
              <a:buNone/>
            </a:pPr>
            <a:endParaRPr lang="en-IN" dirty="0"/>
          </a:p>
        </p:txBody>
      </p:sp>
    </p:spTree>
    <p:extLst>
      <p:ext uri="{BB962C8B-B14F-4D97-AF65-F5344CB8AC3E}">
        <p14:creationId xmlns:p14="http://schemas.microsoft.com/office/powerpoint/2010/main" val="1773106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332" name="Rectangle 13331">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5EA158-F9A9-C7D5-D190-2E1F9DF49574}"/>
              </a:ext>
            </a:extLst>
          </p:cNvPr>
          <p:cNvSpPr>
            <a:spLocks noGrp="1"/>
          </p:cNvSpPr>
          <p:nvPr>
            <p:ph type="title"/>
          </p:nvPr>
        </p:nvSpPr>
        <p:spPr>
          <a:xfrm>
            <a:off x="581192" y="702156"/>
            <a:ext cx="11029616" cy="544382"/>
          </a:xfrm>
        </p:spPr>
        <p:txBody>
          <a:bodyPr>
            <a:normAutofit/>
          </a:bodyPr>
          <a:lstStyle/>
          <a:p>
            <a:r>
              <a:rPr lang="en-US" dirty="0"/>
              <a:t>                           </a:t>
            </a:r>
            <a:r>
              <a:rPr lang="en-US" dirty="0">
                <a:latin typeface="Algerian" panose="04020705040A02060702" pitchFamily="82" charset="0"/>
              </a:rPr>
              <a:t>Attributes of a Good Tester </a:t>
            </a:r>
            <a:endParaRPr lang="en-IN" dirty="0">
              <a:latin typeface="Algerian" panose="04020705040A02060702" pitchFamily="82" charset="0"/>
            </a:endParaRPr>
          </a:p>
        </p:txBody>
      </p:sp>
      <p:sp>
        <p:nvSpPr>
          <p:cNvPr id="13334" name="Rectangle 13333">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3336" name="Rectangle 13335">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3338" name="Rectangle 13337">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2FE3D1F5-D7F0-7491-CEA9-88662F6E6C4B}"/>
              </a:ext>
            </a:extLst>
          </p:cNvPr>
          <p:cNvSpPr>
            <a:spLocks noGrp="1"/>
          </p:cNvSpPr>
          <p:nvPr>
            <p:ph idx="1"/>
          </p:nvPr>
        </p:nvSpPr>
        <p:spPr>
          <a:xfrm>
            <a:off x="581192" y="1545336"/>
            <a:ext cx="6917211" cy="5239512"/>
          </a:xfrm>
        </p:spPr>
        <p:txBody>
          <a:bodyPr>
            <a:normAutofit lnSpcReduction="10000"/>
          </a:bodyPr>
          <a:lstStyle/>
          <a:p>
            <a:pPr marL="0" indent="0" rtl="0">
              <a:lnSpc>
                <a:spcPct val="100000"/>
              </a:lnSpc>
              <a:buNone/>
            </a:pPr>
            <a:endParaRPr lang="en-US" sz="1400" dirty="0">
              <a:effectLst/>
              <a:latin typeface="-apple-system"/>
            </a:endParaRPr>
          </a:p>
          <a:p>
            <a:pPr rtl="0">
              <a:lnSpc>
                <a:spcPct val="100000"/>
              </a:lnSpc>
            </a:pPr>
            <a:r>
              <a:rPr lang="en-US" sz="1900" dirty="0">
                <a:solidFill>
                  <a:srgbClr val="002060"/>
                </a:solidFill>
                <a:effectLst/>
                <a:latin typeface="Sitka Banner Semibold" pitchFamily="2" charset="0"/>
              </a:rPr>
              <a:t>1.Positive Attitude. A positive attitude is a key agent to succeed in any field and Software Testing is not an exception. </a:t>
            </a:r>
          </a:p>
          <a:p>
            <a:pPr rtl="0">
              <a:lnSpc>
                <a:spcPct val="100000"/>
              </a:lnSpc>
            </a:pPr>
            <a:r>
              <a:rPr lang="en-US" sz="1900" dirty="0">
                <a:solidFill>
                  <a:srgbClr val="002060"/>
                </a:solidFill>
                <a:effectLst/>
                <a:latin typeface="Sitka Banner Semibold" pitchFamily="2" charset="0"/>
              </a:rPr>
              <a:t>2.Good Communication. It helps to overcome critical problems easily. You can understand problems easily, document better and convince effectively. </a:t>
            </a:r>
          </a:p>
          <a:p>
            <a:pPr rtl="0">
              <a:lnSpc>
                <a:spcPct val="100000"/>
              </a:lnSpc>
            </a:pPr>
            <a:r>
              <a:rPr lang="en-US" sz="1900" dirty="0">
                <a:solidFill>
                  <a:srgbClr val="002060"/>
                </a:solidFill>
                <a:effectLst/>
                <a:latin typeface="Sitka Banner Semibold" pitchFamily="2" charset="0"/>
              </a:rPr>
              <a:t>3.Multi-Tasking Abilities. Multi-tasking abilities are the demand of today’s era. Work on multiple projects and provide updates. </a:t>
            </a:r>
          </a:p>
          <a:p>
            <a:pPr rtl="0">
              <a:lnSpc>
                <a:spcPct val="100000"/>
              </a:lnSpc>
            </a:pPr>
            <a:r>
              <a:rPr lang="en-US" sz="1900" dirty="0">
                <a:solidFill>
                  <a:srgbClr val="002060"/>
                </a:solidFill>
                <a:effectLst/>
                <a:latin typeface="Sitka Banner Semibold" pitchFamily="2" charset="0"/>
              </a:rPr>
              <a:t>4.Quick Learner. A great tester is a quick and self-learner. You do not HAVE to learn new stuff; you should WANT to learn it. </a:t>
            </a:r>
          </a:p>
          <a:p>
            <a:pPr rtl="0">
              <a:lnSpc>
                <a:spcPct val="100000"/>
              </a:lnSpc>
            </a:pPr>
            <a:r>
              <a:rPr lang="en-US" sz="1900" dirty="0">
                <a:solidFill>
                  <a:srgbClr val="002060"/>
                </a:solidFill>
                <a:effectLst/>
                <a:latin typeface="Sitka Banner Semibold" pitchFamily="2" charset="0"/>
              </a:rPr>
              <a:t>5.Passion For Testing. You have got to love your job. A passion for delivering quality, for providing better user experience, for generating new ideas, etc. is critical. </a:t>
            </a:r>
          </a:p>
          <a:p>
            <a:pPr rtl="0">
              <a:lnSpc>
                <a:spcPct val="100000"/>
              </a:lnSpc>
            </a:pPr>
            <a:r>
              <a:rPr lang="en-US" sz="1900" dirty="0">
                <a:solidFill>
                  <a:srgbClr val="002060"/>
                </a:solidFill>
                <a:effectLst/>
                <a:latin typeface="Sitka Banner Semibold" pitchFamily="2" charset="0"/>
              </a:rPr>
              <a:t>6.Team Player. Being a team player is a must for every job, but it takes on a whole new dimension because we have to deliver bad news.</a:t>
            </a:r>
          </a:p>
          <a:p>
            <a:pPr>
              <a:lnSpc>
                <a:spcPct val="100000"/>
              </a:lnSpc>
            </a:pPr>
            <a:endParaRPr lang="en-IN" sz="1400" dirty="0"/>
          </a:p>
        </p:txBody>
      </p:sp>
      <p:sp>
        <p:nvSpPr>
          <p:cNvPr id="13340" name="Rectangle 13339">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6" y="2180496"/>
            <a:ext cx="3703321"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314" name="Picture 2" descr="6 Traits of An Excellent Software Tester - ImpactQA">
            <a:extLst>
              <a:ext uri="{FF2B5EF4-FFF2-40B4-BE49-F238E27FC236}">
                <a16:creationId xmlns:a16="http://schemas.microsoft.com/office/drawing/2014/main" id="{DDB05C7A-E6B0-53CD-5ABF-C13B91F913D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363915" y="2878394"/>
            <a:ext cx="3059782" cy="2646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4186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C6027-D45C-198E-632C-41DBA7BDBDB4}"/>
              </a:ext>
            </a:extLst>
          </p:cNvPr>
          <p:cNvSpPr>
            <a:spLocks noGrp="1"/>
          </p:cNvSpPr>
          <p:nvPr>
            <p:ph type="title"/>
          </p:nvPr>
        </p:nvSpPr>
        <p:spPr/>
        <p:txBody>
          <a:bodyPr/>
          <a:lstStyle/>
          <a:p>
            <a:r>
              <a:rPr lang="en-US" b="1" dirty="0">
                <a:effectLst/>
              </a:rPr>
              <a:t>                           </a:t>
            </a:r>
            <a:r>
              <a:rPr lang="en-US" b="1" dirty="0">
                <a:effectLst/>
                <a:latin typeface="Algerian" panose="04020705040A02060702" pitchFamily="82" charset="0"/>
              </a:rPr>
              <a:t>Psychology of Testing</a:t>
            </a:r>
            <a:br>
              <a:rPr lang="en-US" dirty="0">
                <a:effectLst/>
              </a:rPr>
            </a:br>
            <a:endParaRPr lang="en-IN" dirty="0"/>
          </a:p>
        </p:txBody>
      </p:sp>
      <p:sp>
        <p:nvSpPr>
          <p:cNvPr id="3" name="Content Placeholder 2">
            <a:extLst>
              <a:ext uri="{FF2B5EF4-FFF2-40B4-BE49-F238E27FC236}">
                <a16:creationId xmlns:a16="http://schemas.microsoft.com/office/drawing/2014/main" id="{3E7DD260-366D-5F62-2DE0-C1FC951A44ED}"/>
              </a:ext>
            </a:extLst>
          </p:cNvPr>
          <p:cNvSpPr>
            <a:spLocks noGrp="1"/>
          </p:cNvSpPr>
          <p:nvPr>
            <p:ph idx="1"/>
          </p:nvPr>
        </p:nvSpPr>
        <p:spPr>
          <a:xfrm>
            <a:off x="448057" y="786384"/>
            <a:ext cx="11162751" cy="4667758"/>
          </a:xfrm>
        </p:spPr>
        <p:txBody>
          <a:bodyPr/>
          <a:lstStyle/>
          <a:p>
            <a:r>
              <a:rPr lang="en-US" sz="2000" dirty="0">
                <a:solidFill>
                  <a:srgbClr val="002060"/>
                </a:solidFill>
                <a:effectLst/>
                <a:latin typeface="Sitka Subheading Semibold" pitchFamily="2" charset="0"/>
              </a:rPr>
              <a:t>The Mindset of Developers and Testers. Before we start the discussion on this topic, it is important to note that developers also do the testing of the system.</a:t>
            </a:r>
          </a:p>
          <a:p>
            <a:pPr>
              <a:buFont typeface="Arial" panose="020B0604020202020204" pitchFamily="34" charset="0"/>
              <a:buChar char="•"/>
            </a:pPr>
            <a:r>
              <a:rPr lang="en-US" sz="2000" dirty="0">
                <a:solidFill>
                  <a:srgbClr val="002060"/>
                </a:solidFill>
                <a:effectLst/>
                <a:latin typeface="Sitka Subheading Semibold" pitchFamily="2" charset="0"/>
              </a:rPr>
              <a:t>Polite and Clear Communication. As discussed earlier, testers find mistakes or errors in the system and communicate these findings with the developers.</a:t>
            </a:r>
          </a:p>
          <a:p>
            <a:pPr>
              <a:buFont typeface="Arial" panose="020B0604020202020204" pitchFamily="34" charset="0"/>
              <a:buChar char="•"/>
            </a:pPr>
            <a:r>
              <a:rPr lang="en-US" sz="2000" dirty="0">
                <a:solidFill>
                  <a:srgbClr val="002060"/>
                </a:solidFill>
                <a:effectLst/>
                <a:latin typeface="Sitka Subheading Semibold" pitchFamily="2" charset="0"/>
              </a:rPr>
              <a:t>Test Independence.</a:t>
            </a:r>
          </a:p>
          <a:p>
            <a:pPr marL="0" indent="0">
              <a:buNone/>
            </a:pPr>
            <a:br>
              <a:rPr lang="en-US" dirty="0">
                <a:effectLst/>
              </a:rPr>
            </a:br>
            <a:endParaRPr lang="en-IN" dirty="0"/>
          </a:p>
        </p:txBody>
      </p:sp>
      <p:pic>
        <p:nvPicPr>
          <p:cNvPr id="14338" name="Picture 2">
            <a:extLst>
              <a:ext uri="{FF2B5EF4-FFF2-40B4-BE49-F238E27FC236}">
                <a16:creationId xmlns:a16="http://schemas.microsoft.com/office/drawing/2014/main" id="{4BAB33F0-DB03-6D34-CB0F-BDA0B4917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0976" y="4108744"/>
            <a:ext cx="3977640" cy="2282912"/>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4DDC13AE-E563-74E9-D96A-53E4386140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63056" y="4105656"/>
            <a:ext cx="34290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1221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367" name="Rectangle 15366">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589E45-31D4-DD8A-1F80-C358DDD4DE1B}"/>
              </a:ext>
            </a:extLst>
          </p:cNvPr>
          <p:cNvSpPr>
            <a:spLocks noGrp="1"/>
          </p:cNvSpPr>
          <p:nvPr>
            <p:ph type="title"/>
          </p:nvPr>
        </p:nvSpPr>
        <p:spPr>
          <a:xfrm>
            <a:off x="581192" y="702156"/>
            <a:ext cx="11029616" cy="1188720"/>
          </a:xfrm>
        </p:spPr>
        <p:txBody>
          <a:bodyPr>
            <a:normAutofit/>
          </a:bodyPr>
          <a:lstStyle/>
          <a:p>
            <a:r>
              <a:rPr lang="en-US" dirty="0">
                <a:latin typeface="Algerian" panose="04020705040A02060702" pitchFamily="82" charset="0"/>
              </a:rPr>
              <a:t>                                  Code of ethics for tester</a:t>
            </a:r>
            <a:endParaRPr lang="en-IN" dirty="0">
              <a:latin typeface="Algerian" panose="04020705040A02060702" pitchFamily="82" charset="0"/>
            </a:endParaRPr>
          </a:p>
        </p:txBody>
      </p:sp>
      <p:sp>
        <p:nvSpPr>
          <p:cNvPr id="15369" name="Rectangle 15368">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5371" name="Rectangle 15370">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373" name="Rectangle 15372">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5375" name="Rectangle 15374">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362" name="Picture 2" descr="Code of Ethics Examples: From Personal to Professional">
            <a:extLst>
              <a:ext uri="{FF2B5EF4-FFF2-40B4-BE49-F238E27FC236}">
                <a16:creationId xmlns:a16="http://schemas.microsoft.com/office/drawing/2014/main" id="{8E028F19-2FAA-A29D-9E3D-38204EBEF1A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698" y="2872102"/>
            <a:ext cx="4748741" cy="26592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1917A87-381D-0C1D-5819-4AB2B464A36E}"/>
              </a:ext>
            </a:extLst>
          </p:cNvPr>
          <p:cNvSpPr>
            <a:spLocks noGrp="1"/>
          </p:cNvSpPr>
          <p:nvPr>
            <p:ph idx="1"/>
          </p:nvPr>
        </p:nvSpPr>
        <p:spPr>
          <a:xfrm>
            <a:off x="6335805" y="2180496"/>
            <a:ext cx="5275001" cy="4045683"/>
          </a:xfrm>
        </p:spPr>
        <p:txBody>
          <a:bodyPr>
            <a:normAutofit/>
          </a:bodyPr>
          <a:lstStyle/>
          <a:p>
            <a:r>
              <a:rPr lang="en-US" sz="2000" dirty="0">
                <a:solidFill>
                  <a:srgbClr val="002060"/>
                </a:solidFill>
                <a:effectLst/>
                <a:latin typeface="Sitka Banner Semibold" pitchFamily="2" charset="0"/>
              </a:rPr>
              <a:t>For the first case, the </a:t>
            </a:r>
            <a:r>
              <a:rPr lang="en-US" sz="2000" b="1" i="0" dirty="0">
                <a:solidFill>
                  <a:srgbClr val="002060"/>
                </a:solidFill>
                <a:effectLst/>
                <a:latin typeface="Sitka Banner Semibold" pitchFamily="2" charset="0"/>
              </a:rPr>
              <a:t>Code</a:t>
            </a:r>
            <a:r>
              <a:rPr lang="en-US" sz="2000" dirty="0">
                <a:solidFill>
                  <a:srgbClr val="002060"/>
                </a:solidFill>
                <a:effectLst/>
                <a:latin typeface="Sitka Banner Semibold" pitchFamily="2" charset="0"/>
              </a:rPr>
              <a:t> </a:t>
            </a:r>
            <a:r>
              <a:rPr lang="en-US" sz="2000" b="1" i="0" dirty="0">
                <a:solidFill>
                  <a:srgbClr val="002060"/>
                </a:solidFill>
                <a:effectLst/>
                <a:latin typeface="Sitka Banner Semibold" pitchFamily="2" charset="0"/>
              </a:rPr>
              <a:t>of</a:t>
            </a:r>
            <a:r>
              <a:rPr lang="en-US" sz="2000" dirty="0">
                <a:solidFill>
                  <a:srgbClr val="002060"/>
                </a:solidFill>
                <a:effectLst/>
                <a:latin typeface="Sitka Banner Semibold" pitchFamily="2" charset="0"/>
              </a:rPr>
              <a:t> </a:t>
            </a:r>
            <a:r>
              <a:rPr lang="en-US" sz="2000" b="1" i="0" dirty="0">
                <a:solidFill>
                  <a:srgbClr val="002060"/>
                </a:solidFill>
                <a:effectLst/>
                <a:latin typeface="Sitka Banner Semibold" pitchFamily="2" charset="0"/>
              </a:rPr>
              <a:t>Ethics</a:t>
            </a:r>
            <a:r>
              <a:rPr lang="en-US" sz="2000" dirty="0">
                <a:solidFill>
                  <a:srgbClr val="002060"/>
                </a:solidFill>
                <a:effectLst/>
                <a:latin typeface="Sitka Banner Semibold" pitchFamily="2" charset="0"/>
              </a:rPr>
              <a:t> says: “Software </a:t>
            </a:r>
            <a:r>
              <a:rPr lang="en-US" sz="2000" b="1" i="0" dirty="0">
                <a:solidFill>
                  <a:srgbClr val="002060"/>
                </a:solidFill>
                <a:effectLst/>
                <a:latin typeface="Sitka Banner Semibold" pitchFamily="2" charset="0"/>
              </a:rPr>
              <a:t>testers</a:t>
            </a:r>
            <a:r>
              <a:rPr lang="en-US" sz="2000" dirty="0">
                <a:solidFill>
                  <a:srgbClr val="002060"/>
                </a:solidFill>
                <a:effectLst/>
                <a:latin typeface="Sitka Banner Semibold" pitchFamily="2" charset="0"/>
              </a:rPr>
              <a:t> shall be fair to and supportive of their colleagues  and promote cooperation with software developers.” On the other hand, it also has this: “Software </a:t>
            </a:r>
            <a:r>
              <a:rPr lang="en-US" sz="2000" b="1" i="0" dirty="0">
                <a:solidFill>
                  <a:srgbClr val="002060"/>
                </a:solidFill>
                <a:effectLst/>
                <a:latin typeface="Sitka Banner Semibold" pitchFamily="2" charset="0"/>
              </a:rPr>
              <a:t>testers</a:t>
            </a:r>
            <a:r>
              <a:rPr lang="en-US" sz="2000" dirty="0">
                <a:solidFill>
                  <a:srgbClr val="002060"/>
                </a:solidFill>
                <a:effectLst/>
                <a:latin typeface="Sitka Banner Semibold" pitchFamily="2" charset="0"/>
              </a:rPr>
              <a:t> shall maintain integrity and independence in their professional judgment.”</a:t>
            </a:r>
            <a:endParaRPr lang="en-IN" sz="2000" dirty="0">
              <a:solidFill>
                <a:srgbClr val="002060"/>
              </a:solidFill>
              <a:latin typeface="Sitka Banner Semibold" pitchFamily="2" charset="0"/>
            </a:endParaRPr>
          </a:p>
        </p:txBody>
      </p:sp>
    </p:spTree>
    <p:extLst>
      <p:ext uri="{BB962C8B-B14F-4D97-AF65-F5344CB8AC3E}">
        <p14:creationId xmlns:p14="http://schemas.microsoft.com/office/powerpoint/2010/main" val="3522624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EE18-8B78-C00C-D8D2-ED667F830592}"/>
              </a:ext>
            </a:extLst>
          </p:cNvPr>
          <p:cNvSpPr>
            <a:spLocks noGrp="1"/>
          </p:cNvSpPr>
          <p:nvPr>
            <p:ph type="title"/>
          </p:nvPr>
        </p:nvSpPr>
        <p:spPr/>
        <p:txBody>
          <a:bodyPr/>
          <a:lstStyle/>
          <a:p>
            <a:r>
              <a:rPr lang="en-US" b="1" baseline="30000" dirty="0">
                <a:effectLst/>
              </a:rPr>
              <a:t>                                                          </a:t>
            </a:r>
            <a:r>
              <a:rPr lang="en-US" b="1" baseline="30000" dirty="0">
                <a:effectLst/>
                <a:latin typeface="Algerian" panose="04020705040A02060702" pitchFamily="82" charset="0"/>
              </a:rPr>
              <a:t>Software Testing Limitations</a:t>
            </a:r>
            <a:br>
              <a:rPr lang="en-US" dirty="0">
                <a:effectLst/>
              </a:rPr>
            </a:br>
            <a:endParaRPr lang="en-IN" dirty="0"/>
          </a:p>
        </p:txBody>
      </p:sp>
      <p:sp>
        <p:nvSpPr>
          <p:cNvPr id="3" name="Content Placeholder 2">
            <a:extLst>
              <a:ext uri="{FF2B5EF4-FFF2-40B4-BE49-F238E27FC236}">
                <a16:creationId xmlns:a16="http://schemas.microsoft.com/office/drawing/2014/main" id="{B21D3AA1-CCA5-988D-78B7-B3FC23279BE6}"/>
              </a:ext>
            </a:extLst>
          </p:cNvPr>
          <p:cNvSpPr>
            <a:spLocks noGrp="1"/>
          </p:cNvSpPr>
          <p:nvPr>
            <p:ph idx="1"/>
          </p:nvPr>
        </p:nvSpPr>
        <p:spPr>
          <a:xfrm>
            <a:off x="438912" y="1453896"/>
            <a:ext cx="11171895" cy="4974336"/>
          </a:xfrm>
        </p:spPr>
        <p:txBody>
          <a:bodyPr>
            <a:normAutofit fontScale="92500" lnSpcReduction="10000"/>
          </a:bodyPr>
          <a:lstStyle/>
          <a:p>
            <a:pPr marL="0" indent="0">
              <a:buNone/>
            </a:pPr>
            <a:endParaRPr lang="en-US" dirty="0">
              <a:effectLst/>
            </a:endParaRPr>
          </a:p>
          <a:p>
            <a:pPr>
              <a:buFont typeface="Arial" panose="020B0604020202020204" pitchFamily="34" charset="0"/>
              <a:buChar char="•"/>
            </a:pPr>
            <a:r>
              <a:rPr lang="en-US" sz="2200" dirty="0">
                <a:solidFill>
                  <a:srgbClr val="002060"/>
                </a:solidFill>
                <a:effectLst/>
                <a:latin typeface="Sitka Banner Semibold" pitchFamily="2" charset="0"/>
              </a:rPr>
              <a:t>We use testing to disclose many hidden errors, but this methodology never guarantees the absence of errors. It is only used to identify the known errors. ...</a:t>
            </a:r>
          </a:p>
          <a:p>
            <a:pPr>
              <a:buFont typeface="Arial" panose="020B0604020202020204" pitchFamily="34" charset="0"/>
              <a:buChar char="•"/>
            </a:pPr>
            <a:r>
              <a:rPr lang="en-US" sz="2200" dirty="0">
                <a:solidFill>
                  <a:srgbClr val="002060"/>
                </a:solidFill>
                <a:effectLst/>
                <a:latin typeface="Sitka Banner Semibold" pitchFamily="2" charset="0"/>
              </a:rPr>
              <a:t>Testing do not provide you any help when you must decide either “you should release the product consisting errors for meeting the deadline” or “you should release ...</a:t>
            </a:r>
          </a:p>
          <a:p>
            <a:pPr>
              <a:buFont typeface="Arial" panose="020B0604020202020204" pitchFamily="34" charset="0"/>
              <a:buChar char="•"/>
            </a:pPr>
            <a:r>
              <a:rPr lang="en-US" sz="2200" dirty="0">
                <a:solidFill>
                  <a:srgbClr val="002060"/>
                </a:solidFill>
                <a:effectLst/>
                <a:latin typeface="Sitka Banner Semibold" pitchFamily="2" charset="0"/>
              </a:rPr>
              <a:t>Software testing does not predict or estimate the proper functioning of the product under different conditions, but it may prove to be helpful in delivering the information w.r.t. ...</a:t>
            </a:r>
          </a:p>
          <a:p>
            <a:pPr>
              <a:buFont typeface="Arial" panose="020B0604020202020204" pitchFamily="34" charset="0"/>
              <a:buChar char="•"/>
            </a:pPr>
            <a:r>
              <a:rPr lang="en-US" sz="2200" dirty="0">
                <a:solidFill>
                  <a:srgbClr val="002060"/>
                </a:solidFill>
                <a:effectLst/>
                <a:latin typeface="Sitka Banner Semibold" pitchFamily="2" charset="0"/>
              </a:rPr>
              <a:t>While injecting the defects, software testing unable to find the root causes which may help in placing defects at the first place. ...</a:t>
            </a:r>
          </a:p>
          <a:p>
            <a:pPr>
              <a:buFont typeface="Arial" panose="020B0604020202020204" pitchFamily="34" charset="0"/>
              <a:buChar char="•"/>
            </a:pPr>
            <a:r>
              <a:rPr lang="en-US" sz="2200" dirty="0">
                <a:solidFill>
                  <a:srgbClr val="002060"/>
                </a:solidFill>
                <a:effectLst/>
                <a:latin typeface="Sitka Banner Semibold" pitchFamily="2" charset="0"/>
              </a:rPr>
              <a:t>Testing cannot be done against system requirements. We also cannot detect any errors in requirements or ambiguous requirement leads the complete testing process to inadequate testing.</a:t>
            </a:r>
          </a:p>
          <a:p>
            <a:pPr marL="0" indent="0">
              <a:buNone/>
            </a:pPr>
            <a:br>
              <a:rPr lang="en-US" sz="2200" dirty="0">
                <a:solidFill>
                  <a:srgbClr val="002060"/>
                </a:solidFill>
                <a:effectLst/>
                <a:latin typeface="Sitka Banner Semibold" pitchFamily="2" charset="0"/>
              </a:rPr>
            </a:br>
            <a:r>
              <a:rPr lang="en-US" sz="2200" dirty="0">
                <a:solidFill>
                  <a:srgbClr val="002060"/>
                </a:solidFill>
                <a:effectLst/>
                <a:latin typeface="Sitka Banner Semibold" pitchFamily="2" charset="0"/>
              </a:rPr>
              <a:t>                                                                                       ***  End  ***</a:t>
            </a:r>
            <a:endParaRPr lang="en-IN" sz="2200" dirty="0">
              <a:solidFill>
                <a:srgbClr val="002060"/>
              </a:solidFill>
              <a:latin typeface="Sitka Banner Semibold" pitchFamily="2" charset="0"/>
            </a:endParaRPr>
          </a:p>
        </p:txBody>
      </p:sp>
    </p:spTree>
    <p:extLst>
      <p:ext uri="{BB962C8B-B14F-4D97-AF65-F5344CB8AC3E}">
        <p14:creationId xmlns:p14="http://schemas.microsoft.com/office/powerpoint/2010/main" val="200159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1729A-6A09-940C-CFC6-EB6CDC0B3063}"/>
              </a:ext>
            </a:extLst>
          </p:cNvPr>
          <p:cNvSpPr>
            <a:spLocks noGrp="1"/>
          </p:cNvSpPr>
          <p:nvPr>
            <p:ph type="title"/>
          </p:nvPr>
        </p:nvSpPr>
        <p:spPr>
          <a:xfrm>
            <a:off x="448733" y="854556"/>
            <a:ext cx="11029616" cy="474711"/>
          </a:xfrm>
        </p:spPr>
        <p:txBody>
          <a:bodyPr>
            <a:normAutofit fontScale="90000"/>
          </a:bodyPr>
          <a:lstStyle/>
          <a:p>
            <a:r>
              <a:rPr lang="en-US" dirty="0">
                <a:latin typeface="Algerian" panose="04020705040A02060702" pitchFamily="82" charset="0"/>
              </a:rPr>
              <a:t>contents</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4472961D-B492-41E8-0573-C384EC0941D2}"/>
              </a:ext>
            </a:extLst>
          </p:cNvPr>
          <p:cNvSpPr>
            <a:spLocks noGrp="1"/>
          </p:cNvSpPr>
          <p:nvPr>
            <p:ph idx="1"/>
          </p:nvPr>
        </p:nvSpPr>
        <p:spPr>
          <a:xfrm>
            <a:off x="220133" y="1405468"/>
            <a:ext cx="11162075" cy="5604932"/>
          </a:xfrm>
        </p:spPr>
        <p:txBody>
          <a:bodyPr>
            <a:normAutofit fontScale="62500" lnSpcReduction="20000"/>
          </a:bodyPr>
          <a:lstStyle/>
          <a:p>
            <a:r>
              <a:rPr lang="en-US" sz="2600" dirty="0">
                <a:solidFill>
                  <a:srgbClr val="002060"/>
                </a:solidFill>
                <a:latin typeface="Sitka Subheading Semibold" pitchFamily="2" charset="0"/>
              </a:rPr>
              <a:t>Economics of Testing</a:t>
            </a:r>
          </a:p>
          <a:p>
            <a:r>
              <a:rPr lang="en-US" sz="2600" dirty="0">
                <a:solidFill>
                  <a:srgbClr val="002060"/>
                </a:solidFill>
                <a:latin typeface="Sitka Subheading Semibold" pitchFamily="2" charset="0"/>
              </a:rPr>
              <a:t>How Testing is conducted</a:t>
            </a:r>
          </a:p>
          <a:p>
            <a:r>
              <a:rPr lang="en-US" sz="2600" dirty="0">
                <a:solidFill>
                  <a:srgbClr val="002060"/>
                </a:solidFill>
                <a:latin typeface="Sitka Subheading Semibold" pitchFamily="2" charset="0"/>
              </a:rPr>
              <a:t>Software Testing(then)</a:t>
            </a:r>
          </a:p>
          <a:p>
            <a:r>
              <a:rPr lang="en-US" sz="2600" dirty="0">
                <a:solidFill>
                  <a:srgbClr val="002060"/>
                </a:solidFill>
                <a:latin typeface="Sitka Subheading Semibold" pitchFamily="2" charset="0"/>
              </a:rPr>
              <a:t>Software Testing (now)</a:t>
            </a:r>
          </a:p>
          <a:p>
            <a:r>
              <a:rPr lang="en-US" sz="2600" dirty="0">
                <a:solidFill>
                  <a:srgbClr val="002060"/>
                </a:solidFill>
                <a:latin typeface="Sitka Subheading Semibold" pitchFamily="2" charset="0"/>
              </a:rPr>
              <a:t>Scope of software testing</a:t>
            </a:r>
          </a:p>
          <a:p>
            <a:r>
              <a:rPr lang="en-US" sz="2600" dirty="0">
                <a:solidFill>
                  <a:srgbClr val="002060"/>
                </a:solidFill>
                <a:latin typeface="Sitka Subheading Semibold" pitchFamily="2" charset="0"/>
              </a:rPr>
              <a:t>Factors influencing the Scope of Testing</a:t>
            </a:r>
          </a:p>
          <a:p>
            <a:r>
              <a:rPr lang="en-US" sz="2600" dirty="0">
                <a:solidFill>
                  <a:srgbClr val="002060"/>
                </a:solidFill>
                <a:latin typeface="Sitka Subheading Semibold" pitchFamily="2" charset="0"/>
              </a:rPr>
              <a:t>Risk based Testing</a:t>
            </a:r>
          </a:p>
          <a:p>
            <a:r>
              <a:rPr lang="en-US" sz="2600" dirty="0">
                <a:solidFill>
                  <a:srgbClr val="002060"/>
                </a:solidFill>
                <a:latin typeface="Sitka Subheading Semibold" pitchFamily="2" charset="0"/>
              </a:rPr>
              <a:t>Project Risks</a:t>
            </a:r>
          </a:p>
          <a:p>
            <a:r>
              <a:rPr lang="en-US" sz="2600" dirty="0">
                <a:solidFill>
                  <a:srgbClr val="002060"/>
                </a:solidFill>
                <a:latin typeface="Sitka Subheading Semibold" pitchFamily="2" charset="0"/>
              </a:rPr>
              <a:t>Product risks</a:t>
            </a:r>
          </a:p>
          <a:p>
            <a:r>
              <a:rPr lang="en-US" sz="2600" dirty="0">
                <a:solidFill>
                  <a:srgbClr val="002060"/>
                </a:solidFill>
                <a:latin typeface="Sitka Subheading Semibold" pitchFamily="2" charset="0"/>
              </a:rPr>
              <a:t>Need of Independent Testing</a:t>
            </a:r>
          </a:p>
          <a:p>
            <a:r>
              <a:rPr lang="en-US" sz="2600" dirty="0">
                <a:solidFill>
                  <a:srgbClr val="002060"/>
                </a:solidFill>
                <a:latin typeface="Sitka Subheading Semibold" pitchFamily="2" charset="0"/>
              </a:rPr>
              <a:t>Activities in Fundamental Test process</a:t>
            </a:r>
          </a:p>
          <a:p>
            <a:r>
              <a:rPr lang="en-US" sz="2600" dirty="0">
                <a:solidFill>
                  <a:srgbClr val="002060"/>
                </a:solidFill>
                <a:latin typeface="Sitka Subheading Semibold" pitchFamily="2" charset="0"/>
              </a:rPr>
              <a:t>Attributes of a good tester</a:t>
            </a:r>
          </a:p>
          <a:p>
            <a:r>
              <a:rPr lang="en-US" sz="2600" dirty="0">
                <a:solidFill>
                  <a:srgbClr val="002060"/>
                </a:solidFill>
                <a:latin typeface="Sitka Subheading Semibold" pitchFamily="2" charset="0"/>
              </a:rPr>
              <a:t>Psychology of testing</a:t>
            </a:r>
          </a:p>
          <a:p>
            <a:r>
              <a:rPr lang="en-US" sz="2600" dirty="0">
                <a:solidFill>
                  <a:srgbClr val="002060"/>
                </a:solidFill>
                <a:latin typeface="Sitka Subheading Semibold" pitchFamily="2" charset="0"/>
              </a:rPr>
              <a:t>Code of Ethics for testing</a:t>
            </a:r>
          </a:p>
          <a:p>
            <a:r>
              <a:rPr lang="en-US" sz="2600" dirty="0">
                <a:solidFill>
                  <a:srgbClr val="002060"/>
                </a:solidFill>
                <a:latin typeface="Sitka Subheading Semibold" pitchFamily="2" charset="0"/>
              </a:rPr>
              <a:t>Limitations of Software Testing</a:t>
            </a:r>
          </a:p>
          <a:p>
            <a:endParaRPr lang="en-US" dirty="0"/>
          </a:p>
          <a:p>
            <a:endParaRPr lang="en-IN" dirty="0"/>
          </a:p>
        </p:txBody>
      </p:sp>
      <p:sp>
        <p:nvSpPr>
          <p:cNvPr id="4" name="AutoShape 2" descr="Best Software Testing Course| Top Training Institute in Pune">
            <a:extLst>
              <a:ext uri="{FF2B5EF4-FFF2-40B4-BE49-F238E27FC236}">
                <a16:creationId xmlns:a16="http://schemas.microsoft.com/office/drawing/2014/main" id="{7BD59116-DE54-478C-C3CF-6BE2B8AB7955}"/>
              </a:ext>
            </a:extLst>
          </p:cNvPr>
          <p:cNvSpPr>
            <a:spLocks noChangeAspect="1" noChangeArrowheads="1"/>
          </p:cNvSpPr>
          <p:nvPr/>
        </p:nvSpPr>
        <p:spPr bwMode="auto">
          <a:xfrm>
            <a:off x="5943600" y="3276600"/>
            <a:ext cx="2065867" cy="206586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DD7A1461-BEDC-315D-2F64-6FF606E0D38F}"/>
              </a:ext>
            </a:extLst>
          </p:cNvPr>
          <p:cNvPicPr>
            <a:picLocks noChangeAspect="1"/>
          </p:cNvPicPr>
          <p:nvPr/>
        </p:nvPicPr>
        <p:blipFill>
          <a:blip r:embed="rId2"/>
          <a:stretch>
            <a:fillRect/>
          </a:stretch>
        </p:blipFill>
        <p:spPr>
          <a:xfrm>
            <a:off x="6908800" y="2035544"/>
            <a:ext cx="4038600" cy="3306923"/>
          </a:xfrm>
          <a:prstGeom prst="rect">
            <a:avLst/>
          </a:prstGeom>
        </p:spPr>
      </p:pic>
    </p:spTree>
    <p:extLst>
      <p:ext uri="{BB962C8B-B14F-4D97-AF65-F5344CB8AC3E}">
        <p14:creationId xmlns:p14="http://schemas.microsoft.com/office/powerpoint/2010/main" val="342045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0B78D-69E4-8A4B-0FD5-96E178E8518E}"/>
              </a:ext>
            </a:extLst>
          </p:cNvPr>
          <p:cNvSpPr>
            <a:spLocks noGrp="1"/>
          </p:cNvSpPr>
          <p:nvPr>
            <p:ph type="title"/>
          </p:nvPr>
        </p:nvSpPr>
        <p:spPr>
          <a:xfrm>
            <a:off x="581192" y="702157"/>
            <a:ext cx="11029616" cy="707544"/>
          </a:xfrm>
        </p:spPr>
        <p:txBody>
          <a:bodyPr/>
          <a:lstStyle/>
          <a:p>
            <a:r>
              <a:rPr lang="en-US" dirty="0"/>
              <a:t>                                     </a:t>
            </a:r>
            <a:r>
              <a:rPr lang="en-US" dirty="0">
                <a:latin typeface="Algerian" panose="04020705040A02060702" pitchFamily="82" charset="0"/>
              </a:rPr>
              <a:t>Economics of Testing</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F3778EA4-50A5-E167-0C40-EBA67EF00973}"/>
              </a:ext>
            </a:extLst>
          </p:cNvPr>
          <p:cNvSpPr>
            <a:spLocks noGrp="1"/>
          </p:cNvSpPr>
          <p:nvPr>
            <p:ph idx="1"/>
          </p:nvPr>
        </p:nvSpPr>
        <p:spPr>
          <a:xfrm>
            <a:off x="514350" y="-1"/>
            <a:ext cx="11677650" cy="7515225"/>
          </a:xfrm>
        </p:spPr>
        <p:txBody>
          <a:bodyPr>
            <a:normAutofit/>
          </a:bodyPr>
          <a:lstStyle/>
          <a:p>
            <a:pPr marL="0" indent="0">
              <a:buNone/>
            </a:pPr>
            <a:endParaRPr lang="en-US" sz="2400" b="0" i="0" dirty="0">
              <a:solidFill>
                <a:srgbClr val="002060"/>
              </a:solidFill>
              <a:effectLst/>
              <a:latin typeface="Sitka Subheading Semibold" pitchFamily="2" charset="0"/>
            </a:endParaRPr>
          </a:p>
          <a:p>
            <a:pPr marL="0" indent="0">
              <a:buNone/>
            </a:pPr>
            <a:endParaRPr lang="en-US" sz="2400" dirty="0">
              <a:solidFill>
                <a:srgbClr val="002060"/>
              </a:solidFill>
              <a:latin typeface="Sitka Subheading Semibold" pitchFamily="2" charset="0"/>
            </a:endParaRPr>
          </a:p>
          <a:p>
            <a:pPr marL="0" indent="0">
              <a:buNone/>
            </a:pPr>
            <a:endParaRPr lang="en-US" sz="2400" b="0" i="0" dirty="0">
              <a:solidFill>
                <a:srgbClr val="002060"/>
              </a:solidFill>
              <a:effectLst/>
              <a:latin typeface="Sitka Subheading Semibold" pitchFamily="2" charset="0"/>
            </a:endParaRPr>
          </a:p>
          <a:p>
            <a:pPr marL="0" indent="0">
              <a:buNone/>
            </a:pPr>
            <a:endParaRPr lang="en-US" sz="2400" dirty="0">
              <a:solidFill>
                <a:srgbClr val="002060"/>
              </a:solidFill>
              <a:latin typeface="Sitka Subheading Semibold" pitchFamily="2" charset="0"/>
            </a:endParaRPr>
          </a:p>
          <a:p>
            <a:pPr marL="0" indent="0">
              <a:buNone/>
            </a:pPr>
            <a:endParaRPr lang="en-US" sz="2400" b="0" i="0" dirty="0">
              <a:solidFill>
                <a:srgbClr val="002060"/>
              </a:solidFill>
              <a:effectLst/>
              <a:latin typeface="Sitka Subheading Semibold" pitchFamily="2" charset="0"/>
            </a:endParaRPr>
          </a:p>
          <a:p>
            <a:pPr marL="0" indent="0">
              <a:buNone/>
            </a:pPr>
            <a:endParaRPr lang="en-US" sz="2400" dirty="0">
              <a:solidFill>
                <a:srgbClr val="002060"/>
              </a:solidFill>
              <a:latin typeface="Sitka Subheading Semibold" pitchFamily="2" charset="0"/>
            </a:endParaRPr>
          </a:p>
          <a:p>
            <a:pPr marL="0" indent="0">
              <a:buNone/>
            </a:pPr>
            <a:endParaRPr lang="en-US" sz="2400" b="0" i="0" dirty="0">
              <a:solidFill>
                <a:srgbClr val="002060"/>
              </a:solidFill>
              <a:effectLst/>
              <a:latin typeface="Sitka Subheading Semibold" pitchFamily="2" charset="0"/>
            </a:endParaRPr>
          </a:p>
          <a:p>
            <a:pPr marL="0" indent="0">
              <a:buNone/>
            </a:pPr>
            <a:r>
              <a:rPr lang="en-US" sz="2400" b="0" i="0" dirty="0">
                <a:solidFill>
                  <a:srgbClr val="002060"/>
                </a:solidFill>
                <a:effectLst/>
                <a:latin typeface="Sitka Subheading Semibold" pitchFamily="2" charset="0"/>
              </a:rPr>
              <a:t>There is a definite economic impact of software testing. </a:t>
            </a:r>
            <a:r>
              <a:rPr lang="en-US" sz="2400" b="1" i="0" u="sng" dirty="0">
                <a:solidFill>
                  <a:schemeClr val="tx1"/>
                </a:solidFill>
                <a:effectLst/>
                <a:latin typeface="Sitka Subheading Semibold" pitchFamily="2" charset="0"/>
              </a:rPr>
              <a:t>One economic impact is from the cost of defects</a:t>
            </a:r>
            <a:r>
              <a:rPr lang="en-US" sz="2400" b="0" i="0" u="sng" dirty="0">
                <a:solidFill>
                  <a:schemeClr val="tx1"/>
                </a:solidFill>
                <a:effectLst/>
                <a:latin typeface="Sitka Subheading Semibold" pitchFamily="2" charset="0"/>
              </a:rPr>
              <a:t>. </a:t>
            </a:r>
            <a:r>
              <a:rPr lang="en-US" sz="2400" b="0" i="0" dirty="0">
                <a:solidFill>
                  <a:srgbClr val="002060"/>
                </a:solidFill>
                <a:effectLst/>
                <a:latin typeface="Sitka Subheading Semibold" pitchFamily="2" charset="0"/>
              </a:rPr>
              <a:t>This is a very real and very tangible cost. Another economic impact is from the way we perform testing. It is possible to have very good motivations and testing goals while testing in a very inefficient way.</a:t>
            </a:r>
            <a:endParaRPr lang="en-IN" sz="2400" dirty="0">
              <a:solidFill>
                <a:srgbClr val="002060"/>
              </a:solidFill>
              <a:latin typeface="Sitka Subheading Semibold" pitchFamily="2" charset="0"/>
            </a:endParaRPr>
          </a:p>
          <a:p>
            <a:pPr marL="0" indent="0">
              <a:buNone/>
            </a:pPr>
            <a:endParaRPr lang="en-IN" sz="2400" dirty="0">
              <a:solidFill>
                <a:srgbClr val="002060"/>
              </a:solidFill>
              <a:latin typeface="Sitka Subheading Semibold" pitchFamily="2" charset="0"/>
            </a:endParaRPr>
          </a:p>
        </p:txBody>
      </p:sp>
      <p:pic>
        <p:nvPicPr>
          <p:cNvPr id="2050" name="Picture 2" descr="Software Quality Assurance Chip Ene, February 14, ppt download">
            <a:extLst>
              <a:ext uri="{FF2B5EF4-FFF2-40B4-BE49-F238E27FC236}">
                <a16:creationId xmlns:a16="http://schemas.microsoft.com/office/drawing/2014/main" id="{00CA54FD-E956-06C0-F046-E485558B01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9431" y="1711606"/>
            <a:ext cx="5136204" cy="2750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346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3EDB8-E935-3228-983A-31949F19A85E}"/>
              </a:ext>
            </a:extLst>
          </p:cNvPr>
          <p:cNvSpPr>
            <a:spLocks noGrp="1"/>
          </p:cNvSpPr>
          <p:nvPr>
            <p:ph type="title"/>
          </p:nvPr>
        </p:nvSpPr>
        <p:spPr>
          <a:xfrm>
            <a:off x="581192" y="702156"/>
            <a:ext cx="11029616" cy="745644"/>
          </a:xfrm>
        </p:spPr>
        <p:txBody>
          <a:bodyPr/>
          <a:lstStyle/>
          <a:p>
            <a:r>
              <a:rPr lang="en-US" dirty="0">
                <a:latin typeface="Algerian" panose="04020705040A02060702" pitchFamily="82" charset="0"/>
              </a:rPr>
              <a:t>                         How Testing Is Conducted?</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EE71F5FD-E33C-231C-D2B2-E0F25E328412}"/>
              </a:ext>
            </a:extLst>
          </p:cNvPr>
          <p:cNvSpPr>
            <a:spLocks noGrp="1"/>
          </p:cNvSpPr>
          <p:nvPr>
            <p:ph idx="1"/>
          </p:nvPr>
        </p:nvSpPr>
        <p:spPr>
          <a:xfrm>
            <a:off x="451183" y="93134"/>
            <a:ext cx="12020215" cy="7569199"/>
          </a:xfrm>
        </p:spPr>
        <p:txBody>
          <a:bodyPr>
            <a:normAutofit/>
          </a:bodyPr>
          <a:lstStyle/>
          <a:p>
            <a:pPr algn="l"/>
            <a:endParaRPr lang="en-US" b="1" i="0" dirty="0">
              <a:solidFill>
                <a:srgbClr val="202124"/>
              </a:solidFill>
              <a:effectLst/>
              <a:latin typeface="arial" panose="020B0604020202020204" pitchFamily="34" charset="0"/>
            </a:endParaRPr>
          </a:p>
          <a:p>
            <a:pPr marL="0" indent="0" algn="l">
              <a:buNone/>
            </a:pPr>
            <a:endParaRPr lang="en-US" b="1" dirty="0">
              <a:solidFill>
                <a:srgbClr val="202124"/>
              </a:solidFill>
              <a:latin typeface="arial" panose="020B0604020202020204" pitchFamily="34" charset="0"/>
            </a:endParaRPr>
          </a:p>
          <a:p>
            <a:pPr algn="l"/>
            <a:endParaRPr lang="en-US" b="1" i="0" dirty="0">
              <a:solidFill>
                <a:srgbClr val="202124"/>
              </a:solidFill>
              <a:effectLst/>
              <a:latin typeface="arial" panose="020B0604020202020204" pitchFamily="34" charset="0"/>
            </a:endParaRPr>
          </a:p>
          <a:p>
            <a:pPr algn="l"/>
            <a:endParaRPr lang="en-US" sz="2000" b="1" i="0" dirty="0">
              <a:solidFill>
                <a:srgbClr val="202124"/>
              </a:solidFill>
              <a:effectLst/>
              <a:latin typeface="Sitka Subheading Semibold" pitchFamily="2" charset="0"/>
            </a:endParaRPr>
          </a:p>
          <a:p>
            <a:endParaRPr lang="en-US" sz="2000" b="1" i="0" dirty="0">
              <a:solidFill>
                <a:srgbClr val="202124"/>
              </a:solidFill>
              <a:effectLst/>
              <a:latin typeface="Sitka Subheading Semibold" pitchFamily="2" charset="0"/>
            </a:endParaRPr>
          </a:p>
          <a:p>
            <a:r>
              <a:rPr lang="en-US" sz="2000" b="1" i="0" dirty="0">
                <a:solidFill>
                  <a:srgbClr val="202124"/>
                </a:solidFill>
                <a:effectLst/>
                <a:latin typeface="Sitka Subheading Semibold" pitchFamily="2" charset="0"/>
              </a:rPr>
              <a:t>5 key software testing steps every engineer should perform</a:t>
            </a:r>
            <a:endParaRPr lang="en-US" sz="2000" b="0" i="0" dirty="0">
              <a:solidFill>
                <a:srgbClr val="202124"/>
              </a:solidFill>
              <a:effectLst/>
              <a:latin typeface="Sitka Subheading Semibold" pitchFamily="2" charset="0"/>
            </a:endParaRPr>
          </a:p>
          <a:p>
            <a:pPr algn="l">
              <a:buFont typeface="+mj-lt"/>
              <a:buAutoNum type="arabicPeriod"/>
            </a:pPr>
            <a:r>
              <a:rPr lang="en-US" sz="2000" b="0" i="0" dirty="0">
                <a:solidFill>
                  <a:srgbClr val="002060"/>
                </a:solidFill>
                <a:effectLst/>
                <a:latin typeface="Sitka Subheading Semibold" pitchFamily="2" charset="0"/>
              </a:rPr>
              <a:t>Basic functionality testing. Begin by making sure that every button on every screen works.</a:t>
            </a:r>
          </a:p>
          <a:p>
            <a:pPr algn="l">
              <a:buFont typeface="+mj-lt"/>
              <a:buAutoNum type="arabicPeriod"/>
            </a:pPr>
            <a:r>
              <a:rPr lang="en-US" sz="2000" b="0" i="0" dirty="0">
                <a:solidFill>
                  <a:srgbClr val="002060"/>
                </a:solidFill>
                <a:effectLst/>
                <a:latin typeface="Sitka Subheading Semibold" pitchFamily="2" charset="0"/>
              </a:rPr>
              <a:t>Code review. Another pair of eyes looking at the source code can uncover a lot of problems. </a:t>
            </a:r>
          </a:p>
          <a:p>
            <a:pPr algn="l">
              <a:buFont typeface="+mj-lt"/>
              <a:buAutoNum type="arabicPeriod"/>
            </a:pPr>
            <a:r>
              <a:rPr lang="en-US" sz="2000" b="0" i="0" dirty="0">
                <a:solidFill>
                  <a:srgbClr val="002060"/>
                </a:solidFill>
                <a:effectLst/>
                <a:latin typeface="Sitka Subheading Semibold" pitchFamily="2" charset="0"/>
              </a:rPr>
              <a:t>Static code analysis.</a:t>
            </a:r>
          </a:p>
          <a:p>
            <a:pPr algn="l">
              <a:buFont typeface="+mj-lt"/>
              <a:buAutoNum type="arabicPeriod"/>
            </a:pPr>
            <a:r>
              <a:rPr lang="en-US" sz="2000" b="0" i="0" dirty="0">
                <a:solidFill>
                  <a:srgbClr val="002060"/>
                </a:solidFill>
                <a:effectLst/>
                <a:latin typeface="Sitka Subheading Semibold" pitchFamily="2" charset="0"/>
              </a:rPr>
              <a:t>Unit testing. </a:t>
            </a:r>
          </a:p>
          <a:p>
            <a:pPr algn="l">
              <a:buFont typeface="+mj-lt"/>
              <a:buAutoNum type="arabicPeriod"/>
            </a:pPr>
            <a:r>
              <a:rPr lang="en-US" sz="2000" b="0" i="0" dirty="0">
                <a:solidFill>
                  <a:srgbClr val="002060"/>
                </a:solidFill>
                <a:effectLst/>
                <a:latin typeface="Sitka Subheading Semibold" pitchFamily="2" charset="0"/>
              </a:rPr>
              <a:t>Single-user performance testing.</a:t>
            </a:r>
          </a:p>
          <a:p>
            <a:endParaRPr lang="en-IN" dirty="0"/>
          </a:p>
        </p:txBody>
      </p:sp>
      <p:sp>
        <p:nvSpPr>
          <p:cNvPr id="5" name="TextBox 4">
            <a:extLst>
              <a:ext uri="{FF2B5EF4-FFF2-40B4-BE49-F238E27FC236}">
                <a16:creationId xmlns:a16="http://schemas.microsoft.com/office/drawing/2014/main" id="{CACA4E3B-04B1-F5F7-A092-6049B774C256}"/>
              </a:ext>
            </a:extLst>
          </p:cNvPr>
          <p:cNvSpPr txBox="1"/>
          <p:nvPr/>
        </p:nvSpPr>
        <p:spPr>
          <a:xfrm>
            <a:off x="451183" y="1845733"/>
            <a:ext cx="11029616" cy="1323439"/>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002060"/>
                </a:solidFill>
                <a:effectLst/>
                <a:latin typeface="Sitka Subheading Semibold" pitchFamily="2" charset="0"/>
              </a:rPr>
              <a:t>Testing is based on external expectations - Internal behavior of the application is unknown.</a:t>
            </a:r>
          </a:p>
          <a:p>
            <a:pPr marL="342900" indent="-342900">
              <a:buFont typeface="Arial" panose="020B0604020202020204" pitchFamily="34" charset="0"/>
              <a:buChar char="•"/>
            </a:pPr>
            <a:r>
              <a:rPr lang="en-US" sz="2000" b="0" i="0" dirty="0">
                <a:solidFill>
                  <a:srgbClr val="002060"/>
                </a:solidFill>
                <a:effectLst/>
                <a:latin typeface="Sitka Subheading Semibold" pitchFamily="2" charset="0"/>
              </a:rPr>
              <a:t>Testing is done </a:t>
            </a:r>
            <a:r>
              <a:rPr lang="en-US" sz="2000" b="1" i="0" dirty="0">
                <a:solidFill>
                  <a:srgbClr val="002060"/>
                </a:solidFill>
                <a:effectLst/>
                <a:latin typeface="Sitka Subheading Semibold" pitchFamily="2" charset="0"/>
              </a:rPr>
              <a:t>based on high-level database diagrams and data flow diagrams</a:t>
            </a:r>
            <a:r>
              <a:rPr lang="en-US" sz="2000" b="0" i="0" dirty="0">
                <a:solidFill>
                  <a:srgbClr val="002060"/>
                </a:solidFill>
                <a:effectLst/>
                <a:latin typeface="Sitka Subheading Semibold" pitchFamily="2" charset="0"/>
              </a:rPr>
              <a:t>. </a:t>
            </a:r>
          </a:p>
          <a:p>
            <a:pPr marL="342900" indent="-342900">
              <a:buFont typeface="Arial" panose="020B0604020202020204" pitchFamily="34" charset="0"/>
              <a:buChar char="•"/>
            </a:pPr>
            <a:r>
              <a:rPr lang="en-US" sz="2000" b="0" i="0" dirty="0">
                <a:solidFill>
                  <a:srgbClr val="002060"/>
                </a:solidFill>
                <a:effectLst/>
                <a:latin typeface="Sitka Subheading Semibold" pitchFamily="2" charset="0"/>
              </a:rPr>
              <a:t>Internal workings are fully known, and the tester can design test data accordingly.</a:t>
            </a:r>
            <a:endParaRPr lang="en-IN" sz="2000" dirty="0">
              <a:solidFill>
                <a:srgbClr val="002060"/>
              </a:solidFill>
              <a:latin typeface="Sitka Subheading Semibold" pitchFamily="2" charset="0"/>
            </a:endParaRPr>
          </a:p>
        </p:txBody>
      </p:sp>
      <p:pic>
        <p:nvPicPr>
          <p:cNvPr id="4100" name="Picture 4" descr="Unit Testing">
            <a:extLst>
              <a:ext uri="{FF2B5EF4-FFF2-40B4-BE49-F238E27FC236}">
                <a16:creationId xmlns:a16="http://schemas.microsoft.com/office/drawing/2014/main" id="{7D00503D-6A91-4605-8B3C-6D1C1108D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92067" y="4722802"/>
            <a:ext cx="3556000" cy="2135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933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39EE-4A36-4CA3-94D4-F7FEA2D2411B}"/>
              </a:ext>
            </a:extLst>
          </p:cNvPr>
          <p:cNvSpPr>
            <a:spLocks noGrp="1"/>
          </p:cNvSpPr>
          <p:nvPr>
            <p:ph type="title"/>
          </p:nvPr>
        </p:nvSpPr>
        <p:spPr>
          <a:xfrm>
            <a:off x="581192" y="702156"/>
            <a:ext cx="11029616" cy="1188720"/>
          </a:xfrm>
        </p:spPr>
        <p:txBody>
          <a:bodyPr>
            <a:normAutofit/>
          </a:bodyPr>
          <a:lstStyle/>
          <a:p>
            <a:r>
              <a:rPr lang="en-US" dirty="0"/>
              <a:t>                               </a:t>
            </a:r>
            <a:r>
              <a:rPr lang="en-US" dirty="0">
                <a:latin typeface="Algerian" panose="04020705040A02060702" pitchFamily="82" charset="0"/>
              </a:rPr>
              <a:t>Software Testing Then(Past)</a:t>
            </a:r>
          </a:p>
        </p:txBody>
      </p:sp>
      <p:sp>
        <p:nvSpPr>
          <p:cNvPr id="1033" name="Rectangle 1032">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35" name="Rectangle 1034">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37" name="Rectangle 1036">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39" name="Rectangle 1038">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software testing team goals">
            <a:extLst>
              <a:ext uri="{FF2B5EF4-FFF2-40B4-BE49-F238E27FC236}">
                <a16:creationId xmlns:a16="http://schemas.microsoft.com/office/drawing/2014/main" id="{ED4C1785-262E-0D57-3C1B-F9030934CB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753" r="-3" b="-3"/>
          <a:stretch/>
        </p:blipFill>
        <p:spPr bwMode="auto">
          <a:xfrm>
            <a:off x="611392" y="2347105"/>
            <a:ext cx="5074920" cy="3712464"/>
          </a:xfrm>
          <a:prstGeom prst="rect">
            <a:avLst/>
          </a:prstGeom>
          <a:noFill/>
          <a:extLst>
            <a:ext uri="{909E8E84-426E-40DD-AFC4-6F175D3DCCD1}">
              <a14:hiddenFill xmlns:a14="http://schemas.microsoft.com/office/drawing/2010/main">
                <a:solidFill>
                  <a:srgbClr val="FFFFFF"/>
                </a:solidFill>
              </a14:hiddenFill>
            </a:ext>
          </a:extLst>
        </p:spPr>
      </p:pic>
      <p:sp>
        <p:nvSpPr>
          <p:cNvPr id="39" name="Content Placeholder 38">
            <a:extLst>
              <a:ext uri="{FF2B5EF4-FFF2-40B4-BE49-F238E27FC236}">
                <a16:creationId xmlns:a16="http://schemas.microsoft.com/office/drawing/2014/main" id="{31F14966-A026-9F20-60F5-222175EC2CFB}"/>
              </a:ext>
            </a:extLst>
          </p:cNvPr>
          <p:cNvSpPr>
            <a:spLocks noGrp="1"/>
          </p:cNvSpPr>
          <p:nvPr>
            <p:ph idx="1"/>
          </p:nvPr>
        </p:nvSpPr>
        <p:spPr>
          <a:xfrm>
            <a:off x="6340830" y="2340864"/>
            <a:ext cx="5269977" cy="4197096"/>
          </a:xfrm>
        </p:spPr>
        <p:txBody>
          <a:bodyPr>
            <a:normAutofit lnSpcReduction="10000"/>
          </a:bodyPr>
          <a:lstStyle/>
          <a:p>
            <a:r>
              <a:rPr lang="en-US" sz="2200" dirty="0">
                <a:solidFill>
                  <a:srgbClr val="002060"/>
                </a:solidFill>
                <a:latin typeface="Sitka Subheading Semibold" pitchFamily="2" charset="0"/>
              </a:rPr>
              <a:t>Testing was done by team according to the people choice</a:t>
            </a:r>
          </a:p>
          <a:p>
            <a:r>
              <a:rPr lang="en-US" sz="2200" dirty="0">
                <a:solidFill>
                  <a:srgbClr val="002060"/>
                </a:solidFill>
                <a:latin typeface="Sitka Subheading Semibold" pitchFamily="2" charset="0"/>
              </a:rPr>
              <a:t>Lack of technology</a:t>
            </a:r>
          </a:p>
          <a:p>
            <a:r>
              <a:rPr lang="en-US" sz="2200" dirty="0">
                <a:solidFill>
                  <a:srgbClr val="002060"/>
                </a:solidFill>
                <a:latin typeface="Sitka Subheading Semibold" pitchFamily="2" charset="0"/>
              </a:rPr>
              <a:t>There are less professions for testing due to lack of technical knowledge</a:t>
            </a:r>
          </a:p>
          <a:p>
            <a:r>
              <a:rPr lang="en-US" sz="2200" dirty="0">
                <a:solidFill>
                  <a:srgbClr val="002060"/>
                </a:solidFill>
                <a:latin typeface="Sitka Subheading Semibold" pitchFamily="2" charset="0"/>
              </a:rPr>
              <a:t>Testing was learned by less people </a:t>
            </a:r>
          </a:p>
          <a:p>
            <a:r>
              <a:rPr lang="en-US" sz="2200" dirty="0">
                <a:solidFill>
                  <a:srgbClr val="002060"/>
                </a:solidFill>
                <a:latin typeface="Sitka Subheading Semibold" pitchFamily="2" charset="0"/>
              </a:rPr>
              <a:t>A</a:t>
            </a:r>
            <a:r>
              <a:rPr lang="en-US" sz="2200" b="0" i="0" dirty="0">
                <a:solidFill>
                  <a:srgbClr val="002060"/>
                </a:solidFill>
                <a:effectLst/>
                <a:latin typeface="Sitka Subheading Semibold" pitchFamily="2" charset="0"/>
              </a:rPr>
              <a:t>ll testers were expected to know programming languages and understand the working principles of operating systems.</a:t>
            </a:r>
          </a:p>
          <a:p>
            <a:endParaRPr lang="en-US" sz="2200" dirty="0">
              <a:solidFill>
                <a:srgbClr val="002060"/>
              </a:solidFill>
              <a:latin typeface="Sitka Subheading Semibold" pitchFamily="2" charset="0"/>
            </a:endParaRPr>
          </a:p>
          <a:p>
            <a:endParaRPr lang="en-IN" dirty="0"/>
          </a:p>
        </p:txBody>
      </p:sp>
      <p:sp>
        <p:nvSpPr>
          <p:cNvPr id="20" name="TextBox 19">
            <a:extLst>
              <a:ext uri="{FF2B5EF4-FFF2-40B4-BE49-F238E27FC236}">
                <a16:creationId xmlns:a16="http://schemas.microsoft.com/office/drawing/2014/main" id="{E632AAD4-A760-BEA5-2889-C6A0AF9018C1}"/>
              </a:ext>
            </a:extLst>
          </p:cNvPr>
          <p:cNvSpPr txBox="1"/>
          <p:nvPr/>
        </p:nvSpPr>
        <p:spPr>
          <a:xfrm>
            <a:off x="4241830" y="5355496"/>
            <a:ext cx="4080929" cy="3554819"/>
          </a:xfrm>
          <a:prstGeom prst="rect">
            <a:avLst/>
          </a:prstGeom>
          <a:noFill/>
        </p:spPr>
        <p:txBody>
          <a:bodyPr wrap="square">
            <a:spAutoFit/>
          </a:bodyPr>
          <a:lstStyle/>
          <a:p>
            <a:pPr marL="285750" indent="-285750">
              <a:spcAft>
                <a:spcPts val="600"/>
              </a:spcAft>
              <a:buFont typeface="Arial" panose="020B0604020202020204" pitchFamily="34" charset="0"/>
              <a:buChar char="•"/>
            </a:pPr>
            <a:endParaRPr lang="en-US">
              <a:solidFill>
                <a:srgbClr val="002060"/>
              </a:solidFill>
              <a:latin typeface="Sitka Subheading Semibold" pitchFamily="2" charset="0"/>
            </a:endParaRPr>
          </a:p>
          <a:p>
            <a:pPr marL="285750" indent="-285750">
              <a:spcAft>
                <a:spcPts val="600"/>
              </a:spcAft>
              <a:buFont typeface="Arial" panose="020B0604020202020204" pitchFamily="34" charset="0"/>
              <a:buChar char="•"/>
            </a:pPr>
            <a:endParaRPr lang="en-US">
              <a:solidFill>
                <a:srgbClr val="002060"/>
              </a:solidFill>
              <a:latin typeface="Sitka Subheading Semibold" pitchFamily="2" charset="0"/>
            </a:endParaRPr>
          </a:p>
          <a:p>
            <a:pPr marL="285750" indent="-285750">
              <a:spcAft>
                <a:spcPts val="600"/>
              </a:spcAft>
              <a:buFont typeface="Arial" panose="020B0604020202020204" pitchFamily="34" charset="0"/>
              <a:buChar char="•"/>
            </a:pPr>
            <a:endParaRPr lang="en-US">
              <a:solidFill>
                <a:srgbClr val="002060"/>
              </a:solidFill>
              <a:latin typeface="Sitka Subheading Semibold" pitchFamily="2" charset="0"/>
            </a:endParaRPr>
          </a:p>
          <a:p>
            <a:pPr marL="285750" indent="-285750">
              <a:spcAft>
                <a:spcPts val="600"/>
              </a:spcAft>
              <a:buFont typeface="Arial" panose="020B0604020202020204" pitchFamily="34" charset="0"/>
              <a:buChar char="•"/>
            </a:pPr>
            <a:endParaRPr lang="en-US">
              <a:solidFill>
                <a:srgbClr val="002060"/>
              </a:solidFill>
              <a:latin typeface="Sitka Subheading Semibold" pitchFamily="2" charset="0"/>
            </a:endParaRPr>
          </a:p>
          <a:p>
            <a:pPr marL="285750" indent="-285750">
              <a:spcAft>
                <a:spcPts val="600"/>
              </a:spcAft>
              <a:buFont typeface="Arial" panose="020B0604020202020204" pitchFamily="34" charset="0"/>
              <a:buChar char="•"/>
            </a:pPr>
            <a:endParaRPr lang="en-US">
              <a:solidFill>
                <a:srgbClr val="002060"/>
              </a:solidFill>
              <a:latin typeface="Sitka Subheading Semibold" pitchFamily="2" charset="0"/>
            </a:endParaRPr>
          </a:p>
          <a:p>
            <a:pPr marL="285750" indent="-285750">
              <a:spcAft>
                <a:spcPts val="600"/>
              </a:spcAft>
              <a:buFont typeface="Arial" panose="020B0604020202020204" pitchFamily="34" charset="0"/>
              <a:buChar char="•"/>
            </a:pPr>
            <a:endParaRPr lang="en-US">
              <a:solidFill>
                <a:srgbClr val="002060"/>
              </a:solidFill>
              <a:latin typeface="Sitka Subheading Semibold" pitchFamily="2" charset="0"/>
            </a:endParaRPr>
          </a:p>
          <a:p>
            <a:pPr marL="285750" indent="-285750">
              <a:spcAft>
                <a:spcPts val="600"/>
              </a:spcAft>
              <a:buFont typeface="Arial" panose="020B0604020202020204" pitchFamily="34" charset="0"/>
              <a:buChar char="•"/>
            </a:pPr>
            <a:endParaRPr lang="en-US">
              <a:solidFill>
                <a:srgbClr val="002060"/>
              </a:solidFill>
              <a:latin typeface="Sitka Subheading Semibold" pitchFamily="2" charset="0"/>
            </a:endParaRPr>
          </a:p>
          <a:p>
            <a:pPr marL="285750" indent="-285750">
              <a:spcAft>
                <a:spcPts val="600"/>
              </a:spcAft>
              <a:buFont typeface="Arial" panose="020B0604020202020204" pitchFamily="34" charset="0"/>
              <a:buChar char="•"/>
            </a:pPr>
            <a:endParaRPr lang="en-US">
              <a:solidFill>
                <a:srgbClr val="002060"/>
              </a:solidFill>
              <a:latin typeface="Sitka Subheading Semibold" pitchFamily="2" charset="0"/>
            </a:endParaRPr>
          </a:p>
          <a:p>
            <a:pPr marL="285750" indent="-285750">
              <a:spcAft>
                <a:spcPts val="600"/>
              </a:spcAft>
              <a:buFont typeface="Arial" panose="020B0604020202020204" pitchFamily="34" charset="0"/>
              <a:buChar char="•"/>
            </a:pPr>
            <a:endParaRPr lang="en-US">
              <a:solidFill>
                <a:srgbClr val="002060"/>
              </a:solidFill>
              <a:latin typeface="Sitka Subheading Semibold" pitchFamily="2" charset="0"/>
            </a:endParaRPr>
          </a:p>
          <a:p>
            <a:pPr marL="285750" indent="-285750">
              <a:spcAft>
                <a:spcPts val="600"/>
              </a:spcAft>
              <a:buFont typeface="Arial" panose="020B0604020202020204" pitchFamily="34" charset="0"/>
              <a:buChar char="•"/>
            </a:pPr>
            <a:endParaRPr lang="en-US">
              <a:solidFill>
                <a:srgbClr val="002060"/>
              </a:solidFill>
              <a:latin typeface="Sitka Subheading Semibold" pitchFamily="2" charset="0"/>
            </a:endParaRPr>
          </a:p>
        </p:txBody>
      </p:sp>
    </p:spTree>
    <p:extLst>
      <p:ext uri="{BB962C8B-B14F-4D97-AF65-F5344CB8AC3E}">
        <p14:creationId xmlns:p14="http://schemas.microsoft.com/office/powerpoint/2010/main" val="3966093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C6670-9CB1-5707-CF0B-757D0CA8EE79}"/>
              </a:ext>
            </a:extLst>
          </p:cNvPr>
          <p:cNvSpPr>
            <a:spLocks noGrp="1"/>
          </p:cNvSpPr>
          <p:nvPr>
            <p:ph type="title"/>
          </p:nvPr>
        </p:nvSpPr>
        <p:spPr>
          <a:xfrm>
            <a:off x="581192" y="702156"/>
            <a:ext cx="11029616" cy="635577"/>
          </a:xfrm>
        </p:spPr>
        <p:txBody>
          <a:bodyPr>
            <a:normAutofit/>
          </a:bodyPr>
          <a:lstStyle/>
          <a:p>
            <a:r>
              <a:rPr lang="en-US" dirty="0">
                <a:latin typeface="Algerian" panose="04020705040A02060702" pitchFamily="82" charset="0"/>
              </a:rPr>
              <a:t>                          Software Testing Now (present)</a:t>
            </a:r>
            <a:endParaRPr lang="en-IN" dirty="0">
              <a:latin typeface="Algerian" panose="04020705040A02060702" pitchFamily="82" charset="0"/>
            </a:endParaRPr>
          </a:p>
        </p:txBody>
      </p:sp>
      <p:sp>
        <p:nvSpPr>
          <p:cNvPr id="5131" name="Rectangle 5130">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5133" name="Rectangle 5132">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135" name="Rectangle 5134">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5137" name="Rectangle 5136">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6" name="Picture 6" descr="5 Most critical job roles in a software testing team">
            <a:extLst>
              <a:ext uri="{FF2B5EF4-FFF2-40B4-BE49-F238E27FC236}">
                <a16:creationId xmlns:a16="http://schemas.microsoft.com/office/drawing/2014/main" id="{4ED09BD7-00B4-BCBE-237D-382546FFD6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092" r="15532" b="-3"/>
          <a:stretch/>
        </p:blipFill>
        <p:spPr bwMode="auto">
          <a:xfrm>
            <a:off x="611392" y="2347105"/>
            <a:ext cx="5074920" cy="371246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775D43D-9C96-01B7-1DE4-D0ED0B304BFA}"/>
              </a:ext>
            </a:extLst>
          </p:cNvPr>
          <p:cNvSpPr>
            <a:spLocks noGrp="1"/>
          </p:cNvSpPr>
          <p:nvPr>
            <p:ph idx="1"/>
          </p:nvPr>
        </p:nvSpPr>
        <p:spPr>
          <a:xfrm>
            <a:off x="6340830" y="2340864"/>
            <a:ext cx="5269977" cy="3634486"/>
          </a:xfrm>
        </p:spPr>
        <p:txBody>
          <a:bodyPr>
            <a:normAutofit/>
          </a:bodyPr>
          <a:lstStyle/>
          <a:p>
            <a:pPr fontAlgn="t">
              <a:buFont typeface="Arial" panose="020B0604020202020204" pitchFamily="34" charset="0"/>
              <a:buChar char="•"/>
            </a:pPr>
            <a:r>
              <a:rPr lang="en-US" sz="2000" dirty="0">
                <a:solidFill>
                  <a:srgbClr val="002060"/>
                </a:solidFill>
                <a:latin typeface="Sitka Subheading Semibold" pitchFamily="2" charset="0"/>
              </a:rPr>
              <a:t>Technology was improved</a:t>
            </a:r>
          </a:p>
          <a:p>
            <a:pPr fontAlgn="t">
              <a:buFont typeface="Arial" panose="020B0604020202020204" pitchFamily="34" charset="0"/>
              <a:buChar char="•"/>
            </a:pPr>
            <a:r>
              <a:rPr lang="en-US" sz="2000" dirty="0">
                <a:solidFill>
                  <a:srgbClr val="002060"/>
                </a:solidFill>
                <a:latin typeface="Sitka Subheading Semibold" pitchFamily="2" charset="0"/>
              </a:rPr>
              <a:t>Each tester has technical knowledge</a:t>
            </a:r>
          </a:p>
          <a:p>
            <a:pPr fontAlgn="t">
              <a:buFont typeface="Arial" panose="020B0604020202020204" pitchFamily="34" charset="0"/>
              <a:buChar char="•"/>
            </a:pPr>
            <a:r>
              <a:rPr lang="en-US" sz="2000" dirty="0">
                <a:solidFill>
                  <a:srgbClr val="002060"/>
                </a:solidFill>
                <a:latin typeface="Sitka Subheading Semibold" pitchFamily="2" charset="0"/>
              </a:rPr>
              <a:t>Testing was done separately by each person in a team </a:t>
            </a:r>
          </a:p>
          <a:p>
            <a:pPr fontAlgn="t">
              <a:buFont typeface="Arial" panose="020B0604020202020204" pitchFamily="34" charset="0"/>
              <a:buChar char="•"/>
            </a:pPr>
            <a:r>
              <a:rPr lang="en-US" sz="2000" b="0" i="0" dirty="0">
                <a:solidFill>
                  <a:srgbClr val="002060"/>
                </a:solidFill>
                <a:effectLst/>
                <a:latin typeface="Sitka Subheading Semibold" pitchFamily="2" charset="0"/>
              </a:rPr>
              <a:t>Testing was not done in a hu</a:t>
            </a:r>
            <a:r>
              <a:rPr lang="en-US" sz="2000" dirty="0">
                <a:solidFill>
                  <a:srgbClr val="002060"/>
                </a:solidFill>
                <a:latin typeface="Sitka Subheading Semibold" pitchFamily="2" charset="0"/>
              </a:rPr>
              <a:t>ge way</a:t>
            </a:r>
          </a:p>
        </p:txBody>
      </p:sp>
    </p:spTree>
    <p:extLst>
      <p:ext uri="{BB962C8B-B14F-4D97-AF65-F5344CB8AC3E}">
        <p14:creationId xmlns:p14="http://schemas.microsoft.com/office/powerpoint/2010/main" val="294490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EED6-DA59-654D-32FB-13420BC61A11}"/>
              </a:ext>
            </a:extLst>
          </p:cNvPr>
          <p:cNvSpPr>
            <a:spLocks noGrp="1"/>
          </p:cNvSpPr>
          <p:nvPr>
            <p:ph type="title"/>
          </p:nvPr>
        </p:nvSpPr>
        <p:spPr>
          <a:xfrm>
            <a:off x="581192" y="702156"/>
            <a:ext cx="11029616" cy="677911"/>
          </a:xfrm>
        </p:spPr>
        <p:txBody>
          <a:bodyPr/>
          <a:lstStyle/>
          <a:p>
            <a:r>
              <a:rPr lang="en-US" dirty="0">
                <a:latin typeface="Algerian" panose="04020705040A02060702" pitchFamily="82" charset="0"/>
              </a:rPr>
              <a:t>                                  Scope Of Software testing</a:t>
            </a:r>
            <a:endParaRPr lang="en-IN" dirty="0">
              <a:latin typeface="Algerian" panose="04020705040A02060702" pitchFamily="82" charset="0"/>
            </a:endParaRPr>
          </a:p>
        </p:txBody>
      </p:sp>
      <p:pic>
        <p:nvPicPr>
          <p:cNvPr id="6146" name="Picture 2" descr="What Is The Scope of Software Testing? – Learning Guide">
            <a:extLst>
              <a:ext uri="{FF2B5EF4-FFF2-40B4-BE49-F238E27FC236}">
                <a16:creationId xmlns:a16="http://schemas.microsoft.com/office/drawing/2014/main" id="{10EBDC62-695C-ABF0-4174-A48A206349E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30519" y="1682528"/>
            <a:ext cx="4330962" cy="268627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421A18E-68D2-98B1-3690-4E97DCDAFA9E}"/>
              </a:ext>
            </a:extLst>
          </p:cNvPr>
          <p:cNvSpPr txBox="1"/>
          <p:nvPr/>
        </p:nvSpPr>
        <p:spPr>
          <a:xfrm>
            <a:off x="668867" y="4828506"/>
            <a:ext cx="10941941" cy="1323439"/>
          </a:xfrm>
          <a:prstGeom prst="rect">
            <a:avLst/>
          </a:prstGeom>
          <a:noFill/>
        </p:spPr>
        <p:txBody>
          <a:bodyPr wrap="square">
            <a:spAutoFit/>
          </a:bodyPr>
          <a:lstStyle/>
          <a:p>
            <a:r>
              <a:rPr lang="en-US" sz="2000" b="0" i="0" dirty="0">
                <a:solidFill>
                  <a:srgbClr val="002060"/>
                </a:solidFill>
                <a:effectLst/>
                <a:latin typeface="Sitka Subheading Semibold" pitchFamily="2" charset="0"/>
              </a:rPr>
              <a:t>The Scope Of Software Testing</a:t>
            </a:r>
            <a:r>
              <a:rPr lang="en-US" sz="2000" dirty="0">
                <a:solidFill>
                  <a:srgbClr val="002060"/>
                </a:solidFill>
                <a:latin typeface="Sitka Subheading Semibold" pitchFamily="2" charset="0"/>
              </a:rPr>
              <a:t>:</a:t>
            </a:r>
            <a:r>
              <a:rPr lang="en-US" sz="2000" b="0" i="0" dirty="0">
                <a:solidFill>
                  <a:srgbClr val="002060"/>
                </a:solidFill>
                <a:effectLst/>
                <a:latin typeface="Sitka Subheading Semibold" pitchFamily="2" charset="0"/>
              </a:rPr>
              <a:t> </a:t>
            </a:r>
          </a:p>
          <a:p>
            <a:pPr marL="342900" indent="-342900">
              <a:buFont typeface="Arial" panose="020B0604020202020204" pitchFamily="34" charset="0"/>
              <a:buChar char="•"/>
            </a:pPr>
            <a:r>
              <a:rPr lang="en-US" sz="2000" b="0" i="0" dirty="0">
                <a:solidFill>
                  <a:srgbClr val="002060"/>
                </a:solidFill>
                <a:effectLst/>
                <a:latin typeface="Sitka Subheading Semibold" pitchFamily="2" charset="0"/>
              </a:rPr>
              <a:t>Technically, Software Testing is </a:t>
            </a:r>
            <a:r>
              <a:rPr lang="en-US" sz="2000" b="1" i="0" dirty="0">
                <a:solidFill>
                  <a:srgbClr val="002060"/>
                </a:solidFill>
                <a:effectLst/>
                <a:latin typeface="Sitka Subheading Semibold" pitchFamily="2" charset="0"/>
              </a:rPr>
              <a:t>an investigation conducted to provide stakeholders with information about the quality of a particular product or service under test</a:t>
            </a:r>
            <a:r>
              <a:rPr lang="en-US" sz="2000" b="0" i="0" dirty="0">
                <a:solidFill>
                  <a:srgbClr val="002060"/>
                </a:solidFill>
                <a:effectLst/>
                <a:latin typeface="Sitka Subheading Semibold" pitchFamily="2" charset="0"/>
              </a:rPr>
              <a:t>.</a:t>
            </a:r>
          </a:p>
          <a:p>
            <a:pPr marL="342900" indent="-342900">
              <a:buFont typeface="Arial" panose="020B0604020202020204" pitchFamily="34" charset="0"/>
              <a:buChar char="•"/>
            </a:pPr>
            <a:r>
              <a:rPr lang="en-US" sz="2000" b="0" i="0" dirty="0">
                <a:solidFill>
                  <a:srgbClr val="002060"/>
                </a:solidFill>
                <a:effectLst/>
                <a:latin typeface="Sitka Subheading Semibold" pitchFamily="2" charset="0"/>
              </a:rPr>
              <a:t>In other words, software testing is a process of verification and validation.</a:t>
            </a:r>
            <a:endParaRPr lang="en-IN" sz="2000" dirty="0">
              <a:solidFill>
                <a:srgbClr val="002060"/>
              </a:solidFill>
              <a:latin typeface="Sitka Subheading Semibold" pitchFamily="2" charset="0"/>
            </a:endParaRPr>
          </a:p>
        </p:txBody>
      </p:sp>
    </p:spTree>
    <p:extLst>
      <p:ext uri="{BB962C8B-B14F-4D97-AF65-F5344CB8AC3E}">
        <p14:creationId xmlns:p14="http://schemas.microsoft.com/office/powerpoint/2010/main" val="4271449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9BFF-C1C2-528B-98E9-4B67BBDE8FAC}"/>
              </a:ext>
            </a:extLst>
          </p:cNvPr>
          <p:cNvSpPr>
            <a:spLocks noGrp="1"/>
          </p:cNvSpPr>
          <p:nvPr>
            <p:ph type="title"/>
          </p:nvPr>
        </p:nvSpPr>
        <p:spPr>
          <a:xfrm>
            <a:off x="581192" y="702156"/>
            <a:ext cx="11029616" cy="760884"/>
          </a:xfrm>
        </p:spPr>
        <p:txBody>
          <a:bodyPr/>
          <a:lstStyle/>
          <a:p>
            <a:r>
              <a:rPr lang="en-US" dirty="0"/>
              <a:t>                  </a:t>
            </a:r>
            <a:r>
              <a:rPr lang="en-US" dirty="0">
                <a:latin typeface="Algerian" panose="04020705040A02060702" pitchFamily="82" charset="0"/>
              </a:rPr>
              <a:t>Factors influencing the Scope of Testing</a:t>
            </a:r>
            <a:endParaRPr lang="en-IN" dirty="0">
              <a:latin typeface="Algerian" panose="04020705040A02060702" pitchFamily="82" charset="0"/>
            </a:endParaRPr>
          </a:p>
        </p:txBody>
      </p:sp>
      <p:pic>
        <p:nvPicPr>
          <p:cNvPr id="7170" name="Picture 2" descr="Gray-box">
            <a:extLst>
              <a:ext uri="{FF2B5EF4-FFF2-40B4-BE49-F238E27FC236}">
                <a16:creationId xmlns:a16="http://schemas.microsoft.com/office/drawing/2014/main" id="{87D946E7-4B66-3D64-2B6E-EF1C5D106B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80298" y="3501668"/>
            <a:ext cx="6025896" cy="265417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17F2E79-3410-9169-6386-2000AB7E55FB}"/>
              </a:ext>
            </a:extLst>
          </p:cNvPr>
          <p:cNvSpPr txBox="1"/>
          <p:nvPr/>
        </p:nvSpPr>
        <p:spPr>
          <a:xfrm>
            <a:off x="581192" y="1856233"/>
            <a:ext cx="10625002" cy="2862322"/>
          </a:xfrm>
          <a:prstGeom prst="rect">
            <a:avLst/>
          </a:prstGeom>
          <a:noFill/>
        </p:spPr>
        <p:txBody>
          <a:bodyPr wrap="square">
            <a:spAutoFit/>
          </a:bodyPr>
          <a:lstStyle/>
          <a:p>
            <a:pPr algn="l">
              <a:buFont typeface="Arial" panose="020B0604020202020204" pitchFamily="34" charset="0"/>
              <a:buChar char="•"/>
            </a:pPr>
            <a:r>
              <a:rPr lang="en-US" sz="2000" b="0" i="0" dirty="0">
                <a:solidFill>
                  <a:srgbClr val="002060"/>
                </a:solidFill>
                <a:effectLst/>
                <a:latin typeface="Sitka Subheading Semibold" pitchFamily="2" charset="0"/>
              </a:rPr>
              <a:t>Documentation: Maintaining good documentation with detailed information overall adds advantage to software development project. ...</a:t>
            </a:r>
          </a:p>
          <a:p>
            <a:pPr algn="l">
              <a:buFont typeface="Arial" panose="020B0604020202020204" pitchFamily="34" charset="0"/>
              <a:buChar char="•"/>
            </a:pPr>
            <a:r>
              <a:rPr lang="en-US" sz="2000" b="0" i="0" dirty="0">
                <a:solidFill>
                  <a:srgbClr val="002060"/>
                </a:solidFill>
                <a:effectLst/>
                <a:latin typeface="Sitka Subheading Semibold" pitchFamily="2" charset="0"/>
              </a:rPr>
              <a:t>Software Application Size: ...</a:t>
            </a:r>
          </a:p>
          <a:p>
            <a:pPr algn="l">
              <a:buFont typeface="Arial" panose="020B0604020202020204" pitchFamily="34" charset="0"/>
              <a:buChar char="•"/>
            </a:pPr>
            <a:r>
              <a:rPr lang="en-US" sz="2000" b="0" i="0" dirty="0">
                <a:solidFill>
                  <a:srgbClr val="002060"/>
                </a:solidFill>
                <a:effectLst/>
                <a:latin typeface="Sitka Subheading Semibold" pitchFamily="2" charset="0"/>
              </a:rPr>
              <a:t>Software Life Cycle: ...</a:t>
            </a:r>
          </a:p>
          <a:p>
            <a:pPr algn="l">
              <a:buFont typeface="Arial" panose="020B0604020202020204" pitchFamily="34" charset="0"/>
              <a:buChar char="•"/>
            </a:pPr>
            <a:r>
              <a:rPr lang="en-US" sz="2000" b="0" i="0" dirty="0">
                <a:solidFill>
                  <a:srgbClr val="002060"/>
                </a:solidFill>
                <a:effectLst/>
                <a:latin typeface="Sitka Subheading Semibold" pitchFamily="2" charset="0"/>
              </a:rPr>
              <a:t>Process Maturity: ...</a:t>
            </a:r>
          </a:p>
          <a:p>
            <a:pPr algn="l">
              <a:buFont typeface="Arial" panose="020B0604020202020204" pitchFamily="34" charset="0"/>
              <a:buChar char="•"/>
            </a:pPr>
            <a:r>
              <a:rPr lang="en-US" sz="2000" b="0" i="0" dirty="0">
                <a:solidFill>
                  <a:srgbClr val="002060"/>
                </a:solidFill>
                <a:effectLst/>
                <a:latin typeface="Sitka Subheading Semibold" pitchFamily="2" charset="0"/>
              </a:rPr>
              <a:t>Time: ...</a:t>
            </a:r>
          </a:p>
          <a:p>
            <a:pPr algn="l">
              <a:buFont typeface="Arial" panose="020B0604020202020204" pitchFamily="34" charset="0"/>
              <a:buChar char="•"/>
            </a:pPr>
            <a:r>
              <a:rPr lang="en-US" sz="2000" b="0" i="0" dirty="0">
                <a:solidFill>
                  <a:srgbClr val="002060"/>
                </a:solidFill>
                <a:effectLst/>
                <a:latin typeface="Sitka Subheading Semibold" pitchFamily="2" charset="0"/>
              </a:rPr>
              <a:t>Skilled Team: ...</a:t>
            </a:r>
          </a:p>
          <a:p>
            <a:pPr algn="l">
              <a:buFont typeface="Arial" panose="020B0604020202020204" pitchFamily="34" charset="0"/>
              <a:buChar char="•"/>
            </a:pPr>
            <a:r>
              <a:rPr lang="en-US" sz="2000" b="0" i="0" dirty="0">
                <a:solidFill>
                  <a:srgbClr val="002060"/>
                </a:solidFill>
                <a:effectLst/>
                <a:latin typeface="Sitka Subheading Semibold" pitchFamily="2" charset="0"/>
              </a:rPr>
              <a:t>Team and Work Relationship: ...</a:t>
            </a:r>
          </a:p>
          <a:p>
            <a:pPr algn="l">
              <a:buFont typeface="Arial" panose="020B0604020202020204" pitchFamily="34" charset="0"/>
              <a:buChar char="•"/>
            </a:pPr>
            <a:r>
              <a:rPr lang="en-US" sz="2000" b="0" i="0" dirty="0">
                <a:solidFill>
                  <a:srgbClr val="002060"/>
                </a:solidFill>
                <a:effectLst/>
                <a:latin typeface="Sitka Subheading Semibold" pitchFamily="2" charset="0"/>
              </a:rPr>
              <a:t>Test Results:</a:t>
            </a:r>
          </a:p>
        </p:txBody>
      </p:sp>
    </p:spTree>
    <p:extLst>
      <p:ext uri="{BB962C8B-B14F-4D97-AF65-F5344CB8AC3E}">
        <p14:creationId xmlns:p14="http://schemas.microsoft.com/office/powerpoint/2010/main" val="2097875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27E8B3-684B-A1AF-FF63-088C2894EF12}"/>
              </a:ext>
            </a:extLst>
          </p:cNvPr>
          <p:cNvSpPr>
            <a:spLocks noGrp="1"/>
          </p:cNvSpPr>
          <p:nvPr>
            <p:ph type="title"/>
          </p:nvPr>
        </p:nvSpPr>
        <p:spPr>
          <a:xfrm>
            <a:off x="581192" y="702156"/>
            <a:ext cx="11029616" cy="605436"/>
          </a:xfrm>
        </p:spPr>
        <p:txBody>
          <a:bodyPr>
            <a:normAutofit/>
          </a:bodyPr>
          <a:lstStyle/>
          <a:p>
            <a:r>
              <a:rPr lang="en-US" dirty="0"/>
              <a:t>                                         </a:t>
            </a:r>
            <a:r>
              <a:rPr lang="en-US" dirty="0">
                <a:latin typeface="Algerian" panose="04020705040A02060702" pitchFamily="82" charset="0"/>
              </a:rPr>
              <a:t>Risk Based Testing</a:t>
            </a:r>
            <a:endParaRPr lang="en-IN" dirty="0">
              <a:latin typeface="Algerian" panose="04020705040A02060702" pitchFamily="82" charset="0"/>
            </a:endParaRPr>
          </a:p>
        </p:txBody>
      </p:sp>
      <p:sp>
        <p:nvSpPr>
          <p:cNvPr id="8201" name="Rectangle 8200">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8203" name="Rectangle 8202">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205" name="Rectangle 8204">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0F47BDFC-CCB3-4962-FAC0-EB2F61E99C86}"/>
              </a:ext>
            </a:extLst>
          </p:cNvPr>
          <p:cNvSpPr>
            <a:spLocks noGrp="1"/>
          </p:cNvSpPr>
          <p:nvPr>
            <p:ph idx="1"/>
          </p:nvPr>
        </p:nvSpPr>
        <p:spPr>
          <a:xfrm>
            <a:off x="446533" y="2009748"/>
            <a:ext cx="7149080" cy="4564788"/>
          </a:xfrm>
        </p:spPr>
        <p:txBody>
          <a:bodyPr>
            <a:normAutofit fontScale="92500" lnSpcReduction="10000"/>
          </a:bodyPr>
          <a:lstStyle/>
          <a:p>
            <a:r>
              <a:rPr lang="en-US" sz="2200" b="1" i="0" dirty="0">
                <a:solidFill>
                  <a:srgbClr val="002060"/>
                </a:solidFill>
                <a:effectLst/>
                <a:latin typeface="Sitka Banner Semibold" pitchFamily="2" charset="0"/>
              </a:rPr>
              <a:t>Risk Based Testing (RBT)</a:t>
            </a:r>
            <a:r>
              <a:rPr lang="en-US" sz="2200" b="0" i="0" dirty="0">
                <a:solidFill>
                  <a:srgbClr val="002060"/>
                </a:solidFill>
                <a:effectLst/>
                <a:latin typeface="Sitka Banner Semibold" pitchFamily="2" charset="0"/>
              </a:rPr>
              <a:t> is a software testing type which is based on the probability of risk. It involves assessing the risk based on software complexity, criticality of business, frequency of use, possible areas with</a:t>
            </a:r>
            <a:r>
              <a:rPr lang="en-US" sz="2200" b="0" i="0" u="none" strike="noStrike" dirty="0">
                <a:solidFill>
                  <a:srgbClr val="002060"/>
                </a:solidFill>
                <a:effectLst/>
                <a:latin typeface="Sitka Banner Semibold" pitchFamily="2" charset="0"/>
                <a:hlinkClick r:id="rId2">
                  <a:extLst>
                    <a:ext uri="{A12FA001-AC4F-418D-AE19-62706E023703}">
                      <ahyp:hlinkClr xmlns:ahyp="http://schemas.microsoft.com/office/drawing/2018/hyperlinkcolor" val="tx"/>
                    </a:ext>
                  </a:extLst>
                </a:hlinkClick>
              </a:rPr>
              <a:t> Defect </a:t>
            </a:r>
            <a:r>
              <a:rPr lang="en-US" sz="2200" b="0" i="0" dirty="0">
                <a:solidFill>
                  <a:srgbClr val="002060"/>
                </a:solidFill>
                <a:effectLst/>
                <a:latin typeface="Sitka Banner Semibold" pitchFamily="2" charset="0"/>
              </a:rPr>
              <a:t>etc. Risk based testing prioritizes testing of features and functions of the software application which are more impactful and likely to have defects.</a:t>
            </a:r>
          </a:p>
          <a:p>
            <a:r>
              <a:rPr lang="en-US" sz="2200" b="0" i="0" dirty="0">
                <a:solidFill>
                  <a:srgbClr val="002060"/>
                </a:solidFill>
                <a:effectLst/>
                <a:latin typeface="Sitka Banner Semibold" pitchFamily="2" charset="0"/>
              </a:rPr>
              <a:t>Risks can be positive or negative.</a:t>
            </a:r>
          </a:p>
          <a:p>
            <a:pPr>
              <a:buFont typeface="Arial" panose="020B0604020202020204" pitchFamily="34" charset="0"/>
              <a:buChar char="•"/>
            </a:pPr>
            <a:r>
              <a:rPr lang="en-US" sz="2200" b="1" i="0" dirty="0">
                <a:solidFill>
                  <a:srgbClr val="002060"/>
                </a:solidFill>
                <a:effectLst/>
                <a:latin typeface="Sitka Banner Semibold" pitchFamily="2" charset="0"/>
              </a:rPr>
              <a:t>Positive risks</a:t>
            </a:r>
            <a:r>
              <a:rPr lang="en-US" sz="2200" b="0" i="0" dirty="0">
                <a:solidFill>
                  <a:srgbClr val="002060"/>
                </a:solidFill>
                <a:effectLst/>
                <a:latin typeface="Sitka Banner Semibold" pitchFamily="2" charset="0"/>
              </a:rPr>
              <a:t> are referred to as opportunities and help in business sustainability. For example, investing in a New project, Changing business processes, Developing new products.</a:t>
            </a:r>
          </a:p>
          <a:p>
            <a:pPr>
              <a:buFont typeface="Arial" panose="020B0604020202020204" pitchFamily="34" charset="0"/>
              <a:buChar char="•"/>
            </a:pPr>
            <a:r>
              <a:rPr lang="en-US" sz="2200" b="1" i="0" dirty="0">
                <a:solidFill>
                  <a:srgbClr val="002060"/>
                </a:solidFill>
                <a:effectLst/>
                <a:latin typeface="Sitka Banner Semibold" pitchFamily="2" charset="0"/>
              </a:rPr>
              <a:t>Negative Risks</a:t>
            </a:r>
            <a:r>
              <a:rPr lang="en-US" sz="2200" b="0" i="0" dirty="0">
                <a:solidFill>
                  <a:srgbClr val="002060"/>
                </a:solidFill>
                <a:effectLst/>
                <a:latin typeface="Sitka Banner Semibold" pitchFamily="2" charset="0"/>
              </a:rPr>
              <a:t> are referred to as threats and recommendations to minimize or eliminate them must be implemented for project success.</a:t>
            </a:r>
          </a:p>
          <a:p>
            <a:endParaRPr lang="en-IN" dirty="0">
              <a:latin typeface="Sitka Banner Semibold" pitchFamily="2" charset="0"/>
            </a:endParaRPr>
          </a:p>
        </p:txBody>
      </p:sp>
      <p:sp>
        <p:nvSpPr>
          <p:cNvPr id="8207" name="Rectangle 8206">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6" y="2180496"/>
            <a:ext cx="3703321"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Risk Based Testing Approach">
            <a:extLst>
              <a:ext uri="{FF2B5EF4-FFF2-40B4-BE49-F238E27FC236}">
                <a16:creationId xmlns:a16="http://schemas.microsoft.com/office/drawing/2014/main" id="{BA44630C-AD22-F295-C424-0FE5552A41E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408203" y="2499053"/>
            <a:ext cx="2971205" cy="3405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944896"/>
      </p:ext>
    </p:extLst>
  </p:cSld>
  <p:clrMapOvr>
    <a:masterClrMapping/>
  </p:clrMapOvr>
</p:sld>
</file>

<file path=ppt/theme/theme1.xml><?xml version="1.0" encoding="utf-8"?>
<a:theme xmlns:a="http://schemas.openxmlformats.org/drawingml/2006/main" name="DividendVTI">
  <a:themeElements>
    <a:clrScheme name="Aspect">
      <a:dk1>
        <a:sysClr val="windowText" lastClr="000000"/>
      </a:dk1>
      <a:lt1>
        <a:sysClr val="window" lastClr="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BD2D995-20F0-4C14-BF62-1248AB4B484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B3242A4-1E6A-4E02-809C-4A24066EC01D}">
  <ds:schemaRefs>
    <ds:schemaRef ds:uri="http://schemas.microsoft.com/sharepoint/v3/contenttype/forms"/>
  </ds:schemaRefs>
</ds:datastoreItem>
</file>

<file path=customXml/itemProps3.xml><?xml version="1.0" encoding="utf-8"?>
<ds:datastoreItem xmlns:ds="http://schemas.openxmlformats.org/officeDocument/2006/customXml" ds:itemID="{965255AC-12AC-4323-AA35-9BAC798B66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13085c86-4bcb-460a-a6f0-b373421c6323}" enabled="0" method="" siteId="{13085c86-4bcb-460a-a6f0-b373421c6323}" removed="1"/>
</clbl:labelList>
</file>

<file path=docProps/app.xml><?xml version="1.0" encoding="utf-8"?>
<Properties xmlns="http://schemas.openxmlformats.org/officeDocument/2006/extended-properties" xmlns:vt="http://schemas.openxmlformats.org/officeDocument/2006/docPropsVTypes">
  <Template>{F3C9DE2F-DBB4-4FBA-AED5-555B3FC43630}tf67061901_win32</Template>
  <TotalTime>241</TotalTime>
  <Words>1503</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Algerian</vt:lpstr>
      <vt:lpstr>-apple-system</vt:lpstr>
      <vt:lpstr>Arial</vt:lpstr>
      <vt:lpstr>Arial</vt:lpstr>
      <vt:lpstr>Franklin Gothic Book</vt:lpstr>
      <vt:lpstr>Franklin Gothic Demi</vt:lpstr>
      <vt:lpstr>Sitka Banner Semibold</vt:lpstr>
      <vt:lpstr>Sitka Subheading Semibold</vt:lpstr>
      <vt:lpstr>Wingdings</vt:lpstr>
      <vt:lpstr>Wingdings 2</vt:lpstr>
      <vt:lpstr>DividendVTI</vt:lpstr>
      <vt:lpstr>PowerPoint Presentation</vt:lpstr>
      <vt:lpstr>contents</vt:lpstr>
      <vt:lpstr>                                     Economics of Testing</vt:lpstr>
      <vt:lpstr>                         How Testing Is Conducted?</vt:lpstr>
      <vt:lpstr>                               Software Testing Then(Past)</vt:lpstr>
      <vt:lpstr>                          Software Testing Now (present)</vt:lpstr>
      <vt:lpstr>                                  Scope Of Software testing</vt:lpstr>
      <vt:lpstr>                  Factors influencing the Scope of Testing</vt:lpstr>
      <vt:lpstr>                                         Risk Based Testing</vt:lpstr>
      <vt:lpstr>                                             project Risks </vt:lpstr>
      <vt:lpstr>                                             Product Risks</vt:lpstr>
      <vt:lpstr>                            Need of independent testing</vt:lpstr>
      <vt:lpstr>PowerPoint Presentation</vt:lpstr>
      <vt:lpstr>                   Activities of Fundamental Test process</vt:lpstr>
      <vt:lpstr>                           Attributes of a Good Tester </vt:lpstr>
      <vt:lpstr>                           Psychology of Testing </vt:lpstr>
      <vt:lpstr>                                  Code of ethics for tester</vt:lpstr>
      <vt:lpstr>                                                          Software Testing Limitations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 Sravani Laxmi Sree Dharmala</dc:creator>
  <cp:lastModifiedBy>Guru Sravani Laxmi Sree Dharmala</cp:lastModifiedBy>
  <cp:revision>1</cp:revision>
  <dcterms:created xsi:type="dcterms:W3CDTF">2022-06-29T05:45:48Z</dcterms:created>
  <dcterms:modified xsi:type="dcterms:W3CDTF">2022-06-29T09:47:13Z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