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56" r:id="rId5"/>
    <p:sldId id="257" r:id="rId6"/>
    <p:sldId id="330" r:id="rId7"/>
    <p:sldId id="305" r:id="rId8"/>
    <p:sldId id="338" r:id="rId9"/>
    <p:sldId id="339" r:id="rId10"/>
    <p:sldId id="343" r:id="rId11"/>
    <p:sldId id="344" r:id="rId12"/>
    <p:sldId id="345" r:id="rId13"/>
    <p:sldId id="346" r:id="rId14"/>
    <p:sldId id="347" r:id="rId15"/>
    <p:sldId id="350" r:id="rId16"/>
    <p:sldId id="349" r:id="rId17"/>
    <p:sldId id="336" r:id="rId18"/>
    <p:sldId id="348" r:id="rId19"/>
    <p:sldId id="351"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D8D8C-F6A3-4AD6-B795-893869EA3107}" v="22" dt="2022-06-27T12:10:39.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45" autoAdjust="0"/>
    <p:restoredTop sz="93725" autoAdjust="0"/>
  </p:normalViewPr>
  <p:slideViewPr>
    <p:cSldViewPr snapToGrid="0">
      <p:cViewPr varScale="1">
        <p:scale>
          <a:sx n="67" d="100"/>
          <a:sy n="67" d="100"/>
        </p:scale>
        <p:origin x="332"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avani Laxmi Sree Dharmala" userId="5afacdf2-2039-4e30-821c-d1a073a72886" providerId="ADAL" clId="{A58D8D8C-F6A3-4AD6-B795-893869EA3107}"/>
    <pc:docChg chg="custSel addSld modSld">
      <pc:chgData name="Guru Sravani Laxmi Sree Dharmala" userId="5afacdf2-2039-4e30-821c-d1a073a72886" providerId="ADAL" clId="{A58D8D8C-F6A3-4AD6-B795-893869EA3107}" dt="2022-06-27T12:15:08.902" v="158" actId="20577"/>
      <pc:docMkLst>
        <pc:docMk/>
      </pc:docMkLst>
      <pc:sldChg chg="modSp mod">
        <pc:chgData name="Guru Sravani Laxmi Sree Dharmala" userId="5afacdf2-2039-4e30-821c-d1a073a72886" providerId="ADAL" clId="{A58D8D8C-F6A3-4AD6-B795-893869EA3107}" dt="2022-06-27T12:15:08.902" v="158" actId="20577"/>
        <pc:sldMkLst>
          <pc:docMk/>
          <pc:sldMk cId="703580386" sldId="256"/>
        </pc:sldMkLst>
        <pc:spChg chg="mod">
          <ac:chgData name="Guru Sravani Laxmi Sree Dharmala" userId="5afacdf2-2039-4e30-821c-d1a073a72886" providerId="ADAL" clId="{A58D8D8C-F6A3-4AD6-B795-893869EA3107}" dt="2022-06-27T12:15:08.902" v="158" actId="20577"/>
          <ac:spMkLst>
            <pc:docMk/>
            <pc:sldMk cId="703580386" sldId="256"/>
            <ac:spMk id="4" creationId="{2E9A7C78-91FD-4B88-953D-5A4363761BD1}"/>
          </ac:spMkLst>
        </pc:spChg>
      </pc:sldChg>
      <pc:sldChg chg="modSp mod">
        <pc:chgData name="Guru Sravani Laxmi Sree Dharmala" userId="5afacdf2-2039-4e30-821c-d1a073a72886" providerId="ADAL" clId="{A58D8D8C-F6A3-4AD6-B795-893869EA3107}" dt="2022-06-27T12:12:07.348" v="149" actId="207"/>
        <pc:sldMkLst>
          <pc:docMk/>
          <pc:sldMk cId="2964416355" sldId="348"/>
        </pc:sldMkLst>
        <pc:spChg chg="mod">
          <ac:chgData name="Guru Sravani Laxmi Sree Dharmala" userId="5afacdf2-2039-4e30-821c-d1a073a72886" providerId="ADAL" clId="{A58D8D8C-F6A3-4AD6-B795-893869EA3107}" dt="2022-06-27T12:12:07.348" v="149" actId="207"/>
          <ac:spMkLst>
            <pc:docMk/>
            <pc:sldMk cId="2964416355" sldId="348"/>
            <ac:spMk id="3" creationId="{594E5B89-BDB4-411A-08F3-1C91B52E3915}"/>
          </ac:spMkLst>
        </pc:spChg>
      </pc:sldChg>
      <pc:sldChg chg="modSp mod">
        <pc:chgData name="Guru Sravani Laxmi Sree Dharmala" userId="5afacdf2-2039-4e30-821c-d1a073a72886" providerId="ADAL" clId="{A58D8D8C-F6A3-4AD6-B795-893869EA3107}" dt="2022-06-27T11:40:25.642" v="13" actId="14100"/>
        <pc:sldMkLst>
          <pc:docMk/>
          <pc:sldMk cId="3686593853" sldId="349"/>
        </pc:sldMkLst>
        <pc:spChg chg="mod">
          <ac:chgData name="Guru Sravani Laxmi Sree Dharmala" userId="5afacdf2-2039-4e30-821c-d1a073a72886" providerId="ADAL" clId="{A58D8D8C-F6A3-4AD6-B795-893869EA3107}" dt="2022-06-27T11:40:25.642" v="13" actId="14100"/>
          <ac:spMkLst>
            <pc:docMk/>
            <pc:sldMk cId="3686593853" sldId="349"/>
            <ac:spMk id="3" creationId="{457B3065-5AB9-DCBC-0E59-19339F01412B}"/>
          </ac:spMkLst>
        </pc:spChg>
      </pc:sldChg>
      <pc:sldChg chg="modSp mod">
        <pc:chgData name="Guru Sravani Laxmi Sree Dharmala" userId="5afacdf2-2039-4e30-821c-d1a073a72886" providerId="ADAL" clId="{A58D8D8C-F6A3-4AD6-B795-893869EA3107}" dt="2022-06-27T11:40:52.177" v="15" actId="14100"/>
        <pc:sldMkLst>
          <pc:docMk/>
          <pc:sldMk cId="4138992753" sldId="350"/>
        </pc:sldMkLst>
        <pc:spChg chg="mod">
          <ac:chgData name="Guru Sravani Laxmi Sree Dharmala" userId="5afacdf2-2039-4e30-821c-d1a073a72886" providerId="ADAL" clId="{A58D8D8C-F6A3-4AD6-B795-893869EA3107}" dt="2022-06-27T11:40:52.177" v="15" actId="14100"/>
          <ac:spMkLst>
            <pc:docMk/>
            <pc:sldMk cId="4138992753" sldId="350"/>
            <ac:spMk id="3" creationId="{56A1689E-5319-F059-2483-CCE3DD574D02}"/>
          </ac:spMkLst>
        </pc:spChg>
      </pc:sldChg>
      <pc:sldChg chg="addSp delSp modSp new mod">
        <pc:chgData name="Guru Sravani Laxmi Sree Dharmala" userId="5afacdf2-2039-4e30-821c-d1a073a72886" providerId="ADAL" clId="{A58D8D8C-F6A3-4AD6-B795-893869EA3107}" dt="2022-06-27T12:11:00.624" v="148" actId="255"/>
        <pc:sldMkLst>
          <pc:docMk/>
          <pc:sldMk cId="3389769305" sldId="351"/>
        </pc:sldMkLst>
        <pc:spChg chg="mod">
          <ac:chgData name="Guru Sravani Laxmi Sree Dharmala" userId="5afacdf2-2039-4e30-821c-d1a073a72886" providerId="ADAL" clId="{A58D8D8C-F6A3-4AD6-B795-893869EA3107}" dt="2022-06-27T12:11:00.624" v="148" actId="255"/>
          <ac:spMkLst>
            <pc:docMk/>
            <pc:sldMk cId="3389769305" sldId="351"/>
            <ac:spMk id="2" creationId="{812509E2-A661-297B-0C0C-3FF61A06719D}"/>
          </ac:spMkLst>
        </pc:spChg>
        <pc:spChg chg="del mod">
          <ac:chgData name="Guru Sravani Laxmi Sree Dharmala" userId="5afacdf2-2039-4e30-821c-d1a073a72886" providerId="ADAL" clId="{A58D8D8C-F6A3-4AD6-B795-893869EA3107}" dt="2022-06-27T11:59:10.652" v="57"/>
          <ac:spMkLst>
            <pc:docMk/>
            <pc:sldMk cId="3389769305" sldId="351"/>
            <ac:spMk id="3" creationId="{B1E6DBE0-2020-0DAA-D427-BCCDBCCE4490}"/>
          </ac:spMkLst>
        </pc:spChg>
        <pc:spChg chg="add del">
          <ac:chgData name="Guru Sravani Laxmi Sree Dharmala" userId="5afacdf2-2039-4e30-821c-d1a073a72886" providerId="ADAL" clId="{A58D8D8C-F6A3-4AD6-B795-893869EA3107}" dt="2022-06-27T12:02:06.739" v="74" actId="21"/>
          <ac:spMkLst>
            <pc:docMk/>
            <pc:sldMk cId="3389769305" sldId="351"/>
            <ac:spMk id="7" creationId="{770F3986-684E-58D2-3FB2-984D13473A4C}"/>
          </ac:spMkLst>
        </pc:spChg>
        <pc:spChg chg="add del">
          <ac:chgData name="Guru Sravani Laxmi Sree Dharmala" userId="5afacdf2-2039-4e30-821c-d1a073a72886" providerId="ADAL" clId="{A58D8D8C-F6A3-4AD6-B795-893869EA3107}" dt="2022-06-27T12:02:06.739" v="74" actId="21"/>
          <ac:spMkLst>
            <pc:docMk/>
            <pc:sldMk cId="3389769305" sldId="351"/>
            <ac:spMk id="8" creationId="{7C12C880-A18D-DF34-0CAB-4C526C6E09A8}"/>
          </ac:spMkLst>
        </pc:spChg>
        <pc:spChg chg="add del">
          <ac:chgData name="Guru Sravani Laxmi Sree Dharmala" userId="5afacdf2-2039-4e30-821c-d1a073a72886" providerId="ADAL" clId="{A58D8D8C-F6A3-4AD6-B795-893869EA3107}" dt="2022-06-27T12:02:06.739" v="74" actId="21"/>
          <ac:spMkLst>
            <pc:docMk/>
            <pc:sldMk cId="3389769305" sldId="351"/>
            <ac:spMk id="9" creationId="{44C33E34-B23E-5045-5F0F-F02BD41BEA4E}"/>
          </ac:spMkLst>
        </pc:spChg>
        <pc:spChg chg="add del">
          <ac:chgData name="Guru Sravani Laxmi Sree Dharmala" userId="5afacdf2-2039-4e30-821c-d1a073a72886" providerId="ADAL" clId="{A58D8D8C-F6A3-4AD6-B795-893869EA3107}" dt="2022-06-27T12:02:06.739" v="74" actId="21"/>
          <ac:spMkLst>
            <pc:docMk/>
            <pc:sldMk cId="3389769305" sldId="351"/>
            <ac:spMk id="10" creationId="{A597EE51-F7E1-5FFD-8FB9-5ED1C6FB536E}"/>
          </ac:spMkLst>
        </pc:spChg>
        <pc:spChg chg="add del">
          <ac:chgData name="Guru Sravani Laxmi Sree Dharmala" userId="5afacdf2-2039-4e30-821c-d1a073a72886" providerId="ADAL" clId="{A58D8D8C-F6A3-4AD6-B795-893869EA3107}" dt="2022-06-27T12:02:06.739" v="74" actId="21"/>
          <ac:spMkLst>
            <pc:docMk/>
            <pc:sldMk cId="3389769305" sldId="351"/>
            <ac:spMk id="11" creationId="{9C8C568C-9A59-7AF4-2B85-D9393DB2FD21}"/>
          </ac:spMkLst>
        </pc:spChg>
        <pc:spChg chg="add mod">
          <ac:chgData name="Guru Sravani Laxmi Sree Dharmala" userId="5afacdf2-2039-4e30-821c-d1a073a72886" providerId="ADAL" clId="{A58D8D8C-F6A3-4AD6-B795-893869EA3107}" dt="2022-06-27T12:04:25.591" v="95" actId="20577"/>
          <ac:spMkLst>
            <pc:docMk/>
            <pc:sldMk cId="3389769305" sldId="351"/>
            <ac:spMk id="20" creationId="{FBDBBB66-9768-D0A3-9F28-43CE53E3048B}"/>
          </ac:spMkLst>
        </pc:spChg>
        <pc:spChg chg="add del mod">
          <ac:chgData name="Guru Sravani Laxmi Sree Dharmala" userId="5afacdf2-2039-4e30-821c-d1a073a72886" providerId="ADAL" clId="{A58D8D8C-F6A3-4AD6-B795-893869EA3107}" dt="2022-06-27T12:07:19.256" v="112" actId="21"/>
          <ac:spMkLst>
            <pc:docMk/>
            <pc:sldMk cId="3389769305" sldId="351"/>
            <ac:spMk id="23" creationId="{19FD7A39-EF7E-49AD-9249-7F2D43435045}"/>
          </ac:spMkLst>
        </pc:spChg>
        <pc:spChg chg="add mod">
          <ac:chgData name="Guru Sravani Laxmi Sree Dharmala" userId="5afacdf2-2039-4e30-821c-d1a073a72886" providerId="ADAL" clId="{A58D8D8C-F6A3-4AD6-B795-893869EA3107}" dt="2022-06-27T12:09:49.658" v="137" actId="207"/>
          <ac:spMkLst>
            <pc:docMk/>
            <pc:sldMk cId="3389769305" sldId="351"/>
            <ac:spMk id="24" creationId="{2979C00A-67AF-FBB9-FA06-8714EB6DB1D9}"/>
          </ac:spMkLst>
        </pc:spChg>
        <pc:spChg chg="add mod">
          <ac:chgData name="Guru Sravani Laxmi Sree Dharmala" userId="5afacdf2-2039-4e30-821c-d1a073a72886" providerId="ADAL" clId="{A58D8D8C-F6A3-4AD6-B795-893869EA3107}" dt="2022-06-27T12:09:42.903" v="136" actId="207"/>
          <ac:spMkLst>
            <pc:docMk/>
            <pc:sldMk cId="3389769305" sldId="351"/>
            <ac:spMk id="26" creationId="{7595D328-B849-D348-D6C3-23ADD143D0A3}"/>
          </ac:spMkLst>
        </pc:spChg>
        <pc:picChg chg="add mod">
          <ac:chgData name="Guru Sravani Laxmi Sree Dharmala" userId="5afacdf2-2039-4e30-821c-d1a073a72886" providerId="ADAL" clId="{A58D8D8C-F6A3-4AD6-B795-893869EA3107}" dt="2022-06-27T11:59:25.651" v="62" actId="1076"/>
          <ac:picMkLst>
            <pc:docMk/>
            <pc:sldMk cId="3389769305" sldId="351"/>
            <ac:picMk id="3074" creationId="{3C66EE44-409F-ABAC-4228-C6ACD34A5F0D}"/>
          </ac:picMkLst>
        </pc:picChg>
        <pc:picChg chg="add del">
          <ac:chgData name="Guru Sravani Laxmi Sree Dharmala" userId="5afacdf2-2039-4e30-821c-d1a073a72886" providerId="ADAL" clId="{A58D8D8C-F6A3-4AD6-B795-893869EA3107}" dt="2022-06-27T12:02:06.739" v="74" actId="21"/>
          <ac:picMkLst>
            <pc:docMk/>
            <pc:sldMk cId="3389769305" sldId="351"/>
            <ac:picMk id="3076" creationId="{A61013CE-8045-4706-499E-24928B81270F}"/>
          </ac:picMkLst>
        </pc:picChg>
        <pc:picChg chg="add del">
          <ac:chgData name="Guru Sravani Laxmi Sree Dharmala" userId="5afacdf2-2039-4e30-821c-d1a073a72886" providerId="ADAL" clId="{A58D8D8C-F6A3-4AD6-B795-893869EA3107}" dt="2022-06-27T12:02:06.739" v="74" actId="21"/>
          <ac:picMkLst>
            <pc:docMk/>
            <pc:sldMk cId="3389769305" sldId="351"/>
            <ac:picMk id="3077" creationId="{0EC86BA2-6893-B03E-797B-D23E4E61F659}"/>
          </ac:picMkLst>
        </pc:picChg>
        <pc:picChg chg="add del">
          <ac:chgData name="Guru Sravani Laxmi Sree Dharmala" userId="5afacdf2-2039-4e30-821c-d1a073a72886" providerId="ADAL" clId="{A58D8D8C-F6A3-4AD6-B795-893869EA3107}" dt="2022-06-27T12:02:06.739" v="74" actId="21"/>
          <ac:picMkLst>
            <pc:docMk/>
            <pc:sldMk cId="3389769305" sldId="351"/>
            <ac:picMk id="3079" creationId="{13952E2F-E6C3-C180-AFD3-2A18B5952819}"/>
          </ac:picMkLst>
        </pc:picChg>
        <pc:picChg chg="add del">
          <ac:chgData name="Guru Sravani Laxmi Sree Dharmala" userId="5afacdf2-2039-4e30-821c-d1a073a72886" providerId="ADAL" clId="{A58D8D8C-F6A3-4AD6-B795-893869EA3107}" dt="2022-06-27T12:02:06.739" v="74" actId="21"/>
          <ac:picMkLst>
            <pc:docMk/>
            <pc:sldMk cId="3389769305" sldId="351"/>
            <ac:picMk id="3081" creationId="{A7546163-0ACE-FDEF-A87D-8FE39CAD7F76}"/>
          </ac:picMkLst>
        </pc:picChg>
        <pc:picChg chg="add del">
          <ac:chgData name="Guru Sravani Laxmi Sree Dharmala" userId="5afacdf2-2039-4e30-821c-d1a073a72886" providerId="ADAL" clId="{A58D8D8C-F6A3-4AD6-B795-893869EA3107}" dt="2022-06-27T12:02:06.739" v="74" actId="21"/>
          <ac:picMkLst>
            <pc:docMk/>
            <pc:sldMk cId="3389769305" sldId="351"/>
            <ac:picMk id="3083" creationId="{94EAF5B0-0F36-E207-3E93-10EF61E6A426}"/>
          </ac:picMkLst>
        </pc:picChg>
        <pc:picChg chg="add del">
          <ac:chgData name="Guru Sravani Laxmi Sree Dharmala" userId="5afacdf2-2039-4e30-821c-d1a073a72886" providerId="ADAL" clId="{A58D8D8C-F6A3-4AD6-B795-893869EA3107}" dt="2022-06-27T12:02:06.739" v="74" actId="21"/>
          <ac:picMkLst>
            <pc:docMk/>
            <pc:sldMk cId="3389769305" sldId="351"/>
            <ac:picMk id="3085" creationId="{A2CFC7B5-385B-88B6-E690-A67A4243AD54}"/>
          </ac:picMkLst>
        </pc:picChg>
        <pc:picChg chg="add mod">
          <ac:chgData name="Guru Sravani Laxmi Sree Dharmala" userId="5afacdf2-2039-4e30-821c-d1a073a72886" providerId="ADAL" clId="{A58D8D8C-F6A3-4AD6-B795-893869EA3107}" dt="2022-06-27T12:10:39.253" v="147" actId="1076"/>
          <ac:picMkLst>
            <pc:docMk/>
            <pc:sldMk cId="3389769305" sldId="351"/>
            <ac:picMk id="3087" creationId="{97731B42-1BD0-64B0-ECD4-A2B36C6080B5}"/>
          </ac:picMkLst>
        </pc:picChg>
        <pc:picChg chg="add mod">
          <ac:chgData name="Guru Sravani Laxmi Sree Dharmala" userId="5afacdf2-2039-4e30-821c-d1a073a72886" providerId="ADAL" clId="{A58D8D8C-F6A3-4AD6-B795-893869EA3107}" dt="2022-06-27T12:10:34.985" v="146" actId="14100"/>
          <ac:picMkLst>
            <pc:docMk/>
            <pc:sldMk cId="3389769305" sldId="351"/>
            <ac:picMk id="3089" creationId="{33B84C3C-D6B0-9409-8063-43AC04AFD24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16680870257793E-2"/>
          <c:y val="0.17805517067836016"/>
          <c:w val="0.95942157978477505"/>
          <c:h val="0.74417150801598486"/>
        </c:manualLayout>
      </c:layout>
      <c:barChart>
        <c:barDir val="col"/>
        <c:grouping val="clustered"/>
        <c:varyColors val="0"/>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6/27/2022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6/27/2022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hyperlink" Target="https://www.guru99.com/black-box-testing.html" TargetMode="External"/><Relationship Id="rId2" Type="http://schemas.openxmlformats.org/officeDocument/2006/relationships/hyperlink" Target="https://www.guru99.com/white-box-testing.html" TargetMode="Externa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latin typeface="Algerian" panose="04020705040A02060702" pitchFamily="82" charset="0"/>
              </a:rPr>
              <a:t>Software Testing</a:t>
            </a:r>
            <a:endParaRPr lang="en-US" dirty="0"/>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latin typeface="Sitka Heading Semibold" pitchFamily="2" charset="0"/>
              </a:rPr>
              <a:t>By Sravani</a:t>
            </a:r>
            <a:endParaRPr lang="en-IN" dirty="0">
              <a:latin typeface="Sitka Heading Semibold" pitchFamily="2" charset="0"/>
            </a:endParaRPr>
          </a:p>
        </p:txBody>
      </p:sp>
    </p:spTree>
    <p:extLst>
      <p:ext uri="{BB962C8B-B14F-4D97-AF65-F5344CB8AC3E}">
        <p14:creationId xmlns:p14="http://schemas.microsoft.com/office/powerpoint/2010/main" val="7035803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D77F-09F4-B619-40A5-EAEF57B82458}"/>
              </a:ext>
            </a:extLst>
          </p:cNvPr>
          <p:cNvSpPr>
            <a:spLocks noGrp="1"/>
          </p:cNvSpPr>
          <p:nvPr>
            <p:ph type="title"/>
          </p:nvPr>
        </p:nvSpPr>
        <p:spPr/>
        <p:txBody>
          <a:bodyPr>
            <a:normAutofit fontScale="90000"/>
          </a:bodyPr>
          <a:lstStyle/>
          <a:p>
            <a:r>
              <a:rPr lang="en-US" dirty="0">
                <a:latin typeface="Algerian" panose="04020705040A02060702" pitchFamily="82" charset="0"/>
              </a:rPr>
              <a:t>Importance Of Software Testing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04BBE16-4F2D-41B0-6949-292544B58286}"/>
              </a:ext>
            </a:extLst>
          </p:cNvPr>
          <p:cNvSpPr>
            <a:spLocks noGrp="1"/>
          </p:cNvSpPr>
          <p:nvPr>
            <p:ph idx="1"/>
          </p:nvPr>
        </p:nvSpPr>
        <p:spPr/>
        <p:txBody>
          <a:bodyPr>
            <a:normAutofit fontScale="25000" lnSpcReduction="20000"/>
          </a:bodyPr>
          <a:lstStyle/>
          <a:p>
            <a:pPr marL="228600" indent="0">
              <a:buNone/>
            </a:pPr>
            <a:r>
              <a:rPr lang="en-US" sz="11200" b="0" i="0" dirty="0">
                <a:solidFill>
                  <a:srgbClr val="7030A0"/>
                </a:solidFill>
                <a:effectLst/>
                <a:latin typeface="Sitka Banner Semibold" panose="020B0604020202020204" pitchFamily="2" charset="0"/>
              </a:rPr>
              <a:t>The purpose of software testing is to identify errors, gaps or missing requirements in contrast to actual requirements.</a:t>
            </a:r>
          </a:p>
          <a:p>
            <a:pPr marL="228600" indent="0" algn="l">
              <a:buNone/>
            </a:pPr>
            <a:r>
              <a:rPr lang="en-US" sz="11200" b="1" i="0" dirty="0">
                <a:solidFill>
                  <a:srgbClr val="F69E25"/>
                </a:solidFill>
                <a:effectLst/>
                <a:latin typeface="Sitka Heading Semibold" pitchFamily="2" charset="0"/>
              </a:rPr>
              <a:t>Here Are 5 Reasons Why Software Testing Is So Important:</a:t>
            </a:r>
            <a:endParaRPr lang="en-US" sz="11200" b="0" i="0" dirty="0">
              <a:solidFill>
                <a:srgbClr val="5C6369"/>
              </a:solidFill>
              <a:effectLst/>
              <a:latin typeface="Sitka Heading Semibold" pitchFamily="2" charset="0"/>
            </a:endParaRPr>
          </a:p>
          <a:p>
            <a:pPr marL="228600" indent="0" algn="l">
              <a:buNone/>
            </a:pPr>
            <a:r>
              <a:rPr lang="en-IN" sz="11200" b="0" i="0" dirty="0">
                <a:solidFill>
                  <a:srgbClr val="7030A0"/>
                </a:solidFill>
                <a:effectLst/>
                <a:latin typeface="Sitka Heading Semibold" pitchFamily="2" charset="0"/>
              </a:rPr>
              <a:t>1. Increase the quality</a:t>
            </a:r>
          </a:p>
          <a:p>
            <a:pPr marL="228600" indent="0" algn="l">
              <a:buNone/>
            </a:pPr>
            <a:r>
              <a:rPr lang="en-US" sz="11200" b="0" i="0" dirty="0">
                <a:solidFill>
                  <a:srgbClr val="7030A0"/>
                </a:solidFill>
                <a:effectLst/>
                <a:latin typeface="Sitka Heading Semibold" pitchFamily="2" charset="0"/>
              </a:rPr>
              <a:t>2. We all make mistakes</a:t>
            </a:r>
            <a:endParaRPr lang="en-IN" sz="11200" b="0" i="0" dirty="0">
              <a:solidFill>
                <a:srgbClr val="7030A0"/>
              </a:solidFill>
              <a:effectLst/>
              <a:latin typeface="Sitka Heading Semibold" pitchFamily="2" charset="0"/>
            </a:endParaRPr>
          </a:p>
          <a:p>
            <a:pPr marL="228600" indent="0" algn="l">
              <a:buNone/>
            </a:pPr>
            <a:r>
              <a:rPr lang="en-IN" sz="11200" b="0" i="0" dirty="0">
                <a:solidFill>
                  <a:srgbClr val="7030A0"/>
                </a:solidFill>
                <a:effectLst/>
                <a:latin typeface="Sitka Heading Semibold" pitchFamily="2" charset="0"/>
              </a:rPr>
              <a:t>3. Reduce risks</a:t>
            </a:r>
          </a:p>
          <a:p>
            <a:pPr marL="228600" indent="0">
              <a:buNone/>
            </a:pPr>
            <a:r>
              <a:rPr lang="en-IN" sz="11200" b="0" i="0" dirty="0">
                <a:solidFill>
                  <a:srgbClr val="7030A0"/>
                </a:solidFill>
                <a:effectLst/>
                <a:latin typeface="Sitka Heading Semibold" pitchFamily="2" charset="0"/>
              </a:rPr>
              <a:t>4. Cost Effective</a:t>
            </a:r>
          </a:p>
          <a:p>
            <a:pPr marL="228600" indent="0">
              <a:buNone/>
            </a:pPr>
            <a:r>
              <a:rPr lang="en-IN" sz="11200" b="0" i="0" dirty="0">
                <a:solidFill>
                  <a:srgbClr val="7030A0"/>
                </a:solidFill>
                <a:effectLst/>
                <a:latin typeface="Sitka Heading Semibold" pitchFamily="2" charset="0"/>
              </a:rPr>
              <a:t>5. Gain customer confidence</a:t>
            </a:r>
            <a:br>
              <a:rPr lang="en-IN" sz="11200" dirty="0">
                <a:solidFill>
                  <a:srgbClr val="7030A0"/>
                </a:solidFill>
                <a:latin typeface="Sitka Heading Semibold" pitchFamily="2" charset="0"/>
              </a:rPr>
            </a:br>
            <a:endParaRPr lang="en-US" sz="11200" b="0" i="0" dirty="0">
              <a:solidFill>
                <a:srgbClr val="7030A0"/>
              </a:solidFill>
              <a:effectLst/>
              <a:latin typeface="Sitka Heading Semibold" pitchFamily="2" charset="0"/>
            </a:endParaRPr>
          </a:p>
          <a:p>
            <a:pPr marL="228600" indent="0">
              <a:buNone/>
            </a:pPr>
            <a:br>
              <a:rPr lang="en-US" dirty="0"/>
            </a:br>
            <a:endParaRPr lang="en-IN" dirty="0"/>
          </a:p>
        </p:txBody>
      </p:sp>
      <p:sp>
        <p:nvSpPr>
          <p:cNvPr id="4" name="Date Placeholder 3">
            <a:extLst>
              <a:ext uri="{FF2B5EF4-FFF2-40B4-BE49-F238E27FC236}">
                <a16:creationId xmlns:a16="http://schemas.microsoft.com/office/drawing/2014/main" id="{C572018D-9C20-EBC4-AC60-EC6E9115A9CF}"/>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C06CE4D6-4B73-D1F7-E172-0B7A04D6B73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EF39E97-61FB-5925-BBDE-55D1F754EBBB}"/>
              </a:ext>
            </a:extLst>
          </p:cNvPr>
          <p:cNvSpPr>
            <a:spLocks noGrp="1"/>
          </p:cNvSpPr>
          <p:nvPr>
            <p:ph type="sldNum" sz="quarter" idx="12"/>
          </p:nvPr>
        </p:nvSpPr>
        <p:spPr/>
        <p:txBody>
          <a:bodyPr/>
          <a:lstStyle/>
          <a:p>
            <a:fld id="{28844951-7827-47D4-8276-7DDE1FA7D85A}" type="slidenum">
              <a:rPr lang="en-US" smtClean="0"/>
              <a:t>10</a:t>
            </a:fld>
            <a:endParaRPr lang="en-US"/>
          </a:p>
        </p:txBody>
      </p:sp>
    </p:spTree>
    <p:extLst>
      <p:ext uri="{BB962C8B-B14F-4D97-AF65-F5344CB8AC3E}">
        <p14:creationId xmlns:p14="http://schemas.microsoft.com/office/powerpoint/2010/main" val="3857704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6C95-7920-A2D0-2402-A3599DC11BA5}"/>
              </a:ext>
            </a:extLst>
          </p:cNvPr>
          <p:cNvSpPr>
            <a:spLocks noGrp="1"/>
          </p:cNvSpPr>
          <p:nvPr>
            <p:ph type="title"/>
          </p:nvPr>
        </p:nvSpPr>
        <p:spPr/>
        <p:txBody>
          <a:bodyPr>
            <a:normAutofit/>
          </a:bodyPr>
          <a:lstStyle/>
          <a:p>
            <a:r>
              <a:rPr lang="en-US" sz="3200" dirty="0">
                <a:latin typeface="Algerian" panose="04020705040A02060702" pitchFamily="82" charset="0"/>
              </a:rPr>
              <a:t>Importance of Early Testing in SDLC Phases</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1BBB5D83-0E24-F51A-8252-199D3511C296}"/>
              </a:ext>
            </a:extLst>
          </p:cNvPr>
          <p:cNvSpPr>
            <a:spLocks noGrp="1"/>
          </p:cNvSpPr>
          <p:nvPr>
            <p:ph idx="1"/>
          </p:nvPr>
        </p:nvSpPr>
        <p:spPr>
          <a:xfrm>
            <a:off x="771525" y="2006600"/>
            <a:ext cx="10582275" cy="4170363"/>
          </a:xfrm>
        </p:spPr>
        <p:txBody>
          <a:bodyPr>
            <a:normAutofit fontScale="25000" lnSpcReduction="20000"/>
          </a:bodyPr>
          <a:lstStyle/>
          <a:p>
            <a:pPr algn="l"/>
            <a:r>
              <a:rPr lang="en-US" sz="9600" b="0" i="0" dirty="0">
                <a:solidFill>
                  <a:srgbClr val="7030A0"/>
                </a:solidFill>
                <a:effectLst/>
                <a:latin typeface="Sitka Heading Semibold" pitchFamily="2" charset="0"/>
              </a:rPr>
              <a:t>Software testing should start early in the Software Development Life Cycle. This helps to capture and eliminate defects in the early stages of SDLC </a:t>
            </a:r>
            <a:r>
              <a:rPr lang="en-US" sz="9600" dirty="0" err="1">
                <a:solidFill>
                  <a:srgbClr val="7030A0"/>
                </a:solidFill>
                <a:latin typeface="Sitka Heading Semibold" pitchFamily="2" charset="0"/>
              </a:rPr>
              <a:t>i</a:t>
            </a:r>
            <a:r>
              <a:rPr lang="en-US" sz="9600" b="0" i="0" dirty="0" err="1">
                <a:solidFill>
                  <a:srgbClr val="7030A0"/>
                </a:solidFill>
                <a:effectLst/>
                <a:latin typeface="Sitka Heading Semibold" pitchFamily="2" charset="0"/>
              </a:rPr>
              <a:t>.e</a:t>
            </a:r>
            <a:r>
              <a:rPr lang="en-US" sz="9600" b="0" i="0" dirty="0">
                <a:solidFill>
                  <a:srgbClr val="7030A0"/>
                </a:solidFill>
                <a:effectLst/>
                <a:latin typeface="Sitka Heading Semibold" pitchFamily="2" charset="0"/>
              </a:rPr>
              <a:t> requirement gathering and design phases. </a:t>
            </a:r>
          </a:p>
          <a:p>
            <a:pPr algn="l"/>
            <a:r>
              <a:rPr lang="en-US" sz="9600" b="0" i="0" dirty="0">
                <a:solidFill>
                  <a:srgbClr val="7030A0"/>
                </a:solidFill>
                <a:effectLst/>
                <a:latin typeface="Sitka Heading Semibold" pitchFamily="2" charset="0"/>
              </a:rPr>
              <a:t>An early start to testing helps to reduce the number of defects and ultimately the rework cost in the end.</a:t>
            </a:r>
          </a:p>
          <a:p>
            <a:pPr algn="l"/>
            <a:r>
              <a:rPr lang="en-IN" sz="9600" b="0" i="0" dirty="0">
                <a:solidFill>
                  <a:srgbClr val="7030A0"/>
                </a:solidFill>
                <a:effectLst/>
                <a:latin typeface="Sitka Heading Semibold" pitchFamily="2" charset="0"/>
              </a:rPr>
              <a:t>The testing phases of the software development lifecycle </a:t>
            </a:r>
            <a:r>
              <a:rPr lang="en-IN" sz="9600" b="1" i="0" dirty="0">
                <a:solidFill>
                  <a:srgbClr val="7030A0"/>
                </a:solidFill>
                <a:effectLst/>
                <a:latin typeface="Sitka Heading Semibold" pitchFamily="2" charset="0"/>
              </a:rPr>
              <a:t>help companies to identify all the bugs and errors in the software before the implementation phase begins</a:t>
            </a:r>
            <a:r>
              <a:rPr lang="en-IN" sz="9600" b="0" i="0" dirty="0">
                <a:solidFill>
                  <a:srgbClr val="7030A0"/>
                </a:solidFill>
                <a:effectLst/>
                <a:latin typeface="Sitka Heading Semibold" pitchFamily="2" charset="0"/>
              </a:rPr>
              <a:t>. </a:t>
            </a:r>
          </a:p>
          <a:p>
            <a:pPr algn="l"/>
            <a:r>
              <a:rPr lang="en-IN" sz="9600" b="0" i="0" dirty="0">
                <a:solidFill>
                  <a:srgbClr val="7030A0"/>
                </a:solidFill>
                <a:effectLst/>
                <a:latin typeface="Sitka Heading Semibold" pitchFamily="2" charset="0"/>
              </a:rPr>
              <a:t>If software bugs are not resolved before deployment, they can adversely affect the client's business.</a:t>
            </a:r>
          </a:p>
          <a:p>
            <a:pPr marL="228600" indent="0">
              <a:buNone/>
            </a:pPr>
            <a:br>
              <a:rPr lang="en-IN" sz="9600" b="0" i="0" dirty="0">
                <a:solidFill>
                  <a:srgbClr val="7030A0"/>
                </a:solidFill>
                <a:effectLst/>
                <a:latin typeface="Sitka Heading Semibold" pitchFamily="2" charset="0"/>
              </a:rPr>
            </a:br>
            <a:endParaRPr lang="en-US" sz="9600" b="0" i="0" dirty="0">
              <a:solidFill>
                <a:srgbClr val="7030A0"/>
              </a:solidFill>
              <a:effectLst/>
              <a:latin typeface="Sitka Heading Semibold" pitchFamily="2" charset="0"/>
            </a:endParaRPr>
          </a:p>
          <a:p>
            <a:br>
              <a:rPr lang="en-US" sz="9600" dirty="0">
                <a:solidFill>
                  <a:srgbClr val="7030A0"/>
                </a:solidFill>
                <a:latin typeface="Sitka Heading Semibold" pitchFamily="2" charset="0"/>
              </a:rPr>
            </a:br>
            <a:endParaRPr lang="en-IN" sz="9600" dirty="0">
              <a:solidFill>
                <a:srgbClr val="7030A0"/>
              </a:solidFill>
              <a:latin typeface="Sitka Heading Semibold" pitchFamily="2" charset="0"/>
            </a:endParaRPr>
          </a:p>
        </p:txBody>
      </p:sp>
      <p:sp>
        <p:nvSpPr>
          <p:cNvPr id="4" name="Date Placeholder 3">
            <a:extLst>
              <a:ext uri="{FF2B5EF4-FFF2-40B4-BE49-F238E27FC236}">
                <a16:creationId xmlns:a16="http://schemas.microsoft.com/office/drawing/2014/main" id="{70DBBD03-0774-1EEF-F5A1-9A8EAE0D4417}"/>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541565E2-3394-C624-6848-BEC6957714D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2FC9215-4D80-D71E-D9BE-B00419879225}"/>
              </a:ext>
            </a:extLst>
          </p:cNvPr>
          <p:cNvSpPr>
            <a:spLocks noGrp="1"/>
          </p:cNvSpPr>
          <p:nvPr>
            <p:ph type="sldNum" sz="quarter" idx="12"/>
          </p:nvPr>
        </p:nvSpPr>
        <p:spPr/>
        <p:txBody>
          <a:bodyPr/>
          <a:lstStyle/>
          <a:p>
            <a:fld id="{28844951-7827-47D4-8276-7DDE1FA7D85A}" type="slidenum">
              <a:rPr lang="en-US" smtClean="0"/>
              <a:t>11</a:t>
            </a:fld>
            <a:endParaRPr lang="en-US"/>
          </a:p>
        </p:txBody>
      </p:sp>
    </p:spTree>
    <p:extLst>
      <p:ext uri="{BB962C8B-B14F-4D97-AF65-F5344CB8AC3E}">
        <p14:creationId xmlns:p14="http://schemas.microsoft.com/office/powerpoint/2010/main" val="11272006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77DF-E6B8-41D1-B39C-4D3CAB42310B}"/>
              </a:ext>
            </a:extLst>
          </p:cNvPr>
          <p:cNvSpPr>
            <a:spLocks noGrp="1"/>
          </p:cNvSpPr>
          <p:nvPr>
            <p:ph type="title"/>
          </p:nvPr>
        </p:nvSpPr>
        <p:spPr>
          <a:xfrm>
            <a:off x="3086100" y="238125"/>
            <a:ext cx="8267699" cy="1768475"/>
          </a:xfrm>
        </p:spPr>
        <p:txBody>
          <a:bodyPr>
            <a:normAutofit/>
          </a:bodyPr>
          <a:lstStyle/>
          <a:p>
            <a:r>
              <a:rPr lang="en-US" sz="3600" dirty="0">
                <a:latin typeface="Algerian" panose="04020705040A02060702" pitchFamily="82" charset="0"/>
              </a:rPr>
              <a:t>Testing and Quality</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56A1689E-5319-F059-2483-CCE3DD574D02}"/>
              </a:ext>
            </a:extLst>
          </p:cNvPr>
          <p:cNvSpPr>
            <a:spLocks noGrp="1"/>
          </p:cNvSpPr>
          <p:nvPr>
            <p:ph idx="1"/>
          </p:nvPr>
        </p:nvSpPr>
        <p:spPr>
          <a:xfrm>
            <a:off x="323849" y="1209675"/>
            <a:ext cx="11420475" cy="6105524"/>
          </a:xfrm>
        </p:spPr>
        <p:txBody>
          <a:bodyPr>
            <a:normAutofit fontScale="25000" lnSpcReduction="20000"/>
          </a:bodyPr>
          <a:lstStyle/>
          <a:p>
            <a:pPr algn="l"/>
            <a:r>
              <a:rPr lang="en-US" sz="8000" b="0" i="0" dirty="0">
                <a:solidFill>
                  <a:srgbClr val="002060"/>
                </a:solidFill>
                <a:effectLst/>
                <a:latin typeface="Sitka Heading Semibold" pitchFamily="2" charset="0"/>
                <a:cs typeface="Heebo" panose="020B0604020202020204" pitchFamily="2" charset="-79"/>
              </a:rPr>
              <a:t>Testing</a:t>
            </a:r>
            <a:r>
              <a:rPr lang="en-US" sz="8000" b="0" i="0" dirty="0">
                <a:solidFill>
                  <a:srgbClr val="7030A0"/>
                </a:solidFill>
                <a:effectLst/>
                <a:latin typeface="Sitka Heading Semibold" pitchFamily="2" charset="0"/>
                <a:cs typeface="Heebo" panose="020B0604020202020204" pitchFamily="2" charset="-79"/>
              </a:rPr>
              <a:t> :</a:t>
            </a:r>
          </a:p>
          <a:p>
            <a:pPr algn="just"/>
            <a:r>
              <a:rPr lang="en-US" sz="8000" b="0" i="0" dirty="0">
                <a:solidFill>
                  <a:srgbClr val="7030A0"/>
                </a:solidFill>
                <a:effectLst/>
                <a:latin typeface="Sitka Heading Semibold" pitchFamily="2" charset="0"/>
              </a:rPr>
              <a:t>Testing is the process or activity that checks the functionality and correctness of software according to specified user requirements in order to improve the quality and reliability of system. It is an expensive, time consuming, and critical approach in system development which requires proper planning of overall testing process.</a:t>
            </a:r>
          </a:p>
          <a:p>
            <a:pPr algn="just"/>
            <a:r>
              <a:rPr lang="en-IN" sz="8000" b="0" i="0" dirty="0">
                <a:solidFill>
                  <a:srgbClr val="002060"/>
                </a:solidFill>
                <a:effectLst/>
                <a:latin typeface="Sitka Heading Semibold" pitchFamily="2" charset="0"/>
                <a:cs typeface="Heebo" pitchFamily="2" charset="-79"/>
              </a:rPr>
              <a:t>Stages of Testing </a:t>
            </a:r>
            <a:r>
              <a:rPr lang="en-IN" sz="8000" b="0" i="0" dirty="0">
                <a:solidFill>
                  <a:srgbClr val="7030A0"/>
                </a:solidFill>
                <a:effectLst/>
                <a:latin typeface="Sitka Heading Semibold" pitchFamily="2" charset="0"/>
                <a:cs typeface="Heebo" pitchFamily="2" charset="-79"/>
              </a:rPr>
              <a:t>: Test strategy , Test plan , Test case design , Test Procedures ,Test Result documentation</a:t>
            </a:r>
          </a:p>
          <a:p>
            <a:pPr marL="228600" indent="0">
              <a:buNone/>
            </a:pPr>
            <a:r>
              <a:rPr lang="en-IN" sz="8000" dirty="0">
                <a:solidFill>
                  <a:srgbClr val="002060"/>
                </a:solidFill>
                <a:latin typeface="Sitka Heading Semibold" pitchFamily="2" charset="0"/>
                <a:cs typeface="Heebo" pitchFamily="2" charset="-79"/>
              </a:rPr>
              <a:t>Quality Assurance </a:t>
            </a:r>
            <a:r>
              <a:rPr lang="en-IN" sz="8000" dirty="0">
                <a:solidFill>
                  <a:srgbClr val="7030A0"/>
                </a:solidFill>
                <a:latin typeface="Sitka Heading Semibold" pitchFamily="2" charset="0"/>
                <a:cs typeface="Heebo" pitchFamily="2" charset="-79"/>
              </a:rPr>
              <a:t>:</a:t>
            </a:r>
            <a:endParaRPr lang="en-IN" sz="8000" b="0" i="0" dirty="0">
              <a:solidFill>
                <a:srgbClr val="7030A0"/>
              </a:solidFill>
              <a:effectLst/>
              <a:latin typeface="Sitka Heading Semibold" pitchFamily="2" charset="0"/>
              <a:cs typeface="Heebo" pitchFamily="2" charset="-79"/>
            </a:endParaRPr>
          </a:p>
          <a:p>
            <a:pPr algn="just">
              <a:buFont typeface="Arial" panose="020B0604020202020204" pitchFamily="34" charset="0"/>
              <a:buChar char="•"/>
            </a:pPr>
            <a:r>
              <a:rPr lang="en-US" sz="8000" b="0" i="0" dirty="0">
                <a:solidFill>
                  <a:srgbClr val="7030A0"/>
                </a:solidFill>
                <a:effectLst/>
                <a:latin typeface="Sitka Heading Semibold" pitchFamily="2" charset="0"/>
              </a:rPr>
              <a:t>Software quality Assurance (SQA) is a techniques that includes procedures and tools applied by the software professionals to ensure that software meet the specified standard for its intended use and performance.</a:t>
            </a:r>
          </a:p>
          <a:p>
            <a:pPr algn="just">
              <a:buFont typeface="Arial" panose="020B0604020202020204" pitchFamily="34" charset="0"/>
              <a:buChar char="•"/>
            </a:pPr>
            <a:r>
              <a:rPr lang="en-US" sz="8000" b="0" i="0" dirty="0">
                <a:solidFill>
                  <a:srgbClr val="7030A0"/>
                </a:solidFill>
                <a:effectLst/>
                <a:latin typeface="Sitka Heading Semibold" pitchFamily="2" charset="0"/>
              </a:rPr>
              <a:t>The main aim of SQA is to provide proper and accurate visibility of software project and its developed product to the administration.</a:t>
            </a:r>
          </a:p>
          <a:p>
            <a:pPr marL="228600" indent="0" algn="just">
              <a:buNone/>
            </a:pPr>
            <a:r>
              <a:rPr lang="en-IN" sz="8000" b="0" i="0" dirty="0">
                <a:solidFill>
                  <a:srgbClr val="002060"/>
                </a:solidFill>
                <a:effectLst/>
                <a:latin typeface="Sitka Heading Semibold" pitchFamily="2" charset="0"/>
                <a:cs typeface="Heebo" pitchFamily="2" charset="-79"/>
              </a:rPr>
              <a:t>   Levels of Quality Assurance </a:t>
            </a:r>
            <a:r>
              <a:rPr lang="en-IN" sz="8000" b="0" i="0" dirty="0">
                <a:solidFill>
                  <a:srgbClr val="7030A0"/>
                </a:solidFill>
                <a:effectLst/>
                <a:latin typeface="Sitka Heading Semibold" pitchFamily="2" charset="0"/>
                <a:cs typeface="Heebo" pitchFamily="2" charset="-79"/>
              </a:rPr>
              <a:t>: </a:t>
            </a:r>
            <a:r>
              <a:rPr lang="en-IN" sz="8000" b="1" i="0" dirty="0">
                <a:solidFill>
                  <a:srgbClr val="7030A0"/>
                </a:solidFill>
                <a:effectLst/>
                <a:latin typeface="Sitka Heading Semibold" pitchFamily="2" charset="0"/>
              </a:rPr>
              <a:t>Level 1 − Code Walk-through , </a:t>
            </a:r>
            <a:r>
              <a:rPr lang="en-US" sz="8000" b="1" i="0" dirty="0">
                <a:solidFill>
                  <a:srgbClr val="7030A0"/>
                </a:solidFill>
                <a:effectLst/>
                <a:latin typeface="Sitka Heading Semibold" pitchFamily="2" charset="0"/>
              </a:rPr>
              <a:t>Level 2 − Compilation and Linking ,      </a:t>
            </a:r>
            <a:r>
              <a:rPr lang="en-IN" sz="8000" b="1" i="0" dirty="0">
                <a:solidFill>
                  <a:srgbClr val="7030A0"/>
                </a:solidFill>
                <a:effectLst/>
                <a:latin typeface="Sitka Heading Semibold" pitchFamily="2" charset="0"/>
              </a:rPr>
              <a:t>Level 3 − Routine Running , Level 4 − Performance test</a:t>
            </a:r>
            <a:endParaRPr lang="en-IN" sz="8000" b="0" i="0" dirty="0">
              <a:solidFill>
                <a:srgbClr val="7030A0"/>
              </a:solidFill>
              <a:effectLst/>
              <a:latin typeface="Sitka Heading Semibold" pitchFamily="2" charset="0"/>
            </a:endParaRPr>
          </a:p>
          <a:p>
            <a:br>
              <a:rPr lang="en-IN" sz="8000" dirty="0">
                <a:solidFill>
                  <a:srgbClr val="7030A0"/>
                </a:solidFill>
                <a:latin typeface="Sitka Heading Semibold" pitchFamily="2" charset="0"/>
              </a:rPr>
            </a:br>
            <a:endParaRPr lang="en-US" sz="8000" b="0" i="0" dirty="0">
              <a:solidFill>
                <a:srgbClr val="7030A0"/>
              </a:solidFill>
              <a:effectLst/>
              <a:latin typeface="Sitka Heading Semibold" pitchFamily="2" charset="0"/>
            </a:endParaRPr>
          </a:p>
          <a:p>
            <a:br>
              <a:rPr lang="en-US" sz="8000" dirty="0">
                <a:latin typeface="Sitka Heading Semibold" pitchFamily="2" charset="0"/>
              </a:rPr>
            </a:br>
            <a:endParaRPr lang="en-IN" sz="8000" b="0" i="0" dirty="0">
              <a:effectLst/>
              <a:latin typeface="Sitka Heading Semibold" pitchFamily="2" charset="0"/>
              <a:cs typeface="Heebo" pitchFamily="2" charset="-79"/>
            </a:endParaRPr>
          </a:p>
          <a:p>
            <a:endParaRPr lang="en-IN" dirty="0"/>
          </a:p>
        </p:txBody>
      </p:sp>
      <p:sp>
        <p:nvSpPr>
          <p:cNvPr id="4" name="Date Placeholder 3">
            <a:extLst>
              <a:ext uri="{FF2B5EF4-FFF2-40B4-BE49-F238E27FC236}">
                <a16:creationId xmlns:a16="http://schemas.microsoft.com/office/drawing/2014/main" id="{E1201203-FC9F-73CA-5491-4729741AACD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EF3B3B5B-6AE0-DFD5-C6FD-A326394EA1A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A0ADB50-D9BC-71E4-AFFD-6D0D0ADF4BEB}"/>
              </a:ext>
            </a:extLst>
          </p:cNvPr>
          <p:cNvSpPr>
            <a:spLocks noGrp="1"/>
          </p:cNvSpPr>
          <p:nvPr>
            <p:ph type="sldNum" sz="quarter" idx="12"/>
          </p:nvPr>
        </p:nvSpPr>
        <p:spPr/>
        <p:txBody>
          <a:bodyPr/>
          <a:lstStyle/>
          <a:p>
            <a:fld id="{28844951-7827-47D4-8276-7DDE1FA7D85A}" type="slidenum">
              <a:rPr lang="en-US" smtClean="0"/>
              <a:t>12</a:t>
            </a:fld>
            <a:endParaRPr lang="en-US"/>
          </a:p>
        </p:txBody>
      </p:sp>
    </p:spTree>
    <p:extLst>
      <p:ext uri="{BB962C8B-B14F-4D97-AF65-F5344CB8AC3E}">
        <p14:creationId xmlns:p14="http://schemas.microsoft.com/office/powerpoint/2010/main" val="4138992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CF69-36FC-025A-5220-EEC5AF351283}"/>
              </a:ext>
            </a:extLst>
          </p:cNvPr>
          <p:cNvSpPr>
            <a:spLocks noGrp="1"/>
          </p:cNvSpPr>
          <p:nvPr>
            <p:ph type="title"/>
          </p:nvPr>
        </p:nvSpPr>
        <p:spPr>
          <a:xfrm>
            <a:off x="3371850" y="219075"/>
            <a:ext cx="8153400" cy="1181101"/>
          </a:xfrm>
        </p:spPr>
        <p:txBody>
          <a:bodyPr>
            <a:normAutofit/>
          </a:bodyPr>
          <a:lstStyle/>
          <a:p>
            <a:r>
              <a:rPr lang="en-US" sz="4000" dirty="0">
                <a:latin typeface="Algerian" panose="04020705040A02060702" pitchFamily="82" charset="0"/>
              </a:rPr>
              <a:t>Quality Perception</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57B3065-5AB9-DCBC-0E59-19339F01412B}"/>
              </a:ext>
            </a:extLst>
          </p:cNvPr>
          <p:cNvSpPr>
            <a:spLocks noGrp="1"/>
          </p:cNvSpPr>
          <p:nvPr>
            <p:ph idx="1"/>
          </p:nvPr>
        </p:nvSpPr>
        <p:spPr>
          <a:xfrm>
            <a:off x="561976" y="1104901"/>
            <a:ext cx="11010900" cy="5324474"/>
          </a:xfrm>
        </p:spPr>
        <p:txBody>
          <a:bodyPr>
            <a:normAutofit fontScale="25000" lnSpcReduction="20000"/>
          </a:bodyPr>
          <a:lstStyle/>
          <a:p>
            <a:r>
              <a:rPr lang="en-US" sz="9600" b="0" i="0" dirty="0">
                <a:solidFill>
                  <a:srgbClr val="7030A0"/>
                </a:solidFill>
                <a:effectLst/>
                <a:latin typeface="Sitka Heading Semibold" pitchFamily="2" charset="0"/>
              </a:rPr>
              <a:t>Perceived quality is </a:t>
            </a:r>
            <a:r>
              <a:rPr lang="en-US" sz="9600" b="1" i="0" dirty="0">
                <a:solidFill>
                  <a:srgbClr val="7030A0"/>
                </a:solidFill>
                <a:effectLst/>
                <a:latin typeface="Sitka Heading Semibold" pitchFamily="2" charset="0"/>
              </a:rPr>
              <a:t>the quality of a product or service according to the customer’s perception</a:t>
            </a:r>
            <a:r>
              <a:rPr lang="en-US" sz="9600" b="0" i="0" dirty="0">
                <a:solidFill>
                  <a:srgbClr val="7030A0"/>
                </a:solidFill>
                <a:effectLst/>
                <a:latin typeface="Sitka Heading Semibold" pitchFamily="2" charset="0"/>
              </a:rPr>
              <a:t>.  It is a subjective criterion and does not have to coincide with the actual or objective quality, which is based on tangible data such as raw materials, manufacturing process, warranty or after-sales service, etc.</a:t>
            </a:r>
          </a:p>
          <a:p>
            <a:r>
              <a:rPr lang="en-US" sz="9600" b="0" i="0" dirty="0">
                <a:solidFill>
                  <a:srgbClr val="002060"/>
                </a:solidFill>
                <a:effectLst/>
                <a:latin typeface="Sitka Heading Semibold" pitchFamily="2" charset="0"/>
              </a:rPr>
              <a:t>Methods for measuring quality perception: </a:t>
            </a:r>
            <a:r>
              <a:rPr lang="en-US" sz="9600" b="1" i="0" dirty="0">
                <a:solidFill>
                  <a:srgbClr val="7030A0"/>
                </a:solidFill>
                <a:effectLst/>
                <a:latin typeface="Sitka Heading Semibold" pitchFamily="2" charset="0"/>
              </a:rPr>
              <a:t>SERVPERF and evaluated performance</a:t>
            </a:r>
            <a:r>
              <a:rPr lang="en-US" sz="9600" b="0" i="0" dirty="0">
                <a:solidFill>
                  <a:srgbClr val="7030A0"/>
                </a:solidFill>
                <a:effectLst/>
                <a:latin typeface="Sitka Heading Semibold" pitchFamily="2" charset="0"/>
              </a:rPr>
              <a:t>. There exists in the literature three main methods or formulations for measuring perceived quality: the SERVQUAL model (Parasuraman et al., 1988), the SERVPERF model (Cronin and Taylor, 1992), and the evaluated performance model (Teas, 1993).</a:t>
            </a:r>
          </a:p>
          <a:p>
            <a:pPr algn="l"/>
            <a:r>
              <a:rPr lang="en-US" sz="9600" b="1" i="0" dirty="0">
                <a:solidFill>
                  <a:srgbClr val="002060"/>
                </a:solidFill>
                <a:effectLst/>
                <a:latin typeface="Sitka Heading Semibold" pitchFamily="2" charset="0"/>
              </a:rPr>
              <a:t>8 Ways to Increase Your Perceived Value : </a:t>
            </a:r>
            <a:r>
              <a:rPr lang="en-US" sz="9600" b="0" i="0" dirty="0">
                <a:solidFill>
                  <a:srgbClr val="7030A0"/>
                </a:solidFill>
                <a:effectLst/>
                <a:latin typeface="Sitka Heading Semibold" pitchFamily="2" charset="0"/>
              </a:rPr>
              <a:t>Improve Design Aesthetics , Raise Product Price , Use Charm Pricing , Emphasize Quality , Convey Authenticity , Leverage Influencers , Point Out That a Product is Worth More Than You're Charging ,Embrace Social Responsibility.</a:t>
            </a:r>
          </a:p>
          <a:p>
            <a:endParaRPr lang="en-IN" sz="2400" dirty="0">
              <a:latin typeface="Sitka Heading Semibold" pitchFamily="2" charset="0"/>
            </a:endParaRPr>
          </a:p>
        </p:txBody>
      </p:sp>
      <p:sp>
        <p:nvSpPr>
          <p:cNvPr id="4" name="Date Placeholder 3">
            <a:extLst>
              <a:ext uri="{FF2B5EF4-FFF2-40B4-BE49-F238E27FC236}">
                <a16:creationId xmlns:a16="http://schemas.microsoft.com/office/drawing/2014/main" id="{35799AD6-548B-ADF7-0A06-F99F72C04562}"/>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ACC9786-CDEB-B30D-D665-C584713B839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EB2F1D6-2072-265B-C3AE-82A409754778}"/>
              </a:ext>
            </a:extLst>
          </p:cNvPr>
          <p:cNvSpPr>
            <a:spLocks noGrp="1"/>
          </p:cNvSpPr>
          <p:nvPr>
            <p:ph type="sldNum" sz="quarter" idx="12"/>
          </p:nvPr>
        </p:nvSpPr>
        <p:spPr/>
        <p:txBody>
          <a:bodyPr/>
          <a:lstStyle/>
          <a:p>
            <a:fld id="{28844951-7827-47D4-8276-7DDE1FA7D85A}" type="slidenum">
              <a:rPr lang="en-US" smtClean="0"/>
              <a:t>13</a:t>
            </a:fld>
            <a:endParaRPr lang="en-US"/>
          </a:p>
        </p:txBody>
      </p:sp>
    </p:spTree>
    <p:extLst>
      <p:ext uri="{BB962C8B-B14F-4D97-AF65-F5344CB8AC3E}">
        <p14:creationId xmlns:p14="http://schemas.microsoft.com/office/powerpoint/2010/main" val="36865938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314325" y="0"/>
            <a:ext cx="6682975" cy="1787525"/>
          </a:xfrm>
        </p:spPr>
        <p:txBody>
          <a:bodyPr>
            <a:normAutofit/>
          </a:bodyPr>
          <a:lstStyle/>
          <a:p>
            <a:r>
              <a:rPr lang="en-US" sz="4400" dirty="0">
                <a:latin typeface="Algerian" panose="04020705040A02060702" pitchFamily="82" charset="0"/>
              </a:rPr>
              <a:t>7 Principles of Software Testing</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390525" y="2257426"/>
            <a:ext cx="6606773" cy="4286250"/>
          </a:xfrm>
        </p:spPr>
        <p:txBody>
          <a:bodyPr>
            <a:noAutofit/>
          </a:bodyPr>
          <a:lstStyle/>
          <a:p>
            <a:pPr algn="l">
              <a:buFont typeface="Arial" panose="020B0604020202020204" pitchFamily="34" charset="0"/>
              <a:buChar char="•"/>
            </a:pPr>
            <a:r>
              <a:rPr lang="en-US" sz="2400" b="0" i="0" dirty="0">
                <a:solidFill>
                  <a:srgbClr val="7030A0"/>
                </a:solidFill>
                <a:effectLst/>
                <a:latin typeface="Sitka Heading Semibold" pitchFamily="2" charset="0"/>
              </a:rPr>
              <a:t>Testing shows presence of defects</a:t>
            </a:r>
          </a:p>
          <a:p>
            <a:pPr algn="l">
              <a:buFont typeface="Arial" panose="020B0604020202020204" pitchFamily="34" charset="0"/>
              <a:buChar char="•"/>
            </a:pPr>
            <a:r>
              <a:rPr lang="en-US" sz="2400" b="0" i="0" dirty="0">
                <a:solidFill>
                  <a:srgbClr val="7030A0"/>
                </a:solidFill>
                <a:effectLst/>
                <a:latin typeface="Sitka Heading Semibold" pitchFamily="2" charset="0"/>
              </a:rPr>
              <a:t>Exhaustive testing is not possible</a:t>
            </a:r>
          </a:p>
          <a:p>
            <a:pPr algn="l">
              <a:buFont typeface="Arial" panose="020B0604020202020204" pitchFamily="34" charset="0"/>
              <a:buChar char="•"/>
            </a:pPr>
            <a:r>
              <a:rPr lang="en-US" sz="2400" b="0" i="0" dirty="0">
                <a:solidFill>
                  <a:srgbClr val="7030A0"/>
                </a:solidFill>
                <a:effectLst/>
                <a:latin typeface="Sitka Heading Semibold" pitchFamily="2" charset="0"/>
              </a:rPr>
              <a:t>Early testing</a:t>
            </a:r>
          </a:p>
          <a:p>
            <a:pPr algn="l">
              <a:buFont typeface="Arial" panose="020B0604020202020204" pitchFamily="34" charset="0"/>
              <a:buChar char="•"/>
            </a:pPr>
            <a:r>
              <a:rPr lang="en-US" sz="2400" b="0" i="0" dirty="0">
                <a:solidFill>
                  <a:srgbClr val="7030A0"/>
                </a:solidFill>
                <a:effectLst/>
                <a:latin typeface="Sitka Heading Semibold" pitchFamily="2" charset="0"/>
              </a:rPr>
              <a:t>Defect clustering</a:t>
            </a:r>
          </a:p>
          <a:p>
            <a:pPr algn="l">
              <a:buFont typeface="Arial" panose="020B0604020202020204" pitchFamily="34" charset="0"/>
              <a:buChar char="•"/>
            </a:pPr>
            <a:r>
              <a:rPr lang="en-US" sz="2400" b="0" i="0" dirty="0">
                <a:solidFill>
                  <a:srgbClr val="7030A0"/>
                </a:solidFill>
                <a:effectLst/>
                <a:latin typeface="Sitka Heading Semibold" pitchFamily="2" charset="0"/>
              </a:rPr>
              <a:t>Pesticide paradox</a:t>
            </a:r>
          </a:p>
          <a:p>
            <a:pPr algn="l">
              <a:buFont typeface="Arial" panose="020B0604020202020204" pitchFamily="34" charset="0"/>
              <a:buChar char="•"/>
            </a:pPr>
            <a:r>
              <a:rPr lang="en-US" sz="2400" b="0" i="0" dirty="0">
                <a:solidFill>
                  <a:srgbClr val="7030A0"/>
                </a:solidFill>
                <a:effectLst/>
                <a:latin typeface="Sitka Heading Semibold" pitchFamily="2" charset="0"/>
              </a:rPr>
              <a:t>Testing is context dependent</a:t>
            </a:r>
          </a:p>
          <a:p>
            <a:pPr algn="l">
              <a:buFont typeface="Arial" panose="020B0604020202020204" pitchFamily="34" charset="0"/>
              <a:buChar char="•"/>
            </a:pPr>
            <a:r>
              <a:rPr lang="en-US" sz="2400" b="0" i="0" dirty="0">
                <a:solidFill>
                  <a:srgbClr val="7030A0"/>
                </a:solidFill>
                <a:effectLst/>
                <a:latin typeface="Sitka Heading Semibold" pitchFamily="2" charset="0"/>
              </a:rPr>
              <a:t>Absence of errors fallacy</a:t>
            </a:r>
          </a:p>
          <a:p>
            <a:br>
              <a:rPr lang="en-US" sz="2400" dirty="0">
                <a:solidFill>
                  <a:srgbClr val="7030A0"/>
                </a:solidFill>
                <a:latin typeface="Sitka Heading Semibold" pitchFamily="2" charset="0"/>
              </a:rPr>
            </a:br>
            <a:endParaRPr lang="en-US" sz="2400" dirty="0">
              <a:solidFill>
                <a:srgbClr val="7030A0"/>
              </a:solidFill>
              <a:latin typeface="Sitka Heading Semibold" pitchFamily="2" charset="0"/>
            </a:endParaRP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14</a:t>
            </a:fld>
            <a:endParaRPr lang="en-US"/>
          </a:p>
        </p:txBody>
      </p:sp>
    </p:spTree>
    <p:extLst>
      <p:ext uri="{BB962C8B-B14F-4D97-AF65-F5344CB8AC3E}">
        <p14:creationId xmlns:p14="http://schemas.microsoft.com/office/powerpoint/2010/main" val="9430917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5F53-A51F-6533-F606-D925644553F9}"/>
              </a:ext>
            </a:extLst>
          </p:cNvPr>
          <p:cNvSpPr>
            <a:spLocks noGrp="1"/>
          </p:cNvSpPr>
          <p:nvPr>
            <p:ph type="title"/>
          </p:nvPr>
        </p:nvSpPr>
        <p:spPr/>
        <p:txBody>
          <a:bodyPr>
            <a:normAutofit/>
          </a:bodyPr>
          <a:lstStyle/>
          <a:p>
            <a:r>
              <a:rPr lang="en-US" sz="4800" dirty="0">
                <a:latin typeface="Algerian" panose="04020705040A02060702" pitchFamily="82" charset="0"/>
              </a:rPr>
              <a:t>Economics of testing</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94E5B89-BDB4-411A-08F3-1C91B52E3915}"/>
              </a:ext>
            </a:extLst>
          </p:cNvPr>
          <p:cNvSpPr>
            <a:spLocks noGrp="1"/>
          </p:cNvSpPr>
          <p:nvPr>
            <p:ph idx="1"/>
          </p:nvPr>
        </p:nvSpPr>
        <p:spPr>
          <a:xfrm>
            <a:off x="723900" y="1885950"/>
            <a:ext cx="10629900" cy="4291013"/>
          </a:xfrm>
        </p:spPr>
        <p:txBody>
          <a:bodyPr>
            <a:normAutofit fontScale="25000" lnSpcReduction="20000"/>
          </a:bodyPr>
          <a:lstStyle/>
          <a:p>
            <a:pPr marL="228600" indent="0">
              <a:buNone/>
            </a:pPr>
            <a:r>
              <a:rPr lang="en-US" sz="8000" dirty="0">
                <a:solidFill>
                  <a:srgbClr val="7030A0">
                    <a:alpha val="70000"/>
                  </a:srgbClr>
                </a:solidFill>
                <a:latin typeface="Sitka Heading Semibold" pitchFamily="2" charset="0"/>
              </a:rPr>
              <a:t>There is a definite economic impact of software testing. One economic impact is from the cost of defects. This is a very real and very tangible cost. Another economic impact is from the way we perform testing. It is possible to have very good motivations and testing goals while testing in a very inefficient way.</a:t>
            </a:r>
          </a:p>
          <a:p>
            <a:pPr marL="228600" indent="0">
              <a:buNone/>
            </a:pPr>
            <a:r>
              <a:rPr lang="en-US" sz="8000" dirty="0">
                <a:solidFill>
                  <a:srgbClr val="7030A0">
                    <a:alpha val="70000"/>
                  </a:srgbClr>
                </a:solidFill>
                <a:latin typeface="Sitka Heading Semibold" pitchFamily="2" charset="0"/>
              </a:rPr>
              <a:t>• Where defects originate </a:t>
            </a:r>
          </a:p>
          <a:p>
            <a:pPr marL="228600" indent="0">
              <a:buNone/>
            </a:pPr>
            <a:r>
              <a:rPr lang="en-US" sz="8000" dirty="0">
                <a:solidFill>
                  <a:srgbClr val="7030A0">
                    <a:alpha val="70000"/>
                  </a:srgbClr>
                </a:solidFill>
                <a:latin typeface="Sitka Heading Semibold" pitchFamily="2" charset="0"/>
              </a:rPr>
              <a:t>• Where testing resources are used </a:t>
            </a:r>
          </a:p>
          <a:p>
            <a:pPr marL="228600" indent="0">
              <a:buNone/>
            </a:pPr>
            <a:r>
              <a:rPr lang="en-US" sz="8000" dirty="0">
                <a:solidFill>
                  <a:srgbClr val="7030A0">
                    <a:alpha val="70000"/>
                  </a:srgbClr>
                </a:solidFill>
                <a:latin typeface="Sitka Heading Semibold" pitchFamily="2" charset="0"/>
              </a:rPr>
              <a:t>• The relative cost of fixing defects</a:t>
            </a:r>
          </a:p>
          <a:p>
            <a:pPr marL="228600" indent="0">
              <a:buNone/>
            </a:pPr>
            <a:r>
              <a:rPr lang="en-US" sz="8000" dirty="0">
                <a:solidFill>
                  <a:srgbClr val="7030A0">
                    <a:alpha val="70000"/>
                  </a:srgbClr>
                </a:solidFill>
                <a:latin typeface="Sitka Heading Semibold" pitchFamily="2" charset="0"/>
              </a:rPr>
              <a:t>• The bottom line</a:t>
            </a:r>
            <a:endParaRPr lang="en-IN" sz="8000" dirty="0">
              <a:solidFill>
                <a:srgbClr val="7030A0">
                  <a:alpha val="70000"/>
                </a:srgbClr>
              </a:solidFill>
              <a:latin typeface="Sitka Heading Semibold" pitchFamily="2" charset="0"/>
            </a:endParaRPr>
          </a:p>
          <a:p>
            <a:pPr marL="228600" indent="0">
              <a:buNone/>
            </a:pPr>
            <a:r>
              <a:rPr lang="en-US" sz="8000" dirty="0">
                <a:solidFill>
                  <a:srgbClr val="002060">
                    <a:alpha val="70000"/>
                  </a:srgbClr>
                </a:solidFill>
                <a:latin typeface="Sitka Heading Semibold" pitchFamily="2" charset="0"/>
              </a:rPr>
              <a:t>An Example</a:t>
            </a:r>
          </a:p>
          <a:p>
            <a:pPr marL="228600" indent="0">
              <a:buNone/>
            </a:pPr>
            <a:r>
              <a:rPr lang="en-US" sz="8000" dirty="0">
                <a:solidFill>
                  <a:srgbClr val="7030A0">
                    <a:alpha val="70000"/>
                  </a:srgbClr>
                </a:solidFill>
                <a:latin typeface="Sitka Heading Semibold" pitchFamily="2" charset="0"/>
              </a:rPr>
              <a:t> This slide shows two contrasting views of testing – the lifecycle approach where testing is performed throughout the project, and the big bang approach where testing is performed only at the end of the project. The final cost of the big bang approach is much greater than</a:t>
            </a:r>
          </a:p>
          <a:p>
            <a:pPr marL="228600" indent="0">
              <a:buNone/>
            </a:pPr>
            <a:endParaRPr lang="en-IN" sz="2000" dirty="0"/>
          </a:p>
        </p:txBody>
      </p:sp>
      <p:sp>
        <p:nvSpPr>
          <p:cNvPr id="4" name="Date Placeholder 3">
            <a:extLst>
              <a:ext uri="{FF2B5EF4-FFF2-40B4-BE49-F238E27FC236}">
                <a16:creationId xmlns:a16="http://schemas.microsoft.com/office/drawing/2014/main" id="{DAD844FA-CCD3-3D78-F517-A738E1A35CD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9C9C14DB-87FF-8858-929E-0493C2313DB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C1F1846-FAA1-5230-50D2-3BF348C27924}"/>
              </a:ext>
            </a:extLst>
          </p:cNvPr>
          <p:cNvSpPr>
            <a:spLocks noGrp="1"/>
          </p:cNvSpPr>
          <p:nvPr>
            <p:ph type="sldNum" sz="quarter" idx="12"/>
          </p:nvPr>
        </p:nvSpPr>
        <p:spPr/>
        <p:txBody>
          <a:bodyPr/>
          <a:lstStyle/>
          <a:p>
            <a:fld id="{28844951-7827-47D4-8276-7DDE1FA7D85A}" type="slidenum">
              <a:rPr lang="en-US" smtClean="0"/>
              <a:t>15</a:t>
            </a:fld>
            <a:endParaRPr lang="en-US"/>
          </a:p>
        </p:txBody>
      </p:sp>
    </p:spTree>
    <p:extLst>
      <p:ext uri="{BB962C8B-B14F-4D97-AF65-F5344CB8AC3E}">
        <p14:creationId xmlns:p14="http://schemas.microsoft.com/office/powerpoint/2010/main" val="29644163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09E2-A661-297B-0C0C-3FF61A06719D}"/>
              </a:ext>
            </a:extLst>
          </p:cNvPr>
          <p:cNvSpPr>
            <a:spLocks noGrp="1"/>
          </p:cNvSpPr>
          <p:nvPr>
            <p:ph type="title"/>
          </p:nvPr>
        </p:nvSpPr>
        <p:spPr>
          <a:xfrm>
            <a:off x="704850" y="591015"/>
            <a:ext cx="6172200" cy="2218860"/>
          </a:xfrm>
        </p:spPr>
        <p:txBody>
          <a:bodyPr>
            <a:noAutofit/>
          </a:bodyPr>
          <a:lstStyle/>
          <a:p>
            <a:r>
              <a:rPr lang="en-IN" sz="2400" b="1" i="0" dirty="0">
                <a:solidFill>
                  <a:srgbClr val="002060"/>
                </a:solidFill>
                <a:effectLst/>
                <a:latin typeface="Sitka Heading Semibold" pitchFamily="2" charset="0"/>
              </a:rPr>
              <a:t>Relative cost of defects</a:t>
            </a:r>
            <a:br>
              <a:rPr lang="en-IN" sz="2000" dirty="0"/>
            </a:br>
            <a:r>
              <a:rPr lang="en-US" sz="2000" b="0" i="0" dirty="0">
                <a:solidFill>
                  <a:srgbClr val="7030A0"/>
                </a:solidFill>
                <a:effectLst/>
                <a:latin typeface="Sitka Heading Semibold" pitchFamily="2" charset="0"/>
              </a:rPr>
              <a:t>The cost of defect removal increases exponentially as the development lifecycle progresses. In addition, the later defects are found and fixed, the greater the risk to the business they pose.</a:t>
            </a:r>
            <a:endParaRPr lang="en-IN" sz="2000" dirty="0">
              <a:solidFill>
                <a:srgbClr val="7030A0"/>
              </a:solidFill>
              <a:latin typeface="Sitka Heading Semibold" pitchFamily="2" charset="0"/>
            </a:endParaRPr>
          </a:p>
        </p:txBody>
      </p:sp>
      <p:sp>
        <p:nvSpPr>
          <p:cNvPr id="4" name="Date Placeholder 3">
            <a:extLst>
              <a:ext uri="{FF2B5EF4-FFF2-40B4-BE49-F238E27FC236}">
                <a16:creationId xmlns:a16="http://schemas.microsoft.com/office/drawing/2014/main" id="{7101C03A-43EF-86AD-CF18-B63363D11795}"/>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405283D3-0132-5701-4A18-5F3A37973D8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41FA7CD-2D1F-849D-DDC0-919391E338A7}"/>
              </a:ext>
            </a:extLst>
          </p:cNvPr>
          <p:cNvSpPr>
            <a:spLocks noGrp="1"/>
          </p:cNvSpPr>
          <p:nvPr>
            <p:ph type="sldNum" sz="quarter" idx="12"/>
          </p:nvPr>
        </p:nvSpPr>
        <p:spPr/>
        <p:txBody>
          <a:bodyPr/>
          <a:lstStyle/>
          <a:p>
            <a:fld id="{28844951-7827-47D4-8276-7DDE1FA7D85A}" type="slidenum">
              <a:rPr lang="en-US" smtClean="0"/>
              <a:t>16</a:t>
            </a:fld>
            <a:endParaRPr lang="en-US"/>
          </a:p>
        </p:txBody>
      </p:sp>
      <p:pic>
        <p:nvPicPr>
          <p:cNvPr id="3074" name="Picture 2" descr="Relative cost of defects">
            <a:extLst>
              <a:ext uri="{FF2B5EF4-FFF2-40B4-BE49-F238E27FC236}">
                <a16:creationId xmlns:a16="http://schemas.microsoft.com/office/drawing/2014/main" id="{3C66EE44-409F-ABAC-4228-C6ACD34A5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0596" y="681037"/>
            <a:ext cx="3581400" cy="20193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BDBBB66-9768-D0A3-9F28-43CE53E3048B}"/>
              </a:ext>
            </a:extLst>
          </p:cNvPr>
          <p:cNvSpPr txBox="1"/>
          <p:nvPr/>
        </p:nvSpPr>
        <p:spPr>
          <a:xfrm>
            <a:off x="704850" y="2809875"/>
            <a:ext cx="6267450" cy="1569660"/>
          </a:xfrm>
          <a:prstGeom prst="rect">
            <a:avLst/>
          </a:prstGeom>
          <a:noFill/>
        </p:spPr>
        <p:txBody>
          <a:bodyPr wrap="square">
            <a:spAutoFit/>
          </a:bodyPr>
          <a:lstStyle/>
          <a:p>
            <a:pPr algn="l"/>
            <a:r>
              <a:rPr lang="en-US" sz="2400" b="1" i="0" dirty="0">
                <a:solidFill>
                  <a:srgbClr val="002060"/>
                </a:solidFill>
                <a:effectLst/>
                <a:latin typeface="Sitka Heading Semibold" pitchFamily="2" charset="0"/>
              </a:rPr>
              <a:t>Defect insertion and detection points</a:t>
            </a:r>
          </a:p>
          <a:p>
            <a:pPr algn="l"/>
            <a:r>
              <a:rPr lang="en-US" b="0" i="0" dirty="0">
                <a:solidFill>
                  <a:srgbClr val="7030A0"/>
                </a:solidFill>
                <a:effectLst/>
                <a:latin typeface="Sitka Heading Semibold" pitchFamily="2" charset="0"/>
              </a:rPr>
              <a:t>Defects are introduced to a system at a  number of points during the software development lifecycle. The following chart is a model of a typical development lifecycle that illustrates the usual points of defect insertion and detection</a:t>
            </a:r>
          </a:p>
        </p:txBody>
      </p:sp>
      <p:pic>
        <p:nvPicPr>
          <p:cNvPr id="3087" name="Picture 15" descr="Detection and insertion points">
            <a:extLst>
              <a:ext uri="{FF2B5EF4-FFF2-40B4-BE49-F238E27FC236}">
                <a16:creationId xmlns:a16="http://schemas.microsoft.com/office/drawing/2014/main" id="{97731B42-1BD0-64B0-ECD4-A2B36C608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819" y="2708935"/>
            <a:ext cx="3581400" cy="20193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979C00A-67AF-FBB9-FA06-8714EB6DB1D9}"/>
              </a:ext>
            </a:extLst>
          </p:cNvPr>
          <p:cNvSpPr txBox="1"/>
          <p:nvPr/>
        </p:nvSpPr>
        <p:spPr>
          <a:xfrm>
            <a:off x="704849" y="5123345"/>
            <a:ext cx="6010277" cy="1200329"/>
          </a:xfrm>
          <a:prstGeom prst="rect">
            <a:avLst/>
          </a:prstGeom>
          <a:noFill/>
        </p:spPr>
        <p:txBody>
          <a:bodyPr wrap="square">
            <a:spAutoFit/>
          </a:bodyPr>
          <a:lstStyle/>
          <a:p>
            <a:r>
              <a:rPr lang="en-US" b="0" i="0" dirty="0">
                <a:solidFill>
                  <a:srgbClr val="7030A0"/>
                </a:solidFill>
                <a:effectLst/>
                <a:latin typeface="Arial" panose="020B0604020202020204" pitchFamily="34" charset="0"/>
              </a:rPr>
              <a:t>Defects were detected in the requirements but the business analysis team was busy writing the next phase of requirements and were directed not to update and fix the earlier documents. </a:t>
            </a:r>
            <a:endParaRPr lang="en-IN" dirty="0">
              <a:solidFill>
                <a:srgbClr val="7030A0"/>
              </a:solidFill>
            </a:endParaRPr>
          </a:p>
        </p:txBody>
      </p:sp>
      <p:sp>
        <p:nvSpPr>
          <p:cNvPr id="26" name="TextBox 25">
            <a:extLst>
              <a:ext uri="{FF2B5EF4-FFF2-40B4-BE49-F238E27FC236}">
                <a16:creationId xmlns:a16="http://schemas.microsoft.com/office/drawing/2014/main" id="{7595D328-B849-D348-D6C3-23ADD143D0A3}"/>
              </a:ext>
            </a:extLst>
          </p:cNvPr>
          <p:cNvSpPr txBox="1"/>
          <p:nvPr/>
        </p:nvSpPr>
        <p:spPr>
          <a:xfrm rot="10800000" flipV="1">
            <a:off x="704849" y="4716966"/>
            <a:ext cx="8209667" cy="400110"/>
          </a:xfrm>
          <a:prstGeom prst="rect">
            <a:avLst/>
          </a:prstGeom>
          <a:noFill/>
        </p:spPr>
        <p:txBody>
          <a:bodyPr wrap="square">
            <a:spAutoFit/>
          </a:bodyPr>
          <a:lstStyle/>
          <a:p>
            <a:pPr algn="l"/>
            <a:r>
              <a:rPr lang="en-US" sz="2000" b="1" i="0" dirty="0">
                <a:solidFill>
                  <a:srgbClr val="002060"/>
                </a:solidFill>
                <a:effectLst/>
                <a:latin typeface="Arial" panose="020B0604020202020204" pitchFamily="34" charset="0"/>
              </a:rPr>
              <a:t>The cost of testing process omissions</a:t>
            </a:r>
            <a:endParaRPr lang="en-US" sz="2000" b="0" i="0" dirty="0">
              <a:solidFill>
                <a:srgbClr val="002060"/>
              </a:solidFill>
              <a:effectLst/>
              <a:latin typeface="Arial" panose="020B0604020202020204" pitchFamily="34" charset="0"/>
            </a:endParaRPr>
          </a:p>
        </p:txBody>
      </p:sp>
      <p:pic>
        <p:nvPicPr>
          <p:cNvPr id="3089" name="Picture 17" descr="Cost of testing oversight">
            <a:extLst>
              <a:ext uri="{FF2B5EF4-FFF2-40B4-BE49-F238E27FC236}">
                <a16:creationId xmlns:a16="http://schemas.microsoft.com/office/drawing/2014/main" id="{33B84C3C-D6B0-9409-8063-43AC04AFD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819" y="4708368"/>
            <a:ext cx="3705805" cy="161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693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latin typeface="Algerian" panose="04020705040A02060702" pitchFamily="82" charset="0"/>
              </a:rPr>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solidFill>
                  <a:srgbClr val="7030A0">
                    <a:alpha val="70000"/>
                  </a:srgbClr>
                </a:solidFill>
                <a:latin typeface="Sitka Heading Semibold" pitchFamily="2" charset="0"/>
              </a:rPr>
              <a:t>Dharmala. Guru Sravani</a:t>
            </a:r>
          </a:p>
          <a:p>
            <a:r>
              <a:rPr lang="en-US" dirty="0">
                <a:solidFill>
                  <a:srgbClr val="7030A0">
                    <a:alpha val="70000"/>
                  </a:srgbClr>
                </a:solidFill>
                <a:latin typeface="Sitka Heading Semibold" pitchFamily="2" charset="0"/>
              </a:rPr>
              <a:t>Ql5 Batch</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17</a:t>
            </a:fld>
            <a:endParaRPr lang="en-US"/>
          </a:p>
        </p:txBody>
      </p:sp>
    </p:spTree>
    <p:extLst>
      <p:ext uri="{BB962C8B-B14F-4D97-AF65-F5344CB8AC3E}">
        <p14:creationId xmlns:p14="http://schemas.microsoft.com/office/powerpoint/2010/main" val="15101439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33449"/>
            <a:ext cx="5992550" cy="2827422"/>
          </a:xfrm>
        </p:spPr>
        <p:txBody>
          <a:bodyPr/>
          <a:lstStyle/>
          <a:p>
            <a:r>
              <a:rPr lang="en-US" dirty="0"/>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5895976" y="546935"/>
            <a:ext cx="5457824" cy="3600450"/>
          </a:xfrm>
        </p:spPr>
        <p:txBody>
          <a:bodyPr>
            <a:normAutofit fontScale="47500" lnSpcReduction="20000"/>
          </a:bodyPr>
          <a:lstStyle/>
          <a:p>
            <a:pPr marL="457200" indent="-457200">
              <a:buFont typeface="Arial" panose="020B0604020202020204" pitchFamily="34" charset="0"/>
              <a:buChar char="•"/>
            </a:pPr>
            <a:r>
              <a:rPr lang="en-US" b="1" dirty="0">
                <a:solidFill>
                  <a:srgbClr val="7030A0">
                    <a:alpha val="70000"/>
                  </a:srgbClr>
                </a:solidFill>
              </a:rPr>
              <a:t>Introduction Of software testing</a:t>
            </a:r>
          </a:p>
          <a:p>
            <a:pPr marL="457200" indent="-457200">
              <a:buFont typeface="Arial" panose="020B0604020202020204" pitchFamily="34" charset="0"/>
              <a:buChar char="•"/>
            </a:pPr>
            <a:r>
              <a:rPr lang="en-US" b="1" dirty="0">
                <a:solidFill>
                  <a:srgbClr val="7030A0">
                    <a:alpha val="70000"/>
                  </a:srgbClr>
                </a:solidFill>
              </a:rPr>
              <a:t>Definition </a:t>
            </a:r>
          </a:p>
          <a:p>
            <a:pPr marL="457200" indent="-457200">
              <a:buFont typeface="Arial" panose="020B0604020202020204" pitchFamily="34" charset="0"/>
              <a:buChar char="•"/>
            </a:pPr>
            <a:r>
              <a:rPr lang="en-US" b="1" dirty="0">
                <a:solidFill>
                  <a:srgbClr val="7030A0">
                    <a:alpha val="70000"/>
                  </a:srgbClr>
                </a:solidFill>
              </a:rPr>
              <a:t>Need</a:t>
            </a:r>
          </a:p>
          <a:p>
            <a:pPr marL="457200" indent="-457200">
              <a:buFont typeface="Arial" panose="020B0604020202020204" pitchFamily="34" charset="0"/>
              <a:buChar char="•"/>
            </a:pPr>
            <a:r>
              <a:rPr lang="en-US" b="1" dirty="0">
                <a:solidFill>
                  <a:srgbClr val="7030A0">
                    <a:alpha val="70000"/>
                  </a:srgbClr>
                </a:solidFill>
              </a:rPr>
              <a:t>Error/Failure/Defect</a:t>
            </a:r>
          </a:p>
          <a:p>
            <a:pPr marL="457200" indent="-457200">
              <a:buFont typeface="Arial" panose="020B0604020202020204" pitchFamily="34" charset="0"/>
              <a:buChar char="•"/>
            </a:pPr>
            <a:r>
              <a:rPr lang="en-US" b="1" dirty="0">
                <a:solidFill>
                  <a:srgbClr val="7030A0">
                    <a:alpha val="70000"/>
                  </a:srgbClr>
                </a:solidFill>
              </a:rPr>
              <a:t>Causes of software default</a:t>
            </a:r>
          </a:p>
          <a:p>
            <a:pPr marL="457200" indent="-457200">
              <a:buFont typeface="Arial" panose="020B0604020202020204" pitchFamily="34" charset="0"/>
              <a:buChar char="•"/>
            </a:pPr>
            <a:r>
              <a:rPr lang="en-US" b="1" dirty="0">
                <a:solidFill>
                  <a:srgbClr val="7030A0">
                    <a:alpha val="70000"/>
                  </a:srgbClr>
                </a:solidFill>
              </a:rPr>
              <a:t>Cost of software default</a:t>
            </a:r>
          </a:p>
          <a:p>
            <a:pPr marL="457200" indent="-457200">
              <a:buFont typeface="Arial" panose="020B0604020202020204" pitchFamily="34" charset="0"/>
              <a:buChar char="•"/>
            </a:pPr>
            <a:r>
              <a:rPr lang="en-US" b="1" dirty="0">
                <a:solidFill>
                  <a:srgbClr val="7030A0">
                    <a:alpha val="70000"/>
                  </a:srgbClr>
                </a:solidFill>
              </a:rPr>
              <a:t>What does software testing reveal?</a:t>
            </a:r>
          </a:p>
          <a:p>
            <a:pPr marL="457200" indent="-457200">
              <a:buFont typeface="Arial" panose="020B0604020202020204" pitchFamily="34" charset="0"/>
              <a:buChar char="•"/>
            </a:pPr>
            <a:r>
              <a:rPr lang="en-US" b="1" dirty="0">
                <a:solidFill>
                  <a:srgbClr val="7030A0">
                    <a:alpha val="70000"/>
                  </a:srgbClr>
                </a:solidFill>
              </a:rPr>
              <a:t>Testing  and Quality</a:t>
            </a:r>
          </a:p>
          <a:p>
            <a:pPr marL="457200" indent="-457200">
              <a:buFont typeface="Arial" panose="020B0604020202020204" pitchFamily="34" charset="0"/>
              <a:buChar char="•"/>
            </a:pPr>
            <a:r>
              <a:rPr lang="en-US" b="1" dirty="0">
                <a:solidFill>
                  <a:srgbClr val="7030A0">
                    <a:alpha val="70000"/>
                  </a:srgbClr>
                </a:solidFill>
              </a:rPr>
              <a:t>Quality Perception</a:t>
            </a:r>
          </a:p>
          <a:p>
            <a:pPr marL="457200" indent="-457200">
              <a:buFont typeface="Arial" panose="020B0604020202020204" pitchFamily="34" charset="0"/>
              <a:buChar char="•"/>
            </a:pPr>
            <a:r>
              <a:rPr lang="en-US" b="1" dirty="0">
                <a:solidFill>
                  <a:srgbClr val="7030A0">
                    <a:alpha val="70000"/>
                  </a:srgbClr>
                </a:solidFill>
              </a:rPr>
              <a:t>7 testing Principles</a:t>
            </a:r>
          </a:p>
          <a:p>
            <a:pPr marL="457200" indent="-457200">
              <a:buFont typeface="Arial" panose="020B0604020202020204" pitchFamily="34" charset="0"/>
              <a:buChar char="•"/>
            </a:pPr>
            <a:r>
              <a:rPr lang="en-US" b="1" dirty="0">
                <a:solidFill>
                  <a:srgbClr val="7030A0">
                    <a:alpha val="70000"/>
                  </a:srgbClr>
                </a:solidFill>
              </a:rPr>
              <a:t>Economics of Testing</a:t>
            </a:r>
          </a:p>
          <a:p>
            <a:endParaRPr lang="en-US" b="1" dirty="0">
              <a:solidFill>
                <a:srgbClr val="002060">
                  <a:alpha val="70000"/>
                </a:srgbClr>
              </a:solidFill>
            </a:endParaRPr>
          </a:p>
          <a:p>
            <a:endParaRPr lang="en-US" dirty="0"/>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266701" y="238125"/>
            <a:ext cx="6572250" cy="1400175"/>
          </a:xfrm>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266701" y="2028826"/>
            <a:ext cx="6489485" cy="4167188"/>
          </a:xfrm>
        </p:spPr>
        <p:txBody>
          <a:bodyPr>
            <a:noAutofit/>
          </a:bodyPr>
          <a:lstStyle/>
          <a:p>
            <a:pPr algn="l"/>
            <a:r>
              <a:rPr lang="en-US" sz="2400" b="1" i="0" dirty="0">
                <a:solidFill>
                  <a:srgbClr val="7030A0"/>
                </a:solidFill>
                <a:effectLst/>
                <a:latin typeface="Sitka Display Semibold" panose="020B0604020202020204" pitchFamily="2" charset="0"/>
              </a:rPr>
              <a:t>Software Testing</a:t>
            </a:r>
            <a:r>
              <a:rPr lang="en-US" sz="2400" b="0" i="0" dirty="0">
                <a:solidFill>
                  <a:srgbClr val="7030A0"/>
                </a:solidFill>
                <a:effectLst/>
                <a:latin typeface="Sitka Display Semibold" panose="020B0604020202020204" pitchFamily="2" charset="0"/>
              </a:rPr>
              <a:t> is a method to check whether the actual software product matches expected requirements and to ensure that software product is</a:t>
            </a:r>
            <a:r>
              <a:rPr lang="en-US" sz="2400" b="0" i="0" u="none" strike="noStrike" dirty="0">
                <a:solidFill>
                  <a:srgbClr val="7030A0"/>
                </a:solidFill>
                <a:effectLst/>
                <a:latin typeface="Sitka Display Semibold" panose="020B0604020202020204" pitchFamily="2" charset="0"/>
                <a:hlinkClick r:id="rId2">
                  <a:extLst>
                    <a:ext uri="{A12FA001-AC4F-418D-AE19-62706E023703}">
                      <ahyp:hlinkClr xmlns:ahyp="http://schemas.microsoft.com/office/drawing/2018/hyperlinkcolor" val="tx"/>
                    </a:ext>
                  </a:extLst>
                </a:hlinkClick>
              </a:rPr>
              <a:t> Defect </a:t>
            </a:r>
            <a:r>
              <a:rPr lang="en-US" sz="2400" b="0" i="0" dirty="0">
                <a:solidFill>
                  <a:srgbClr val="7030A0"/>
                </a:solidFill>
                <a:effectLst/>
                <a:latin typeface="Sitka Display Semibold" panose="020B0604020202020204" pitchFamily="2" charset="0"/>
              </a:rPr>
              <a:t>free.</a:t>
            </a:r>
          </a:p>
          <a:p>
            <a:pPr algn="l"/>
            <a:r>
              <a:rPr lang="en-US" sz="2400" b="0" i="0" dirty="0">
                <a:solidFill>
                  <a:srgbClr val="7030A0"/>
                </a:solidFill>
                <a:effectLst/>
                <a:latin typeface="Source Sans Pro" panose="020B0503030403020204" pitchFamily="34" charset="0"/>
              </a:rPr>
              <a:t> </a:t>
            </a:r>
            <a:r>
              <a:rPr lang="en-US" sz="2400" b="0" i="0" dirty="0">
                <a:solidFill>
                  <a:srgbClr val="7030A0"/>
                </a:solidFill>
                <a:effectLst/>
                <a:latin typeface="Sitka Banner Semibold" panose="020B0604020202020204" pitchFamily="2" charset="0"/>
              </a:rPr>
              <a:t>It involves execution of software/system components using manual or automated tools to evaluate one or more properties of interest. </a:t>
            </a:r>
          </a:p>
          <a:p>
            <a:pPr algn="l"/>
            <a:r>
              <a:rPr lang="en-US" sz="2400" b="0" i="0" dirty="0">
                <a:solidFill>
                  <a:srgbClr val="7030A0"/>
                </a:solidFill>
                <a:effectLst/>
                <a:latin typeface="Sitka Banner Semibold" panose="020B0604020202020204" pitchFamily="2" charset="0"/>
              </a:rPr>
              <a:t>The purpose of software testing is to identify errors, gaps or missing requirements in contrast to actual requirements.</a:t>
            </a:r>
          </a:p>
          <a:p>
            <a:endParaRPr lang="en-US" sz="2400" dirty="0"/>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952499" y="438151"/>
            <a:ext cx="5372101" cy="1924049"/>
          </a:xfrm>
        </p:spPr>
        <p:txBody>
          <a:bodyPr>
            <a:normAutofit/>
          </a:bodyPr>
          <a:lstStyle/>
          <a:p>
            <a:r>
              <a:rPr lang="en-US" sz="5400" dirty="0">
                <a:solidFill>
                  <a:schemeClr val="accent3">
                    <a:lumMod val="75000"/>
                  </a:schemeClr>
                </a:solidFill>
                <a:latin typeface="Algerian" panose="04020705040A02060702" pitchFamily="82" charset="0"/>
              </a:rPr>
              <a:t>Definition</a:t>
            </a:r>
            <a:r>
              <a:rPr lang="en-US" sz="5400" dirty="0">
                <a:solidFill>
                  <a:schemeClr val="tx1"/>
                </a:solidFill>
                <a:latin typeface="Algerian" panose="04020705040A02060702" pitchFamily="82" charset="0"/>
              </a:rPr>
              <a:t> </a:t>
            </a:r>
            <a:endParaRPr lang="en-US" dirty="0">
              <a:solidFill>
                <a:schemeClr val="tx1"/>
              </a:solidFill>
            </a:endParaRP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95325" y="2095500"/>
            <a:ext cx="5629275" cy="3965576"/>
          </a:xfrm>
        </p:spPr>
        <p:txBody>
          <a:bodyPr>
            <a:normAutofit fontScale="92500" lnSpcReduction="10000"/>
          </a:bodyPr>
          <a:lstStyle/>
          <a:p>
            <a:pPr marL="457200" indent="-457200" algn="l">
              <a:buFont typeface="Arial" panose="020B0604020202020204" pitchFamily="34" charset="0"/>
              <a:buChar char="•"/>
            </a:pPr>
            <a:r>
              <a:rPr lang="en-US" sz="2800" b="0" i="0" dirty="0">
                <a:effectLst/>
                <a:latin typeface="Sitka Banner Semibold" pitchFamily="2" charset="0"/>
              </a:rPr>
              <a:t>Software testing definition as a </a:t>
            </a:r>
            <a:r>
              <a:rPr lang="en-US" sz="2800" b="0" i="0" u="none" strike="noStrike" dirty="0">
                <a:effectLst/>
                <a:latin typeface="Sitka Banner Semibold" pitchFamily="2" charset="0"/>
                <a:hlinkClick r:id="rId2">
                  <a:extLst>
                    <a:ext uri="{A12FA001-AC4F-418D-AE19-62706E023703}">
                      <ahyp:hlinkClr xmlns:ahyp="http://schemas.microsoft.com/office/drawing/2018/hyperlinkcolor" val="tx"/>
                    </a:ext>
                  </a:extLst>
                </a:hlinkClick>
              </a:rPr>
              <a:t>White Box</a:t>
            </a:r>
            <a:r>
              <a:rPr lang="en-US" sz="2800" b="0" i="0" dirty="0">
                <a:effectLst/>
                <a:latin typeface="Sitka Banner Semibold" pitchFamily="2" charset="0"/>
              </a:rPr>
              <a:t> and </a:t>
            </a:r>
            <a:r>
              <a:rPr lang="en-US" sz="2800" b="0" i="0" u="none" strike="noStrike" dirty="0">
                <a:effectLst/>
                <a:latin typeface="Sitka Banner Semibold" pitchFamily="2" charset="0"/>
                <a:hlinkClick r:id="rId3">
                  <a:extLst>
                    <a:ext uri="{A12FA001-AC4F-418D-AE19-62706E023703}">
                      <ahyp:hlinkClr xmlns:ahyp="http://schemas.microsoft.com/office/drawing/2018/hyperlinkcolor" val="tx"/>
                    </a:ext>
                  </a:extLst>
                </a:hlinkClick>
              </a:rPr>
              <a:t>Black Box Testing</a:t>
            </a:r>
            <a:r>
              <a:rPr lang="en-US" sz="2800" b="0" i="0" dirty="0">
                <a:effectLst/>
                <a:latin typeface="Sitka Banner Semibold" pitchFamily="2" charset="0"/>
              </a:rPr>
              <a:t>. In simple terms, Software Testing means the Verification of Application Under Test (AUT). </a:t>
            </a:r>
          </a:p>
          <a:p>
            <a:pPr marL="457200" indent="-457200" algn="l">
              <a:buFont typeface="Arial" panose="020B0604020202020204" pitchFamily="34" charset="0"/>
              <a:buChar char="•"/>
            </a:pPr>
            <a:r>
              <a:rPr lang="en-US" sz="2800" b="0" i="0" dirty="0">
                <a:effectLst/>
                <a:latin typeface="Sitka Banner Semibold" pitchFamily="2" charset="0"/>
              </a:rPr>
              <a:t>This Software Testing course introduces testing software to the audience and justifies the importance of software testing.</a:t>
            </a:r>
          </a:p>
          <a:p>
            <a:endParaRPr lang="en-US" dirty="0"/>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latin typeface="Algerian" panose="04020705040A02060702" pitchFamily="82" charset="0"/>
              </a:rPr>
              <a:t>Need of Software Testing</a:t>
            </a:r>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868617360"/>
              </p:ext>
            </p:extLst>
          </p:nvPr>
        </p:nvGraphicFramePr>
        <p:xfrm>
          <a:off x="838200" y="1800226"/>
          <a:ext cx="9692639" cy="4077018"/>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10" name="TextBox 9">
            <a:extLst>
              <a:ext uri="{FF2B5EF4-FFF2-40B4-BE49-F238E27FC236}">
                <a16:creationId xmlns:a16="http://schemas.microsoft.com/office/drawing/2014/main" id="{2239B5DB-1385-5E37-67DD-FAECF2E11657}"/>
              </a:ext>
            </a:extLst>
          </p:cNvPr>
          <p:cNvSpPr txBox="1"/>
          <p:nvPr/>
        </p:nvSpPr>
        <p:spPr>
          <a:xfrm>
            <a:off x="838200" y="1758951"/>
            <a:ext cx="10848975" cy="5909310"/>
          </a:xfrm>
          <a:prstGeom prst="rect">
            <a:avLst/>
          </a:prstGeom>
          <a:noFill/>
        </p:spPr>
        <p:txBody>
          <a:bodyPr wrap="square">
            <a:spAutoFit/>
          </a:bodyPr>
          <a:lstStyle/>
          <a:p>
            <a:r>
              <a:rPr lang="en-US" sz="2400" b="0" i="0" dirty="0">
                <a:solidFill>
                  <a:srgbClr val="7030A0"/>
                </a:solidFill>
                <a:effectLst/>
                <a:latin typeface="+mj-lt"/>
              </a:rPr>
              <a:t>Software testing is important because if there are any bugs or errors in the software, they can be identified early and fixed before the software product is delivered. A properly tested software product ensures dependability, security, and high performance, which leads to time savings, cost effectiveness, and customer satisfaction</a:t>
            </a:r>
          </a:p>
          <a:p>
            <a:pPr algn="l"/>
            <a:r>
              <a:rPr lang="en-US" sz="2400" b="1" i="0" dirty="0">
                <a:solidFill>
                  <a:srgbClr val="7030A0"/>
                </a:solidFill>
                <a:effectLst/>
                <a:latin typeface="Sitka Heading Semibold" panose="020B0604020202020204" pitchFamily="2" charset="0"/>
              </a:rPr>
              <a:t>1. Helps in saving money</a:t>
            </a:r>
          </a:p>
          <a:p>
            <a:r>
              <a:rPr lang="en-IN" sz="2400" b="1" i="0" dirty="0">
                <a:solidFill>
                  <a:srgbClr val="7030A0"/>
                </a:solidFill>
                <a:effectLst/>
                <a:latin typeface="Sitka Heading Semibold" panose="020B0604020202020204" pitchFamily="2" charset="0"/>
              </a:rPr>
              <a:t>2. Security</a:t>
            </a:r>
          </a:p>
          <a:p>
            <a:r>
              <a:rPr lang="en-US" sz="2400" b="1" i="0" dirty="0">
                <a:solidFill>
                  <a:srgbClr val="7030A0"/>
                </a:solidFill>
                <a:effectLst/>
                <a:latin typeface="Sitka Heading Semibold" panose="020B0604020202020204" pitchFamily="2" charset="0"/>
              </a:rPr>
              <a:t>3.Quality of the product</a:t>
            </a:r>
          </a:p>
          <a:p>
            <a:r>
              <a:rPr lang="en-US" sz="2400" b="1" i="0" dirty="0">
                <a:solidFill>
                  <a:srgbClr val="7030A0"/>
                </a:solidFill>
                <a:effectLst/>
                <a:latin typeface="Sitka Heading Semibold" panose="020B0604020202020204" pitchFamily="2" charset="0"/>
              </a:rPr>
              <a:t>4. Satisfaction of the customer</a:t>
            </a:r>
          </a:p>
          <a:p>
            <a:r>
              <a:rPr lang="en-IN" sz="2400" b="1" i="0" dirty="0">
                <a:solidFill>
                  <a:srgbClr val="7030A0"/>
                </a:solidFill>
                <a:effectLst/>
                <a:latin typeface="Sitka Heading Semibold" panose="020B0604020202020204" pitchFamily="2" charset="0"/>
              </a:rPr>
              <a:t>5. Enhancing the development process</a:t>
            </a:r>
          </a:p>
          <a:p>
            <a:r>
              <a:rPr lang="en-US" sz="2400" b="1" i="0" dirty="0">
                <a:solidFill>
                  <a:srgbClr val="7030A0"/>
                </a:solidFill>
                <a:effectLst/>
                <a:latin typeface="Sitka Heading Semibold" panose="020B0604020202020204" pitchFamily="2" charset="0"/>
              </a:rPr>
              <a:t>6. Easy while adding new features</a:t>
            </a:r>
          </a:p>
          <a:p>
            <a:pPr algn="l"/>
            <a:r>
              <a:rPr lang="en-US" sz="2400" b="1" i="0" dirty="0">
                <a:solidFill>
                  <a:srgbClr val="7030A0"/>
                </a:solidFill>
                <a:effectLst/>
                <a:latin typeface="Sitka Heading Semibold" panose="020B0604020202020204" pitchFamily="2" charset="0"/>
              </a:rPr>
              <a:t>7. Determining the performance of the software</a:t>
            </a:r>
          </a:p>
          <a:p>
            <a:br>
              <a:rPr lang="en-US" dirty="0"/>
            </a:br>
            <a:endParaRPr lang="en-IN" b="1" i="0" dirty="0">
              <a:solidFill>
                <a:srgbClr val="000000"/>
              </a:solidFill>
              <a:effectLst/>
              <a:latin typeface="CircularStd-Bold"/>
            </a:endParaRPr>
          </a:p>
          <a:p>
            <a:pPr algn="l"/>
            <a:endParaRPr lang="en-US" b="1" i="0" dirty="0">
              <a:solidFill>
                <a:srgbClr val="000000"/>
              </a:solidFill>
              <a:effectLst/>
              <a:latin typeface="CircularStd-Bold"/>
            </a:endParaRPr>
          </a:p>
          <a:p>
            <a:br>
              <a:rPr lang="en-US" dirty="0"/>
            </a:br>
            <a:endParaRPr lang="en-IN" dirty="0"/>
          </a:p>
        </p:txBody>
      </p:sp>
    </p:spTree>
    <p:extLst>
      <p:ext uri="{BB962C8B-B14F-4D97-AF65-F5344CB8AC3E}">
        <p14:creationId xmlns:p14="http://schemas.microsoft.com/office/powerpoint/2010/main" val="330206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2076450" y="681039"/>
            <a:ext cx="8877301" cy="938211"/>
          </a:xfrm>
        </p:spPr>
        <p:txBody>
          <a:bodyPr>
            <a:normAutofit/>
          </a:bodyPr>
          <a:lstStyle/>
          <a:p>
            <a:r>
              <a:rPr lang="en-US" sz="4800" dirty="0">
                <a:latin typeface="Algerian" panose="04020705040A02060702" pitchFamily="82" charset="0"/>
              </a:rPr>
              <a:t>Error/Failure/Defect</a:t>
            </a:r>
          </a:p>
        </p:txBody>
      </p:sp>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
        <p:nvSpPr>
          <p:cNvPr id="8" name="Content Placeholder 7">
            <a:extLst>
              <a:ext uri="{FF2B5EF4-FFF2-40B4-BE49-F238E27FC236}">
                <a16:creationId xmlns:a16="http://schemas.microsoft.com/office/drawing/2014/main" id="{4A089B23-370E-FB8F-A32A-A4F554A3E1D9}"/>
              </a:ext>
            </a:extLst>
          </p:cNvPr>
          <p:cNvSpPr>
            <a:spLocks noGrp="1"/>
          </p:cNvSpPr>
          <p:nvPr>
            <p:ph idx="1"/>
          </p:nvPr>
        </p:nvSpPr>
        <p:spPr>
          <a:xfrm>
            <a:off x="467360" y="1618512"/>
            <a:ext cx="10886440" cy="4297363"/>
          </a:xfrm>
        </p:spPr>
        <p:txBody>
          <a:bodyPr>
            <a:normAutofit/>
          </a:bodyPr>
          <a:lstStyle/>
          <a:p>
            <a:r>
              <a:rPr lang="en-US" sz="2400" b="0" i="0" dirty="0">
                <a:solidFill>
                  <a:srgbClr val="7030A0"/>
                </a:solidFill>
                <a:effectLst/>
                <a:latin typeface="Sitka Heading Semibold" pitchFamily="2" charset="0"/>
              </a:rPr>
              <a:t>Testing is the process of identifying defects, where a defect is any variance between actual and expected results. “</a:t>
            </a:r>
            <a:r>
              <a:rPr lang="en-US" sz="2400" b="1" i="0" dirty="0">
                <a:solidFill>
                  <a:srgbClr val="7030A0"/>
                </a:solidFill>
                <a:effectLst/>
                <a:latin typeface="Sitka Heading Semibold" pitchFamily="2" charset="0"/>
              </a:rPr>
              <a:t>A mistake in coding is called Error, error found by tester is called Defect</a:t>
            </a:r>
            <a:r>
              <a:rPr lang="en-US" sz="2400" b="0" i="0" dirty="0">
                <a:solidFill>
                  <a:srgbClr val="7030A0"/>
                </a:solidFill>
                <a:effectLst/>
                <a:latin typeface="Sitka Heading Semibold" pitchFamily="2" charset="0"/>
              </a:rPr>
              <a:t>, defect accepted by development team then it is called Bug, build does not meet the requirements then it Is Failure.”</a:t>
            </a:r>
          </a:p>
          <a:p>
            <a:endParaRPr lang="en-IN" sz="2400" dirty="0">
              <a:solidFill>
                <a:srgbClr val="002060"/>
              </a:solidFill>
              <a:latin typeface="Sitka Heading Semibold" pitchFamily="2" charset="0"/>
            </a:endParaRPr>
          </a:p>
        </p:txBody>
      </p:sp>
      <p:pic>
        <p:nvPicPr>
          <p:cNvPr id="1026" name="Picture 2" descr="Bug vs Defect vs Error vs Fault vs Failure">
            <a:extLst>
              <a:ext uri="{FF2B5EF4-FFF2-40B4-BE49-F238E27FC236}">
                <a16:creationId xmlns:a16="http://schemas.microsoft.com/office/drawing/2014/main" id="{48388071-7EF3-FFC8-D7D4-5C54E8626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160" y="3270772"/>
            <a:ext cx="2976880" cy="290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914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0B5-64A9-CC9C-6D5B-C32F5344A768}"/>
              </a:ext>
            </a:extLst>
          </p:cNvPr>
          <p:cNvSpPr>
            <a:spLocks noGrp="1"/>
          </p:cNvSpPr>
          <p:nvPr>
            <p:ph type="title"/>
          </p:nvPr>
        </p:nvSpPr>
        <p:spPr>
          <a:xfrm>
            <a:off x="1724025" y="681037"/>
            <a:ext cx="9629775" cy="1325563"/>
          </a:xfrm>
        </p:spPr>
        <p:txBody>
          <a:bodyPr>
            <a:normAutofit/>
          </a:bodyPr>
          <a:lstStyle/>
          <a:p>
            <a:r>
              <a:rPr lang="en-US" sz="4400" dirty="0">
                <a:latin typeface="Algerian" panose="04020705040A02060702" pitchFamily="82" charset="0"/>
              </a:rPr>
              <a:t>Causes of software defect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2084F7A-E963-15BF-76EA-80848C7E79C8}"/>
              </a:ext>
            </a:extLst>
          </p:cNvPr>
          <p:cNvSpPr>
            <a:spLocks noGrp="1"/>
          </p:cNvSpPr>
          <p:nvPr>
            <p:ph idx="1"/>
          </p:nvPr>
        </p:nvSpPr>
        <p:spPr>
          <a:xfrm>
            <a:off x="838200" y="1781176"/>
            <a:ext cx="10582274" cy="4395788"/>
          </a:xfrm>
        </p:spPr>
        <p:txBody>
          <a:bodyPr>
            <a:noAutofit/>
          </a:bodyPr>
          <a:lstStyle/>
          <a:p>
            <a:pPr algn="just" rtl="0" fontAlgn="base"/>
            <a:r>
              <a:rPr lang="en-US" sz="2000" b="0" i="0" dirty="0">
                <a:solidFill>
                  <a:srgbClr val="7030A0"/>
                </a:solidFill>
                <a:effectLst/>
                <a:latin typeface="Sitka Heading Semibold" pitchFamily="2" charset="0"/>
              </a:rPr>
              <a:t>Mistakes or errors are made by software developers during production and cause defects in the software. These defects lead to software failure.</a:t>
            </a:r>
          </a:p>
          <a:p>
            <a:pPr algn="just" rtl="0" fontAlgn="base"/>
            <a:r>
              <a:rPr lang="en-US" sz="2000" b="0" i="0" dirty="0">
                <a:solidFill>
                  <a:srgbClr val="7030A0"/>
                </a:solidFill>
                <a:effectLst/>
                <a:latin typeface="Sitka Heading Semibold" pitchFamily="2" charset="0"/>
              </a:rPr>
              <a:t>The software has chances of errors as they are manually designed. The errors produce defects or bugs in the software. These defects can be introduced during the coding phase of the software and throughout the development lifecycle.</a:t>
            </a:r>
          </a:p>
          <a:p>
            <a:pPr algn="just" rtl="0" fontAlgn="base"/>
            <a:r>
              <a:rPr lang="en-US" sz="2000" b="0" i="0" dirty="0">
                <a:solidFill>
                  <a:srgbClr val="7030A0"/>
                </a:solidFill>
                <a:effectLst/>
                <a:latin typeface="Sitka Heading Semibold" pitchFamily="2" charset="0"/>
              </a:rPr>
              <a:t>In the development life cycle, errors can occur at the beginning phase where requirements are understood, written, or designed.</a:t>
            </a:r>
          </a:p>
          <a:p>
            <a:pPr algn="just" rtl="0" fontAlgn="base"/>
            <a:r>
              <a:rPr lang="en-US" sz="2000" b="0" i="0" dirty="0">
                <a:solidFill>
                  <a:srgbClr val="7030A0"/>
                </a:solidFill>
                <a:effectLst/>
                <a:latin typeface="Sitka Heading Semibold" pitchFamily="2" charset="0"/>
              </a:rPr>
              <a:t>Errors can also result from a mistake while porting the application into production. If the faulty system is executed, it might cause a failure.</a:t>
            </a:r>
          </a:p>
          <a:p>
            <a:pPr algn="just" rtl="0" fontAlgn="base"/>
            <a:r>
              <a:rPr lang="en-US" sz="2000" b="0" i="0" dirty="0">
                <a:solidFill>
                  <a:srgbClr val="7030A0"/>
                </a:solidFill>
                <a:effectLst/>
                <a:latin typeface="Sitka Heading Semibold" pitchFamily="2" charset="0"/>
              </a:rPr>
              <a:t>However, every mistake does not lead to a defect, neither does every defect lead to a failure. Sometimes, defects lie dormant within the software till they are triggered.</a:t>
            </a:r>
          </a:p>
          <a:p>
            <a:pPr marL="228600" indent="0">
              <a:buNone/>
            </a:pPr>
            <a:br>
              <a:rPr lang="en-US" sz="2000" dirty="0">
                <a:solidFill>
                  <a:srgbClr val="002060"/>
                </a:solidFill>
              </a:rPr>
            </a:br>
            <a:endParaRPr lang="en-IN" sz="2000" dirty="0">
              <a:solidFill>
                <a:srgbClr val="002060"/>
              </a:solidFill>
            </a:endParaRPr>
          </a:p>
        </p:txBody>
      </p:sp>
      <p:sp>
        <p:nvSpPr>
          <p:cNvPr id="4" name="Date Placeholder 3">
            <a:extLst>
              <a:ext uri="{FF2B5EF4-FFF2-40B4-BE49-F238E27FC236}">
                <a16:creationId xmlns:a16="http://schemas.microsoft.com/office/drawing/2014/main" id="{37BBB642-24F6-21CE-5AC5-83BE6A51B077}"/>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37990B33-BBEC-DEDF-5631-A02B196AA20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5986784-0309-EB55-E764-7CF1EC4D45ED}"/>
              </a:ext>
            </a:extLst>
          </p:cNvPr>
          <p:cNvSpPr>
            <a:spLocks noGrp="1"/>
          </p:cNvSpPr>
          <p:nvPr>
            <p:ph type="sldNum" sz="quarter" idx="12"/>
          </p:nvPr>
        </p:nvSpPr>
        <p:spPr/>
        <p:txBody>
          <a:bodyPr/>
          <a:lstStyle/>
          <a:p>
            <a:fld id="{28844951-7827-47D4-8276-7DDE1FA7D85A}" type="slidenum">
              <a:rPr lang="en-US" smtClean="0"/>
              <a:t>7</a:t>
            </a:fld>
            <a:endParaRPr lang="en-US"/>
          </a:p>
        </p:txBody>
      </p:sp>
    </p:spTree>
    <p:extLst>
      <p:ext uri="{BB962C8B-B14F-4D97-AF65-F5344CB8AC3E}">
        <p14:creationId xmlns:p14="http://schemas.microsoft.com/office/powerpoint/2010/main" val="37517037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ame 206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A5EF2-E221-6683-AB62-750BA00381F9}"/>
              </a:ext>
            </a:extLst>
          </p:cNvPr>
          <p:cNvSpPr>
            <a:spLocks noGrp="1"/>
          </p:cNvSpPr>
          <p:nvPr>
            <p:ph type="title"/>
          </p:nvPr>
        </p:nvSpPr>
        <p:spPr>
          <a:xfrm>
            <a:off x="838199" y="557561"/>
            <a:ext cx="5890591" cy="1495989"/>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latin typeface="Algerian" panose="04020705040A02060702" pitchFamily="82" charset="0"/>
              </a:rPr>
              <a:t>Cost of Software Defect</a:t>
            </a:r>
            <a:endParaRPr lang="en-IN" sz="4400" dirty="0">
              <a:gradFill flip="none" rotWithShape="1">
                <a:gsLst>
                  <a:gs pos="0">
                    <a:schemeClr val="accent5">
                      <a:alpha val="70000"/>
                    </a:schemeClr>
                  </a:gs>
                  <a:gs pos="100000">
                    <a:schemeClr val="accent1">
                      <a:alpha val="70000"/>
                    </a:schemeClr>
                  </a:gs>
                </a:gsLst>
                <a:lin ang="0" scaled="1"/>
                <a:tileRect/>
              </a:gradFill>
              <a:latin typeface="Algerian" panose="04020705040A02060702" pitchFamily="82" charset="0"/>
            </a:endParaRPr>
          </a:p>
        </p:txBody>
      </p:sp>
      <p:sp>
        <p:nvSpPr>
          <p:cNvPr id="3" name="Content Placeholder 2">
            <a:extLst>
              <a:ext uri="{FF2B5EF4-FFF2-40B4-BE49-F238E27FC236}">
                <a16:creationId xmlns:a16="http://schemas.microsoft.com/office/drawing/2014/main" id="{547B209E-FECB-2008-65F9-9F4A7CEEB977}"/>
              </a:ext>
            </a:extLst>
          </p:cNvPr>
          <p:cNvSpPr>
            <a:spLocks noGrp="1"/>
          </p:cNvSpPr>
          <p:nvPr>
            <p:ph idx="1"/>
          </p:nvPr>
        </p:nvSpPr>
        <p:spPr>
          <a:xfrm>
            <a:off x="535259" y="2053551"/>
            <a:ext cx="6193531" cy="4123412"/>
          </a:xfrm>
        </p:spPr>
        <p:txBody>
          <a:bodyPr>
            <a:normAutofit lnSpcReduction="10000"/>
          </a:bodyPr>
          <a:lstStyle/>
          <a:p>
            <a:pPr>
              <a:lnSpc>
                <a:spcPct val="100000"/>
              </a:lnSpc>
            </a:pPr>
            <a:r>
              <a:rPr lang="en-US" sz="2400" b="0" i="0" dirty="0">
                <a:solidFill>
                  <a:srgbClr val="7030A0">
                    <a:alpha val="60000"/>
                  </a:srgbClr>
                </a:solidFill>
                <a:effectLst/>
                <a:latin typeface="Sitka Heading Semibold" pitchFamily="2" charset="0"/>
              </a:rPr>
              <a:t>The cost of defects can be measured by the impact of the defects and when we find them. Earlier the defect is found lesser is the cost of defect.</a:t>
            </a:r>
          </a:p>
          <a:p>
            <a:pPr marL="228600" indent="0">
              <a:lnSpc>
                <a:spcPct val="100000"/>
              </a:lnSpc>
              <a:buNone/>
            </a:pPr>
            <a:r>
              <a:rPr lang="en-US" sz="2400" b="0" i="0" dirty="0">
                <a:solidFill>
                  <a:srgbClr val="7030A0">
                    <a:alpha val="60000"/>
                  </a:srgbClr>
                </a:solidFill>
                <a:effectLst/>
                <a:latin typeface="Sitka Heading Semibold" pitchFamily="2" charset="0"/>
              </a:rPr>
              <a:t>  For example:</a:t>
            </a:r>
          </a:p>
          <a:p>
            <a:pPr>
              <a:lnSpc>
                <a:spcPct val="100000"/>
              </a:lnSpc>
            </a:pPr>
            <a:r>
              <a:rPr lang="en-US" sz="2400" dirty="0">
                <a:solidFill>
                  <a:srgbClr val="7030A0">
                    <a:alpha val="60000"/>
                  </a:srgbClr>
                </a:solidFill>
                <a:latin typeface="Sitka Heading Semibold" pitchFamily="2" charset="0"/>
              </a:rPr>
              <a:t>I</a:t>
            </a:r>
            <a:r>
              <a:rPr lang="en-US" sz="2400" b="0" i="0" dirty="0">
                <a:solidFill>
                  <a:srgbClr val="7030A0">
                    <a:alpha val="60000"/>
                  </a:srgbClr>
                </a:solidFill>
                <a:effectLst/>
                <a:latin typeface="Sitka Heading Semibold" pitchFamily="2" charset="0"/>
              </a:rPr>
              <a:t>f error is found in the requirement specifications during requirements gathering and analysis, then it is somewhat cheap to fix it. The correction to the requirement specification can be done and then it can be re-issued.</a:t>
            </a:r>
            <a:endParaRPr lang="en-IN" sz="2400" dirty="0">
              <a:solidFill>
                <a:srgbClr val="7030A0">
                  <a:alpha val="60000"/>
                </a:srgbClr>
              </a:solidFill>
              <a:latin typeface="Sitka Heading Semibold" pitchFamily="2" charset="0"/>
            </a:endParaRPr>
          </a:p>
        </p:txBody>
      </p:sp>
      <p:pic>
        <p:nvPicPr>
          <p:cNvPr id="2050" name="Picture 2" descr="SDLC - Waterfall Model">
            <a:extLst>
              <a:ext uri="{FF2B5EF4-FFF2-40B4-BE49-F238E27FC236}">
                <a16:creationId xmlns:a16="http://schemas.microsoft.com/office/drawing/2014/main" id="{4A7BF16C-E450-FC91-1EB1-509E656E05CD}"/>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7236477" y="2053550"/>
            <a:ext cx="4117323" cy="27398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828BF30-2ACA-F6D1-2AB0-2C0EC41DBC99}"/>
              </a:ext>
            </a:extLst>
          </p:cNvPr>
          <p:cNvSpPr>
            <a:spLocks noGrp="1"/>
          </p:cNvSpPr>
          <p:nvPr>
            <p:ph type="dt" sz="half" idx="10"/>
          </p:nvPr>
        </p:nvSpPr>
        <p:spPr>
          <a:xfrm>
            <a:off x="838200" y="6429375"/>
            <a:ext cx="2743200" cy="365125"/>
          </a:xfrm>
        </p:spPr>
        <p:txBody>
          <a:bodyPr>
            <a:normAutofit/>
          </a:bodyPr>
          <a:lstStyle/>
          <a:p>
            <a:pPr>
              <a:spcAft>
                <a:spcPts val="600"/>
              </a:spcAft>
            </a:pPr>
            <a:r>
              <a:rPr lang="en-US"/>
              <a:t>3/1/20XX</a:t>
            </a:r>
          </a:p>
        </p:txBody>
      </p:sp>
      <p:sp>
        <p:nvSpPr>
          <p:cNvPr id="5" name="Footer Placeholder 4">
            <a:extLst>
              <a:ext uri="{FF2B5EF4-FFF2-40B4-BE49-F238E27FC236}">
                <a16:creationId xmlns:a16="http://schemas.microsoft.com/office/drawing/2014/main" id="{79D391E5-9A33-28D2-690B-6596E5B1B77B}"/>
              </a:ext>
            </a:extLst>
          </p:cNvPr>
          <p:cNvSpPr>
            <a:spLocks noGrp="1"/>
          </p:cNvSpPr>
          <p:nvPr>
            <p:ph type="ftr" sz="quarter" idx="11"/>
          </p:nvPr>
        </p:nvSpPr>
        <p:spPr>
          <a:xfrm>
            <a:off x="4038600" y="6429375"/>
            <a:ext cx="411480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8AE0AC1E-83A6-D450-AB24-67765C657520}"/>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8</a:t>
            </a:fld>
            <a:endParaRPr lang="en-US"/>
          </a:p>
        </p:txBody>
      </p:sp>
    </p:spTree>
    <p:extLst>
      <p:ext uri="{BB962C8B-B14F-4D97-AF65-F5344CB8AC3E}">
        <p14:creationId xmlns:p14="http://schemas.microsoft.com/office/powerpoint/2010/main" val="3697448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3240-2C9A-62F6-E44D-58DA661AE23D}"/>
              </a:ext>
            </a:extLst>
          </p:cNvPr>
          <p:cNvSpPr>
            <a:spLocks noGrp="1"/>
          </p:cNvSpPr>
          <p:nvPr>
            <p:ph type="title"/>
          </p:nvPr>
        </p:nvSpPr>
        <p:spPr/>
        <p:txBody>
          <a:bodyPr>
            <a:normAutofit/>
          </a:bodyPr>
          <a:lstStyle/>
          <a:p>
            <a:r>
              <a:rPr lang="en-US" sz="4000" dirty="0">
                <a:latin typeface="Algerian" panose="04020705040A02060702" pitchFamily="82" charset="0"/>
              </a:rPr>
              <a:t>What does Software Testing Reveal?</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84636D8-93F9-1E06-75F9-A1106C2E522A}"/>
              </a:ext>
            </a:extLst>
          </p:cNvPr>
          <p:cNvSpPr>
            <a:spLocks noGrp="1"/>
          </p:cNvSpPr>
          <p:nvPr>
            <p:ph idx="1"/>
          </p:nvPr>
        </p:nvSpPr>
        <p:spPr/>
        <p:txBody>
          <a:bodyPr>
            <a:normAutofit/>
          </a:bodyPr>
          <a:lstStyle/>
          <a:p>
            <a:pPr algn="l"/>
            <a:r>
              <a:rPr lang="en-IN" sz="2400" b="0" i="0" dirty="0">
                <a:solidFill>
                  <a:srgbClr val="7030A0"/>
                </a:solidFill>
                <a:effectLst/>
                <a:latin typeface="Sitka Heading Semibold" pitchFamily="2" charset="0"/>
              </a:rPr>
              <a:t>Software Testing is a method to check </a:t>
            </a:r>
            <a:r>
              <a:rPr lang="en-IN" sz="2400" b="1" i="0" dirty="0">
                <a:solidFill>
                  <a:srgbClr val="7030A0"/>
                </a:solidFill>
                <a:effectLst/>
                <a:latin typeface="Sitka Heading Semibold" pitchFamily="2" charset="0"/>
              </a:rPr>
              <a:t>whether the actual software product matches expected requirements and to ensure that software product is Defect free</a:t>
            </a:r>
            <a:r>
              <a:rPr lang="en-IN" sz="2400" b="0" i="0" dirty="0">
                <a:solidFill>
                  <a:srgbClr val="7030A0"/>
                </a:solidFill>
                <a:effectLst/>
                <a:latin typeface="Sitka Heading Semibold" pitchFamily="2" charset="0"/>
              </a:rPr>
              <a:t>. It involves execution of software/system components using manual or automated tools to evaluate one or more properties of interest.</a:t>
            </a:r>
          </a:p>
          <a:p>
            <a:r>
              <a:rPr lang="en-US" sz="2400" b="0" i="0" dirty="0">
                <a:solidFill>
                  <a:srgbClr val="7030A0"/>
                </a:solidFill>
                <a:effectLst/>
                <a:latin typeface="Sitka Heading Semibold" pitchFamily="2" charset="0"/>
              </a:rPr>
              <a:t>Software testing is the process of </a:t>
            </a:r>
            <a:r>
              <a:rPr lang="en-US" sz="2400" b="1" i="0" dirty="0">
                <a:solidFill>
                  <a:srgbClr val="7030A0"/>
                </a:solidFill>
                <a:effectLst/>
                <a:latin typeface="Sitka Heading Semibold" pitchFamily="2" charset="0"/>
              </a:rPr>
              <a:t>evaluating and verifying that a software product or application does what it is supposed to do</a:t>
            </a:r>
            <a:r>
              <a:rPr lang="en-US" sz="2400" b="0" i="0" dirty="0">
                <a:solidFill>
                  <a:srgbClr val="7030A0"/>
                </a:solidFill>
                <a:effectLst/>
                <a:latin typeface="Sitka Heading Semibold" pitchFamily="2" charset="0"/>
              </a:rPr>
              <a:t>. The benefits of testing include preventing bugs, reducing development costs and improving performance.</a:t>
            </a:r>
            <a:br>
              <a:rPr lang="en-IN" sz="2400" b="0" i="0" dirty="0">
                <a:solidFill>
                  <a:srgbClr val="7030A0"/>
                </a:solidFill>
                <a:effectLst/>
                <a:latin typeface="Sitka Heading Semibold" pitchFamily="2" charset="0"/>
              </a:rPr>
            </a:br>
            <a:endParaRPr lang="en-IN" sz="2400" dirty="0">
              <a:solidFill>
                <a:srgbClr val="7030A0"/>
              </a:solidFill>
              <a:latin typeface="Sitka Heading Semibold" pitchFamily="2" charset="0"/>
            </a:endParaRPr>
          </a:p>
        </p:txBody>
      </p:sp>
      <p:sp>
        <p:nvSpPr>
          <p:cNvPr id="4" name="Date Placeholder 3">
            <a:extLst>
              <a:ext uri="{FF2B5EF4-FFF2-40B4-BE49-F238E27FC236}">
                <a16:creationId xmlns:a16="http://schemas.microsoft.com/office/drawing/2014/main" id="{528D3EDA-D2B7-97DB-13E8-A404813D1816}"/>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131BBEFF-F0C0-8395-A58D-84CC6AB2524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960C01-5855-3EDE-CFA4-0DEF15B5BBF7}"/>
              </a:ext>
            </a:extLst>
          </p:cNvPr>
          <p:cNvSpPr>
            <a:spLocks noGrp="1"/>
          </p:cNvSpPr>
          <p:nvPr>
            <p:ph type="sldNum" sz="quarter" idx="12"/>
          </p:nvPr>
        </p:nvSpPr>
        <p:spPr/>
        <p:txBody>
          <a:bodyPr/>
          <a:lstStyle/>
          <a:p>
            <a:fld id="{28844951-7827-47D4-8276-7DDE1FA7D85A}" type="slidenum">
              <a:rPr lang="en-US" smtClean="0"/>
              <a:t>9</a:t>
            </a:fld>
            <a:endParaRPr lang="en-US"/>
          </a:p>
        </p:txBody>
      </p:sp>
    </p:spTree>
    <p:extLst>
      <p:ext uri="{BB962C8B-B14F-4D97-AF65-F5344CB8AC3E}">
        <p14:creationId xmlns:p14="http://schemas.microsoft.com/office/powerpoint/2010/main" val="2677419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{CD0125DB-A11E-48D3-8828-BD3802A00B64}tf00537603_win32</Template>
  <TotalTime>296</TotalTime>
  <Words>1513</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Algerian</vt:lpstr>
      <vt:lpstr>Arial</vt:lpstr>
      <vt:lpstr>Avenir Next LT Pro</vt:lpstr>
      <vt:lpstr>Calibri</vt:lpstr>
      <vt:lpstr>CircularStd-Bold</vt:lpstr>
      <vt:lpstr>Sabon Next LT</vt:lpstr>
      <vt:lpstr>Sitka Banner Semibold</vt:lpstr>
      <vt:lpstr>Sitka Display Semibold</vt:lpstr>
      <vt:lpstr>Sitka Heading Semibold</vt:lpstr>
      <vt:lpstr>Source Sans Pro</vt:lpstr>
      <vt:lpstr>Wingdings</vt:lpstr>
      <vt:lpstr>LuminousVTI</vt:lpstr>
      <vt:lpstr>Software Testing</vt:lpstr>
      <vt:lpstr>Agenda</vt:lpstr>
      <vt:lpstr>Introduction</vt:lpstr>
      <vt:lpstr>Definition </vt:lpstr>
      <vt:lpstr>Need of Software Testing</vt:lpstr>
      <vt:lpstr>Error/Failure/Defect</vt:lpstr>
      <vt:lpstr>Causes of software defect</vt:lpstr>
      <vt:lpstr>Cost of Software Defect</vt:lpstr>
      <vt:lpstr>What does Software Testing Reveal?</vt:lpstr>
      <vt:lpstr>Importance Of Software Testing</vt:lpstr>
      <vt:lpstr>Importance of Early Testing in SDLC Phases</vt:lpstr>
      <vt:lpstr>Testing and Quality</vt:lpstr>
      <vt:lpstr>Quality Perception</vt:lpstr>
      <vt:lpstr>7 Principles of Software Testing</vt:lpstr>
      <vt:lpstr>Economics of testing</vt:lpstr>
      <vt:lpstr>Relative cost of defects The cost of defect removal increases exponentially as the development lifecycle progresses. In addition, the later defects are found and fixed, the greater the risk to the business they pose.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Guru Sravani Laxmi Sree Dharmala</dc:creator>
  <cp:lastModifiedBy>Guru Sravani Laxmi Sree Dharmala</cp:lastModifiedBy>
  <cp:revision>1</cp:revision>
  <dcterms:created xsi:type="dcterms:W3CDTF">2022-06-27T07:18:48Z</dcterms:created>
  <dcterms:modified xsi:type="dcterms:W3CDTF">2022-06-27T12:15:13Z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