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handoutMasterIdLst>
    <p:handoutMasterId r:id="rId17"/>
  </p:handoutMasterIdLst>
  <p:sldIdLst>
    <p:sldId id="256" r:id="rId5"/>
    <p:sldId id="269" r:id="rId6"/>
    <p:sldId id="268" r:id="rId7"/>
    <p:sldId id="270" r:id="rId8"/>
    <p:sldId id="271" r:id="rId9"/>
    <p:sldId id="272" r:id="rId10"/>
    <p:sldId id="273" r:id="rId11"/>
    <p:sldId id="274" r:id="rId12"/>
    <p:sldId id="276" r:id="rId13"/>
    <p:sldId id="27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1" autoAdjust="0"/>
  </p:normalViewPr>
  <p:slideViewPr>
    <p:cSldViewPr snapToGrid="0">
      <p:cViewPr varScale="1">
        <p:scale>
          <a:sx n="61" d="100"/>
          <a:sy n="61" d="100"/>
        </p:scale>
        <p:origin x="88" y="124"/>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0DE91-D0C9-4E6B-B296-BBE6C4E9A02E}" type="doc">
      <dgm:prSet loTypeId="urn:microsoft.com/office/officeart/2005/8/layout/chart3" loCatId="cycle" qsTypeId="urn:microsoft.com/office/officeart/2005/8/quickstyle/simple1" qsCatId="simple" csTypeId="urn:microsoft.com/office/officeart/2005/8/colors/accent1_3" csCatId="accent1" phldr="1"/>
      <dgm:spPr/>
      <dgm:t>
        <a:bodyPr/>
        <a:lstStyle/>
        <a:p>
          <a:endParaRPr lang="en-IN"/>
        </a:p>
      </dgm:t>
    </dgm:pt>
    <dgm:pt modelId="{927E36B5-9965-45FA-AF89-94861165F87C}" type="pres">
      <dgm:prSet presAssocID="{1500DE91-D0C9-4E6B-B296-BBE6C4E9A02E}" presName="compositeShape" presStyleCnt="0">
        <dgm:presLayoutVars>
          <dgm:chMax val="7"/>
          <dgm:dir/>
          <dgm:resizeHandles val="exact"/>
        </dgm:presLayoutVars>
      </dgm:prSet>
      <dgm:spPr/>
    </dgm:pt>
  </dgm:ptLst>
  <dgm:cxnLst>
    <dgm:cxn modelId="{FC62F7CF-4614-4822-9D96-1CCCBCF61A6F}" type="presOf" srcId="{1500DE91-D0C9-4E6B-B296-BBE6C4E9A02E}" destId="{927E36B5-9965-45FA-AF89-94861165F87C}" srcOrd="0" destOrd="0" presId="urn:microsoft.com/office/officeart/2005/8/layout/char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7/19/2022</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7/19/2022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a:t>
            </a:fld>
            <a:endParaRPr lang="en-US" dirty="0"/>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3</a:t>
            </a:fld>
            <a:endParaRPr lang="en-US" dirty="0"/>
          </a:p>
        </p:txBody>
      </p:sp>
    </p:spTree>
    <p:extLst>
      <p:ext uri="{BB962C8B-B14F-4D97-AF65-F5344CB8AC3E}">
        <p14:creationId xmlns:p14="http://schemas.microsoft.com/office/powerpoint/2010/main" val="22497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11</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diagramColors" Target="../diagrams/colors1.xml"/><Relationship Id="rId5" Type="http://schemas.openxmlformats.org/officeDocument/2006/relationships/image" Target="../media/image3.png"/><Relationship Id="rId10" Type="http://schemas.openxmlformats.org/officeDocument/2006/relationships/diagramQuickStyle" Target="../diagrams/quickStyle1.xml"/><Relationship Id="rId4" Type="http://schemas.openxmlformats.org/officeDocument/2006/relationships/image" Target="../media/image2.png"/><Relationship Id="rId9"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automation">
            <a:extLst>
              <a:ext uri="{FF2B5EF4-FFF2-40B4-BE49-F238E27FC236}">
                <a16:creationId xmlns:a16="http://schemas.microsoft.com/office/drawing/2014/main" id="{F5070334-CECA-7173-295B-4E441DDDB5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65143" y="0"/>
            <a:ext cx="140366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7960-4163-3613-80BB-C90A1AE4F431}"/>
              </a:ext>
            </a:extLst>
          </p:cNvPr>
          <p:cNvSpPr>
            <a:spLocks noGrp="1"/>
          </p:cNvSpPr>
          <p:nvPr>
            <p:ph type="title"/>
          </p:nvPr>
        </p:nvSpPr>
        <p:spPr>
          <a:xfrm>
            <a:off x="646111" y="452718"/>
            <a:ext cx="9404723" cy="1400530"/>
          </a:xfrm>
        </p:spPr>
        <p:txBody>
          <a:bodyPr anchor="t">
            <a:normAutofit fontScale="90000"/>
          </a:bodyPr>
          <a:lstStyle/>
          <a:p>
            <a:r>
              <a:rPr lang="en-US" sz="4800" dirty="0">
                <a:effectLst/>
                <a:latin typeface="Aldhabi" panose="01000000000000000000" pitchFamily="2" charset="-78"/>
                <a:cs typeface="Aldhabi" panose="01000000000000000000" pitchFamily="2" charset="-78"/>
              </a:rPr>
              <a:t>FRAMEWORK FOR AUTOMATION</a:t>
            </a:r>
            <a:br>
              <a:rPr lang="en-US" dirty="0">
                <a:effectLst/>
              </a:rPr>
            </a:br>
            <a:endParaRPr lang="en-IN" dirty="0"/>
          </a:p>
        </p:txBody>
      </p:sp>
      <p:sp>
        <p:nvSpPr>
          <p:cNvPr id="3" name="Content Placeholder 2">
            <a:extLst>
              <a:ext uri="{FF2B5EF4-FFF2-40B4-BE49-F238E27FC236}">
                <a16:creationId xmlns:a16="http://schemas.microsoft.com/office/drawing/2014/main" id="{F2701324-E8A8-8D83-D0E2-E170900B2002}"/>
              </a:ext>
            </a:extLst>
          </p:cNvPr>
          <p:cNvSpPr>
            <a:spLocks noGrp="1"/>
          </p:cNvSpPr>
          <p:nvPr>
            <p:ph sz="half" idx="1"/>
          </p:nvPr>
        </p:nvSpPr>
        <p:spPr>
          <a:xfrm>
            <a:off x="510363" y="1446028"/>
            <a:ext cx="5709683" cy="5411971"/>
          </a:xfrm>
        </p:spPr>
        <p:txBody>
          <a:bodyPr>
            <a:normAutofit/>
          </a:bodyPr>
          <a:lstStyle/>
          <a:p>
            <a:pPr>
              <a:lnSpc>
                <a:spcPct val="90000"/>
              </a:lnSpc>
            </a:pPr>
            <a:r>
              <a:rPr lang="en-US" sz="2800" dirty="0">
                <a:effectLst/>
                <a:latin typeface="Aldhabi" panose="01000000000000000000" pitchFamily="2" charset="-78"/>
                <a:cs typeface="Aldhabi" panose="01000000000000000000" pitchFamily="2" charset="-78"/>
              </a:rPr>
              <a:t>Testing frameworks are an essential part of any successful automated testing process. They can reduce maintenance costs and testing efforts and will provide a higher return on investment (ROI) for QA teams looking to optimize their agile processes.</a:t>
            </a:r>
          </a:p>
          <a:p>
            <a:pPr>
              <a:lnSpc>
                <a:spcPct val="90000"/>
              </a:lnSpc>
            </a:pPr>
            <a:r>
              <a:rPr lang="en-US" sz="2800" dirty="0">
                <a:effectLst/>
                <a:latin typeface="Aldhabi" panose="01000000000000000000" pitchFamily="2" charset="-78"/>
                <a:cs typeface="Aldhabi" panose="01000000000000000000" pitchFamily="2" charset="-78"/>
              </a:rPr>
              <a:t>The goal of this article is to walk through the most common types of frameworks used today and the benefits and disadvantages of each. For QA professionals new to automated testing, or those who need a quick refresher, this article will provide a high-level overview of each type of framework and how they can contribute to the success of any automated testing process.</a:t>
            </a:r>
          </a:p>
          <a:p>
            <a:pPr>
              <a:lnSpc>
                <a:spcPct val="90000"/>
              </a:lnSpc>
            </a:pPr>
            <a:endParaRPr lang="en-IN" sz="1500" dirty="0"/>
          </a:p>
        </p:txBody>
      </p:sp>
      <p:pic>
        <p:nvPicPr>
          <p:cNvPr id="9218" name="Picture 2" descr="Test Automation Framework | Benefits and Types of Test Automation">
            <a:extLst>
              <a:ext uri="{FF2B5EF4-FFF2-40B4-BE49-F238E27FC236}">
                <a16:creationId xmlns:a16="http://schemas.microsoft.com/office/drawing/2014/main" id="{1F0667E9-7DFA-CFE5-8714-B9497F69C1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85296" y="2596197"/>
            <a:ext cx="4396341" cy="240855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15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22204" y="10"/>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3329581"/>
          </a:xfrm>
        </p:spPr>
        <p:txBody>
          <a:bodyPr>
            <a:normAutofit/>
          </a:bodyPr>
          <a:lstStyle/>
          <a:p>
            <a:r>
              <a:rPr lang="en-US" dirty="0">
                <a:latin typeface="Aldhabi" panose="01000000000000000000" pitchFamily="2" charset="-78"/>
                <a:cs typeface="Aldhabi" panose="01000000000000000000" pitchFamily="2" charset="-78"/>
              </a:rPr>
              <a:t>Thank You!</a:t>
            </a:r>
            <a:endParaRPr lang="ru-RU" dirty="0">
              <a:cs typeface="Aldhabi" panose="01000000000000000000" pitchFamily="2" charset="-78"/>
            </a:endParaRPr>
          </a:p>
        </p:txBody>
      </p:sp>
      <p:sp>
        <p:nvSpPr>
          <p:cNvPr id="13" name="Subtitle 12">
            <a:extLst>
              <a:ext uri="{FF2B5EF4-FFF2-40B4-BE49-F238E27FC236}">
                <a16:creationId xmlns:a16="http://schemas.microsoft.com/office/drawing/2014/main" id="{336E726C-3DE4-41AA-88A0-C92B0C34163D}"/>
              </a:ext>
            </a:extLst>
          </p:cNvPr>
          <p:cNvSpPr>
            <a:spLocks noGrp="1"/>
          </p:cNvSpPr>
          <p:nvPr>
            <p:ph type="subTitle" idx="1"/>
          </p:nvPr>
        </p:nvSpPr>
        <p:spPr>
          <a:xfrm>
            <a:off x="1154955" y="4777380"/>
            <a:ext cx="8825658" cy="861420"/>
          </a:xfrm>
        </p:spPr>
        <p:txBody>
          <a:bodyPr>
            <a:normAutofit/>
          </a:bodyPr>
          <a:lstStyle/>
          <a:p>
            <a:r>
              <a:rPr lang="en-US" dirty="0">
                <a:solidFill>
                  <a:schemeClr val="tx1"/>
                </a:solidFill>
              </a:rPr>
              <a:t>Sravani</a:t>
            </a:r>
            <a:endParaRPr lang="ru-RU" dirty="0">
              <a:solidFill>
                <a:schemeClr val="tx1"/>
              </a:solidFill>
            </a:endParaRPr>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74D3-6B10-409E-9110-EEBEAA7E38C0}"/>
              </a:ext>
            </a:extLst>
          </p:cNvPr>
          <p:cNvSpPr>
            <a:spLocks noGrp="1"/>
          </p:cNvSpPr>
          <p:nvPr>
            <p:ph type="title"/>
          </p:nvPr>
        </p:nvSpPr>
        <p:spPr>
          <a:xfrm>
            <a:off x="300625" y="250521"/>
            <a:ext cx="5795375" cy="2020731"/>
          </a:xfrm>
        </p:spPr>
        <p:txBody>
          <a:bodyPr>
            <a:normAutofit/>
          </a:bodyPr>
          <a:lstStyle/>
          <a:p>
            <a:r>
              <a:rPr lang="en-US" sz="6600" dirty="0">
                <a:latin typeface="Aldhabi" panose="01000000000000000000" pitchFamily="2" charset="-78"/>
                <a:cs typeface="Aldhabi" panose="01000000000000000000" pitchFamily="2" charset="-78"/>
              </a:rPr>
              <a:t>Agenda</a:t>
            </a:r>
          </a:p>
        </p:txBody>
      </p:sp>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605A7AFE-0A04-A31A-6890-774361A8C509}"/>
              </a:ext>
            </a:extLst>
          </p:cNvPr>
          <p:cNvSpPr>
            <a:spLocks noGrp="1"/>
          </p:cNvSpPr>
          <p:nvPr>
            <p:ph idx="1"/>
          </p:nvPr>
        </p:nvSpPr>
        <p:spPr>
          <a:xfrm>
            <a:off x="300625" y="1803748"/>
            <a:ext cx="5795375" cy="7240043"/>
          </a:xfrm>
        </p:spPr>
        <p:txBody>
          <a:bodyPr/>
          <a:lstStyle/>
          <a:p>
            <a:pPr algn="l"/>
            <a:r>
              <a:rPr lang="en-US" sz="2400" dirty="0">
                <a:effectLst/>
                <a:latin typeface="Aldhabi" panose="01000000000000000000" pitchFamily="2" charset="-78"/>
                <a:cs typeface="Aldhabi" panose="01000000000000000000" pitchFamily="2" charset="-78"/>
              </a:rPr>
              <a:t>AUTOMATION</a:t>
            </a:r>
          </a:p>
          <a:p>
            <a:pPr algn="l"/>
            <a:r>
              <a:rPr lang="en-US" sz="2400" dirty="0">
                <a:effectLst/>
                <a:latin typeface="Aldhabi" panose="01000000000000000000" pitchFamily="2" charset="-78"/>
                <a:cs typeface="Aldhabi" panose="01000000000000000000" pitchFamily="2" charset="-78"/>
              </a:rPr>
              <a:t>TESTING AUTOMATION</a:t>
            </a:r>
          </a:p>
          <a:p>
            <a:pPr algn="l"/>
            <a:r>
              <a:rPr lang="en-US" sz="2400" dirty="0">
                <a:effectLst/>
                <a:latin typeface="Aldhabi" panose="01000000000000000000" pitchFamily="2" charset="-78"/>
                <a:cs typeface="Aldhabi" panose="01000000000000000000" pitchFamily="2" charset="-78"/>
              </a:rPr>
              <a:t>WHY YOU REQUIRE THIS AUTOMATION</a:t>
            </a:r>
          </a:p>
          <a:p>
            <a:pPr algn="l"/>
            <a:r>
              <a:rPr lang="en-US" sz="2400" dirty="0">
                <a:effectLst/>
                <a:latin typeface="Aldhabi" panose="01000000000000000000" pitchFamily="2" charset="-78"/>
                <a:cs typeface="Aldhabi" panose="01000000000000000000" pitchFamily="2" charset="-78"/>
              </a:rPr>
              <a:t>REASONS</a:t>
            </a:r>
          </a:p>
          <a:p>
            <a:pPr algn="l"/>
            <a:r>
              <a:rPr lang="en-US" sz="2400" dirty="0">
                <a:effectLst/>
                <a:latin typeface="Aldhabi" panose="01000000000000000000" pitchFamily="2" charset="-78"/>
                <a:cs typeface="Aldhabi" panose="01000000000000000000" pitchFamily="2" charset="-78"/>
              </a:rPr>
              <a:t>WHICH KIND OF TEST CASE IN AUTOMATION</a:t>
            </a:r>
          </a:p>
          <a:p>
            <a:pPr algn="l"/>
            <a:r>
              <a:rPr lang="en-US" sz="2400" dirty="0">
                <a:effectLst/>
                <a:latin typeface="Aldhabi" panose="01000000000000000000" pitchFamily="2" charset="-78"/>
                <a:cs typeface="Aldhabi" panose="01000000000000000000" pitchFamily="2" charset="-78"/>
              </a:rPr>
              <a:t>CRITERIA</a:t>
            </a:r>
          </a:p>
          <a:p>
            <a:pPr algn="l"/>
            <a:r>
              <a:rPr lang="en-US" sz="2400" dirty="0">
                <a:effectLst/>
                <a:latin typeface="Aldhabi" panose="01000000000000000000" pitchFamily="2" charset="-78"/>
                <a:cs typeface="Aldhabi" panose="01000000000000000000" pitchFamily="2" charset="-78"/>
              </a:rPr>
              <a:t>STEPS</a:t>
            </a:r>
          </a:p>
          <a:p>
            <a:pPr algn="l"/>
            <a:r>
              <a:rPr lang="en-US" sz="2400" dirty="0">
                <a:effectLst/>
                <a:latin typeface="Aldhabi" panose="01000000000000000000" pitchFamily="2" charset="-78"/>
                <a:cs typeface="Aldhabi" panose="01000000000000000000" pitchFamily="2" charset="-78"/>
              </a:rPr>
              <a:t>FRAMEWORK FOR AUTOMATION</a:t>
            </a:r>
          </a:p>
          <a:p>
            <a:endParaRPr lang="en-IN" dirty="0">
              <a:solidFill>
                <a:srgbClr val="FF0000"/>
              </a:solidFill>
            </a:endParaRPr>
          </a:p>
        </p:txBody>
      </p:sp>
    </p:spTree>
    <p:extLst>
      <p:ext uri="{BB962C8B-B14F-4D97-AF65-F5344CB8AC3E}">
        <p14:creationId xmlns:p14="http://schemas.microsoft.com/office/powerpoint/2010/main" val="233388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itle 10">
            <a:extLst>
              <a:ext uri="{FF2B5EF4-FFF2-40B4-BE49-F238E27FC236}">
                <a16:creationId xmlns:a16="http://schemas.microsoft.com/office/drawing/2014/main" id="{148C75AA-C615-44E8-850A-3C0634ABFA22}"/>
              </a:ext>
            </a:extLst>
          </p:cNvPr>
          <p:cNvSpPr>
            <a:spLocks noGrp="1"/>
          </p:cNvSpPr>
          <p:nvPr>
            <p:ph type="title"/>
          </p:nvPr>
        </p:nvSpPr>
        <p:spPr>
          <a:xfrm>
            <a:off x="425885" y="73013"/>
            <a:ext cx="11118256" cy="2819400"/>
          </a:xfrm>
        </p:spPr>
        <p:txBody>
          <a:bodyPr vert="horz" lIns="91440" tIns="45720" rIns="91440" bIns="45720" rtlCol="0" anchor="t">
            <a:normAutofit/>
          </a:bodyPr>
          <a:lstStyle/>
          <a:p>
            <a:r>
              <a:rPr lang="en-US" sz="5400" dirty="0">
                <a:latin typeface="Aldhabi" panose="01000000000000000000" pitchFamily="2" charset="-78"/>
                <a:cs typeface="Aldhabi" panose="01000000000000000000" pitchFamily="2" charset="-78"/>
              </a:rPr>
              <a:t>Automation</a:t>
            </a:r>
          </a:p>
        </p:txBody>
      </p:sp>
      <p:graphicFrame>
        <p:nvGraphicFramePr>
          <p:cNvPr id="14" name="Diagram 13" descr="Pie chart">
            <a:extLst>
              <a:ext uri="{FF2B5EF4-FFF2-40B4-BE49-F238E27FC236}">
                <a16:creationId xmlns:a16="http://schemas.microsoft.com/office/drawing/2014/main" id="{BB7631D3-885A-4D6E-809B-E28CCF5B91A7}"/>
              </a:ext>
            </a:extLst>
          </p:cNvPr>
          <p:cNvGraphicFramePr/>
          <p:nvPr>
            <p:extLst>
              <p:ext uri="{D42A27DB-BD31-4B8C-83A1-F6EECF244321}">
                <p14:modId xmlns:p14="http://schemas.microsoft.com/office/powerpoint/2010/main" val="1449514699"/>
              </p:ext>
            </p:extLst>
          </p:nvPr>
        </p:nvGraphicFramePr>
        <p:xfrm>
          <a:off x="7780694" y="2528098"/>
          <a:ext cx="3754987" cy="338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Content Placeholder 2">
            <a:extLst>
              <a:ext uri="{FF2B5EF4-FFF2-40B4-BE49-F238E27FC236}">
                <a16:creationId xmlns:a16="http://schemas.microsoft.com/office/drawing/2014/main" id="{BC76A3D1-41C4-87BC-15AB-6F5C6DCD1A0C}"/>
              </a:ext>
            </a:extLst>
          </p:cNvPr>
          <p:cNvSpPr>
            <a:spLocks noGrp="1"/>
          </p:cNvSpPr>
          <p:nvPr>
            <p:ph sz="half" idx="2"/>
          </p:nvPr>
        </p:nvSpPr>
        <p:spPr>
          <a:xfrm>
            <a:off x="237996" y="1453020"/>
            <a:ext cx="6898569" cy="4803318"/>
          </a:xfrm>
        </p:spPr>
        <p:txBody>
          <a:bodyPr>
            <a:normAutofit fontScale="92500"/>
          </a:bodyPr>
          <a:lstStyle/>
          <a:p>
            <a:r>
              <a:rPr lang="en-US" sz="4800" b="0" i="0" dirty="0">
                <a:solidFill>
                  <a:srgbClr val="333333"/>
                </a:solidFill>
                <a:effectLst/>
                <a:latin typeface="Aldhabi" panose="01000000000000000000" pitchFamily="2" charset="-78"/>
                <a:cs typeface="Aldhabi" panose="01000000000000000000" pitchFamily="2" charset="-78"/>
              </a:rPr>
              <a:t>  </a:t>
            </a:r>
            <a:r>
              <a:rPr lang="en-US" sz="4800" b="0" i="0" dirty="0">
                <a:effectLst/>
                <a:latin typeface="Aldhabi" panose="01000000000000000000" pitchFamily="2" charset="-78"/>
                <a:cs typeface="Aldhabi" panose="01000000000000000000" pitchFamily="2" charset="-78"/>
              </a:rPr>
              <a:t>Automation is the implementation of a system that completes easily replicated tasks. Once you’ve found a task that you’re regularly repeating that doesn’t require extensive thought or creativity, there’s a good chance that you’ll be able to teach a computer how to automate it.</a:t>
            </a:r>
            <a:endParaRPr lang="en-IN" sz="4800" dirty="0">
              <a:latin typeface="Aldhabi" panose="01000000000000000000" pitchFamily="2" charset="-78"/>
              <a:cs typeface="Aldhabi" panose="01000000000000000000" pitchFamily="2" charset="-78"/>
            </a:endParaRPr>
          </a:p>
        </p:txBody>
      </p:sp>
      <p:pic>
        <p:nvPicPr>
          <p:cNvPr id="5" name="Picture 4" descr="A picture containing graphical user interface&#10;&#10;Description automatically generated">
            <a:extLst>
              <a:ext uri="{FF2B5EF4-FFF2-40B4-BE49-F238E27FC236}">
                <a16:creationId xmlns:a16="http://schemas.microsoft.com/office/drawing/2014/main" id="{20C965B1-45FD-0FC1-0764-18678A51CF88}"/>
              </a:ext>
            </a:extLst>
          </p:cNvPr>
          <p:cNvPicPr>
            <a:picLocks noChangeAspect="1"/>
          </p:cNvPicPr>
          <p:nvPr/>
        </p:nvPicPr>
        <p:blipFill>
          <a:blip r:embed="rId13"/>
          <a:stretch>
            <a:fillRect/>
          </a:stretch>
        </p:blipFill>
        <p:spPr>
          <a:xfrm>
            <a:off x="7246778" y="1453020"/>
            <a:ext cx="4137705" cy="4721440"/>
          </a:xfrm>
          <a:prstGeom prst="rect">
            <a:avLst/>
          </a:prstGeom>
        </p:spPr>
      </p:pic>
    </p:spTree>
    <p:extLst>
      <p:ext uri="{BB962C8B-B14F-4D97-AF65-F5344CB8AC3E}">
        <p14:creationId xmlns:p14="http://schemas.microsoft.com/office/powerpoint/2010/main" val="5550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BA38-6DF9-3265-843E-688A17202FEF}"/>
              </a:ext>
            </a:extLst>
          </p:cNvPr>
          <p:cNvSpPr>
            <a:spLocks noGrp="1"/>
          </p:cNvSpPr>
          <p:nvPr>
            <p:ph type="title"/>
          </p:nvPr>
        </p:nvSpPr>
        <p:spPr>
          <a:xfrm>
            <a:off x="646111" y="452718"/>
            <a:ext cx="9404723" cy="640358"/>
          </a:xfrm>
        </p:spPr>
        <p:txBody>
          <a:bodyPr/>
          <a:lstStyle/>
          <a:p>
            <a:r>
              <a:rPr lang="en-US" dirty="0">
                <a:latin typeface="Aldhabi" panose="01000000000000000000" pitchFamily="2" charset="-78"/>
                <a:cs typeface="Aldhabi" panose="01000000000000000000" pitchFamily="2" charset="-78"/>
              </a:rPr>
              <a:t>Test Automation</a:t>
            </a:r>
            <a:endParaRPr lang="en-IN" dirty="0">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B9361B4D-3D92-AED0-E4DC-42E6FE21A30C}"/>
              </a:ext>
            </a:extLst>
          </p:cNvPr>
          <p:cNvSpPr>
            <a:spLocks noGrp="1"/>
          </p:cNvSpPr>
          <p:nvPr>
            <p:ph sz="half" idx="1"/>
          </p:nvPr>
        </p:nvSpPr>
        <p:spPr>
          <a:xfrm>
            <a:off x="157656" y="1334814"/>
            <a:ext cx="5759668" cy="5244661"/>
          </a:xfrm>
        </p:spPr>
        <p:txBody>
          <a:bodyPr>
            <a:normAutofit lnSpcReduction="10000"/>
          </a:bodyPr>
          <a:lstStyle/>
          <a:p>
            <a:r>
              <a:rPr lang="en-US" sz="2400" dirty="0">
                <a:effectLst/>
                <a:latin typeface="-apple-system"/>
              </a:rPr>
              <a:t>•Automation Testing is a software testing technique that performs using special automated testing software tools to execute a test case suite. On the contrary, Manual Testing is performed by a human sitting in front of a computer carefully executing the test steps.</a:t>
            </a:r>
          </a:p>
          <a:p>
            <a:r>
              <a:rPr lang="en-US" sz="2400" dirty="0">
                <a:effectLst/>
                <a:latin typeface="-apple-system"/>
              </a:rPr>
              <a:t>•The automation testing software can also enter test data into the System Under Test, compare expected and actual results and generate detailed test reports. Software Test Automation demands considerable investments of money and resources</a:t>
            </a:r>
            <a:r>
              <a:rPr lang="en-US" sz="2000" dirty="0">
                <a:effectLst/>
                <a:latin typeface="-apple-system"/>
              </a:rPr>
              <a:t>.</a:t>
            </a:r>
            <a:endParaRPr lang="en-IN" sz="2000" dirty="0"/>
          </a:p>
        </p:txBody>
      </p:sp>
      <p:pic>
        <p:nvPicPr>
          <p:cNvPr id="3074" name="Picture 2">
            <a:extLst>
              <a:ext uri="{FF2B5EF4-FFF2-40B4-BE49-F238E27FC236}">
                <a16:creationId xmlns:a16="http://schemas.microsoft.com/office/drawing/2014/main" id="{45823486-39A4-3B56-3A52-E27B38D563E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04806" y="1093788"/>
            <a:ext cx="516255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28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F273-74B6-15BE-DDC9-D04FF00B0360}"/>
              </a:ext>
            </a:extLst>
          </p:cNvPr>
          <p:cNvSpPr>
            <a:spLocks noGrp="1"/>
          </p:cNvSpPr>
          <p:nvPr>
            <p:ph type="title"/>
          </p:nvPr>
        </p:nvSpPr>
        <p:spPr>
          <a:xfrm>
            <a:off x="751214" y="396373"/>
            <a:ext cx="9404723" cy="1400530"/>
          </a:xfrm>
        </p:spPr>
        <p:txBody>
          <a:bodyPr anchor="t">
            <a:normAutofit fontScale="90000"/>
          </a:bodyPr>
          <a:lstStyle/>
          <a:p>
            <a:r>
              <a:rPr lang="en-US" sz="5400" dirty="0">
                <a:effectLst/>
                <a:latin typeface="Aldhabi" panose="01000000000000000000" pitchFamily="2" charset="-78"/>
                <a:cs typeface="Aldhabi" panose="01000000000000000000" pitchFamily="2" charset="-78"/>
              </a:rPr>
              <a:t>WHY YOU REQUIRE THIS AUTOMATION</a:t>
            </a:r>
            <a:br>
              <a:rPr lang="en-US" sz="3900" dirty="0">
                <a:effectLst/>
              </a:rPr>
            </a:br>
            <a:endParaRPr lang="en-IN" sz="3900" dirty="0"/>
          </a:p>
        </p:txBody>
      </p:sp>
      <p:pic>
        <p:nvPicPr>
          <p:cNvPr id="7" name="Content Placeholder 6">
            <a:extLst>
              <a:ext uri="{FF2B5EF4-FFF2-40B4-BE49-F238E27FC236}">
                <a16:creationId xmlns:a16="http://schemas.microsoft.com/office/drawing/2014/main" id="{C6E26834-A3B0-0A29-2DDA-40E6A66DF88A}"/>
              </a:ext>
            </a:extLst>
          </p:cNvPr>
          <p:cNvPicPr>
            <a:picLocks noGrp="1" noChangeAspect="1"/>
          </p:cNvPicPr>
          <p:nvPr>
            <p:ph sz="half" idx="1"/>
          </p:nvPr>
        </p:nvPicPr>
        <p:blipFill>
          <a:blip r:embed="rId2"/>
          <a:stretch>
            <a:fillRect/>
          </a:stretch>
        </p:blipFill>
        <p:spPr>
          <a:xfrm>
            <a:off x="112969" y="1945759"/>
            <a:ext cx="5541524" cy="4040371"/>
          </a:xfrm>
          <a:prstGeom prst="rect">
            <a:avLst/>
          </a:prstGeom>
          <a:noFill/>
        </p:spPr>
      </p:pic>
      <p:sp>
        <p:nvSpPr>
          <p:cNvPr id="3" name="Content Placeholder 2">
            <a:extLst>
              <a:ext uri="{FF2B5EF4-FFF2-40B4-BE49-F238E27FC236}">
                <a16:creationId xmlns:a16="http://schemas.microsoft.com/office/drawing/2014/main" id="{2987F58E-D5D6-11AD-0677-20CCDA31A260}"/>
              </a:ext>
            </a:extLst>
          </p:cNvPr>
          <p:cNvSpPr>
            <a:spLocks noGrp="1"/>
          </p:cNvSpPr>
          <p:nvPr>
            <p:ph sz="half" idx="2"/>
          </p:nvPr>
        </p:nvSpPr>
        <p:spPr>
          <a:xfrm>
            <a:off x="5654493" y="1648047"/>
            <a:ext cx="6115749" cy="4608291"/>
          </a:xfrm>
        </p:spPr>
        <p:txBody>
          <a:bodyPr>
            <a:noAutofit/>
          </a:bodyPr>
          <a:lstStyle/>
          <a:p>
            <a:r>
              <a:rPr lang="en-US" sz="3600" b="0" i="0" dirty="0">
                <a:effectLst/>
                <a:latin typeface="Aldhabi" panose="01000000000000000000" pitchFamily="2" charset="-78"/>
                <a:cs typeface="Aldhabi" panose="01000000000000000000" pitchFamily="2" charset="-78"/>
              </a:rPr>
              <a:t>Automated Testing </a:t>
            </a:r>
            <a:r>
              <a:rPr lang="en-US" sz="3600" b="1" i="0" dirty="0">
                <a:effectLst/>
                <a:latin typeface="Aldhabi" panose="01000000000000000000" pitchFamily="2" charset="-78"/>
                <a:cs typeface="Aldhabi" panose="01000000000000000000" pitchFamily="2" charset="-78"/>
              </a:rPr>
              <a:t>Saves Time and Money</a:t>
            </a:r>
            <a:endParaRPr lang="en-US" sz="3600" b="0" i="0" dirty="0">
              <a:effectLst/>
              <a:latin typeface="Aldhabi" panose="01000000000000000000" pitchFamily="2" charset="-78"/>
              <a:cs typeface="Aldhabi" panose="01000000000000000000" pitchFamily="2" charset="-78"/>
            </a:endParaRPr>
          </a:p>
          <a:p>
            <a:r>
              <a:rPr lang="en-US" sz="3600" b="0" i="0" dirty="0">
                <a:effectLst/>
                <a:latin typeface="Aldhabi" panose="01000000000000000000" pitchFamily="2" charset="-78"/>
                <a:cs typeface="Aldhabi" panose="01000000000000000000" pitchFamily="2" charset="-78"/>
              </a:rPr>
              <a:t>Manually repeating these tests is costly and time consuming. Once created, automated tests can be run repeatedly at no additional cost and they are much faster than manual tests. Automated software testing can reduce the time to run repetitive tests from days to hours.</a:t>
            </a:r>
            <a:endParaRPr lang="en-IN"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7059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A4F2-BF94-DAAD-BEE2-8ED8B5E3E138}"/>
              </a:ext>
            </a:extLst>
          </p:cNvPr>
          <p:cNvSpPr>
            <a:spLocks noGrp="1"/>
          </p:cNvSpPr>
          <p:nvPr>
            <p:ph type="title"/>
          </p:nvPr>
        </p:nvSpPr>
        <p:spPr>
          <a:xfrm>
            <a:off x="646111" y="452718"/>
            <a:ext cx="9404723" cy="1400530"/>
          </a:xfrm>
        </p:spPr>
        <p:txBody>
          <a:bodyPr anchor="t">
            <a:normAutofit/>
          </a:bodyPr>
          <a:lstStyle/>
          <a:p>
            <a:r>
              <a:rPr lang="en-US" sz="5400" dirty="0">
                <a:latin typeface="Amasis MT Pro" panose="02040504050005020304" pitchFamily="18" charset="0"/>
                <a:cs typeface="Aldhabi" panose="01000000000000000000" pitchFamily="2" charset="-78"/>
              </a:rPr>
              <a:t>Reasons</a:t>
            </a:r>
            <a:endParaRPr lang="en-IN" sz="5400" dirty="0">
              <a:latin typeface="Amasis MT Pro" panose="02040504050005020304" pitchFamily="18" charset="0"/>
              <a:cs typeface="Aldhabi" panose="01000000000000000000" pitchFamily="2" charset="-78"/>
            </a:endParaRPr>
          </a:p>
        </p:txBody>
      </p:sp>
      <p:pic>
        <p:nvPicPr>
          <p:cNvPr id="5122" name="Picture 2" descr="Why Automation? 5 Reasons to Automate your Business Processes - Estuate">
            <a:extLst>
              <a:ext uri="{FF2B5EF4-FFF2-40B4-BE49-F238E27FC236}">
                <a16:creationId xmlns:a16="http://schemas.microsoft.com/office/drawing/2014/main" id="{D84E1C51-3A83-827F-A40E-85E2D6D44F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54" r="23185" b="1"/>
          <a:stretch/>
        </p:blipFill>
        <p:spPr bwMode="auto">
          <a:xfrm>
            <a:off x="457201" y="1613903"/>
            <a:ext cx="4869711" cy="479137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3E35DE1D-5EB5-F432-8003-98115051D97A}"/>
              </a:ext>
            </a:extLst>
          </p:cNvPr>
          <p:cNvSpPr>
            <a:spLocks noGrp="1"/>
          </p:cNvSpPr>
          <p:nvPr>
            <p:ph sz="half" idx="2"/>
          </p:nvPr>
        </p:nvSpPr>
        <p:spPr>
          <a:xfrm>
            <a:off x="5654495" y="1562986"/>
            <a:ext cx="5616017" cy="6358270"/>
          </a:xfrm>
        </p:spPr>
        <p:txBody>
          <a:bodyPr>
            <a:normAutofit/>
          </a:bodyPr>
          <a:lstStyle/>
          <a:p>
            <a:pPr rtl="0">
              <a:lnSpc>
                <a:spcPct val="90000"/>
              </a:lnSpc>
              <a:buFont typeface="Arial" panose="020B0604020202020204" pitchFamily="34" charset="0"/>
              <a:buChar char="•"/>
            </a:pPr>
            <a:r>
              <a:rPr lang="en-US" sz="3000" dirty="0">
                <a:effectLst/>
                <a:latin typeface="Aldhabi" panose="01000000000000000000" pitchFamily="2" charset="-78"/>
                <a:cs typeface="Aldhabi" panose="01000000000000000000" pitchFamily="2" charset="-78"/>
              </a:rPr>
              <a:t>To increase labor productivity. ...</a:t>
            </a:r>
          </a:p>
          <a:p>
            <a:pPr rtl="0">
              <a:lnSpc>
                <a:spcPct val="90000"/>
              </a:lnSpc>
              <a:buFont typeface="Arial" panose="020B0604020202020204" pitchFamily="34" charset="0"/>
              <a:buChar char="•"/>
            </a:pPr>
            <a:r>
              <a:rPr lang="en-US" sz="3000" dirty="0">
                <a:effectLst/>
                <a:latin typeface="Aldhabi" panose="01000000000000000000" pitchFamily="2" charset="-78"/>
                <a:cs typeface="Aldhabi" panose="01000000000000000000" pitchFamily="2" charset="-78"/>
              </a:rPr>
              <a:t>To reduce labor cost. ...</a:t>
            </a:r>
          </a:p>
          <a:p>
            <a:pPr rtl="0">
              <a:lnSpc>
                <a:spcPct val="90000"/>
              </a:lnSpc>
              <a:buFont typeface="Arial" panose="020B0604020202020204" pitchFamily="34" charset="0"/>
              <a:buChar char="•"/>
            </a:pPr>
            <a:r>
              <a:rPr lang="en-US" sz="3000" dirty="0">
                <a:effectLst/>
                <a:latin typeface="Aldhabi" panose="01000000000000000000" pitchFamily="2" charset="-78"/>
                <a:cs typeface="Aldhabi" panose="01000000000000000000" pitchFamily="2" charset="-78"/>
              </a:rPr>
              <a:t>To mitigate the effects of labor shortages. ...</a:t>
            </a:r>
          </a:p>
          <a:p>
            <a:pPr rtl="0">
              <a:lnSpc>
                <a:spcPct val="90000"/>
              </a:lnSpc>
              <a:buFont typeface="Arial" panose="020B0604020202020204" pitchFamily="34" charset="0"/>
              <a:buChar char="•"/>
            </a:pPr>
            <a:r>
              <a:rPr lang="en-US" sz="3000" dirty="0">
                <a:effectLst/>
                <a:latin typeface="Aldhabi" panose="01000000000000000000" pitchFamily="2" charset="-78"/>
                <a:cs typeface="Aldhabi" panose="01000000000000000000" pitchFamily="2" charset="-78"/>
              </a:rPr>
              <a:t>To reduce or eliminate routine manual and clerical tasks. ...</a:t>
            </a:r>
          </a:p>
          <a:p>
            <a:pPr rtl="0">
              <a:lnSpc>
                <a:spcPct val="90000"/>
              </a:lnSpc>
              <a:buFont typeface="Arial" panose="020B0604020202020204" pitchFamily="34" charset="0"/>
              <a:buChar char="•"/>
            </a:pPr>
            <a:r>
              <a:rPr lang="en-US" sz="3000" dirty="0">
                <a:effectLst/>
                <a:latin typeface="Aldhabi" panose="01000000000000000000" pitchFamily="2" charset="-78"/>
                <a:cs typeface="Aldhabi" panose="01000000000000000000" pitchFamily="2" charset="-78"/>
              </a:rPr>
              <a:t>To improve worker safety. ...</a:t>
            </a:r>
          </a:p>
          <a:p>
            <a:pPr rtl="0">
              <a:lnSpc>
                <a:spcPct val="90000"/>
              </a:lnSpc>
              <a:buFont typeface="Arial" panose="020B0604020202020204" pitchFamily="34" charset="0"/>
              <a:buChar char="•"/>
            </a:pPr>
            <a:r>
              <a:rPr lang="en-US" sz="3000" dirty="0">
                <a:effectLst/>
                <a:latin typeface="Aldhabi" panose="01000000000000000000" pitchFamily="2" charset="-78"/>
                <a:cs typeface="Aldhabi" panose="01000000000000000000" pitchFamily="2" charset="-78"/>
              </a:rPr>
              <a:t>To improve product quality. ...</a:t>
            </a:r>
          </a:p>
          <a:p>
            <a:pPr rtl="0">
              <a:lnSpc>
                <a:spcPct val="90000"/>
              </a:lnSpc>
              <a:buFont typeface="Arial" panose="020B0604020202020204" pitchFamily="34" charset="0"/>
              <a:buChar char="•"/>
            </a:pPr>
            <a:r>
              <a:rPr lang="en-US" sz="3000" dirty="0">
                <a:effectLst/>
                <a:latin typeface="Aldhabi" panose="01000000000000000000" pitchFamily="2" charset="-78"/>
                <a:cs typeface="Aldhabi" panose="01000000000000000000" pitchFamily="2" charset="-78"/>
              </a:rPr>
              <a:t>To reduce manufacturing lead time. ...</a:t>
            </a:r>
          </a:p>
          <a:p>
            <a:pPr rtl="0">
              <a:lnSpc>
                <a:spcPct val="90000"/>
              </a:lnSpc>
              <a:buFont typeface="Arial" panose="020B0604020202020204" pitchFamily="34" charset="0"/>
              <a:buChar char="•"/>
            </a:pPr>
            <a:r>
              <a:rPr lang="en-US" sz="3000" dirty="0">
                <a:effectLst/>
                <a:latin typeface="Aldhabi" panose="01000000000000000000" pitchFamily="2" charset="-78"/>
                <a:cs typeface="Aldhabi" panose="01000000000000000000" pitchFamily="2" charset="-78"/>
              </a:rPr>
              <a:t>To accomplish processes that cannot be done manually.</a:t>
            </a:r>
          </a:p>
          <a:p>
            <a:pPr>
              <a:lnSpc>
                <a:spcPct val="90000"/>
              </a:lnSpc>
            </a:pPr>
            <a:endParaRPr lang="en-IN" dirty="0"/>
          </a:p>
        </p:txBody>
      </p:sp>
    </p:spTree>
    <p:extLst>
      <p:ext uri="{BB962C8B-B14F-4D97-AF65-F5344CB8AC3E}">
        <p14:creationId xmlns:p14="http://schemas.microsoft.com/office/powerpoint/2010/main" val="170456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2A14-6C73-5E89-44CB-25401B6DBD00}"/>
              </a:ext>
            </a:extLst>
          </p:cNvPr>
          <p:cNvSpPr>
            <a:spLocks noGrp="1"/>
          </p:cNvSpPr>
          <p:nvPr>
            <p:ph type="title"/>
          </p:nvPr>
        </p:nvSpPr>
        <p:spPr>
          <a:xfrm>
            <a:off x="536028" y="147146"/>
            <a:ext cx="10279117" cy="987971"/>
          </a:xfrm>
        </p:spPr>
        <p:txBody>
          <a:bodyPr/>
          <a:lstStyle/>
          <a:p>
            <a:r>
              <a:rPr lang="en-US" sz="4400" dirty="0">
                <a:effectLst/>
                <a:latin typeface="Aldhabi" panose="01000000000000000000" pitchFamily="2" charset="-78"/>
                <a:cs typeface="Aldhabi" panose="01000000000000000000" pitchFamily="2" charset="-78"/>
              </a:rPr>
              <a:t>WHICH KIND OF TEST CASE IN AUTOMATION</a:t>
            </a:r>
            <a:br>
              <a:rPr lang="en-US" sz="4400" dirty="0">
                <a:effectLst/>
                <a:latin typeface="Aldhabi" panose="01000000000000000000" pitchFamily="2" charset="-78"/>
                <a:cs typeface="Aldhabi" panose="01000000000000000000" pitchFamily="2" charset="-78"/>
              </a:rPr>
            </a:br>
            <a:endParaRPr lang="en-IN" dirty="0"/>
          </a:p>
        </p:txBody>
      </p:sp>
      <p:sp>
        <p:nvSpPr>
          <p:cNvPr id="3" name="Content Placeholder 2">
            <a:extLst>
              <a:ext uri="{FF2B5EF4-FFF2-40B4-BE49-F238E27FC236}">
                <a16:creationId xmlns:a16="http://schemas.microsoft.com/office/drawing/2014/main" id="{247576E1-339A-A876-E032-3C53DD6DE720}"/>
              </a:ext>
            </a:extLst>
          </p:cNvPr>
          <p:cNvSpPr>
            <a:spLocks noGrp="1"/>
          </p:cNvSpPr>
          <p:nvPr>
            <p:ph sz="half" idx="1"/>
          </p:nvPr>
        </p:nvSpPr>
        <p:spPr>
          <a:xfrm>
            <a:off x="399395" y="1051034"/>
            <a:ext cx="6989378" cy="5465380"/>
          </a:xfrm>
        </p:spPr>
        <p:txBody>
          <a:bodyPr>
            <a:noAutofit/>
          </a:bodyPr>
          <a:lstStyle/>
          <a:p>
            <a:r>
              <a:rPr lang="en-US" sz="2800" b="0" i="0" dirty="0">
                <a:effectLst/>
                <a:latin typeface="Aldhabi" panose="01000000000000000000" pitchFamily="2" charset="-78"/>
                <a:cs typeface="Aldhabi" panose="01000000000000000000" pitchFamily="2" charset="-78"/>
              </a:rPr>
              <a:t>TEST CASES USED IN AUTOMATION</a:t>
            </a:r>
            <a:endParaRPr lang="en-US" sz="2800" dirty="0">
              <a:latin typeface="Aldhabi" panose="01000000000000000000" pitchFamily="2" charset="-78"/>
              <a:cs typeface="Aldhabi" panose="01000000000000000000" pitchFamily="2" charset="-78"/>
            </a:endParaRPr>
          </a:p>
          <a:p>
            <a:r>
              <a:rPr lang="en-US" sz="2800" b="0" i="0" dirty="0">
                <a:effectLst/>
                <a:latin typeface="Aldhabi" panose="01000000000000000000" pitchFamily="2" charset="-78"/>
                <a:cs typeface="Aldhabi" panose="01000000000000000000" pitchFamily="2" charset="-78"/>
              </a:rPr>
              <a:t>Unit Testing:</a:t>
            </a:r>
            <a:br>
              <a:rPr lang="en-US" sz="2800" dirty="0">
                <a:latin typeface="Aldhabi" panose="01000000000000000000" pitchFamily="2" charset="-78"/>
                <a:cs typeface="Aldhabi" panose="01000000000000000000" pitchFamily="2" charset="-78"/>
              </a:rPr>
            </a:br>
            <a:r>
              <a:rPr lang="en-US" sz="2800" b="0" i="0" dirty="0">
                <a:effectLst/>
                <a:latin typeface="Aldhabi" panose="01000000000000000000" pitchFamily="2" charset="-78"/>
                <a:cs typeface="Aldhabi" panose="01000000000000000000" pitchFamily="2" charset="-78"/>
              </a:rPr>
              <a:t>Unit testing is the fastest method of testing and, therefore, should be the highest priority for your automation....</a:t>
            </a:r>
          </a:p>
          <a:p>
            <a:r>
              <a:rPr lang="en-US" sz="2800" b="0" i="0" dirty="0">
                <a:effectLst/>
                <a:latin typeface="Aldhabi" panose="01000000000000000000" pitchFamily="2" charset="-78"/>
                <a:cs typeface="Aldhabi" panose="01000000000000000000" pitchFamily="2" charset="-78"/>
              </a:rPr>
              <a:t>Integration Testing:</a:t>
            </a:r>
            <a:br>
              <a:rPr lang="en-US" sz="2800" dirty="0">
                <a:latin typeface="Aldhabi" panose="01000000000000000000" pitchFamily="2" charset="-78"/>
                <a:cs typeface="Aldhabi" panose="01000000000000000000" pitchFamily="2" charset="-78"/>
              </a:rPr>
            </a:br>
            <a:r>
              <a:rPr lang="en-US" sz="2800" b="0" i="0" dirty="0">
                <a:effectLst/>
                <a:latin typeface="Aldhabi" panose="01000000000000000000" pitchFamily="2" charset="-78"/>
                <a:cs typeface="Aldhabi" panose="01000000000000000000" pitchFamily="2" charset="-78"/>
              </a:rPr>
              <a:t>Integration testing, where we're testing our interfaces or modules, should also take high priority.....</a:t>
            </a:r>
          </a:p>
          <a:p>
            <a:r>
              <a:rPr lang="en-US" sz="2800" b="0" i="0" dirty="0">
                <a:effectLst/>
                <a:latin typeface="Aldhabi" panose="01000000000000000000" pitchFamily="2" charset="-78"/>
                <a:cs typeface="Aldhabi" panose="01000000000000000000" pitchFamily="2" charset="-78"/>
              </a:rPr>
              <a:t>Functional Testing:</a:t>
            </a:r>
            <a:br>
              <a:rPr lang="en-US" sz="2800" dirty="0">
                <a:latin typeface="Aldhabi" panose="01000000000000000000" pitchFamily="2" charset="-78"/>
                <a:cs typeface="Aldhabi" panose="01000000000000000000" pitchFamily="2" charset="-78"/>
              </a:rPr>
            </a:br>
            <a:r>
              <a:rPr lang="en-US" sz="2800" b="0" i="0" dirty="0">
                <a:effectLst/>
                <a:latin typeface="Aldhabi" panose="01000000000000000000" pitchFamily="2" charset="-78"/>
                <a:cs typeface="Aldhabi" panose="01000000000000000000" pitchFamily="2" charset="-78"/>
              </a:rPr>
              <a:t>It is a type of testing that seeks to establish whether each application feature works as per the software requirements.</a:t>
            </a:r>
            <a:endParaRPr lang="en-IN" sz="2800" dirty="0">
              <a:latin typeface="Aldhabi" panose="01000000000000000000" pitchFamily="2" charset="-78"/>
              <a:cs typeface="Aldhabi" panose="01000000000000000000" pitchFamily="2" charset="-78"/>
            </a:endParaRPr>
          </a:p>
          <a:p>
            <a:pPr marL="0" indent="0">
              <a:buNone/>
            </a:pPr>
            <a:endParaRPr lang="en-US" sz="2800" b="0" i="0" dirty="0">
              <a:effectLst/>
              <a:latin typeface="Aldhabi" panose="01000000000000000000" pitchFamily="2" charset="-78"/>
              <a:cs typeface="Aldhabi" panose="01000000000000000000" pitchFamily="2" charset="-78"/>
            </a:endParaRPr>
          </a:p>
        </p:txBody>
      </p:sp>
      <p:pic>
        <p:nvPicPr>
          <p:cNvPr id="6146" name="Picture 2" descr="How to Select Test Cases for Software Testing Automation">
            <a:extLst>
              <a:ext uri="{FF2B5EF4-FFF2-40B4-BE49-F238E27FC236}">
                <a16:creationId xmlns:a16="http://schemas.microsoft.com/office/drawing/2014/main" id="{C022BEE2-AC2A-FCCD-D307-245071D40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092" y="1522258"/>
            <a:ext cx="4178595" cy="452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64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97E5-39F9-916E-C032-1CBD7C371BEE}"/>
              </a:ext>
            </a:extLst>
          </p:cNvPr>
          <p:cNvSpPr>
            <a:spLocks noGrp="1"/>
          </p:cNvSpPr>
          <p:nvPr>
            <p:ph type="title"/>
          </p:nvPr>
        </p:nvSpPr>
        <p:spPr/>
        <p:txBody>
          <a:bodyPr/>
          <a:lstStyle/>
          <a:p>
            <a:r>
              <a:rPr lang="en-US" sz="6000" dirty="0">
                <a:latin typeface="Aldhabi" panose="01000000000000000000" pitchFamily="2" charset="-78"/>
                <a:cs typeface="Aldhabi" panose="01000000000000000000" pitchFamily="2" charset="-78"/>
              </a:rPr>
              <a:t>Criteria for Automation</a:t>
            </a:r>
            <a:endParaRPr lang="en-IN" sz="6000" dirty="0">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FCDF46E2-3110-5564-0DAE-46D5F7BC6691}"/>
              </a:ext>
            </a:extLst>
          </p:cNvPr>
          <p:cNvSpPr>
            <a:spLocks noGrp="1"/>
          </p:cNvSpPr>
          <p:nvPr>
            <p:ph sz="half" idx="1"/>
          </p:nvPr>
        </p:nvSpPr>
        <p:spPr>
          <a:xfrm>
            <a:off x="409904" y="1555531"/>
            <a:ext cx="6337738" cy="4700807"/>
          </a:xfrm>
        </p:spPr>
        <p:txBody>
          <a:bodyPr>
            <a:normAutofit/>
          </a:bodyPr>
          <a:lstStyle/>
          <a:p>
            <a:r>
              <a:rPr lang="en-US" sz="4800" dirty="0">
                <a:latin typeface="Aldhabi" panose="01000000000000000000" pitchFamily="2" charset="-78"/>
                <a:cs typeface="Aldhabi" panose="01000000000000000000" pitchFamily="2" charset="-78"/>
              </a:rPr>
              <a:t>High risk</a:t>
            </a:r>
          </a:p>
          <a:p>
            <a:r>
              <a:rPr lang="en-US" sz="4800" dirty="0">
                <a:latin typeface="Aldhabi" panose="01000000000000000000" pitchFamily="2" charset="-78"/>
                <a:cs typeface="Aldhabi" panose="01000000000000000000" pitchFamily="2" charset="-78"/>
              </a:rPr>
              <a:t>Repeatedly executed</a:t>
            </a:r>
          </a:p>
          <a:p>
            <a:r>
              <a:rPr lang="en-US" sz="4800" dirty="0">
                <a:latin typeface="Aldhabi" panose="01000000000000000000" pitchFamily="2" charset="-78"/>
                <a:cs typeface="Aldhabi" panose="01000000000000000000" pitchFamily="2" charset="-78"/>
              </a:rPr>
              <a:t>Difficult to perform</a:t>
            </a:r>
          </a:p>
          <a:p>
            <a:r>
              <a:rPr lang="en-US" sz="4800" dirty="0">
                <a:latin typeface="Aldhabi" panose="01000000000000000000" pitchFamily="2" charset="-78"/>
                <a:cs typeface="Aldhabi" panose="01000000000000000000" pitchFamily="2" charset="-78"/>
              </a:rPr>
              <a:t>Time Consuming</a:t>
            </a:r>
            <a:endParaRPr lang="en-IN" sz="4800" dirty="0">
              <a:latin typeface="Aldhabi" panose="01000000000000000000" pitchFamily="2" charset="-78"/>
              <a:cs typeface="Aldhabi" panose="01000000000000000000" pitchFamily="2" charset="-78"/>
            </a:endParaRPr>
          </a:p>
        </p:txBody>
      </p:sp>
      <p:pic>
        <p:nvPicPr>
          <p:cNvPr id="7170" name="Picture 2" descr="How to Select Test Cases for Software Testing Automation">
            <a:extLst>
              <a:ext uri="{FF2B5EF4-FFF2-40B4-BE49-F238E27FC236}">
                <a16:creationId xmlns:a16="http://schemas.microsoft.com/office/drawing/2014/main" id="{1C092324-8F74-2005-0865-A84EB86E1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052" y="1586426"/>
            <a:ext cx="5846838" cy="401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26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53E7-FDB9-5259-2FD3-CD4A8197E668}"/>
              </a:ext>
            </a:extLst>
          </p:cNvPr>
          <p:cNvSpPr>
            <a:spLocks noGrp="1"/>
          </p:cNvSpPr>
          <p:nvPr>
            <p:ph type="title"/>
          </p:nvPr>
        </p:nvSpPr>
        <p:spPr>
          <a:xfrm>
            <a:off x="646111" y="452718"/>
            <a:ext cx="9404723" cy="1400530"/>
          </a:xfrm>
        </p:spPr>
        <p:txBody>
          <a:bodyPr anchor="t">
            <a:normAutofit/>
          </a:bodyPr>
          <a:lstStyle/>
          <a:p>
            <a:r>
              <a:rPr lang="en-US" sz="4800" dirty="0">
                <a:latin typeface="Aldhabi" panose="01000000000000000000" pitchFamily="2" charset="-78"/>
                <a:cs typeface="Aldhabi" panose="01000000000000000000" pitchFamily="2" charset="-78"/>
              </a:rPr>
              <a:t>Steps</a:t>
            </a:r>
            <a:r>
              <a:rPr lang="en-US" dirty="0"/>
              <a:t> </a:t>
            </a:r>
            <a:endParaRPr lang="en-IN" dirty="0"/>
          </a:p>
        </p:txBody>
      </p:sp>
      <p:sp>
        <p:nvSpPr>
          <p:cNvPr id="3" name="Content Placeholder 2">
            <a:extLst>
              <a:ext uri="{FF2B5EF4-FFF2-40B4-BE49-F238E27FC236}">
                <a16:creationId xmlns:a16="http://schemas.microsoft.com/office/drawing/2014/main" id="{E51CFE02-CE59-5BCA-967D-B1415B31B654}"/>
              </a:ext>
            </a:extLst>
          </p:cNvPr>
          <p:cNvSpPr>
            <a:spLocks noGrp="1"/>
          </p:cNvSpPr>
          <p:nvPr>
            <p:ph sz="half" idx="1"/>
          </p:nvPr>
        </p:nvSpPr>
        <p:spPr>
          <a:xfrm>
            <a:off x="1103312" y="2060575"/>
            <a:ext cx="4396339" cy="4195763"/>
          </a:xfrm>
        </p:spPr>
        <p:txBody>
          <a:bodyPr>
            <a:normAutofit lnSpcReduction="10000"/>
          </a:bodyPr>
          <a:lstStyle/>
          <a:p>
            <a:r>
              <a:rPr lang="en-US" sz="4000" dirty="0">
                <a:effectLst/>
                <a:latin typeface="Aldhabi" panose="01000000000000000000" pitchFamily="2" charset="-78"/>
                <a:cs typeface="Aldhabi" panose="01000000000000000000" pitchFamily="2" charset="-78"/>
              </a:rPr>
              <a:t>Test tool selection</a:t>
            </a:r>
          </a:p>
          <a:p>
            <a:r>
              <a:rPr lang="en-US" sz="4000" dirty="0">
                <a:effectLst/>
                <a:latin typeface="Aldhabi" panose="01000000000000000000" pitchFamily="2" charset="-78"/>
                <a:cs typeface="Aldhabi" panose="01000000000000000000" pitchFamily="2" charset="-78"/>
              </a:rPr>
              <a:t>.Define scope of automation</a:t>
            </a:r>
          </a:p>
          <a:p>
            <a:r>
              <a:rPr lang="en-US" sz="4000" dirty="0">
                <a:effectLst/>
                <a:latin typeface="Aldhabi" panose="01000000000000000000" pitchFamily="2" charset="-78"/>
                <a:cs typeface="Aldhabi" panose="01000000000000000000" pitchFamily="2" charset="-78"/>
              </a:rPr>
              <a:t>Planning,design,develop</a:t>
            </a:r>
          </a:p>
          <a:p>
            <a:r>
              <a:rPr lang="en-US" sz="4000" dirty="0">
                <a:effectLst/>
                <a:latin typeface="Aldhabi" panose="01000000000000000000" pitchFamily="2" charset="-78"/>
                <a:cs typeface="Aldhabi" panose="01000000000000000000" pitchFamily="2" charset="-78"/>
              </a:rPr>
              <a:t>Test execution</a:t>
            </a:r>
          </a:p>
          <a:p>
            <a:r>
              <a:rPr lang="en-US" sz="4000" dirty="0">
                <a:effectLst/>
                <a:latin typeface="Aldhabi" panose="01000000000000000000" pitchFamily="2" charset="-78"/>
                <a:cs typeface="Aldhabi" panose="01000000000000000000" pitchFamily="2" charset="-78"/>
              </a:rPr>
              <a:t>Test automation maintaince Approach</a:t>
            </a:r>
          </a:p>
          <a:p>
            <a:endParaRPr lang="en-IN" dirty="0"/>
          </a:p>
        </p:txBody>
      </p:sp>
      <p:pic>
        <p:nvPicPr>
          <p:cNvPr id="8194" name="Picture 2" descr="Automation Testing Tutorial | How to Automate Software Testing? | Edureka">
            <a:extLst>
              <a:ext uri="{FF2B5EF4-FFF2-40B4-BE49-F238E27FC236}">
                <a16:creationId xmlns:a16="http://schemas.microsoft.com/office/drawing/2014/main" id="{A62FA1E8-41B3-A7D7-68C9-42FCB296F8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7627" y="2345025"/>
            <a:ext cx="4396341" cy="311201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85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3.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design</Template>
  <TotalTime>347</TotalTime>
  <Words>515</Words>
  <Application>Microsoft Office PowerPoint</Application>
  <PresentationFormat>Widescreen</PresentationFormat>
  <Paragraphs>51</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Aldhabi</vt:lpstr>
      <vt:lpstr>Amasis MT Pro</vt:lpstr>
      <vt:lpstr>-apple-system</vt:lpstr>
      <vt:lpstr>Arial</vt:lpstr>
      <vt:lpstr>Calibri</vt:lpstr>
      <vt:lpstr>Century Gothic</vt:lpstr>
      <vt:lpstr>Wingdings 3</vt:lpstr>
      <vt:lpstr>Ion</vt:lpstr>
      <vt:lpstr>PowerPoint Presentation</vt:lpstr>
      <vt:lpstr>Agenda</vt:lpstr>
      <vt:lpstr>Automation</vt:lpstr>
      <vt:lpstr>Test Automation</vt:lpstr>
      <vt:lpstr>WHY YOU REQUIRE THIS AUTOMATION </vt:lpstr>
      <vt:lpstr>Reasons</vt:lpstr>
      <vt:lpstr>WHICH KIND OF TEST CASE IN AUTOMATION </vt:lpstr>
      <vt:lpstr>Criteria for Automation</vt:lpstr>
      <vt:lpstr>Steps </vt:lpstr>
      <vt:lpstr>FRAMEWORK FOR AUTOMATION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 Sravani Laxmi Sree Dharmala</dc:creator>
  <cp:lastModifiedBy>Guru Sravani Laxmi Sree Dharmala</cp:lastModifiedBy>
  <cp:revision>1</cp:revision>
  <dcterms:created xsi:type="dcterms:W3CDTF">2022-07-19T07:41:10Z</dcterms:created>
  <dcterms:modified xsi:type="dcterms:W3CDTF">2022-07-19T13:28:11Z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