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9F5DF-19B0-4503-9C15-AF78331843C0}" v="1" dt="2022-07-05T11:16:36.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a Kumar Korupolu" userId="28b901de-24b5-46b5-b74a-8a121a0df386" providerId="ADAL" clId="{E6B9F5DF-19B0-4503-9C15-AF78331843C0}"/>
    <pc:docChg chg="custSel modSld">
      <pc:chgData name="Indra Kumar Korupolu" userId="28b901de-24b5-46b5-b74a-8a121a0df386" providerId="ADAL" clId="{E6B9F5DF-19B0-4503-9C15-AF78331843C0}" dt="2022-07-05T12:51:02.799" v="34" actId="1076"/>
      <pc:docMkLst>
        <pc:docMk/>
      </pc:docMkLst>
      <pc:sldChg chg="modSp mod">
        <pc:chgData name="Indra Kumar Korupolu" userId="28b901de-24b5-46b5-b74a-8a121a0df386" providerId="ADAL" clId="{E6B9F5DF-19B0-4503-9C15-AF78331843C0}" dt="2022-07-05T12:48:51.530" v="33" actId="27636"/>
        <pc:sldMkLst>
          <pc:docMk/>
          <pc:sldMk cId="3462867425" sldId="256"/>
        </pc:sldMkLst>
        <pc:spChg chg="mod">
          <ac:chgData name="Indra Kumar Korupolu" userId="28b901de-24b5-46b5-b74a-8a121a0df386" providerId="ADAL" clId="{E6B9F5DF-19B0-4503-9C15-AF78331843C0}" dt="2022-07-05T12:48:51.530" v="33" actId="27636"/>
          <ac:spMkLst>
            <pc:docMk/>
            <pc:sldMk cId="3462867425" sldId="256"/>
            <ac:spMk id="2" creationId="{57AB6097-BD76-ABAC-D3F8-16A3743DE07D}"/>
          </ac:spMkLst>
        </pc:spChg>
      </pc:sldChg>
      <pc:sldChg chg="modSp mod">
        <pc:chgData name="Indra Kumar Korupolu" userId="28b901de-24b5-46b5-b74a-8a121a0df386" providerId="ADAL" clId="{E6B9F5DF-19B0-4503-9C15-AF78331843C0}" dt="2022-07-05T12:51:02.799" v="34" actId="1076"/>
        <pc:sldMkLst>
          <pc:docMk/>
          <pc:sldMk cId="3924337036" sldId="258"/>
        </pc:sldMkLst>
        <pc:spChg chg="mod">
          <ac:chgData name="Indra Kumar Korupolu" userId="28b901de-24b5-46b5-b74a-8a121a0df386" providerId="ADAL" clId="{E6B9F5DF-19B0-4503-9C15-AF78331843C0}" dt="2022-07-05T12:51:02.799" v="34" actId="1076"/>
          <ac:spMkLst>
            <pc:docMk/>
            <pc:sldMk cId="3924337036" sldId="258"/>
            <ac:spMk id="2" creationId="{0AAD1B00-A470-BBD3-7992-784FF782C461}"/>
          </ac:spMkLst>
        </pc:spChg>
      </pc:sldChg>
      <pc:sldChg chg="modSp mod">
        <pc:chgData name="Indra Kumar Korupolu" userId="28b901de-24b5-46b5-b74a-8a121a0df386" providerId="ADAL" clId="{E6B9F5DF-19B0-4503-9C15-AF78331843C0}" dt="2022-07-05T11:15:16.766" v="7" actId="12"/>
        <pc:sldMkLst>
          <pc:docMk/>
          <pc:sldMk cId="3422226432" sldId="264"/>
        </pc:sldMkLst>
        <pc:spChg chg="mod">
          <ac:chgData name="Indra Kumar Korupolu" userId="28b901de-24b5-46b5-b74a-8a121a0df386" providerId="ADAL" clId="{E6B9F5DF-19B0-4503-9C15-AF78331843C0}" dt="2022-07-05T11:15:16.766" v="7" actId="12"/>
          <ac:spMkLst>
            <pc:docMk/>
            <pc:sldMk cId="3422226432" sldId="264"/>
            <ac:spMk id="3" creationId="{50E7C6AA-D054-22B1-FEF4-F95E209C1D4D}"/>
          </ac:spMkLst>
        </pc:spChg>
      </pc:sldChg>
      <pc:sldChg chg="modSp mod">
        <pc:chgData name="Indra Kumar Korupolu" userId="28b901de-24b5-46b5-b74a-8a121a0df386" providerId="ADAL" clId="{E6B9F5DF-19B0-4503-9C15-AF78331843C0}" dt="2022-07-05T12:42:21.622" v="9" actId="1076"/>
        <pc:sldMkLst>
          <pc:docMk/>
          <pc:sldMk cId="3856963894" sldId="266"/>
        </pc:sldMkLst>
        <pc:spChg chg="mod">
          <ac:chgData name="Indra Kumar Korupolu" userId="28b901de-24b5-46b5-b74a-8a121a0df386" providerId="ADAL" clId="{E6B9F5DF-19B0-4503-9C15-AF78331843C0}" dt="2022-07-05T12:42:21.622" v="9" actId="1076"/>
          <ac:spMkLst>
            <pc:docMk/>
            <pc:sldMk cId="3856963894" sldId="266"/>
            <ac:spMk id="2" creationId="{13A8E0DC-ECBE-B8D6-15B3-7D316255472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7/5/2022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4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7/5/2022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219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7/5/2022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08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274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7/5/2022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080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08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487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7/5/2022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82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7/5/2022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970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7/5/2022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905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7/5/2022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84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7/5/2022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4108463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Fields and unicorn">
            <a:extLst>
              <a:ext uri="{FF2B5EF4-FFF2-40B4-BE49-F238E27FC236}">
                <a16:creationId xmlns:a16="http://schemas.microsoft.com/office/drawing/2014/main" id="{C10FF1E6-ADC8-0FEC-2315-D409294A86BD}"/>
              </a:ext>
            </a:extLst>
          </p:cNvPr>
          <p:cNvPicPr>
            <a:picLocks noChangeAspect="1"/>
          </p:cNvPicPr>
          <p:nvPr/>
        </p:nvPicPr>
        <p:blipFill rotWithShape="1">
          <a:blip r:embed="rId2"/>
          <a:srcRect l="14646" r="14254"/>
          <a:stretch/>
        </p:blipFill>
        <p:spPr>
          <a:xfrm>
            <a:off x="-65411" y="-162550"/>
            <a:ext cx="8668492" cy="6857990"/>
          </a:xfrm>
          <a:prstGeom prst="rect">
            <a:avLst/>
          </a:prstGeom>
        </p:spPr>
      </p:pic>
      <p:sp>
        <p:nvSpPr>
          <p:cNvPr id="18"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B6097-BD76-ABAC-D3F8-16A3743DE07D}"/>
              </a:ext>
            </a:extLst>
          </p:cNvPr>
          <p:cNvSpPr>
            <a:spLocks noGrp="1"/>
          </p:cNvSpPr>
          <p:nvPr>
            <p:ph type="ctrTitle"/>
          </p:nvPr>
        </p:nvSpPr>
        <p:spPr>
          <a:xfrm>
            <a:off x="7848600" y="1122363"/>
            <a:ext cx="4023360" cy="2306637"/>
          </a:xfrm>
        </p:spPr>
        <p:txBody>
          <a:bodyPr anchor="b">
            <a:normAutofit/>
          </a:bodyPr>
          <a:lstStyle/>
          <a:p>
            <a:r>
              <a:rPr lang="en-IN" sz="6600" dirty="0"/>
              <a:t>AGILE </a:t>
            </a:r>
            <a:br>
              <a:rPr lang="en-IN" sz="6600" dirty="0"/>
            </a:br>
            <a:r>
              <a:rPr lang="en-IN" sz="6600" dirty="0"/>
              <a:t>MODEL</a:t>
            </a:r>
          </a:p>
        </p:txBody>
      </p:sp>
      <p:sp>
        <p:nvSpPr>
          <p:cNvPr id="3" name="Subtitle 2">
            <a:extLst>
              <a:ext uri="{FF2B5EF4-FFF2-40B4-BE49-F238E27FC236}">
                <a16:creationId xmlns:a16="http://schemas.microsoft.com/office/drawing/2014/main" id="{7AE2EA33-27BC-A50D-E70F-0A12F934A3F6}"/>
              </a:ext>
            </a:extLst>
          </p:cNvPr>
          <p:cNvSpPr>
            <a:spLocks noGrp="1"/>
          </p:cNvSpPr>
          <p:nvPr>
            <p:ph type="subTitle" idx="1"/>
          </p:nvPr>
        </p:nvSpPr>
        <p:spPr>
          <a:xfrm>
            <a:off x="7731760" y="5058893"/>
            <a:ext cx="4140200" cy="624235"/>
          </a:xfrm>
        </p:spPr>
        <p:txBody>
          <a:bodyPr>
            <a:normAutofit/>
          </a:bodyPr>
          <a:lstStyle/>
          <a:p>
            <a:r>
              <a:rPr lang="en-IN" sz="2000" dirty="0"/>
              <a:t>PRESENTED BY K.INDRA KUMAR</a:t>
            </a:r>
          </a:p>
        </p:txBody>
      </p:sp>
      <p:sp>
        <p:nvSpPr>
          <p:cNvPr id="1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286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2FDBC-E62C-0C70-86E4-CB3D7DB01AD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PRINCIPLES AND VALUES OF EXTREME PROGRAMMING</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7FE6FF1-B1EF-ACD6-90A9-C3E98825983E}"/>
              </a:ext>
            </a:extLst>
          </p:cNvPr>
          <p:cNvPicPr>
            <a:picLocks noGrp="1" noChangeAspect="1"/>
          </p:cNvPicPr>
          <p:nvPr>
            <p:ph idx="1"/>
          </p:nvPr>
        </p:nvPicPr>
        <p:blipFill>
          <a:blip r:embed="rId2"/>
          <a:stretch>
            <a:fillRect/>
          </a:stretch>
        </p:blipFill>
        <p:spPr>
          <a:xfrm>
            <a:off x="5304948" y="432466"/>
            <a:ext cx="6145371" cy="6286826"/>
          </a:xfrm>
          <a:prstGeom prst="rect">
            <a:avLst/>
          </a:prstGeom>
        </p:spPr>
      </p:pic>
    </p:spTree>
    <p:extLst>
      <p:ext uri="{BB962C8B-B14F-4D97-AF65-F5344CB8AC3E}">
        <p14:creationId xmlns:p14="http://schemas.microsoft.com/office/powerpoint/2010/main" val="103627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A8E0DC-ECBE-B8D6-15B3-7D3162554725}"/>
              </a:ext>
            </a:extLst>
          </p:cNvPr>
          <p:cNvSpPr>
            <a:spLocks noGrp="1"/>
          </p:cNvSpPr>
          <p:nvPr>
            <p:ph type="title"/>
          </p:nvPr>
        </p:nvSpPr>
        <p:spPr>
          <a:xfrm rot="19934486">
            <a:off x="498463" y="2601811"/>
            <a:ext cx="3975814" cy="1100882"/>
          </a:xfrm>
        </p:spPr>
        <p:txBody>
          <a:bodyPr vert="horz" lIns="91440" tIns="45720" rIns="91440" bIns="45720" rtlCol="0" anchor="b">
            <a:normAutofit/>
          </a:bodyPr>
          <a:lstStyle/>
          <a:p>
            <a:r>
              <a:rPr lang="en-US" sz="4800" dirty="0">
                <a:highlight>
                  <a:srgbClr val="00FFFF"/>
                </a:highlight>
              </a:rPr>
              <a:t>THANK YOU</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BD36472A-CCCA-C695-FC4E-995A14D05C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8569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E904-2490-BCBF-B85C-EE27FE55E78C}"/>
              </a:ext>
            </a:extLst>
          </p:cNvPr>
          <p:cNvSpPr>
            <a:spLocks noGrp="1"/>
          </p:cNvSpPr>
          <p:nvPr>
            <p:ph type="title"/>
          </p:nvPr>
        </p:nvSpPr>
        <p:spPr>
          <a:xfrm>
            <a:off x="413886" y="548639"/>
            <a:ext cx="10869810" cy="1241659"/>
          </a:xfrm>
        </p:spPr>
        <p:txBody>
          <a:bodyPr/>
          <a:lstStyle/>
          <a:p>
            <a:r>
              <a:rPr lang="en-IN" dirty="0">
                <a:highlight>
                  <a:srgbClr val="FFFF00"/>
                </a:highlight>
              </a:rPr>
              <a:t>ABOUT AGILE METHODOLOGY:</a:t>
            </a:r>
          </a:p>
        </p:txBody>
      </p:sp>
      <p:sp>
        <p:nvSpPr>
          <p:cNvPr id="3" name="Content Placeholder 2">
            <a:extLst>
              <a:ext uri="{FF2B5EF4-FFF2-40B4-BE49-F238E27FC236}">
                <a16:creationId xmlns:a16="http://schemas.microsoft.com/office/drawing/2014/main" id="{4457875B-DF16-06DA-37D0-8CDB45AE3D8E}"/>
              </a:ext>
            </a:extLst>
          </p:cNvPr>
          <p:cNvSpPr>
            <a:spLocks noGrp="1"/>
          </p:cNvSpPr>
          <p:nvPr>
            <p:ph idx="1"/>
          </p:nvPr>
        </p:nvSpPr>
        <p:spPr>
          <a:xfrm>
            <a:off x="173255" y="2079056"/>
            <a:ext cx="11531065" cy="3984859"/>
          </a:xfrm>
        </p:spPr>
        <p:txBody>
          <a:bodyPr>
            <a:normAutofit/>
          </a:bodyPr>
          <a:lstStyle/>
          <a:p>
            <a:r>
              <a:rPr lang="en-US" sz="2400" b="0" i="0" dirty="0">
                <a:solidFill>
                  <a:srgbClr val="202124"/>
                </a:solidFill>
                <a:effectLst/>
                <a:latin typeface="arial" panose="020B0604020202020204" pitchFamily="34" charset="0"/>
              </a:rPr>
              <a:t>The Agile methodology is </a:t>
            </a:r>
            <a:r>
              <a:rPr lang="en-US" sz="2400" b="1" dirty="0">
                <a:solidFill>
                  <a:srgbClr val="202124"/>
                </a:solidFill>
                <a:latin typeface="arial" panose="020B0604020202020204" pitchFamily="34" charset="0"/>
              </a:rPr>
              <a:t>a</a:t>
            </a:r>
            <a:r>
              <a:rPr lang="en-US" sz="2400" b="1" i="0" dirty="0">
                <a:solidFill>
                  <a:srgbClr val="202124"/>
                </a:solidFill>
                <a:effectLst/>
                <a:latin typeface="arial" panose="020B0604020202020204" pitchFamily="34" charset="0"/>
              </a:rPr>
              <a:t> way to manage a project by breaking it up into several phases</a:t>
            </a:r>
            <a:r>
              <a:rPr lang="en-US" sz="2400" b="0" i="0" dirty="0">
                <a:solidFill>
                  <a:srgbClr val="202124"/>
                </a:solidFill>
                <a:effectLst/>
                <a:latin typeface="arial" panose="020B0604020202020204" pitchFamily="34" charset="0"/>
              </a:rPr>
              <a:t>. It involves constant collaboration with stakeholders and continuous improvement at every stage. Once the work begins, teams cycle through a process of planning, executing, and evaluating.</a:t>
            </a:r>
          </a:p>
          <a:p>
            <a:r>
              <a:rPr lang="en-US" sz="2400" b="0" i="0" dirty="0">
                <a:solidFill>
                  <a:srgbClr val="676767"/>
                </a:solidFill>
                <a:effectLst/>
                <a:latin typeface="Open Sans" panose="020B0606030504020204" pitchFamily="34" charset="0"/>
              </a:rPr>
              <a:t>Agile is one of the most popular approaches to project management due to its flexibility, adaptability to change, and high level of customer input.</a:t>
            </a:r>
          </a:p>
          <a:p>
            <a:r>
              <a:rPr lang="en-US" sz="2400" b="0" i="0" dirty="0">
                <a:solidFill>
                  <a:srgbClr val="72879E"/>
                </a:solidFill>
                <a:effectLst/>
                <a:latin typeface="Open Sans" panose="020B0606030504020204" pitchFamily="34" charset="0"/>
              </a:rPr>
              <a:t>A project management methodology characterized by building products using short cycles of work that allow for rapid production and constant revision</a:t>
            </a:r>
            <a:r>
              <a:rPr lang="en-US" sz="1600" b="0" i="0" dirty="0">
                <a:solidFill>
                  <a:srgbClr val="72879E"/>
                </a:solidFill>
                <a:effectLst/>
                <a:latin typeface="Open Sans" panose="020B0606030504020204" pitchFamily="34" charset="0"/>
              </a:rPr>
              <a:t>.</a:t>
            </a:r>
            <a:endParaRPr lang="en-IN" sz="2400" dirty="0"/>
          </a:p>
        </p:txBody>
      </p:sp>
    </p:spTree>
    <p:extLst>
      <p:ext uri="{BB962C8B-B14F-4D97-AF65-F5344CB8AC3E}">
        <p14:creationId xmlns:p14="http://schemas.microsoft.com/office/powerpoint/2010/main" val="160201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B00-A470-BBD3-7992-784FF782C461}"/>
              </a:ext>
            </a:extLst>
          </p:cNvPr>
          <p:cNvSpPr>
            <a:spLocks noGrp="1"/>
          </p:cNvSpPr>
          <p:nvPr>
            <p:ph type="title"/>
          </p:nvPr>
        </p:nvSpPr>
        <p:spPr>
          <a:xfrm>
            <a:off x="123364" y="515915"/>
            <a:ext cx="10233580" cy="842210"/>
          </a:xfrm>
        </p:spPr>
        <p:txBody>
          <a:bodyPr/>
          <a:lstStyle/>
          <a:p>
            <a:r>
              <a:rPr lang="en-IN" dirty="0">
                <a:highlight>
                  <a:srgbClr val="00FF00"/>
                </a:highlight>
              </a:rPr>
              <a:t>ROLES IN AGILE </a:t>
            </a:r>
            <a:endParaRPr lang="en-IN" dirty="0"/>
          </a:p>
        </p:txBody>
      </p:sp>
      <p:sp>
        <p:nvSpPr>
          <p:cNvPr id="3" name="Content Placeholder 2">
            <a:extLst>
              <a:ext uri="{FF2B5EF4-FFF2-40B4-BE49-F238E27FC236}">
                <a16:creationId xmlns:a16="http://schemas.microsoft.com/office/drawing/2014/main" id="{399BE63F-1375-BE96-B4CC-DD89CCE2267B}"/>
              </a:ext>
            </a:extLst>
          </p:cNvPr>
          <p:cNvSpPr>
            <a:spLocks noGrp="1"/>
          </p:cNvSpPr>
          <p:nvPr>
            <p:ph sz="half" idx="1"/>
          </p:nvPr>
        </p:nvSpPr>
        <p:spPr>
          <a:xfrm>
            <a:off x="230044" y="1358125"/>
            <a:ext cx="5496988" cy="5134596"/>
          </a:xfrm>
        </p:spPr>
        <p:txBody>
          <a:bodyPr>
            <a:normAutofit fontScale="70000" lnSpcReduction="20000"/>
          </a:bodyPr>
          <a:lstStyle/>
          <a:p>
            <a:pPr marL="0" indent="0">
              <a:buNone/>
            </a:pPr>
            <a:r>
              <a:rPr lang="en-IN" dirty="0">
                <a:highlight>
                  <a:srgbClr val="C0C0C0"/>
                </a:highlight>
              </a:rPr>
              <a:t>1.SCRUM MASTER :</a:t>
            </a:r>
          </a:p>
          <a:p>
            <a:pPr marL="0" indent="0">
              <a:buNone/>
            </a:pPr>
            <a:r>
              <a:rPr lang="en-IN" dirty="0"/>
              <a:t>   </a:t>
            </a:r>
            <a:r>
              <a:rPr lang="en-US" sz="2900" b="0" i="0" dirty="0">
                <a:solidFill>
                  <a:srgbClr val="333333"/>
                </a:solidFill>
                <a:effectLst/>
                <a:latin typeface="inter-regular"/>
              </a:rPr>
              <a:t>The Scrum Master is a team leader and facility provider who helps the team member to follow agile practices, so that the team member meets commitments and customers requirements.</a:t>
            </a:r>
          </a:p>
          <a:p>
            <a:pPr algn="just">
              <a:buFont typeface="Arial" panose="020B0604020202020204" pitchFamily="34" charset="0"/>
              <a:buChar char="•"/>
            </a:pPr>
            <a:r>
              <a:rPr lang="en-US" sz="2900" b="0" i="0" dirty="0">
                <a:solidFill>
                  <a:srgbClr val="000000"/>
                </a:solidFill>
                <a:effectLst/>
                <a:latin typeface="inter-regular"/>
              </a:rPr>
              <a:t>They enable the close co-operation between all the roles and functions.</a:t>
            </a:r>
          </a:p>
          <a:p>
            <a:pPr algn="just">
              <a:buFont typeface="Arial" panose="020B0604020202020204" pitchFamily="34" charset="0"/>
              <a:buChar char="•"/>
            </a:pPr>
            <a:r>
              <a:rPr lang="en-US" sz="2900" b="0" i="0" dirty="0">
                <a:solidFill>
                  <a:srgbClr val="000000"/>
                </a:solidFill>
                <a:effectLst/>
                <a:latin typeface="inter-regular"/>
              </a:rPr>
              <a:t>They remove all the blocks which occur.</a:t>
            </a:r>
          </a:p>
          <a:p>
            <a:pPr algn="just">
              <a:buFont typeface="Arial" panose="020B0604020202020204" pitchFamily="34" charset="0"/>
              <a:buChar char="•"/>
            </a:pPr>
            <a:r>
              <a:rPr lang="en-US" sz="2900" b="0" i="0" dirty="0">
                <a:solidFill>
                  <a:srgbClr val="000000"/>
                </a:solidFill>
                <a:effectLst/>
                <a:latin typeface="inter-regular"/>
              </a:rPr>
              <a:t>They safeguard the team from any disturbances.</a:t>
            </a:r>
          </a:p>
          <a:p>
            <a:pPr algn="just">
              <a:buFont typeface="Arial" panose="020B0604020202020204" pitchFamily="34" charset="0"/>
              <a:buChar char="•"/>
            </a:pPr>
            <a:r>
              <a:rPr lang="en-US" sz="2900" b="0" i="0" dirty="0">
                <a:solidFill>
                  <a:srgbClr val="000000"/>
                </a:solidFill>
                <a:effectLst/>
                <a:latin typeface="inter-regular"/>
              </a:rPr>
              <a:t>They work with the organization to track the progress and processes of the company</a:t>
            </a:r>
            <a:r>
              <a:rPr lang="en-US" sz="2100" b="0" i="0" dirty="0">
                <a:solidFill>
                  <a:srgbClr val="000000"/>
                </a:solidFill>
                <a:effectLst/>
                <a:latin typeface="inter-regular"/>
              </a:rPr>
              <a:t>.</a:t>
            </a:r>
          </a:p>
        </p:txBody>
      </p:sp>
      <p:sp>
        <p:nvSpPr>
          <p:cNvPr id="4" name="Content Placeholder 3">
            <a:extLst>
              <a:ext uri="{FF2B5EF4-FFF2-40B4-BE49-F238E27FC236}">
                <a16:creationId xmlns:a16="http://schemas.microsoft.com/office/drawing/2014/main" id="{A4912B6A-2F1E-3805-46A6-5388BE485E3A}"/>
              </a:ext>
            </a:extLst>
          </p:cNvPr>
          <p:cNvSpPr>
            <a:spLocks noGrp="1"/>
          </p:cNvSpPr>
          <p:nvPr>
            <p:ph sz="half" idx="2"/>
          </p:nvPr>
        </p:nvSpPr>
        <p:spPr>
          <a:xfrm>
            <a:off x="5948413" y="1358125"/>
            <a:ext cx="6121667" cy="5215930"/>
          </a:xfrm>
        </p:spPr>
        <p:txBody>
          <a:bodyPr>
            <a:normAutofit fontScale="70000" lnSpcReduction="20000"/>
          </a:bodyPr>
          <a:lstStyle/>
          <a:p>
            <a:pPr marL="0" indent="0">
              <a:buNone/>
            </a:pPr>
            <a:r>
              <a:rPr lang="en-IN" dirty="0">
                <a:highlight>
                  <a:srgbClr val="C0C0C0"/>
                </a:highlight>
              </a:rPr>
              <a:t>2. PRODUCT OWNER :</a:t>
            </a:r>
          </a:p>
          <a:p>
            <a:pPr marL="0" indent="0" algn="just">
              <a:buNone/>
            </a:pPr>
            <a:r>
              <a:rPr lang="en-US" b="0" i="0" dirty="0">
                <a:solidFill>
                  <a:srgbClr val="333333"/>
                </a:solidFill>
                <a:effectLst/>
                <a:latin typeface="inter-regular"/>
              </a:rPr>
              <a:t>The Product Owner is one who runs the product from a business perspective. The Product Owner plays the following responsibilities:</a:t>
            </a:r>
          </a:p>
          <a:p>
            <a:pPr algn="just">
              <a:buFont typeface="Arial" panose="020B0604020202020204" pitchFamily="34" charset="0"/>
              <a:buChar char="•"/>
            </a:pPr>
            <a:r>
              <a:rPr lang="en-US" b="0" i="0" dirty="0">
                <a:solidFill>
                  <a:srgbClr val="000000"/>
                </a:solidFill>
                <a:effectLst/>
                <a:latin typeface="inter-regular"/>
              </a:rPr>
              <a:t>He defines the requirements and prioritizes their values.</a:t>
            </a:r>
          </a:p>
          <a:p>
            <a:pPr algn="just">
              <a:buFont typeface="Arial" panose="020B0604020202020204" pitchFamily="34" charset="0"/>
              <a:buChar char="•"/>
            </a:pPr>
            <a:r>
              <a:rPr lang="en-US" b="0" i="0" dirty="0">
                <a:solidFill>
                  <a:srgbClr val="000000"/>
                </a:solidFill>
                <a:effectLst/>
                <a:latin typeface="inter-regular"/>
              </a:rPr>
              <a:t>He sets the release date and contents.</a:t>
            </a:r>
          </a:p>
          <a:p>
            <a:pPr algn="just">
              <a:buFont typeface="Arial" panose="020B0604020202020204" pitchFamily="34" charset="0"/>
              <a:buChar char="•"/>
            </a:pPr>
            <a:r>
              <a:rPr lang="en-US" b="0" i="0" dirty="0">
                <a:solidFill>
                  <a:srgbClr val="000000"/>
                </a:solidFill>
                <a:effectLst/>
                <a:latin typeface="inter-regular"/>
              </a:rPr>
              <a:t>He takes an active role in iteration and releasing planning meetings.</a:t>
            </a:r>
          </a:p>
          <a:p>
            <a:pPr algn="just">
              <a:buFont typeface="Arial" panose="020B0604020202020204" pitchFamily="34" charset="0"/>
              <a:buChar char="•"/>
            </a:pPr>
            <a:r>
              <a:rPr lang="en-US" b="0" i="0" dirty="0">
                <a:solidFill>
                  <a:srgbClr val="000000"/>
                </a:solidFill>
                <a:effectLst/>
                <a:latin typeface="inter-regular"/>
              </a:rPr>
              <a:t>He ensures that the team is working on the most valued requirement.</a:t>
            </a:r>
          </a:p>
          <a:p>
            <a:pPr algn="just">
              <a:buFont typeface="Arial" panose="020B0604020202020204" pitchFamily="34" charset="0"/>
              <a:buChar char="•"/>
            </a:pPr>
            <a:r>
              <a:rPr lang="en-US" b="0" i="0" dirty="0">
                <a:solidFill>
                  <a:srgbClr val="000000"/>
                </a:solidFill>
                <a:effectLst/>
                <a:latin typeface="inter-regular"/>
              </a:rPr>
              <a:t>He represents the voice of the customer.</a:t>
            </a:r>
          </a:p>
          <a:p>
            <a:pPr algn="just">
              <a:buFont typeface="Arial" panose="020B0604020202020204" pitchFamily="34" charset="0"/>
              <a:buChar char="•"/>
            </a:pPr>
            <a:r>
              <a:rPr lang="en-US" b="0" i="0" dirty="0">
                <a:solidFill>
                  <a:srgbClr val="000000"/>
                </a:solidFill>
                <a:effectLst/>
                <a:latin typeface="inter-regular"/>
              </a:rPr>
              <a:t>He accepts the user stories that meet the definition of done and defined acceptance criteria.</a:t>
            </a:r>
          </a:p>
          <a:p>
            <a:pPr marL="0" indent="0">
              <a:buNone/>
            </a:pPr>
            <a:endParaRPr lang="en-IN" dirty="0">
              <a:highlight>
                <a:srgbClr val="C0C0C0"/>
              </a:highlight>
            </a:endParaRPr>
          </a:p>
        </p:txBody>
      </p:sp>
    </p:spTree>
    <p:extLst>
      <p:ext uri="{BB962C8B-B14F-4D97-AF65-F5344CB8AC3E}">
        <p14:creationId xmlns:p14="http://schemas.microsoft.com/office/powerpoint/2010/main" val="392433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4F45-AABB-46D3-5736-D03F7DC01F0F}"/>
              </a:ext>
            </a:extLst>
          </p:cNvPr>
          <p:cNvSpPr>
            <a:spLocks noGrp="1"/>
          </p:cNvSpPr>
          <p:nvPr>
            <p:ph type="title"/>
          </p:nvPr>
        </p:nvSpPr>
        <p:spPr>
          <a:xfrm>
            <a:off x="137958" y="456293"/>
            <a:ext cx="11251933" cy="1039529"/>
          </a:xfrm>
          <a:solidFill>
            <a:srgbClr val="FF0000"/>
          </a:solidFill>
          <a:ln>
            <a:noFill/>
          </a:ln>
        </p:spPr>
        <p:txBody>
          <a:bodyPr/>
          <a:lstStyle/>
          <a:p>
            <a:r>
              <a:rPr lang="en-IN" dirty="0"/>
              <a:t>AGILE METHODOLOGY:</a:t>
            </a:r>
          </a:p>
        </p:txBody>
      </p:sp>
      <p:sp>
        <p:nvSpPr>
          <p:cNvPr id="3" name="Text Placeholder 2">
            <a:extLst>
              <a:ext uri="{FF2B5EF4-FFF2-40B4-BE49-F238E27FC236}">
                <a16:creationId xmlns:a16="http://schemas.microsoft.com/office/drawing/2014/main" id="{FE8396BB-DF8B-B369-C0A9-C7752CAAE438}"/>
              </a:ext>
            </a:extLst>
          </p:cNvPr>
          <p:cNvSpPr>
            <a:spLocks noGrp="1"/>
          </p:cNvSpPr>
          <p:nvPr>
            <p:ph type="body" idx="1"/>
          </p:nvPr>
        </p:nvSpPr>
        <p:spPr>
          <a:xfrm>
            <a:off x="268544" y="1577613"/>
            <a:ext cx="4937760" cy="578445"/>
          </a:xfrm>
        </p:spPr>
        <p:txBody>
          <a:bodyPr/>
          <a:lstStyle/>
          <a:p>
            <a:r>
              <a:rPr lang="en-IN" dirty="0"/>
              <a:t>ADVANTAGES</a:t>
            </a:r>
          </a:p>
        </p:txBody>
      </p:sp>
      <p:sp>
        <p:nvSpPr>
          <p:cNvPr id="4" name="Content Placeholder 3">
            <a:extLst>
              <a:ext uri="{FF2B5EF4-FFF2-40B4-BE49-F238E27FC236}">
                <a16:creationId xmlns:a16="http://schemas.microsoft.com/office/drawing/2014/main" id="{F75EB046-5C54-BE9C-C3B4-9BFE65752FE0}"/>
              </a:ext>
            </a:extLst>
          </p:cNvPr>
          <p:cNvSpPr>
            <a:spLocks noGrp="1"/>
          </p:cNvSpPr>
          <p:nvPr>
            <p:ph sz="half" idx="2"/>
          </p:nvPr>
        </p:nvSpPr>
        <p:spPr>
          <a:xfrm>
            <a:off x="128334" y="2332289"/>
            <a:ext cx="5967665" cy="4210482"/>
          </a:xfrm>
        </p:spPr>
        <p:txBody>
          <a:bodyPr>
            <a:normAutofit fontScale="70000" lnSpcReduction="20000"/>
          </a:bodyPr>
          <a:lstStyle/>
          <a:p>
            <a:pPr algn="just">
              <a:buFont typeface="+mj-lt"/>
              <a:buAutoNum type="arabicPeriod"/>
            </a:pPr>
            <a:r>
              <a:rPr lang="en-US" b="0" i="0" dirty="0">
                <a:solidFill>
                  <a:srgbClr val="000000"/>
                </a:solidFill>
                <a:effectLst/>
                <a:latin typeface="inter-regular"/>
              </a:rPr>
              <a:t>Customer satisfaction is rapid, continuous development and delivery of useful software.</a:t>
            </a:r>
          </a:p>
          <a:p>
            <a:pPr algn="just">
              <a:buFont typeface="+mj-lt"/>
              <a:buAutoNum type="arabicPeriod"/>
            </a:pPr>
            <a:r>
              <a:rPr lang="en-US" b="0" i="0" dirty="0">
                <a:solidFill>
                  <a:srgbClr val="000000"/>
                </a:solidFill>
                <a:effectLst/>
                <a:latin typeface="inter-regular"/>
              </a:rPr>
              <a:t>Customer, Developer, and Product Owner interact regularly to emphasize rather than processes and tools.</a:t>
            </a:r>
          </a:p>
          <a:p>
            <a:pPr algn="just">
              <a:buFont typeface="+mj-lt"/>
              <a:buAutoNum type="arabicPeriod"/>
            </a:pPr>
            <a:r>
              <a:rPr lang="en-US" b="0" i="0" dirty="0">
                <a:solidFill>
                  <a:srgbClr val="000000"/>
                </a:solidFill>
                <a:effectLst/>
                <a:latin typeface="inter-regular"/>
              </a:rPr>
              <a:t>Product is developed fast and frequently delivered (weeks rather than months.)</a:t>
            </a:r>
          </a:p>
          <a:p>
            <a:pPr algn="just">
              <a:buFont typeface="+mj-lt"/>
              <a:buAutoNum type="arabicPeriod"/>
            </a:pPr>
            <a:r>
              <a:rPr lang="en-US" b="0" i="0" dirty="0">
                <a:solidFill>
                  <a:srgbClr val="000000"/>
                </a:solidFill>
                <a:effectLst/>
                <a:latin typeface="inter-regular"/>
              </a:rPr>
              <a:t>A face-to-face conversation is the best form of communication.</a:t>
            </a:r>
          </a:p>
          <a:p>
            <a:pPr algn="just">
              <a:buFont typeface="+mj-lt"/>
              <a:buAutoNum type="arabicPeriod"/>
            </a:pPr>
            <a:r>
              <a:rPr lang="en-US" b="0" i="0" dirty="0">
                <a:solidFill>
                  <a:srgbClr val="000000"/>
                </a:solidFill>
                <a:effectLst/>
                <a:latin typeface="inter-regular"/>
              </a:rPr>
              <a:t>It continuously gave attention to technical excellence and good design.</a:t>
            </a:r>
          </a:p>
          <a:p>
            <a:pPr algn="just">
              <a:buFont typeface="+mj-lt"/>
              <a:buAutoNum type="arabicPeriod"/>
            </a:pPr>
            <a:r>
              <a:rPr lang="en-US" b="0" i="0" dirty="0">
                <a:solidFill>
                  <a:srgbClr val="000000"/>
                </a:solidFill>
                <a:effectLst/>
                <a:latin typeface="inter-regular"/>
              </a:rPr>
              <a:t>Daily and close cooperation between business people and developers.</a:t>
            </a:r>
          </a:p>
          <a:p>
            <a:pPr algn="just">
              <a:buFont typeface="+mj-lt"/>
              <a:buAutoNum type="arabicPeriod"/>
            </a:pPr>
            <a:r>
              <a:rPr lang="en-US" b="0" i="0" dirty="0">
                <a:solidFill>
                  <a:srgbClr val="000000"/>
                </a:solidFill>
                <a:effectLst/>
                <a:latin typeface="inter-regular"/>
              </a:rPr>
              <a:t>Regular adaptation to changing circumstances.</a:t>
            </a:r>
          </a:p>
          <a:p>
            <a:pPr algn="just">
              <a:buFont typeface="+mj-lt"/>
              <a:buAutoNum type="arabicPeriod"/>
            </a:pPr>
            <a:r>
              <a:rPr lang="en-US" b="0" i="0" dirty="0">
                <a:solidFill>
                  <a:srgbClr val="000000"/>
                </a:solidFill>
                <a:effectLst/>
                <a:latin typeface="inter-regular"/>
              </a:rPr>
              <a:t>Even late changes in requirements are welcomed.</a:t>
            </a:r>
          </a:p>
          <a:p>
            <a:endParaRPr lang="en-IN" dirty="0"/>
          </a:p>
        </p:txBody>
      </p:sp>
      <p:sp>
        <p:nvSpPr>
          <p:cNvPr id="5" name="Text Placeholder 4">
            <a:extLst>
              <a:ext uri="{FF2B5EF4-FFF2-40B4-BE49-F238E27FC236}">
                <a16:creationId xmlns:a16="http://schemas.microsoft.com/office/drawing/2014/main" id="{4A0B7111-5E8B-5827-E07D-FEF0E171B88C}"/>
              </a:ext>
            </a:extLst>
          </p:cNvPr>
          <p:cNvSpPr>
            <a:spLocks noGrp="1"/>
          </p:cNvSpPr>
          <p:nvPr>
            <p:ph type="body" sz="quarter" idx="3"/>
          </p:nvPr>
        </p:nvSpPr>
        <p:spPr>
          <a:xfrm>
            <a:off x="6368074" y="1557432"/>
            <a:ext cx="4937760" cy="578445"/>
          </a:xfrm>
        </p:spPr>
        <p:txBody>
          <a:bodyPr/>
          <a:lstStyle/>
          <a:p>
            <a:r>
              <a:rPr lang="en-IN" dirty="0"/>
              <a:t>DISADVANTAGES</a:t>
            </a:r>
          </a:p>
        </p:txBody>
      </p:sp>
      <p:sp>
        <p:nvSpPr>
          <p:cNvPr id="6" name="Content Placeholder 5">
            <a:extLst>
              <a:ext uri="{FF2B5EF4-FFF2-40B4-BE49-F238E27FC236}">
                <a16:creationId xmlns:a16="http://schemas.microsoft.com/office/drawing/2014/main" id="{C2561162-0461-B37C-8D00-04F44AC45416}"/>
              </a:ext>
            </a:extLst>
          </p:cNvPr>
          <p:cNvSpPr>
            <a:spLocks noGrp="1"/>
          </p:cNvSpPr>
          <p:nvPr>
            <p:ph sz="quarter" idx="4"/>
          </p:nvPr>
        </p:nvSpPr>
        <p:spPr>
          <a:xfrm>
            <a:off x="6237170" y="2264957"/>
            <a:ext cx="5826496" cy="4277813"/>
          </a:xfrm>
        </p:spPr>
        <p:txBody>
          <a:bodyPr>
            <a:normAutofit fontScale="70000" lnSpcReduction="20000"/>
          </a:bodyPr>
          <a:lstStyle/>
          <a:p>
            <a:pPr algn="just">
              <a:buFont typeface="+mj-lt"/>
              <a:buAutoNum type="arabicPeriod"/>
            </a:pPr>
            <a:r>
              <a:rPr lang="en-US" b="0" i="0" dirty="0">
                <a:solidFill>
                  <a:srgbClr val="000000"/>
                </a:solidFill>
                <a:effectLst/>
                <a:latin typeface="inter-regular"/>
              </a:rPr>
              <a:t>It is not useful for small development projects.</a:t>
            </a:r>
          </a:p>
          <a:p>
            <a:pPr algn="just">
              <a:buFont typeface="+mj-lt"/>
              <a:buAutoNum type="arabicPeriod"/>
            </a:pPr>
            <a:r>
              <a:rPr lang="en-US" b="0" i="0" dirty="0">
                <a:solidFill>
                  <a:srgbClr val="000000"/>
                </a:solidFill>
                <a:effectLst/>
                <a:latin typeface="inter-regular"/>
              </a:rPr>
              <a:t>There is a lack of intensity on necessary designing and documentation.</a:t>
            </a:r>
          </a:p>
          <a:p>
            <a:pPr algn="just">
              <a:buFont typeface="+mj-lt"/>
              <a:buAutoNum type="arabicPeriod"/>
            </a:pPr>
            <a:r>
              <a:rPr lang="en-US" b="0" i="0" dirty="0">
                <a:solidFill>
                  <a:srgbClr val="000000"/>
                </a:solidFill>
                <a:effectLst/>
                <a:latin typeface="inter-regular"/>
              </a:rPr>
              <a:t>It requires an expert project member to take crucial decisions in the meeting.</a:t>
            </a:r>
          </a:p>
          <a:p>
            <a:pPr algn="just">
              <a:buFont typeface="+mj-lt"/>
              <a:buAutoNum type="arabicPeriod"/>
            </a:pPr>
            <a:r>
              <a:rPr lang="en-US" b="0" i="0" dirty="0">
                <a:solidFill>
                  <a:srgbClr val="000000"/>
                </a:solidFill>
                <a:effectLst/>
                <a:latin typeface="inter-regular"/>
              </a:rPr>
              <a:t>Cost of Agile development methodology is slightly more as compared to other development methodology.</a:t>
            </a:r>
          </a:p>
          <a:p>
            <a:pPr algn="just">
              <a:buFont typeface="+mj-lt"/>
              <a:buAutoNum type="arabicPeriod"/>
            </a:pPr>
            <a:r>
              <a:rPr lang="en-US" b="0" i="0" dirty="0">
                <a:solidFill>
                  <a:srgbClr val="000000"/>
                </a:solidFill>
                <a:effectLst/>
                <a:latin typeface="inter-regular"/>
              </a:rPr>
              <a:t>The project can quickly go out off track if the project manager is not clear about requirements and what outcome he/she wants.</a:t>
            </a:r>
          </a:p>
          <a:p>
            <a:endParaRPr lang="en-IN" dirty="0"/>
          </a:p>
        </p:txBody>
      </p:sp>
    </p:spTree>
    <p:extLst>
      <p:ext uri="{BB962C8B-B14F-4D97-AF65-F5344CB8AC3E}">
        <p14:creationId xmlns:p14="http://schemas.microsoft.com/office/powerpoint/2010/main" val="62862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D57B-5D41-60C2-D00A-164A75C0F604}"/>
              </a:ext>
            </a:extLst>
          </p:cNvPr>
          <p:cNvSpPr>
            <a:spLocks noGrp="1"/>
          </p:cNvSpPr>
          <p:nvPr>
            <p:ph type="title"/>
          </p:nvPr>
        </p:nvSpPr>
        <p:spPr>
          <a:xfrm>
            <a:off x="268545" y="404261"/>
            <a:ext cx="10168128" cy="1179576"/>
          </a:xfrm>
          <a:solidFill>
            <a:srgbClr val="FFC000"/>
          </a:solidFill>
        </p:spPr>
        <p:txBody>
          <a:bodyPr/>
          <a:lstStyle/>
          <a:p>
            <a:r>
              <a:rPr lang="en-IN" dirty="0"/>
              <a:t>PRINCIPLES OF AGILE MANIFESTO</a:t>
            </a:r>
          </a:p>
        </p:txBody>
      </p:sp>
      <p:sp>
        <p:nvSpPr>
          <p:cNvPr id="3" name="Content Placeholder 2">
            <a:extLst>
              <a:ext uri="{FF2B5EF4-FFF2-40B4-BE49-F238E27FC236}">
                <a16:creationId xmlns:a16="http://schemas.microsoft.com/office/drawing/2014/main" id="{041DFB79-BD29-876D-B49B-EA38A22B7B35}"/>
              </a:ext>
            </a:extLst>
          </p:cNvPr>
          <p:cNvSpPr>
            <a:spLocks noGrp="1"/>
          </p:cNvSpPr>
          <p:nvPr>
            <p:ph idx="1"/>
          </p:nvPr>
        </p:nvSpPr>
        <p:spPr>
          <a:xfrm>
            <a:off x="125129" y="1992429"/>
            <a:ext cx="11810198" cy="4706754"/>
          </a:xfrm>
        </p:spPr>
        <p:txBody>
          <a:bodyPr>
            <a:normAutofit fontScale="92500"/>
          </a:bodyPr>
          <a:lstStyle/>
          <a:p>
            <a:pPr marL="0" indent="0">
              <a:buNone/>
            </a:pPr>
            <a:r>
              <a:rPr lang="en-IN" dirty="0">
                <a:highlight>
                  <a:srgbClr val="00FFFF"/>
                </a:highlight>
              </a:rPr>
              <a:t>THE 12 PRINCIPLES ARE:</a:t>
            </a:r>
          </a:p>
          <a:p>
            <a:pPr marL="0" indent="0">
              <a:buNone/>
            </a:pPr>
            <a:r>
              <a:rPr lang="en-IN" dirty="0"/>
              <a:t>1.CUSTOMER SATISFICATION                     8. MAINTAIN CONSTANT PACE</a:t>
            </a:r>
          </a:p>
          <a:p>
            <a:pPr marL="0" indent="0">
              <a:buNone/>
            </a:pPr>
            <a:r>
              <a:rPr lang="en-IN" dirty="0"/>
              <a:t>2. WELCOME CHANGE                                  9. MONITORING</a:t>
            </a:r>
          </a:p>
          <a:p>
            <a:pPr marL="0" indent="0">
              <a:buNone/>
            </a:pPr>
            <a:r>
              <a:rPr lang="en-IN" dirty="0"/>
              <a:t>3. DELIEVER THE WORKING SOFTWARE  10. SIMPLICITY</a:t>
            </a:r>
          </a:p>
          <a:p>
            <a:pPr marL="0" indent="0">
              <a:buNone/>
            </a:pPr>
            <a:r>
              <a:rPr lang="en-IN" dirty="0"/>
              <a:t>4.COLLABORATION                                       11. SELF ORGANIZED TEAMS</a:t>
            </a:r>
          </a:p>
          <a:p>
            <a:pPr marL="0" indent="0">
              <a:buNone/>
            </a:pPr>
            <a:r>
              <a:rPr lang="en-IN" dirty="0"/>
              <a:t>5. MOTIVATION                                              12.REVIEW THE WORK REGULARLY</a:t>
            </a:r>
          </a:p>
          <a:p>
            <a:pPr marL="0" indent="0">
              <a:buNone/>
            </a:pPr>
            <a:r>
              <a:rPr lang="en-IN" dirty="0"/>
              <a:t>6.FACE TO FACE CONVERSATION</a:t>
            </a:r>
          </a:p>
          <a:p>
            <a:pPr marL="0" indent="0">
              <a:buNone/>
            </a:pPr>
            <a:r>
              <a:rPr lang="en-IN" dirty="0"/>
              <a:t>7.MEASURES THE PROGRESS AS PER THE WORKING SOFTWARE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514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EC3C-9726-0C7C-1FD4-585790672CCF}"/>
              </a:ext>
            </a:extLst>
          </p:cNvPr>
          <p:cNvSpPr>
            <a:spLocks noGrp="1"/>
          </p:cNvSpPr>
          <p:nvPr>
            <p:ph type="title"/>
          </p:nvPr>
        </p:nvSpPr>
        <p:spPr>
          <a:xfrm>
            <a:off x="191542" y="259882"/>
            <a:ext cx="10168128" cy="1179576"/>
          </a:xfrm>
          <a:solidFill>
            <a:srgbClr val="00B0F0"/>
          </a:solidFill>
        </p:spPr>
        <p:txBody>
          <a:bodyPr/>
          <a:lstStyle/>
          <a:p>
            <a:r>
              <a:rPr lang="en-IN" dirty="0"/>
              <a:t>AGILE CHARACTERISTICS</a:t>
            </a:r>
          </a:p>
        </p:txBody>
      </p:sp>
      <p:sp>
        <p:nvSpPr>
          <p:cNvPr id="3" name="Content Placeholder 2">
            <a:extLst>
              <a:ext uri="{FF2B5EF4-FFF2-40B4-BE49-F238E27FC236}">
                <a16:creationId xmlns:a16="http://schemas.microsoft.com/office/drawing/2014/main" id="{4FA35452-A97A-FCB3-B270-487437179EDC}"/>
              </a:ext>
            </a:extLst>
          </p:cNvPr>
          <p:cNvSpPr>
            <a:spLocks noGrp="1"/>
          </p:cNvSpPr>
          <p:nvPr>
            <p:ph idx="1"/>
          </p:nvPr>
        </p:nvSpPr>
        <p:spPr>
          <a:xfrm>
            <a:off x="191542" y="1645920"/>
            <a:ext cx="11849662" cy="4952198"/>
          </a:xfrm>
        </p:spPr>
        <p:txBody>
          <a:bodyPr>
            <a:normAutofit lnSpcReduction="10000"/>
          </a:bodyPr>
          <a:lstStyle/>
          <a:p>
            <a:pPr marL="514350" indent="-514350">
              <a:buAutoNum type="arabicPeriod"/>
            </a:pPr>
            <a:r>
              <a:rPr lang="en-IN" dirty="0"/>
              <a:t>Agile development releases and fixed-length iterations</a:t>
            </a:r>
          </a:p>
          <a:p>
            <a:pPr marL="514350" indent="-514350">
              <a:buAutoNum type="arabicPeriod"/>
            </a:pPr>
            <a:r>
              <a:rPr lang="en-IN" dirty="0"/>
              <a:t>Agile development delivers </a:t>
            </a:r>
            <a:r>
              <a:rPr lang="en-IN" dirty="0" err="1"/>
              <a:t>working,tested</a:t>
            </a:r>
            <a:r>
              <a:rPr lang="en-IN" dirty="0"/>
              <a:t> software</a:t>
            </a:r>
          </a:p>
          <a:p>
            <a:pPr marL="514350" indent="-514350">
              <a:buAutoNum type="arabicPeriod"/>
            </a:pPr>
            <a:r>
              <a:rPr lang="en-IN" dirty="0"/>
              <a:t>Value- driven development</a:t>
            </a:r>
          </a:p>
          <a:p>
            <a:pPr marL="514350" indent="-514350">
              <a:buAutoNum type="arabicPeriod"/>
            </a:pPr>
            <a:r>
              <a:rPr lang="en-IN" dirty="0"/>
              <a:t>Continuous planning</a:t>
            </a:r>
          </a:p>
          <a:p>
            <a:pPr marL="514350" indent="-514350">
              <a:buAutoNum type="arabicPeriod"/>
            </a:pPr>
            <a:r>
              <a:rPr lang="en-IN" dirty="0"/>
              <a:t>Multi-level planning in agile development</a:t>
            </a:r>
          </a:p>
          <a:p>
            <a:pPr marL="514350" indent="-514350">
              <a:buAutoNum type="arabicPeriod"/>
            </a:pPr>
            <a:r>
              <a:rPr lang="en-IN" dirty="0"/>
              <a:t>Relative estimation</a:t>
            </a:r>
          </a:p>
          <a:p>
            <a:pPr marL="514350" indent="-514350">
              <a:buAutoNum type="arabicPeriod"/>
            </a:pPr>
            <a:r>
              <a:rPr lang="en-IN" dirty="0"/>
              <a:t>Emergent feature discovery</a:t>
            </a:r>
          </a:p>
          <a:p>
            <a:pPr marL="514350" indent="-514350">
              <a:buAutoNum type="arabicPeriod"/>
            </a:pPr>
            <a:r>
              <a:rPr lang="en-IN" dirty="0"/>
              <a:t>Continuous testing                          10. Small, cross functional teams</a:t>
            </a:r>
          </a:p>
          <a:p>
            <a:pPr marL="514350" indent="-514350">
              <a:buAutoNum type="arabicPeriod"/>
            </a:pPr>
            <a:r>
              <a:rPr lang="en-IN" dirty="0"/>
              <a:t>Continuous improvement</a:t>
            </a:r>
          </a:p>
          <a:p>
            <a:pPr marL="514350" indent="-514350">
              <a:buAutoNum type="arabicPeriod"/>
            </a:pPr>
            <a:endParaRPr lang="en-IN" dirty="0"/>
          </a:p>
        </p:txBody>
      </p:sp>
    </p:spTree>
    <p:extLst>
      <p:ext uri="{BB962C8B-B14F-4D97-AF65-F5344CB8AC3E}">
        <p14:creationId xmlns:p14="http://schemas.microsoft.com/office/powerpoint/2010/main" val="114204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F91D-9825-83F7-131A-62EF9A720D66}"/>
              </a:ext>
            </a:extLst>
          </p:cNvPr>
          <p:cNvSpPr>
            <a:spLocks noGrp="1"/>
          </p:cNvSpPr>
          <p:nvPr>
            <p:ph type="title"/>
          </p:nvPr>
        </p:nvSpPr>
        <p:spPr>
          <a:xfrm>
            <a:off x="144380" y="336884"/>
            <a:ext cx="11049802" cy="1222409"/>
          </a:xfrm>
          <a:solidFill>
            <a:srgbClr val="92D050"/>
          </a:solidFill>
        </p:spPr>
        <p:txBody>
          <a:bodyPr/>
          <a:lstStyle/>
          <a:p>
            <a:r>
              <a:rPr lang="en-IN" dirty="0"/>
              <a:t>AGILE SCRUM</a:t>
            </a:r>
          </a:p>
        </p:txBody>
      </p:sp>
      <p:sp>
        <p:nvSpPr>
          <p:cNvPr id="3" name="Content Placeholder 2">
            <a:extLst>
              <a:ext uri="{FF2B5EF4-FFF2-40B4-BE49-F238E27FC236}">
                <a16:creationId xmlns:a16="http://schemas.microsoft.com/office/drawing/2014/main" id="{4AA43A62-C4B4-26AE-842F-72646518E94B}"/>
              </a:ext>
            </a:extLst>
          </p:cNvPr>
          <p:cNvSpPr>
            <a:spLocks noGrp="1"/>
          </p:cNvSpPr>
          <p:nvPr>
            <p:ph idx="1"/>
          </p:nvPr>
        </p:nvSpPr>
        <p:spPr>
          <a:xfrm>
            <a:off x="144380" y="1934679"/>
            <a:ext cx="11848697" cy="4812630"/>
          </a:xfrm>
        </p:spPr>
        <p:txBody>
          <a:bodyPr>
            <a:normAutofit lnSpcReduction="10000"/>
          </a:bodyPr>
          <a:lstStyle/>
          <a:p>
            <a:pPr algn="just"/>
            <a:r>
              <a:rPr lang="en-US" b="1" i="0" dirty="0">
                <a:solidFill>
                  <a:srgbClr val="333333"/>
                </a:solidFill>
                <a:effectLst/>
                <a:latin typeface="inter-bold"/>
              </a:rPr>
              <a:t>Scrum is a framework</a:t>
            </a:r>
            <a:r>
              <a:rPr lang="en-US" b="0" i="0" dirty="0">
                <a:solidFill>
                  <a:srgbClr val="333333"/>
                </a:solidFill>
                <a:effectLst/>
                <a:latin typeface="inter-regular"/>
              </a:rPr>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pPr algn="just"/>
            <a:r>
              <a:rPr lang="en-US" b="0" i="0" dirty="0">
                <a:solidFill>
                  <a:srgbClr val="333333"/>
                </a:solidFill>
                <a:effectLst/>
                <a:latin typeface="inter-regular"/>
              </a:rPr>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p>
          <a:p>
            <a:endParaRPr lang="en-IN" dirty="0"/>
          </a:p>
        </p:txBody>
      </p:sp>
    </p:spTree>
    <p:extLst>
      <p:ext uri="{BB962C8B-B14F-4D97-AF65-F5344CB8AC3E}">
        <p14:creationId xmlns:p14="http://schemas.microsoft.com/office/powerpoint/2010/main" val="237880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CB08-6881-DF6F-35E0-14A828F4601B}"/>
              </a:ext>
            </a:extLst>
          </p:cNvPr>
          <p:cNvSpPr>
            <a:spLocks noGrp="1"/>
          </p:cNvSpPr>
          <p:nvPr>
            <p:ph type="title"/>
          </p:nvPr>
        </p:nvSpPr>
        <p:spPr>
          <a:xfrm>
            <a:off x="211756" y="346509"/>
            <a:ext cx="10253793" cy="1135782"/>
          </a:xfrm>
          <a:solidFill>
            <a:schemeClr val="tx2">
              <a:lumMod val="75000"/>
              <a:lumOff val="25000"/>
            </a:schemeClr>
          </a:solidFill>
        </p:spPr>
        <p:txBody>
          <a:bodyPr/>
          <a:lstStyle/>
          <a:p>
            <a:r>
              <a:rPr lang="en-IN" dirty="0"/>
              <a:t>PRINCIPLE OF KANBAN</a:t>
            </a:r>
          </a:p>
        </p:txBody>
      </p:sp>
      <p:sp>
        <p:nvSpPr>
          <p:cNvPr id="3" name="Content Placeholder 2">
            <a:extLst>
              <a:ext uri="{FF2B5EF4-FFF2-40B4-BE49-F238E27FC236}">
                <a16:creationId xmlns:a16="http://schemas.microsoft.com/office/drawing/2014/main" id="{446B1498-6C27-A668-0816-9748677ADE93}"/>
              </a:ext>
            </a:extLst>
          </p:cNvPr>
          <p:cNvSpPr>
            <a:spLocks noGrp="1"/>
          </p:cNvSpPr>
          <p:nvPr>
            <p:ph idx="1"/>
          </p:nvPr>
        </p:nvSpPr>
        <p:spPr>
          <a:xfrm>
            <a:off x="125128" y="1722922"/>
            <a:ext cx="11723571" cy="5135078"/>
          </a:xfrm>
        </p:spPr>
        <p:txBody>
          <a:bodyPr>
            <a:normAutofit/>
          </a:bodyPr>
          <a:lstStyle/>
          <a:p>
            <a:r>
              <a:rPr lang="en-US" sz="2400" b="0" i="0" dirty="0">
                <a:solidFill>
                  <a:srgbClr val="333333"/>
                </a:solidFill>
                <a:effectLst/>
                <a:latin typeface="inter-regular"/>
              </a:rPr>
              <a:t>Kanban is a popular framework which is used to implement agile software development. It takes real time communication of capacity and complete transparency of work. The work items are represented in a </a:t>
            </a:r>
            <a:r>
              <a:rPr lang="en-US" sz="2400" b="0" i="0" dirty="0" err="1">
                <a:solidFill>
                  <a:srgbClr val="333333"/>
                </a:solidFill>
                <a:effectLst/>
                <a:latin typeface="inter-regular"/>
              </a:rPr>
              <a:t>kanban</a:t>
            </a:r>
            <a:r>
              <a:rPr lang="en-US" sz="2400" b="0" i="0" dirty="0">
                <a:solidFill>
                  <a:srgbClr val="333333"/>
                </a:solidFill>
                <a:effectLst/>
                <a:latin typeface="inter-regular"/>
              </a:rPr>
              <a:t> board visually, allowing team members to see the state of every piece of work at any time.</a:t>
            </a:r>
          </a:p>
          <a:p>
            <a:r>
              <a:rPr lang="en-US" sz="2400" dirty="0">
                <a:solidFill>
                  <a:srgbClr val="333333"/>
                </a:solidFill>
                <a:latin typeface="inter-regular"/>
              </a:rPr>
              <a:t>PRINCILPES OF KANBAN ARE:</a:t>
            </a:r>
          </a:p>
          <a:p>
            <a:pPr marL="457200" indent="-457200">
              <a:buAutoNum type="arabicPeriod"/>
            </a:pPr>
            <a:r>
              <a:rPr lang="en-US" sz="2400" dirty="0">
                <a:solidFill>
                  <a:srgbClr val="333333"/>
                </a:solidFill>
                <a:latin typeface="inter-regular"/>
              </a:rPr>
              <a:t>Visualize</a:t>
            </a:r>
          </a:p>
          <a:p>
            <a:pPr marL="457200" indent="-457200">
              <a:buAutoNum type="arabicPeriod"/>
            </a:pPr>
            <a:r>
              <a:rPr lang="en-US" sz="2400" dirty="0">
                <a:solidFill>
                  <a:srgbClr val="333333"/>
                </a:solidFill>
                <a:latin typeface="inter-regular"/>
              </a:rPr>
              <a:t>Limit work in progress</a:t>
            </a:r>
          </a:p>
          <a:p>
            <a:pPr marL="457200" indent="-457200">
              <a:buAutoNum type="arabicPeriod"/>
            </a:pPr>
            <a:r>
              <a:rPr lang="en-US" sz="2400" dirty="0">
                <a:solidFill>
                  <a:srgbClr val="333333"/>
                </a:solidFill>
                <a:latin typeface="inter-regular"/>
              </a:rPr>
              <a:t>Manage flow                                         6. Improve collaboratively, evolve experimentally</a:t>
            </a:r>
          </a:p>
          <a:p>
            <a:pPr marL="457200" indent="-457200">
              <a:buAutoNum type="arabicPeriod"/>
            </a:pPr>
            <a:r>
              <a:rPr lang="en-US" sz="2400" dirty="0">
                <a:solidFill>
                  <a:srgbClr val="333333"/>
                </a:solidFill>
                <a:latin typeface="inter-regular"/>
              </a:rPr>
              <a:t>Make policies explicit</a:t>
            </a:r>
          </a:p>
          <a:p>
            <a:pPr marL="457200" indent="-457200">
              <a:buAutoNum type="arabicPeriod"/>
            </a:pPr>
            <a:r>
              <a:rPr lang="en-US" sz="2400" dirty="0">
                <a:solidFill>
                  <a:srgbClr val="333333"/>
                </a:solidFill>
                <a:latin typeface="inter-regular"/>
              </a:rPr>
              <a:t>Implement feedback loops</a:t>
            </a:r>
          </a:p>
          <a:p>
            <a:pPr marL="457200" indent="-457200">
              <a:buAutoNum type="arabicPeriod"/>
            </a:pPr>
            <a:endParaRPr lang="en-IN" sz="2400" dirty="0"/>
          </a:p>
        </p:txBody>
      </p:sp>
    </p:spTree>
    <p:extLst>
      <p:ext uri="{BB962C8B-B14F-4D97-AF65-F5344CB8AC3E}">
        <p14:creationId xmlns:p14="http://schemas.microsoft.com/office/powerpoint/2010/main" val="212597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87F8-2581-8F3F-6C9E-5A21CC55DF2F}"/>
              </a:ext>
            </a:extLst>
          </p:cNvPr>
          <p:cNvSpPr>
            <a:spLocks noGrp="1"/>
          </p:cNvSpPr>
          <p:nvPr>
            <p:ph type="title"/>
          </p:nvPr>
        </p:nvSpPr>
        <p:spPr>
          <a:xfrm>
            <a:off x="258919" y="317633"/>
            <a:ext cx="10168128" cy="1179576"/>
          </a:xfrm>
          <a:solidFill>
            <a:schemeClr val="accent2">
              <a:lumMod val="75000"/>
            </a:schemeClr>
          </a:solidFill>
        </p:spPr>
        <p:txBody>
          <a:bodyPr/>
          <a:lstStyle/>
          <a:p>
            <a:r>
              <a:rPr lang="en-IN" dirty="0"/>
              <a:t>EXTREME PROGRAMMING</a:t>
            </a:r>
          </a:p>
        </p:txBody>
      </p:sp>
      <p:sp>
        <p:nvSpPr>
          <p:cNvPr id="3" name="Content Placeholder 2">
            <a:extLst>
              <a:ext uri="{FF2B5EF4-FFF2-40B4-BE49-F238E27FC236}">
                <a16:creationId xmlns:a16="http://schemas.microsoft.com/office/drawing/2014/main" id="{50E7C6AA-D054-22B1-FEF4-F95E209C1D4D}"/>
              </a:ext>
            </a:extLst>
          </p:cNvPr>
          <p:cNvSpPr>
            <a:spLocks noGrp="1"/>
          </p:cNvSpPr>
          <p:nvPr>
            <p:ph idx="1"/>
          </p:nvPr>
        </p:nvSpPr>
        <p:spPr>
          <a:xfrm>
            <a:off x="356135" y="1838425"/>
            <a:ext cx="11520798" cy="4793381"/>
          </a:xfrm>
        </p:spPr>
        <p:txBody>
          <a:bodyPr>
            <a:normAutofit lnSpcReduction="10000"/>
          </a:bodyPr>
          <a:lstStyle/>
          <a:p>
            <a:r>
              <a:rPr lang="en-US" b="0" i="0" dirty="0">
                <a:solidFill>
                  <a:srgbClr val="202124"/>
                </a:solidFill>
                <a:effectLst/>
                <a:latin typeface="arial" panose="020B0604020202020204" pitchFamily="34" charset="0"/>
              </a:rPr>
              <a:t>Extreme Programming (XP) is </a:t>
            </a:r>
            <a:r>
              <a:rPr lang="en-US" b="1" i="0" dirty="0">
                <a:solidFill>
                  <a:srgbClr val="202124"/>
                </a:solidFill>
                <a:effectLst/>
                <a:latin typeface="arial" panose="020B0604020202020204" pitchFamily="34" charset="0"/>
              </a:rPr>
              <a:t>an agile software development framework that aims to produce higher quality software, and higher quality of life for the development team</a:t>
            </a:r>
            <a:r>
              <a:rPr lang="en-US" b="0" i="0" dirty="0">
                <a:solidFill>
                  <a:srgbClr val="202124"/>
                </a:solidFill>
                <a:effectLst/>
                <a:latin typeface="arial" panose="020B0604020202020204" pitchFamily="34" charset="0"/>
              </a:rPr>
              <a:t>. XP is the most specific of the agile frameworks regarding appropriate engineering practices for software development.</a:t>
            </a:r>
          </a:p>
          <a:p>
            <a:r>
              <a:rPr lang="en-US" b="0" i="0" dirty="0">
                <a:solidFill>
                  <a:srgbClr val="202124"/>
                </a:solidFill>
                <a:effectLst/>
                <a:latin typeface="arial" panose="020B0604020202020204" pitchFamily="34" charset="0"/>
              </a:rPr>
              <a:t>Extreme programming can work well for teams that: Expect their system's functionality to change every few months. Experience constantly changing requirements or work with customers who aren't sure what they want the system to do. Want to mitigate project risk, especially around tight deadlines.</a:t>
            </a:r>
          </a:p>
          <a:p>
            <a:endParaRPr lang="en-IN" dirty="0"/>
          </a:p>
        </p:txBody>
      </p:sp>
    </p:spTree>
    <p:extLst>
      <p:ext uri="{BB962C8B-B14F-4D97-AF65-F5344CB8AC3E}">
        <p14:creationId xmlns:p14="http://schemas.microsoft.com/office/powerpoint/2010/main" val="342222643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2271C"/>
      </a:dk2>
      <a:lt2>
        <a:srgbClr val="F0F2F3"/>
      </a:lt2>
      <a:accent1>
        <a:srgbClr val="B1733B"/>
      </a:accent1>
      <a:accent2>
        <a:srgbClr val="C3544D"/>
      </a:accent2>
      <a:accent3>
        <a:srgbClr val="B0A545"/>
      </a:accent3>
      <a:accent4>
        <a:srgbClr val="3B9DB1"/>
      </a:accent4>
      <a:accent5>
        <a:srgbClr val="4D7DC3"/>
      </a:accent5>
      <a:accent6>
        <a:srgbClr val="4A49B7"/>
      </a:accent6>
      <a:hlink>
        <a:srgbClr val="3F82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418</TotalTime>
  <Words>877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Avenir Next LT Pro</vt:lpstr>
      <vt:lpstr>Calibri</vt:lpstr>
      <vt:lpstr>inter-bold</vt:lpstr>
      <vt:lpstr>inter-regular</vt:lpstr>
      <vt:lpstr>Open Sans</vt:lpstr>
      <vt:lpstr>AccentBoxVTI</vt:lpstr>
      <vt:lpstr>AGILE  MODEL</vt:lpstr>
      <vt:lpstr>ABOUT AGILE METHODOLOGY:</vt:lpstr>
      <vt:lpstr>ROLES IN AGILE </vt:lpstr>
      <vt:lpstr>AGILE METHODOLOGY:</vt:lpstr>
      <vt:lpstr>PRINCIPLES OF AGILE MANIFESTO</vt:lpstr>
      <vt:lpstr>AGILE CHARACTERISTICS</vt:lpstr>
      <vt:lpstr>AGILE SCRUM</vt:lpstr>
      <vt:lpstr>PRINCIPLE OF KANBAN</vt:lpstr>
      <vt:lpstr>EXTREME PROGRAMMING</vt:lpstr>
      <vt:lpstr>PRINCIPLES AND VALUES OF EXTREME PROGRAMMING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dc:title>
  <dc:creator>Indra Kumar Korupolu</dc:creator>
  <cp:lastModifiedBy>Indra Kumar Korupolu</cp:lastModifiedBy>
  <cp:revision>1</cp:revision>
  <dcterms:created xsi:type="dcterms:W3CDTF">2022-07-05T05:52:50Z</dcterms:created>
  <dcterms:modified xsi:type="dcterms:W3CDTF">2022-07-05T12:51:11Z</dcterms:modified>
</cp:coreProperties>
</file>