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8"/>
  </p:notesMasterIdLst>
  <p:sldIdLst>
    <p:sldId id="279" r:id="rId5"/>
    <p:sldId id="280" r:id="rId6"/>
    <p:sldId id="281" r:id="rId7"/>
    <p:sldId id="282" r:id="rId8"/>
    <p:sldId id="283" r:id="rId9"/>
    <p:sldId id="284" r:id="rId10"/>
    <p:sldId id="285" r:id="rId11"/>
    <p:sldId id="286" r:id="rId12"/>
    <p:sldId id="287" r:id="rId13"/>
    <p:sldId id="288" r:id="rId14"/>
    <p:sldId id="289" r:id="rId15"/>
    <p:sldId id="290" r:id="rId16"/>
    <p:sldId id="29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ya Naga Krishna Sai Nitin Bogavarapu" userId="0e2ebcbe-183a-4ed4-893e-bac9899b097d" providerId="ADAL" clId="{73339B39-3956-465A-83F7-A5E48837B8BD}"/>
    <pc:docChg chg="undo redo custSel modSld">
      <pc:chgData name="Satya Naga Krishna Sai Nitin Bogavarapu" userId="0e2ebcbe-183a-4ed4-893e-bac9899b097d" providerId="ADAL" clId="{73339B39-3956-465A-83F7-A5E48837B8BD}" dt="2022-06-29T10:08:25.407" v="479" actId="20577"/>
      <pc:docMkLst>
        <pc:docMk/>
      </pc:docMkLst>
      <pc:sldChg chg="modSp mod">
        <pc:chgData name="Satya Naga Krishna Sai Nitin Bogavarapu" userId="0e2ebcbe-183a-4ed4-893e-bac9899b097d" providerId="ADAL" clId="{73339B39-3956-465A-83F7-A5E48837B8BD}" dt="2022-06-29T10:05:00.916" v="38" actId="313"/>
        <pc:sldMkLst>
          <pc:docMk/>
          <pc:sldMk cId="2528103555" sldId="280"/>
        </pc:sldMkLst>
        <pc:spChg chg="mod">
          <ac:chgData name="Satya Naga Krishna Sai Nitin Bogavarapu" userId="0e2ebcbe-183a-4ed4-893e-bac9899b097d" providerId="ADAL" clId="{73339B39-3956-465A-83F7-A5E48837B8BD}" dt="2022-06-29T10:05:00.916" v="38" actId="313"/>
          <ac:spMkLst>
            <pc:docMk/>
            <pc:sldMk cId="2528103555" sldId="280"/>
            <ac:spMk id="26" creationId="{DF67D1C9-BBF6-E886-5D2C-2EAAA9B4B4A7}"/>
          </ac:spMkLst>
        </pc:spChg>
      </pc:sldChg>
      <pc:sldChg chg="modSp mod">
        <pc:chgData name="Satya Naga Krishna Sai Nitin Bogavarapu" userId="0e2ebcbe-183a-4ed4-893e-bac9899b097d" providerId="ADAL" clId="{73339B39-3956-465A-83F7-A5E48837B8BD}" dt="2022-06-29T10:08:25.407" v="479" actId="20577"/>
        <pc:sldMkLst>
          <pc:docMk/>
          <pc:sldMk cId="2681933796" sldId="282"/>
        </pc:sldMkLst>
        <pc:spChg chg="mod">
          <ac:chgData name="Satya Naga Krishna Sai Nitin Bogavarapu" userId="0e2ebcbe-183a-4ed4-893e-bac9899b097d" providerId="ADAL" clId="{73339B39-3956-465A-83F7-A5E48837B8BD}" dt="2022-06-29T10:08:25.407" v="479" actId="20577"/>
          <ac:spMkLst>
            <pc:docMk/>
            <pc:sldMk cId="2681933796" sldId="282"/>
            <ac:spMk id="3" creationId="{376F8F53-5F17-2AC3-5D8D-95B24A0A0929}"/>
          </ac:spMkLst>
        </pc:spChg>
      </pc:sldChg>
      <pc:sldChg chg="modSp mod">
        <pc:chgData name="Satya Naga Krishna Sai Nitin Bogavarapu" userId="0e2ebcbe-183a-4ed4-893e-bac9899b097d" providerId="ADAL" clId="{73339B39-3956-465A-83F7-A5E48837B8BD}" dt="2022-06-29T10:04:12.807" v="35" actId="20577"/>
        <pc:sldMkLst>
          <pc:docMk/>
          <pc:sldMk cId="4064457718" sldId="289"/>
        </pc:sldMkLst>
        <pc:spChg chg="mod">
          <ac:chgData name="Satya Naga Krishna Sai Nitin Bogavarapu" userId="0e2ebcbe-183a-4ed4-893e-bac9899b097d" providerId="ADAL" clId="{73339B39-3956-465A-83F7-A5E48837B8BD}" dt="2022-06-29T10:03:43.416" v="10" actId="27636"/>
          <ac:spMkLst>
            <pc:docMk/>
            <pc:sldMk cId="4064457718" sldId="289"/>
            <ac:spMk id="2" creationId="{64B413E1-E12C-485D-19A7-535E568E4113}"/>
          </ac:spMkLst>
        </pc:spChg>
        <pc:spChg chg="mod">
          <ac:chgData name="Satya Naga Krishna Sai Nitin Bogavarapu" userId="0e2ebcbe-183a-4ed4-893e-bac9899b097d" providerId="ADAL" clId="{73339B39-3956-465A-83F7-A5E48837B8BD}" dt="2022-06-29T10:04:12.807" v="35" actId="20577"/>
          <ac:spMkLst>
            <pc:docMk/>
            <pc:sldMk cId="4064457718" sldId="289"/>
            <ac:spMk id="3" creationId="{48ED21FC-4602-103F-74D1-96132FBC9351}"/>
          </ac:spMkLst>
        </pc:spChg>
      </pc:sldChg>
      <pc:sldChg chg="modSp mod">
        <pc:chgData name="Satya Naga Krishna Sai Nitin Bogavarapu" userId="0e2ebcbe-183a-4ed4-893e-bac9899b097d" providerId="ADAL" clId="{73339B39-3956-465A-83F7-A5E48837B8BD}" dt="2022-06-29T09:50:05.142" v="0" actId="1076"/>
        <pc:sldMkLst>
          <pc:docMk/>
          <pc:sldMk cId="2198247348" sldId="291"/>
        </pc:sldMkLst>
        <pc:spChg chg="mod">
          <ac:chgData name="Satya Naga Krishna Sai Nitin Bogavarapu" userId="0e2ebcbe-183a-4ed4-893e-bac9899b097d" providerId="ADAL" clId="{73339B39-3956-465A-83F7-A5E48837B8BD}" dt="2022-06-29T09:50:05.142" v="0" actId="1076"/>
          <ac:spMkLst>
            <pc:docMk/>
            <pc:sldMk cId="2198247348" sldId="291"/>
            <ac:spMk id="2" creationId="{22CC8E6D-27B1-024E-6635-2AB41970814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6/29/2022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6/29/2022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6/29/2022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6/29/2022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6/29/2022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6/29/2022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6/29/2022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6/29/2022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6/29/2022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6/29/2022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alphaModFix amt="25000"/>
            <a:extLst>
              <a:ext uri="{28A0092B-C50C-407E-A947-70E740481C1C}">
                <a14:useLocalDpi xmlns:a14="http://schemas.microsoft.com/office/drawing/2010/main" val="0"/>
              </a:ext>
            </a:extLst>
          </a:blip>
          <a:srcRect t="24969" b="24968"/>
          <a:stretch/>
        </p:blipFill>
        <p:spPr>
          <a:xfrm>
            <a:off x="20" y="10"/>
            <a:ext cx="1219198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913795" y="609600"/>
            <a:ext cx="10353762" cy="1257300"/>
          </a:xfrm>
        </p:spPr>
        <p:txBody>
          <a:bodyPr>
            <a:normAutofit fontScale="90000"/>
          </a:bodyPr>
          <a:lstStyle/>
          <a:p>
            <a:br>
              <a:rPr lang="en-US" dirty="0"/>
            </a:br>
            <a:br>
              <a:rPr lang="en-US" dirty="0"/>
            </a:br>
            <a:br>
              <a:rPr lang="en-US" dirty="0"/>
            </a:br>
            <a:br>
              <a:rPr lang="en-US" dirty="0"/>
            </a:br>
            <a:br>
              <a:rPr lang="en-US" dirty="0"/>
            </a:br>
            <a:br>
              <a:rPr lang="en-US" dirty="0"/>
            </a:br>
            <a:br>
              <a:rPr lang="en-US" dirty="0"/>
            </a:br>
            <a:r>
              <a:rPr lang="en-US" dirty="0"/>
              <a:t>Software Testing	</a:t>
            </a:r>
          </a:p>
        </p:txBody>
      </p:sp>
    </p:spTree>
    <p:extLst>
      <p:ext uri="{BB962C8B-B14F-4D97-AF65-F5344CB8AC3E}">
        <p14:creationId xmlns:p14="http://schemas.microsoft.com/office/powerpoint/2010/main" val="3220235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3EE35-FB4F-1CA6-B6ED-2CE866D34B2C}"/>
              </a:ext>
            </a:extLst>
          </p:cNvPr>
          <p:cNvSpPr>
            <a:spLocks noGrp="1"/>
          </p:cNvSpPr>
          <p:nvPr>
            <p:ph type="title"/>
          </p:nvPr>
        </p:nvSpPr>
        <p:spPr/>
        <p:txBody>
          <a:bodyPr/>
          <a:lstStyle/>
          <a:p>
            <a:r>
              <a:rPr lang="en-US" dirty="0"/>
              <a:t>Activities in Fundamental test process</a:t>
            </a:r>
            <a:endParaRPr lang="en-IN" dirty="0"/>
          </a:p>
        </p:txBody>
      </p:sp>
      <p:sp>
        <p:nvSpPr>
          <p:cNvPr id="3" name="Content Placeholder 2">
            <a:extLst>
              <a:ext uri="{FF2B5EF4-FFF2-40B4-BE49-F238E27FC236}">
                <a16:creationId xmlns:a16="http://schemas.microsoft.com/office/drawing/2014/main" id="{757AD6B8-B02A-B203-02F9-6256F67C8944}"/>
              </a:ext>
            </a:extLst>
          </p:cNvPr>
          <p:cNvSpPr>
            <a:spLocks noGrp="1"/>
          </p:cNvSpPr>
          <p:nvPr>
            <p:ph idx="1"/>
          </p:nvPr>
        </p:nvSpPr>
        <p:spPr/>
        <p:txBody>
          <a:bodyPr/>
          <a:lstStyle/>
          <a:p>
            <a:r>
              <a:rPr lang="en-US" dirty="0"/>
              <a:t>Test Planning and Control.</a:t>
            </a:r>
          </a:p>
          <a:p>
            <a:r>
              <a:rPr lang="en-US" dirty="0"/>
              <a:t>Test Analysis and Design.</a:t>
            </a:r>
          </a:p>
          <a:p>
            <a:r>
              <a:rPr lang="en-US" dirty="0"/>
              <a:t>Test Implementation and Execution.</a:t>
            </a:r>
          </a:p>
          <a:p>
            <a:r>
              <a:rPr lang="en-US" dirty="0"/>
              <a:t>Evaluating Exit Criteria and Reporting.</a:t>
            </a:r>
          </a:p>
          <a:p>
            <a:r>
              <a:rPr lang="en-US" dirty="0"/>
              <a:t>Test Closure.</a:t>
            </a:r>
            <a:endParaRPr lang="en-IN" dirty="0"/>
          </a:p>
        </p:txBody>
      </p:sp>
    </p:spTree>
    <p:extLst>
      <p:ext uri="{BB962C8B-B14F-4D97-AF65-F5344CB8AC3E}">
        <p14:creationId xmlns:p14="http://schemas.microsoft.com/office/powerpoint/2010/main" val="2868385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413E1-E12C-485D-19A7-535E568E4113}"/>
              </a:ext>
            </a:extLst>
          </p:cNvPr>
          <p:cNvSpPr>
            <a:spLocks noGrp="1"/>
          </p:cNvSpPr>
          <p:nvPr>
            <p:ph type="title"/>
          </p:nvPr>
        </p:nvSpPr>
        <p:spPr>
          <a:xfrm>
            <a:off x="913795" y="609600"/>
            <a:ext cx="10353762" cy="714375"/>
          </a:xfrm>
        </p:spPr>
        <p:txBody>
          <a:bodyPr>
            <a:normAutofit fontScale="90000"/>
          </a:bodyPr>
          <a:lstStyle/>
          <a:p>
            <a:r>
              <a:rPr lang="en-US" dirty="0"/>
              <a:t>Attributes of a good tester</a:t>
            </a:r>
            <a:endParaRPr lang="en-IN" dirty="0"/>
          </a:p>
        </p:txBody>
      </p:sp>
      <p:sp>
        <p:nvSpPr>
          <p:cNvPr id="3" name="Content Placeholder 2">
            <a:extLst>
              <a:ext uri="{FF2B5EF4-FFF2-40B4-BE49-F238E27FC236}">
                <a16:creationId xmlns:a16="http://schemas.microsoft.com/office/drawing/2014/main" id="{48ED21FC-4602-103F-74D1-96132FBC9351}"/>
              </a:ext>
            </a:extLst>
          </p:cNvPr>
          <p:cNvSpPr>
            <a:spLocks noGrp="1"/>
          </p:cNvSpPr>
          <p:nvPr>
            <p:ph idx="1"/>
          </p:nvPr>
        </p:nvSpPr>
        <p:spPr>
          <a:xfrm>
            <a:off x="913795" y="1390651"/>
            <a:ext cx="10353762" cy="4333874"/>
          </a:xfrm>
        </p:spPr>
        <p:txBody>
          <a:bodyPr>
            <a:normAutofit lnSpcReduction="10000"/>
          </a:bodyPr>
          <a:lstStyle/>
          <a:p>
            <a:r>
              <a:rPr lang="en-US" dirty="0"/>
              <a:t>Excellent Communication. Communication is a critical skill that everyone working in the IT field should possess. ...</a:t>
            </a:r>
          </a:p>
          <a:p>
            <a:r>
              <a:rPr lang="en-US" dirty="0"/>
              <a:t>Quick and Continuous Learning. </a:t>
            </a:r>
          </a:p>
          <a:p>
            <a:r>
              <a:rPr lang="en-US" dirty="0"/>
              <a:t>Strong Analytical Skills. </a:t>
            </a:r>
          </a:p>
          <a:p>
            <a:r>
              <a:rPr lang="en-US" dirty="0"/>
              <a:t>Creative.</a:t>
            </a:r>
          </a:p>
          <a:p>
            <a:r>
              <a:rPr lang="en-US" dirty="0"/>
              <a:t>Wise Time Management. </a:t>
            </a:r>
          </a:p>
          <a:p>
            <a:r>
              <a:rPr lang="en-US" dirty="0"/>
              <a:t>Technical Tools and Technical Knowledge. </a:t>
            </a:r>
          </a:p>
          <a:p>
            <a:r>
              <a:rPr lang="en-US" dirty="0"/>
              <a:t>Automation Proficiency. </a:t>
            </a:r>
          </a:p>
          <a:p>
            <a:r>
              <a:rPr lang="en-US" dirty="0"/>
              <a:t>DevOps Awareness.</a:t>
            </a:r>
            <a:endParaRPr lang="en-IN" dirty="0"/>
          </a:p>
        </p:txBody>
      </p:sp>
    </p:spTree>
    <p:extLst>
      <p:ext uri="{BB962C8B-B14F-4D97-AF65-F5344CB8AC3E}">
        <p14:creationId xmlns:p14="http://schemas.microsoft.com/office/powerpoint/2010/main" val="4064457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69960A3-4EE1-43D2-ABFC-C7A03ED214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D6AA38-BF96-61A4-293F-A00A71D249A1}"/>
              </a:ext>
            </a:extLst>
          </p:cNvPr>
          <p:cNvSpPr>
            <a:spLocks noGrp="1"/>
          </p:cNvSpPr>
          <p:nvPr>
            <p:ph type="title"/>
          </p:nvPr>
        </p:nvSpPr>
        <p:spPr>
          <a:xfrm>
            <a:off x="913795" y="609600"/>
            <a:ext cx="10353762" cy="1164772"/>
          </a:xfrm>
        </p:spPr>
        <p:txBody>
          <a:bodyPr>
            <a:normAutofit/>
          </a:bodyPr>
          <a:lstStyle/>
          <a:p>
            <a:r>
              <a:rPr lang="en-US"/>
              <a:t>Code of Ethics for Tester</a:t>
            </a:r>
            <a:endParaRPr lang="en-IN"/>
          </a:p>
        </p:txBody>
      </p:sp>
      <p:pic>
        <p:nvPicPr>
          <p:cNvPr id="19" name="Picture 18">
            <a:extLst>
              <a:ext uri="{FF2B5EF4-FFF2-40B4-BE49-F238E27FC236}">
                <a16:creationId xmlns:a16="http://schemas.microsoft.com/office/drawing/2014/main" id="{16ABCF9F-46A6-4370-8EC8-B1EDB4510B54}"/>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2046514"/>
            <a:ext cx="12192001" cy="4811485"/>
          </a:xfrm>
          <a:prstGeom prst="rect">
            <a:avLst/>
          </a:prstGeom>
          <a:effectLst>
            <a:innerShdw blurRad="63500" dist="50800" dir="16200000">
              <a:prstClr val="black">
                <a:alpha val="50000"/>
              </a:prstClr>
            </a:innerShdw>
          </a:effectLst>
        </p:spPr>
      </p:pic>
      <p:sp>
        <p:nvSpPr>
          <p:cNvPr id="3" name="Content Placeholder 2">
            <a:extLst>
              <a:ext uri="{FF2B5EF4-FFF2-40B4-BE49-F238E27FC236}">
                <a16:creationId xmlns:a16="http://schemas.microsoft.com/office/drawing/2014/main" id="{609C8E95-2FAF-31D0-2B4F-63719CE9D7EE}"/>
              </a:ext>
            </a:extLst>
          </p:cNvPr>
          <p:cNvSpPr>
            <a:spLocks noGrp="1"/>
          </p:cNvSpPr>
          <p:nvPr>
            <p:ph idx="1"/>
          </p:nvPr>
        </p:nvSpPr>
        <p:spPr>
          <a:xfrm>
            <a:off x="1235528" y="2481943"/>
            <a:ext cx="9710296" cy="3309258"/>
          </a:xfrm>
        </p:spPr>
        <p:txBody>
          <a:bodyPr>
            <a:normAutofit/>
          </a:bodyPr>
          <a:lstStyle/>
          <a:p>
            <a:r>
              <a:rPr lang="en-US" dirty="0"/>
              <a:t>Integrity, </a:t>
            </a:r>
          </a:p>
          <a:p>
            <a:r>
              <a:rPr lang="en-US" dirty="0"/>
              <a:t>Objectivity, </a:t>
            </a:r>
          </a:p>
          <a:p>
            <a:r>
              <a:rPr lang="en-US" dirty="0"/>
              <a:t>Professional competence and due care,</a:t>
            </a:r>
          </a:p>
          <a:p>
            <a:r>
              <a:rPr lang="en-US" dirty="0"/>
              <a:t> Confidentiality, and </a:t>
            </a:r>
          </a:p>
          <a:p>
            <a:r>
              <a:rPr lang="en-US" dirty="0"/>
              <a:t>Professional </a:t>
            </a:r>
            <a:r>
              <a:rPr lang="en-US" dirty="0" err="1"/>
              <a:t>behaviour</a:t>
            </a:r>
            <a:r>
              <a:rPr lang="en-US" dirty="0"/>
              <a:t>.</a:t>
            </a:r>
            <a:endParaRPr lang="en-IN" dirty="0"/>
          </a:p>
        </p:txBody>
      </p:sp>
    </p:spTree>
    <p:extLst>
      <p:ext uri="{BB962C8B-B14F-4D97-AF65-F5344CB8AC3E}">
        <p14:creationId xmlns:p14="http://schemas.microsoft.com/office/powerpoint/2010/main" val="490723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C8E6D-27B1-024E-6635-2AB41970814B}"/>
              </a:ext>
            </a:extLst>
          </p:cNvPr>
          <p:cNvSpPr>
            <a:spLocks noGrp="1"/>
          </p:cNvSpPr>
          <p:nvPr>
            <p:ph type="title"/>
          </p:nvPr>
        </p:nvSpPr>
        <p:spPr>
          <a:xfrm>
            <a:off x="919119" y="381000"/>
            <a:ext cx="10353762" cy="971550"/>
          </a:xfrm>
        </p:spPr>
        <p:txBody>
          <a:bodyPr/>
          <a:lstStyle/>
          <a:p>
            <a:r>
              <a:rPr lang="en-US" dirty="0"/>
              <a:t>Limitations of Software Tester</a:t>
            </a:r>
            <a:endParaRPr lang="en-IN" dirty="0"/>
          </a:p>
        </p:txBody>
      </p:sp>
      <p:sp>
        <p:nvSpPr>
          <p:cNvPr id="3" name="Content Placeholder 2">
            <a:extLst>
              <a:ext uri="{FF2B5EF4-FFF2-40B4-BE49-F238E27FC236}">
                <a16:creationId xmlns:a16="http://schemas.microsoft.com/office/drawing/2014/main" id="{F742A0F3-7221-F2FC-0AC0-A9F98052DF6F}"/>
              </a:ext>
            </a:extLst>
          </p:cNvPr>
          <p:cNvSpPr>
            <a:spLocks noGrp="1"/>
          </p:cNvSpPr>
          <p:nvPr>
            <p:ph idx="1"/>
          </p:nvPr>
        </p:nvSpPr>
        <p:spPr>
          <a:xfrm>
            <a:off x="828675" y="1581150"/>
            <a:ext cx="10438882" cy="5010150"/>
          </a:xfrm>
        </p:spPr>
        <p:txBody>
          <a:bodyPr>
            <a:normAutofit fontScale="92500" lnSpcReduction="20000"/>
          </a:bodyPr>
          <a:lstStyle/>
          <a:p>
            <a:r>
              <a:rPr lang="en-US" dirty="0"/>
              <a:t>You cannot test a program completely</a:t>
            </a:r>
          </a:p>
          <a:p>
            <a:r>
              <a:rPr lang="en-US" dirty="0"/>
              <a:t>We can only test against system requirements</a:t>
            </a:r>
          </a:p>
          <a:p>
            <a:r>
              <a:rPr lang="en-US" dirty="0"/>
              <a:t>Exhaustive (total) testing is impossible in present scenario.</a:t>
            </a:r>
          </a:p>
          <a:p>
            <a:r>
              <a:rPr lang="en-US" dirty="0"/>
              <a:t>Time and budget constraints normally require very careful planning of the testing effort.</a:t>
            </a:r>
          </a:p>
          <a:p>
            <a:r>
              <a:rPr lang="en-US" dirty="0"/>
              <a:t>Compromise between thoroughness and budget.</a:t>
            </a:r>
          </a:p>
          <a:p>
            <a:r>
              <a:rPr lang="en-US" dirty="0"/>
              <a:t>Test results are used to make business decisions for release dates.</a:t>
            </a:r>
          </a:p>
          <a:p>
            <a:r>
              <a:rPr lang="en-US" dirty="0"/>
              <a:t>Even if you do find the last bug, you’ll never know it</a:t>
            </a:r>
          </a:p>
          <a:p>
            <a:r>
              <a:rPr lang="en-US" dirty="0"/>
              <a:t>You will run out of time before you run out of test cases</a:t>
            </a:r>
          </a:p>
          <a:p>
            <a:r>
              <a:rPr lang="en-US" dirty="0"/>
              <a:t>You cannot test every path</a:t>
            </a:r>
          </a:p>
          <a:p>
            <a:r>
              <a:rPr lang="en-US" dirty="0"/>
              <a:t>You cannot test every valid input</a:t>
            </a:r>
          </a:p>
          <a:p>
            <a:r>
              <a:rPr lang="en-US" dirty="0"/>
              <a:t>You cannot test every invalid input</a:t>
            </a:r>
            <a:endParaRPr lang="en-IN" dirty="0"/>
          </a:p>
        </p:txBody>
      </p:sp>
    </p:spTree>
    <p:extLst>
      <p:ext uri="{BB962C8B-B14F-4D97-AF65-F5344CB8AC3E}">
        <p14:creationId xmlns:p14="http://schemas.microsoft.com/office/powerpoint/2010/main" val="2198247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5" name="Rectangle 14">
            <a:extLst>
              <a:ext uri="{FF2B5EF4-FFF2-40B4-BE49-F238E27FC236}">
                <a16:creationId xmlns:a16="http://schemas.microsoft.com/office/drawing/2014/main" id="{769960A3-4EE1-43D2-ABFC-C7A03ED214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3C440A-5169-33C5-5BD7-9AFF9294C6CE}"/>
              </a:ext>
            </a:extLst>
          </p:cNvPr>
          <p:cNvSpPr>
            <a:spLocks noGrp="1"/>
          </p:cNvSpPr>
          <p:nvPr>
            <p:ph type="title"/>
          </p:nvPr>
        </p:nvSpPr>
        <p:spPr>
          <a:xfrm>
            <a:off x="913794" y="71120"/>
            <a:ext cx="10394285" cy="995679"/>
          </a:xfrm>
        </p:spPr>
        <p:txBody>
          <a:bodyPr>
            <a:normAutofit/>
          </a:bodyPr>
          <a:lstStyle/>
          <a:p>
            <a:r>
              <a:rPr lang="en-US" dirty="0"/>
              <a:t>Economics of Software Testing</a:t>
            </a:r>
            <a:endParaRPr lang="en-IN" dirty="0"/>
          </a:p>
        </p:txBody>
      </p:sp>
      <p:pic>
        <p:nvPicPr>
          <p:cNvPr id="17" name="Picture 16">
            <a:extLst>
              <a:ext uri="{FF2B5EF4-FFF2-40B4-BE49-F238E27FC236}">
                <a16:creationId xmlns:a16="http://schemas.microsoft.com/office/drawing/2014/main" id="{16ABCF9F-46A6-4370-8EC8-B1EDB4510B54}"/>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2046514"/>
            <a:ext cx="12192001" cy="4811485"/>
          </a:xfrm>
          <a:prstGeom prst="rect">
            <a:avLst/>
          </a:prstGeom>
          <a:effectLst>
            <a:innerShdw blurRad="63500" dist="50800" dir="16200000">
              <a:prstClr val="black">
                <a:alpha val="50000"/>
              </a:prstClr>
            </a:innerShdw>
          </a:effectLst>
        </p:spPr>
      </p:pic>
      <p:sp>
        <p:nvSpPr>
          <p:cNvPr id="26" name="Content Placeholder 2">
            <a:extLst>
              <a:ext uri="{FF2B5EF4-FFF2-40B4-BE49-F238E27FC236}">
                <a16:creationId xmlns:a16="http://schemas.microsoft.com/office/drawing/2014/main" id="{DF67D1C9-BBF6-E886-5D2C-2EAAA9B4B4A7}"/>
              </a:ext>
            </a:extLst>
          </p:cNvPr>
          <p:cNvSpPr>
            <a:spLocks noGrp="1"/>
          </p:cNvSpPr>
          <p:nvPr>
            <p:ph idx="1"/>
          </p:nvPr>
        </p:nvSpPr>
        <p:spPr>
          <a:xfrm>
            <a:off x="1235528" y="1493520"/>
            <a:ext cx="9710296" cy="4297681"/>
          </a:xfrm>
        </p:spPr>
        <p:txBody>
          <a:bodyPr>
            <a:normAutofit/>
          </a:bodyPr>
          <a:lstStyle/>
          <a:p>
            <a:pPr marL="36900" indent="0">
              <a:buNone/>
            </a:pPr>
            <a:r>
              <a:rPr lang="en-US" dirty="0"/>
              <a:t>The challenge facing any software development manager is how to balance the natural tension that exists between time, cost and quality. On top of this, programmers also must balance the three organizational elements of corporate strategy, delivery mechanisms for change and the business-as-usual environment. Quite a balancing act.</a:t>
            </a:r>
          </a:p>
          <a:p>
            <a:pPr marL="36900" indent="0">
              <a:buNone/>
            </a:pPr>
            <a:r>
              <a:rPr lang="en-US" dirty="0"/>
              <a:t>						- Carl Allen</a:t>
            </a:r>
            <a:r>
              <a:rPr lang="en-IN" dirty="0"/>
              <a:t> </a:t>
            </a:r>
          </a:p>
        </p:txBody>
      </p:sp>
    </p:spTree>
    <p:extLst>
      <p:ext uri="{BB962C8B-B14F-4D97-AF65-F5344CB8AC3E}">
        <p14:creationId xmlns:p14="http://schemas.microsoft.com/office/powerpoint/2010/main" val="2528103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C18A-4BD7-2712-8A43-0A0A78BAA00E}"/>
              </a:ext>
            </a:extLst>
          </p:cNvPr>
          <p:cNvSpPr>
            <a:spLocks noGrp="1"/>
          </p:cNvSpPr>
          <p:nvPr>
            <p:ph type="title"/>
          </p:nvPr>
        </p:nvSpPr>
        <p:spPr>
          <a:xfrm>
            <a:off x="913795" y="171450"/>
            <a:ext cx="10353762" cy="704850"/>
          </a:xfrm>
        </p:spPr>
        <p:txBody>
          <a:bodyPr>
            <a:normAutofit fontScale="90000"/>
          </a:bodyPr>
          <a:lstStyle/>
          <a:p>
            <a:r>
              <a:rPr lang="en-US" dirty="0"/>
              <a:t>How Testing is conducted</a:t>
            </a:r>
            <a:endParaRPr lang="en-IN" dirty="0"/>
          </a:p>
        </p:txBody>
      </p:sp>
      <p:sp>
        <p:nvSpPr>
          <p:cNvPr id="3" name="Content Placeholder 2">
            <a:extLst>
              <a:ext uri="{FF2B5EF4-FFF2-40B4-BE49-F238E27FC236}">
                <a16:creationId xmlns:a16="http://schemas.microsoft.com/office/drawing/2014/main" id="{0D56A89A-BE20-25DC-9DDB-BBD8248898BB}"/>
              </a:ext>
            </a:extLst>
          </p:cNvPr>
          <p:cNvSpPr>
            <a:spLocks noGrp="1"/>
          </p:cNvSpPr>
          <p:nvPr>
            <p:ph idx="1"/>
          </p:nvPr>
        </p:nvSpPr>
        <p:spPr>
          <a:xfrm>
            <a:off x="304800" y="876300"/>
            <a:ext cx="11563350" cy="5743575"/>
          </a:xfrm>
        </p:spPr>
        <p:txBody>
          <a:bodyPr>
            <a:normAutofit fontScale="92500"/>
          </a:bodyPr>
          <a:lstStyle/>
          <a:p>
            <a:r>
              <a:rPr lang="en-US" dirty="0"/>
              <a:t>We create a series of documents like Test plan, Test case document and a few others and it is a process of 11 steps.</a:t>
            </a:r>
          </a:p>
          <a:p>
            <a:pPr marL="494100" indent="-457200">
              <a:buAutoNum type="arabicPeriod"/>
            </a:pPr>
            <a:r>
              <a:rPr lang="en-US" dirty="0"/>
              <a:t>Assess development plan and status.</a:t>
            </a:r>
          </a:p>
          <a:p>
            <a:pPr marL="494100" indent="-457200">
              <a:buAutoNum type="arabicPeriod"/>
            </a:pPr>
            <a:r>
              <a:rPr lang="en-US" dirty="0"/>
              <a:t>Developing the test plan.</a:t>
            </a:r>
          </a:p>
          <a:p>
            <a:pPr marL="494100" indent="-457200">
              <a:buAutoNum type="arabicPeriod"/>
            </a:pPr>
            <a:r>
              <a:rPr lang="en-US" dirty="0"/>
              <a:t>Test Software requirements.</a:t>
            </a:r>
          </a:p>
          <a:p>
            <a:pPr marL="494100" indent="-457200">
              <a:buAutoNum type="arabicPeriod"/>
            </a:pPr>
            <a:r>
              <a:rPr lang="en-US" dirty="0"/>
              <a:t>Test Software design.</a:t>
            </a:r>
          </a:p>
          <a:p>
            <a:pPr marL="494100" indent="-457200">
              <a:buAutoNum type="arabicPeriod"/>
            </a:pPr>
            <a:r>
              <a:rPr lang="en-US" dirty="0"/>
              <a:t>Build Phase testing</a:t>
            </a:r>
            <a:r>
              <a:rPr lang="en-IN" dirty="0"/>
              <a:t>.</a:t>
            </a:r>
          </a:p>
          <a:p>
            <a:pPr marL="494100" indent="-457200">
              <a:buAutoNum type="arabicPeriod"/>
            </a:pPr>
            <a:r>
              <a:rPr lang="en-IN" dirty="0"/>
              <a:t>Execute </a:t>
            </a:r>
            <a:r>
              <a:rPr lang="en-IN" dirty="0" err="1"/>
              <a:t>adand</a:t>
            </a:r>
            <a:r>
              <a:rPr lang="en-IN" dirty="0"/>
              <a:t> record result.</a:t>
            </a:r>
          </a:p>
          <a:p>
            <a:pPr marL="494100" indent="-457200">
              <a:buAutoNum type="arabicPeriod"/>
            </a:pPr>
            <a:r>
              <a:rPr lang="en-IN" dirty="0"/>
              <a:t>Acceptance Test</a:t>
            </a:r>
          </a:p>
          <a:p>
            <a:pPr marL="494100" indent="-457200">
              <a:buAutoNum type="arabicPeriod"/>
            </a:pPr>
            <a:r>
              <a:rPr lang="en-IN" dirty="0"/>
              <a:t>Report test results</a:t>
            </a:r>
            <a:endParaRPr lang="en-US" dirty="0"/>
          </a:p>
          <a:p>
            <a:pPr marL="494100" indent="-457200">
              <a:buAutoNum type="arabicPeriod"/>
            </a:pPr>
            <a:r>
              <a:rPr lang="en-IN" dirty="0" err="1"/>
              <a:t>Installattion</a:t>
            </a:r>
            <a:r>
              <a:rPr lang="en-IN" dirty="0"/>
              <a:t> and check Software changes.</a:t>
            </a:r>
          </a:p>
          <a:p>
            <a:pPr marL="494100" indent="-457200">
              <a:buAutoNum type="arabicPeriod"/>
            </a:pPr>
            <a:r>
              <a:rPr lang="en-IN" dirty="0"/>
              <a:t>Execute Test effectiveness</a:t>
            </a:r>
          </a:p>
        </p:txBody>
      </p:sp>
    </p:spTree>
    <p:extLst>
      <p:ext uri="{BB962C8B-B14F-4D97-AF65-F5344CB8AC3E}">
        <p14:creationId xmlns:p14="http://schemas.microsoft.com/office/powerpoint/2010/main" val="1481919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8D5F1-E17B-A913-FB59-E60281A44265}"/>
              </a:ext>
            </a:extLst>
          </p:cNvPr>
          <p:cNvSpPr>
            <a:spLocks noGrp="1"/>
          </p:cNvSpPr>
          <p:nvPr>
            <p:ph type="title"/>
          </p:nvPr>
        </p:nvSpPr>
        <p:spPr>
          <a:xfrm>
            <a:off x="919119" y="209550"/>
            <a:ext cx="10353762" cy="714375"/>
          </a:xfrm>
        </p:spPr>
        <p:txBody>
          <a:bodyPr>
            <a:normAutofit fontScale="90000"/>
          </a:bodyPr>
          <a:lstStyle/>
          <a:p>
            <a:r>
              <a:rPr lang="en-US" dirty="0"/>
              <a:t>Software Testing [Then – Now]</a:t>
            </a:r>
            <a:endParaRPr lang="en-IN" dirty="0"/>
          </a:p>
        </p:txBody>
      </p:sp>
      <p:sp>
        <p:nvSpPr>
          <p:cNvPr id="3" name="Content Placeholder 2">
            <a:extLst>
              <a:ext uri="{FF2B5EF4-FFF2-40B4-BE49-F238E27FC236}">
                <a16:creationId xmlns:a16="http://schemas.microsoft.com/office/drawing/2014/main" id="{376F8F53-5F17-2AC3-5D8D-95B24A0A0929}"/>
              </a:ext>
            </a:extLst>
          </p:cNvPr>
          <p:cNvSpPr>
            <a:spLocks noGrp="1"/>
          </p:cNvSpPr>
          <p:nvPr>
            <p:ph idx="1"/>
          </p:nvPr>
        </p:nvSpPr>
        <p:spPr>
          <a:xfrm>
            <a:off x="685800" y="1095375"/>
            <a:ext cx="10896600" cy="5410199"/>
          </a:xfrm>
        </p:spPr>
        <p:txBody>
          <a:bodyPr/>
          <a:lstStyle/>
          <a:p>
            <a:r>
              <a:rPr lang="en-US" dirty="0"/>
              <a:t>Testing was previously done manually, and it was a repetitive and boring process. </a:t>
            </a:r>
          </a:p>
          <a:p>
            <a:r>
              <a:rPr lang="en-US" dirty="0"/>
              <a:t>The testers had to manually enter each test case in order to verify and execute </a:t>
            </a:r>
          </a:p>
          <a:p>
            <a:endParaRPr lang="en-US" dirty="0"/>
          </a:p>
          <a:p>
            <a:r>
              <a:rPr lang="en-US" dirty="0"/>
              <a:t>These days, everything is automated.</a:t>
            </a:r>
          </a:p>
          <a:p>
            <a:r>
              <a:rPr lang="en-US" dirty="0"/>
              <a:t>Many automation tools like Selenium and </a:t>
            </a:r>
            <a:r>
              <a:rPr lang="en-US" dirty="0" err="1"/>
              <a:t>Jmeter</a:t>
            </a:r>
            <a:r>
              <a:rPr lang="en-US" dirty="0"/>
              <a:t> are available these days which make the testing process mostly automatic.</a:t>
            </a:r>
          </a:p>
          <a:p>
            <a:r>
              <a:rPr lang="en-US" dirty="0"/>
              <a:t>These days testers have to adapt to new technologies which adapt automatic testing as the main process where all the testing techniques are implemented.</a:t>
            </a:r>
          </a:p>
          <a:p>
            <a:endParaRPr lang="en-US" dirty="0"/>
          </a:p>
        </p:txBody>
      </p:sp>
    </p:spTree>
    <p:extLst>
      <p:ext uri="{BB962C8B-B14F-4D97-AF65-F5344CB8AC3E}">
        <p14:creationId xmlns:p14="http://schemas.microsoft.com/office/powerpoint/2010/main" val="2681933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252CF-BE11-E42D-478E-B804F66C569A}"/>
              </a:ext>
            </a:extLst>
          </p:cNvPr>
          <p:cNvSpPr>
            <a:spLocks noGrp="1"/>
          </p:cNvSpPr>
          <p:nvPr>
            <p:ph type="title"/>
          </p:nvPr>
        </p:nvSpPr>
        <p:spPr>
          <a:xfrm>
            <a:off x="913795" y="571500"/>
            <a:ext cx="10353762" cy="676275"/>
          </a:xfrm>
        </p:spPr>
        <p:txBody>
          <a:bodyPr>
            <a:normAutofit fontScale="90000"/>
          </a:bodyPr>
          <a:lstStyle/>
          <a:p>
            <a:r>
              <a:rPr lang="en-US" dirty="0"/>
              <a:t>Scope of Software testing</a:t>
            </a:r>
            <a:endParaRPr lang="en-IN" dirty="0"/>
          </a:p>
        </p:txBody>
      </p:sp>
      <p:sp>
        <p:nvSpPr>
          <p:cNvPr id="3" name="Content Placeholder 2">
            <a:extLst>
              <a:ext uri="{FF2B5EF4-FFF2-40B4-BE49-F238E27FC236}">
                <a16:creationId xmlns:a16="http://schemas.microsoft.com/office/drawing/2014/main" id="{E00093D7-1149-D587-2177-36A805CF8CDF}"/>
              </a:ext>
            </a:extLst>
          </p:cNvPr>
          <p:cNvSpPr>
            <a:spLocks noGrp="1"/>
          </p:cNvSpPr>
          <p:nvPr>
            <p:ph idx="1"/>
          </p:nvPr>
        </p:nvSpPr>
        <p:spPr>
          <a:xfrm>
            <a:off x="676275" y="1533525"/>
            <a:ext cx="10591282" cy="4257674"/>
          </a:xfrm>
        </p:spPr>
        <p:txBody>
          <a:bodyPr/>
          <a:lstStyle/>
          <a:p>
            <a:r>
              <a:rPr lang="en-US" dirty="0"/>
              <a:t>It has a lot of importance in the field of software development</a:t>
            </a:r>
            <a:r>
              <a:rPr lang="en-IN" dirty="0"/>
              <a:t>.</a:t>
            </a:r>
          </a:p>
          <a:p>
            <a:r>
              <a:rPr lang="en-IN" dirty="0"/>
              <a:t>Testing in general is a major part of SDLC.</a:t>
            </a:r>
          </a:p>
          <a:p>
            <a:r>
              <a:rPr lang="en-IN" dirty="0"/>
              <a:t>Testing plays a major role everywhere.</a:t>
            </a:r>
          </a:p>
          <a:p>
            <a:r>
              <a:rPr lang="en-IN" dirty="0"/>
              <a:t>In the 20</a:t>
            </a:r>
            <a:r>
              <a:rPr lang="en-IN" baseline="30000" dirty="0"/>
              <a:t>th</a:t>
            </a:r>
            <a:r>
              <a:rPr lang="en-IN" dirty="0"/>
              <a:t> century, testing is mostly automated, and the testers are clearly useful for the proper delivery of the product.</a:t>
            </a:r>
          </a:p>
          <a:p>
            <a:endParaRPr lang="en-US" dirty="0"/>
          </a:p>
        </p:txBody>
      </p:sp>
    </p:spTree>
    <p:extLst>
      <p:ext uri="{BB962C8B-B14F-4D97-AF65-F5344CB8AC3E}">
        <p14:creationId xmlns:p14="http://schemas.microsoft.com/office/powerpoint/2010/main" val="2819323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8905F-94DB-889F-5BD7-6CBD924CA8D6}"/>
              </a:ext>
            </a:extLst>
          </p:cNvPr>
          <p:cNvSpPr>
            <a:spLocks noGrp="1"/>
          </p:cNvSpPr>
          <p:nvPr>
            <p:ph type="title"/>
          </p:nvPr>
        </p:nvSpPr>
        <p:spPr>
          <a:xfrm>
            <a:off x="913795" y="600075"/>
            <a:ext cx="10353762" cy="1257300"/>
          </a:xfrm>
        </p:spPr>
        <p:txBody>
          <a:bodyPr/>
          <a:lstStyle/>
          <a:p>
            <a:r>
              <a:rPr lang="en-US" dirty="0"/>
              <a:t>Factors influencing the Scope of Testing</a:t>
            </a:r>
            <a:endParaRPr lang="en-IN" dirty="0"/>
          </a:p>
        </p:txBody>
      </p:sp>
      <p:sp>
        <p:nvSpPr>
          <p:cNvPr id="3" name="Content Placeholder 2">
            <a:extLst>
              <a:ext uri="{FF2B5EF4-FFF2-40B4-BE49-F238E27FC236}">
                <a16:creationId xmlns:a16="http://schemas.microsoft.com/office/drawing/2014/main" id="{236F1181-2F08-A383-991E-0EB87CA3A580}"/>
              </a:ext>
            </a:extLst>
          </p:cNvPr>
          <p:cNvSpPr>
            <a:spLocks noGrp="1"/>
          </p:cNvSpPr>
          <p:nvPr>
            <p:ph idx="1"/>
          </p:nvPr>
        </p:nvSpPr>
        <p:spPr>
          <a:xfrm>
            <a:off x="913795" y="1724026"/>
            <a:ext cx="10353762" cy="4067174"/>
          </a:xfrm>
        </p:spPr>
        <p:txBody>
          <a:bodyPr/>
          <a:lstStyle/>
          <a:p>
            <a:r>
              <a:rPr lang="en-US" dirty="0"/>
              <a:t>Availability</a:t>
            </a:r>
          </a:p>
          <a:p>
            <a:r>
              <a:rPr lang="en-US" dirty="0"/>
              <a:t>Skills</a:t>
            </a:r>
          </a:p>
          <a:p>
            <a:r>
              <a:rPr lang="en-US" dirty="0"/>
              <a:t>Team Communication</a:t>
            </a:r>
          </a:p>
          <a:p>
            <a:r>
              <a:rPr lang="en-US" dirty="0"/>
              <a:t>Planning</a:t>
            </a:r>
          </a:p>
          <a:p>
            <a:r>
              <a:rPr lang="en-US" dirty="0"/>
              <a:t>Documentation</a:t>
            </a:r>
          </a:p>
          <a:p>
            <a:r>
              <a:rPr lang="en-US" dirty="0"/>
              <a:t>Time</a:t>
            </a:r>
            <a:endParaRPr lang="en-IN" dirty="0"/>
          </a:p>
        </p:txBody>
      </p:sp>
    </p:spTree>
    <p:extLst>
      <p:ext uri="{BB962C8B-B14F-4D97-AF65-F5344CB8AC3E}">
        <p14:creationId xmlns:p14="http://schemas.microsoft.com/office/powerpoint/2010/main" val="2197769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DDA54-83D1-93F6-964F-30EE355BD46E}"/>
              </a:ext>
            </a:extLst>
          </p:cNvPr>
          <p:cNvSpPr>
            <a:spLocks noGrp="1"/>
          </p:cNvSpPr>
          <p:nvPr>
            <p:ph type="title"/>
          </p:nvPr>
        </p:nvSpPr>
        <p:spPr/>
        <p:txBody>
          <a:bodyPr/>
          <a:lstStyle/>
          <a:p>
            <a:r>
              <a:rPr lang="en-US" dirty="0"/>
              <a:t>Risk Based Testing</a:t>
            </a:r>
            <a:endParaRPr lang="en-IN" dirty="0"/>
          </a:p>
        </p:txBody>
      </p:sp>
      <p:sp>
        <p:nvSpPr>
          <p:cNvPr id="3" name="Content Placeholder 2">
            <a:extLst>
              <a:ext uri="{FF2B5EF4-FFF2-40B4-BE49-F238E27FC236}">
                <a16:creationId xmlns:a16="http://schemas.microsoft.com/office/drawing/2014/main" id="{7DFFA033-55A2-9B72-A53A-3AB87C1F4639}"/>
              </a:ext>
            </a:extLst>
          </p:cNvPr>
          <p:cNvSpPr>
            <a:spLocks noGrp="1"/>
          </p:cNvSpPr>
          <p:nvPr>
            <p:ph idx="1"/>
          </p:nvPr>
        </p:nvSpPr>
        <p:spPr/>
        <p:txBody>
          <a:bodyPr/>
          <a:lstStyle/>
          <a:p>
            <a:pPr marL="36900" indent="0">
              <a:buNone/>
            </a:pPr>
            <a:r>
              <a:rPr lang="en-US" dirty="0"/>
              <a:t>Risk Based Testing (RBT) is a software testing type which is based on the probability of risk. It involves assessing the risk based on software complexity, criticality of business, frequency of use, possible areas with Defect etc. Risk based testing prioritizes testing of features and functions of the software application which are more impactful and likely to have defects.</a:t>
            </a:r>
            <a:endParaRPr lang="en-IN" dirty="0"/>
          </a:p>
        </p:txBody>
      </p:sp>
    </p:spTree>
    <p:extLst>
      <p:ext uri="{BB962C8B-B14F-4D97-AF65-F5344CB8AC3E}">
        <p14:creationId xmlns:p14="http://schemas.microsoft.com/office/powerpoint/2010/main" val="1919635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2CDAE-7C84-C979-5F23-D2C1E180EA46}"/>
              </a:ext>
            </a:extLst>
          </p:cNvPr>
          <p:cNvSpPr>
            <a:spLocks noGrp="1"/>
          </p:cNvSpPr>
          <p:nvPr>
            <p:ph type="title"/>
          </p:nvPr>
        </p:nvSpPr>
        <p:spPr/>
        <p:txBody>
          <a:bodyPr/>
          <a:lstStyle/>
          <a:p>
            <a:r>
              <a:rPr lang="en-US" dirty="0"/>
              <a:t>Project Risks and Product Risks</a:t>
            </a:r>
            <a:endParaRPr lang="en-IN" dirty="0"/>
          </a:p>
        </p:txBody>
      </p:sp>
      <p:sp>
        <p:nvSpPr>
          <p:cNvPr id="3" name="Content Placeholder 2">
            <a:extLst>
              <a:ext uri="{FF2B5EF4-FFF2-40B4-BE49-F238E27FC236}">
                <a16:creationId xmlns:a16="http://schemas.microsoft.com/office/drawing/2014/main" id="{6F2FF3C9-09F1-3E62-D1A9-42AF4CDCE0C6}"/>
              </a:ext>
            </a:extLst>
          </p:cNvPr>
          <p:cNvSpPr>
            <a:spLocks noGrp="1"/>
          </p:cNvSpPr>
          <p:nvPr>
            <p:ph idx="1"/>
          </p:nvPr>
        </p:nvSpPr>
        <p:spPr/>
        <p:txBody>
          <a:bodyPr/>
          <a:lstStyle/>
          <a:p>
            <a:pPr marL="36900" indent="0">
              <a:buNone/>
            </a:pPr>
            <a:r>
              <a:rPr lang="en-US" dirty="0"/>
              <a:t>		Project risks are uncertain situations that can impact the project's ability to achieve its objectives. </a:t>
            </a:r>
          </a:p>
          <a:p>
            <a:pPr marL="36900" indent="0">
              <a:buNone/>
            </a:pPr>
            <a:endParaRPr lang="en-US" dirty="0"/>
          </a:p>
          <a:p>
            <a:pPr marL="36900" indent="0">
              <a:buNone/>
            </a:pPr>
            <a:r>
              <a:rPr lang="en-US" dirty="0"/>
              <a:t>Product risks result from problems with the delivered product. Product Risks associate with specific quality characteristics of the product. Therefore, they are also known as Quality Risks. </a:t>
            </a:r>
            <a:endParaRPr lang="en-IN" dirty="0"/>
          </a:p>
        </p:txBody>
      </p:sp>
    </p:spTree>
    <p:extLst>
      <p:ext uri="{BB962C8B-B14F-4D97-AF65-F5344CB8AC3E}">
        <p14:creationId xmlns:p14="http://schemas.microsoft.com/office/powerpoint/2010/main" val="2595119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5D7A2-0474-4429-E924-DD105818E736}"/>
              </a:ext>
            </a:extLst>
          </p:cNvPr>
          <p:cNvSpPr>
            <a:spLocks noGrp="1"/>
          </p:cNvSpPr>
          <p:nvPr>
            <p:ph type="title"/>
          </p:nvPr>
        </p:nvSpPr>
        <p:spPr/>
        <p:txBody>
          <a:bodyPr/>
          <a:lstStyle/>
          <a:p>
            <a:r>
              <a:rPr lang="en-US" dirty="0"/>
              <a:t>Need of Independence Testing</a:t>
            </a:r>
            <a:endParaRPr lang="en-IN" dirty="0"/>
          </a:p>
        </p:txBody>
      </p:sp>
      <p:sp>
        <p:nvSpPr>
          <p:cNvPr id="3" name="Content Placeholder 2">
            <a:extLst>
              <a:ext uri="{FF2B5EF4-FFF2-40B4-BE49-F238E27FC236}">
                <a16:creationId xmlns:a16="http://schemas.microsoft.com/office/drawing/2014/main" id="{FB82D81E-8CD2-1D2C-F826-E9F2354BE325}"/>
              </a:ext>
            </a:extLst>
          </p:cNvPr>
          <p:cNvSpPr>
            <a:spLocks noGrp="1"/>
          </p:cNvSpPr>
          <p:nvPr>
            <p:ph idx="1"/>
          </p:nvPr>
        </p:nvSpPr>
        <p:spPr/>
        <p:txBody>
          <a:bodyPr>
            <a:normAutofit fontScale="92500"/>
          </a:bodyPr>
          <a:lstStyle/>
          <a:p>
            <a:r>
              <a:rPr lang="en-US" dirty="0"/>
              <a:t>Finds out more defects as compared to other testers working inside the programming team.</a:t>
            </a:r>
          </a:p>
          <a:p>
            <a:r>
              <a:rPr lang="en-US" dirty="0"/>
              <a:t>Unique side assumptions and ideas of independent testers result in identifying hidden defects.</a:t>
            </a:r>
          </a:p>
          <a:p>
            <a:r>
              <a:rPr lang="en-US" dirty="0"/>
              <a:t>The independent testers are unbiased.</a:t>
            </a:r>
          </a:p>
          <a:p>
            <a:r>
              <a:rPr lang="en-US" dirty="0"/>
              <a:t>Cost-effective as it has a separate budget, which helps in tracking money spent on training, testing tools, equipment.</a:t>
            </a:r>
          </a:p>
          <a:p>
            <a:r>
              <a:rPr lang="en-US" dirty="0"/>
              <a:t>Provides improved Software Quality.</a:t>
            </a:r>
          </a:p>
          <a:p>
            <a:r>
              <a:rPr lang="en-US" dirty="0"/>
              <a:t>Supplies more Experienced and skilled power.</a:t>
            </a:r>
            <a:endParaRPr lang="en-IN" dirty="0"/>
          </a:p>
        </p:txBody>
      </p:sp>
    </p:spTree>
    <p:extLst>
      <p:ext uri="{BB962C8B-B14F-4D97-AF65-F5344CB8AC3E}">
        <p14:creationId xmlns:p14="http://schemas.microsoft.com/office/powerpoint/2010/main" val="6073677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13085c86-4bcb-460a-a6f0-b373421c6323}" enabled="0" method="" siteId="{13085c86-4bcb-460a-a6f0-b373421c6323}" removed="1"/>
</clbl:labelList>
</file>

<file path=docProps/app.xml><?xml version="1.0" encoding="utf-8"?>
<Properties xmlns="http://schemas.openxmlformats.org/officeDocument/2006/extended-properties" xmlns:vt="http://schemas.openxmlformats.org/officeDocument/2006/docPropsVTypes">
  <Template>{2729B586-6BDD-4F2D-942A-1F7C497ED9F4}tf55705232_win32</Template>
  <TotalTime>219</TotalTime>
  <Words>711</Words>
  <Application>Microsoft Office PowerPoint</Application>
  <PresentationFormat>Widescreen</PresentationFormat>
  <Paragraphs>82</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Goudy Old Style</vt:lpstr>
      <vt:lpstr>Wingdings 2</vt:lpstr>
      <vt:lpstr>SlateVTI</vt:lpstr>
      <vt:lpstr>       Software Testing </vt:lpstr>
      <vt:lpstr>Economics of Software Testing</vt:lpstr>
      <vt:lpstr>How Testing is conducted</vt:lpstr>
      <vt:lpstr>Software Testing [Then – Now]</vt:lpstr>
      <vt:lpstr>Scope of Software testing</vt:lpstr>
      <vt:lpstr>Factors influencing the Scope of Testing</vt:lpstr>
      <vt:lpstr>Risk Based Testing</vt:lpstr>
      <vt:lpstr>Project Risks and Product Risks</vt:lpstr>
      <vt:lpstr>Need of Independence Testing</vt:lpstr>
      <vt:lpstr>Activities in Fundamental test process</vt:lpstr>
      <vt:lpstr>Attributes of a good tester</vt:lpstr>
      <vt:lpstr>Code of Ethics for Tester</vt:lpstr>
      <vt:lpstr>Limitations of Software Tester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Software Testing </dc:title>
  <dc:creator>Satya Naga Krishna Sai Nitin Bogavarapu</dc:creator>
  <cp:lastModifiedBy>Satya Naga Krishna Sai Nitin Bogavarapu</cp:lastModifiedBy>
  <cp:revision>1</cp:revision>
  <dcterms:created xsi:type="dcterms:W3CDTF">2022-06-29T06:29:21Z</dcterms:created>
  <dcterms:modified xsi:type="dcterms:W3CDTF">2022-06-29T10:08:34Z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