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CA347-A097-45BD-8A3C-0427A2B29A6C}"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AD1D8-523C-4E38-B55C-0C2785C4031D}" type="slidenum">
              <a:rPr lang="en-IN" smtClean="0"/>
              <a:t>‹#›</a:t>
            </a:fld>
            <a:endParaRPr lang="en-IN"/>
          </a:p>
        </p:txBody>
      </p:sp>
    </p:spTree>
    <p:extLst>
      <p:ext uri="{BB962C8B-B14F-4D97-AF65-F5344CB8AC3E}">
        <p14:creationId xmlns:p14="http://schemas.microsoft.com/office/powerpoint/2010/main" val="393943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21062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0A7A9-C9F8-46E9-B88A-92BD1852ADE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309932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180054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91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574353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107500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170956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2032208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358826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39933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10830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0A7A9-C9F8-46E9-B88A-92BD1852ADE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354814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0A7A9-C9F8-46E9-B88A-92BD1852ADE1}"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237198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3790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210240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10A7A9-C9F8-46E9-B88A-92BD1852ADE1}" type="datetimeFigureOut">
              <a:rPr lang="en-IN" smtClean="0"/>
              <a:t>06-07-2022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98590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0A7A9-C9F8-46E9-B88A-92BD1852ADE1}"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A9328-DA2F-4D0E-B85D-EA8B33764250}" type="slidenum">
              <a:rPr lang="en-IN" smtClean="0"/>
              <a:t>‹#›</a:t>
            </a:fld>
            <a:endParaRPr lang="en-IN"/>
          </a:p>
        </p:txBody>
      </p:sp>
    </p:spTree>
    <p:extLst>
      <p:ext uri="{BB962C8B-B14F-4D97-AF65-F5344CB8AC3E}">
        <p14:creationId xmlns:p14="http://schemas.microsoft.com/office/powerpoint/2010/main" val="266126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10A7A9-C9F8-46E9-B88A-92BD1852ADE1}" type="datetimeFigureOut">
              <a:rPr lang="en-IN" smtClean="0"/>
              <a:t>06-07-2022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B9A9328-DA2F-4D0E-B85D-EA8B33764250}" type="slidenum">
              <a:rPr lang="en-IN" smtClean="0"/>
              <a:t>‹#›</a:t>
            </a:fld>
            <a:endParaRPr lang="en-IN"/>
          </a:p>
        </p:txBody>
      </p:sp>
    </p:spTree>
    <p:extLst>
      <p:ext uri="{BB962C8B-B14F-4D97-AF65-F5344CB8AC3E}">
        <p14:creationId xmlns:p14="http://schemas.microsoft.com/office/powerpoint/2010/main" val="3265763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5ABEB2-BB66-3FFC-61ED-18A0026C43C4}"/>
              </a:ext>
            </a:extLst>
          </p:cNvPr>
          <p:cNvSpPr>
            <a:spLocks noGrp="1"/>
          </p:cNvSpPr>
          <p:nvPr>
            <p:ph type="subTitle" idx="1"/>
          </p:nvPr>
        </p:nvSpPr>
        <p:spPr>
          <a:xfrm>
            <a:off x="1269255" y="442319"/>
            <a:ext cx="9065370" cy="6120406"/>
          </a:xfrm>
        </p:spPr>
        <p:txBody>
          <a:bodyPr/>
          <a:lstStyle/>
          <a:p>
            <a:pPr marL="342900" indent="-342900">
              <a:buFont typeface="Wingdings" panose="05000000000000000000" pitchFamily="2" charset="2"/>
              <a:buChar char="Ø"/>
            </a:pPr>
            <a:r>
              <a:rPr lang="en-US" cap="none" dirty="0"/>
              <a:t>Economics of testing</a:t>
            </a:r>
          </a:p>
          <a:p>
            <a:pPr marL="342900" indent="-342900">
              <a:buFont typeface="Wingdings" panose="05000000000000000000" pitchFamily="2" charset="2"/>
              <a:buChar char="Ø"/>
            </a:pPr>
            <a:r>
              <a:rPr lang="en-US" cap="none" dirty="0"/>
              <a:t>How testing is conducted?</a:t>
            </a:r>
          </a:p>
          <a:p>
            <a:pPr marL="342900" indent="-342900">
              <a:buFont typeface="Wingdings" panose="05000000000000000000" pitchFamily="2" charset="2"/>
              <a:buChar char="Ø"/>
            </a:pPr>
            <a:r>
              <a:rPr lang="en-US" cap="none" dirty="0"/>
              <a:t>Software testing –then(Past/Present)</a:t>
            </a:r>
          </a:p>
          <a:p>
            <a:pPr marL="342900" indent="-342900">
              <a:buFont typeface="Wingdings" panose="05000000000000000000" pitchFamily="2" charset="2"/>
              <a:buChar char="Ø"/>
            </a:pPr>
            <a:r>
              <a:rPr lang="en-US" cap="none" dirty="0"/>
              <a:t>Scope of Software Testing</a:t>
            </a:r>
          </a:p>
          <a:p>
            <a:pPr marL="342900" indent="-342900">
              <a:buFont typeface="Wingdings" panose="05000000000000000000" pitchFamily="2" charset="2"/>
              <a:buChar char="Ø"/>
            </a:pPr>
            <a:r>
              <a:rPr lang="en-US" cap="none" dirty="0"/>
              <a:t>Factors influencing the Scope of Testing</a:t>
            </a:r>
          </a:p>
          <a:p>
            <a:pPr marL="342900" indent="-342900">
              <a:buFont typeface="Wingdings" panose="05000000000000000000" pitchFamily="2" charset="2"/>
              <a:buChar char="Ø"/>
            </a:pPr>
            <a:r>
              <a:rPr lang="en-US" cap="none" dirty="0"/>
              <a:t>Risk Based Testing</a:t>
            </a:r>
          </a:p>
          <a:p>
            <a:pPr marL="342900" indent="-342900">
              <a:buFont typeface="Wingdings" panose="05000000000000000000" pitchFamily="2" charset="2"/>
              <a:buChar char="Ø"/>
            </a:pPr>
            <a:r>
              <a:rPr lang="en-US" cap="none" dirty="0"/>
              <a:t>Project Risks</a:t>
            </a:r>
          </a:p>
          <a:p>
            <a:pPr marL="342900" indent="-342900">
              <a:buFont typeface="Wingdings" panose="05000000000000000000" pitchFamily="2" charset="2"/>
              <a:buChar char="Ø"/>
            </a:pPr>
            <a:r>
              <a:rPr lang="en-US" cap="none" dirty="0"/>
              <a:t>Product Risks</a:t>
            </a:r>
          </a:p>
          <a:p>
            <a:pPr marL="342900" indent="-342900">
              <a:buFont typeface="Wingdings" panose="05000000000000000000" pitchFamily="2" charset="2"/>
              <a:buChar char="Ø"/>
            </a:pPr>
            <a:r>
              <a:rPr lang="en-US" cap="none" dirty="0"/>
              <a:t>Need of Independent Testing</a:t>
            </a:r>
          </a:p>
          <a:p>
            <a:pPr marL="342900" indent="-342900">
              <a:buFont typeface="Wingdings" panose="05000000000000000000" pitchFamily="2" charset="2"/>
              <a:buChar char="Ø"/>
            </a:pPr>
            <a:r>
              <a:rPr lang="en-US" cap="none" dirty="0"/>
              <a:t>Activities in Fundamental Test Process</a:t>
            </a:r>
          </a:p>
          <a:p>
            <a:pPr marL="342900" indent="-342900">
              <a:buFont typeface="Wingdings" panose="05000000000000000000" pitchFamily="2" charset="2"/>
              <a:buChar char="Ø"/>
            </a:pPr>
            <a:r>
              <a:rPr lang="en-US" cap="none" dirty="0"/>
              <a:t>Attributes of a good Tester</a:t>
            </a:r>
          </a:p>
          <a:p>
            <a:pPr marL="342900" indent="-342900">
              <a:buFont typeface="Wingdings" panose="05000000000000000000" pitchFamily="2" charset="2"/>
              <a:buChar char="Ø"/>
            </a:pPr>
            <a:r>
              <a:rPr lang="en-US" cap="none" dirty="0"/>
              <a:t>Psychology of Testing</a:t>
            </a:r>
          </a:p>
          <a:p>
            <a:pPr marL="342900" indent="-342900">
              <a:buFont typeface="Wingdings" panose="05000000000000000000" pitchFamily="2" charset="2"/>
              <a:buChar char="Ø"/>
            </a:pPr>
            <a:r>
              <a:rPr lang="en-US" cap="none" dirty="0"/>
              <a:t>Code of Ethics for Tester</a:t>
            </a:r>
          </a:p>
          <a:p>
            <a:pPr marL="342900" indent="-342900">
              <a:buFont typeface="Wingdings" panose="05000000000000000000" pitchFamily="2" charset="2"/>
              <a:buChar char="Ø"/>
            </a:pPr>
            <a:r>
              <a:rPr lang="en-US" cap="none" dirty="0"/>
              <a:t>Limitations of Software Testing</a:t>
            </a:r>
          </a:p>
          <a:p>
            <a:pPr marL="342900" indent="-342900">
              <a:buFont typeface="Wingdings" panose="05000000000000000000" pitchFamily="2" charset="2"/>
              <a:buChar char="Ø"/>
            </a:pPr>
            <a:endParaRPr lang="en-US" cap="none" dirty="0"/>
          </a:p>
          <a:p>
            <a:pPr marL="342900" indent="-342900">
              <a:buFont typeface="Wingdings" panose="05000000000000000000" pitchFamily="2" charset="2"/>
              <a:buChar char="Ø"/>
            </a:pPr>
            <a:endParaRPr lang="en-IN" cap="none" dirty="0"/>
          </a:p>
        </p:txBody>
      </p:sp>
    </p:spTree>
    <p:extLst>
      <p:ext uri="{BB962C8B-B14F-4D97-AF65-F5344CB8AC3E}">
        <p14:creationId xmlns:p14="http://schemas.microsoft.com/office/powerpoint/2010/main" val="18617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0" dur="500"/>
                                        <p:tgtEl>
                                          <p:spTgt spid="3">
                                            <p:txEl>
                                              <p:pRg st="11" end="11"/>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3" dur="500"/>
                                        <p:tgtEl>
                                          <p:spTgt spid="3">
                                            <p:txEl>
                                              <p:pRg st="12" end="12"/>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1987-24DA-48B2-BF6C-B33F238D6F1E}"/>
              </a:ext>
            </a:extLst>
          </p:cNvPr>
          <p:cNvSpPr>
            <a:spLocks noGrp="1"/>
          </p:cNvSpPr>
          <p:nvPr>
            <p:ph type="title"/>
          </p:nvPr>
        </p:nvSpPr>
        <p:spPr>
          <a:xfrm>
            <a:off x="1009650" y="494260"/>
            <a:ext cx="9404723" cy="1400530"/>
          </a:xfrm>
        </p:spPr>
        <p:txBody>
          <a:bodyPr/>
          <a:lstStyle/>
          <a:p>
            <a:pPr algn="ctr"/>
            <a:r>
              <a:rPr lang="en-US" u="sng" dirty="0">
                <a:solidFill>
                  <a:schemeClr val="accent1">
                    <a:lumMod val="40000"/>
                    <a:lumOff val="60000"/>
                  </a:schemeClr>
                </a:solidFill>
              </a:rPr>
              <a:t>Need of Independent Testing</a:t>
            </a:r>
            <a:endParaRPr lang="en-IN" u="sng" dirty="0">
              <a:solidFill>
                <a:schemeClr val="accent1">
                  <a:lumMod val="40000"/>
                  <a:lumOff val="60000"/>
                </a:schemeClr>
              </a:solidFill>
            </a:endParaRPr>
          </a:p>
        </p:txBody>
      </p:sp>
      <p:sp>
        <p:nvSpPr>
          <p:cNvPr id="4" name="TextBox 3">
            <a:extLst>
              <a:ext uri="{FF2B5EF4-FFF2-40B4-BE49-F238E27FC236}">
                <a16:creationId xmlns:a16="http://schemas.microsoft.com/office/drawing/2014/main" id="{903881B0-EA99-EC11-8A64-925EBF76FC99}"/>
              </a:ext>
            </a:extLst>
          </p:cNvPr>
          <p:cNvSpPr txBox="1"/>
          <p:nvPr/>
        </p:nvSpPr>
        <p:spPr>
          <a:xfrm>
            <a:off x="695325" y="1571625"/>
            <a:ext cx="10487025" cy="646331"/>
          </a:xfrm>
          <a:prstGeom prst="rect">
            <a:avLst/>
          </a:prstGeom>
          <a:noFill/>
        </p:spPr>
        <p:txBody>
          <a:bodyPr wrap="square" rtlCol="0">
            <a:spAutoFit/>
          </a:bodyPr>
          <a:lstStyle/>
          <a:p>
            <a:r>
              <a:rPr lang="en-US" dirty="0"/>
              <a:t>Independent testing which means the testing will be done individually and he doesn’t take any other persons help for developing or testing.</a:t>
            </a:r>
            <a:endParaRPr lang="en-IN" dirty="0"/>
          </a:p>
        </p:txBody>
      </p:sp>
      <p:sp>
        <p:nvSpPr>
          <p:cNvPr id="5" name="TextBox 4">
            <a:extLst>
              <a:ext uri="{FF2B5EF4-FFF2-40B4-BE49-F238E27FC236}">
                <a16:creationId xmlns:a16="http://schemas.microsoft.com/office/drawing/2014/main" id="{29F29635-0C0B-787A-B376-1BE805FD9318}"/>
              </a:ext>
            </a:extLst>
          </p:cNvPr>
          <p:cNvSpPr txBox="1"/>
          <p:nvPr/>
        </p:nvSpPr>
        <p:spPr>
          <a:xfrm>
            <a:off x="1122361" y="2638425"/>
            <a:ext cx="11002964" cy="2585323"/>
          </a:xfrm>
          <a:prstGeom prst="rect">
            <a:avLst/>
          </a:prstGeom>
          <a:noFill/>
        </p:spPr>
        <p:txBody>
          <a:bodyPr wrap="square" rtlCol="0">
            <a:spAutoFit/>
          </a:bodyPr>
          <a:lstStyle/>
          <a:p>
            <a:r>
              <a:rPr lang="en-US" u="sng" dirty="0"/>
              <a:t>Needs of independent testing</a:t>
            </a:r>
            <a:r>
              <a:rPr lang="en-IN" u="sng" dirty="0"/>
              <a:t>:</a:t>
            </a:r>
          </a:p>
          <a:p>
            <a:endParaRPr lang="en-IN" u="sng" dirty="0"/>
          </a:p>
          <a:p>
            <a:pPr marL="285750" indent="-285750">
              <a:buFont typeface="Wingdings" panose="05000000000000000000" pitchFamily="2" charset="2"/>
              <a:buChar char="ü"/>
            </a:pPr>
            <a:r>
              <a:rPr lang="en-US" dirty="0"/>
              <a:t>No need of Skilled persons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Do not have time limit.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Do not depend upon the group.</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perform individually.</a:t>
            </a:r>
          </a:p>
        </p:txBody>
      </p:sp>
    </p:spTree>
    <p:extLst>
      <p:ext uri="{BB962C8B-B14F-4D97-AF65-F5344CB8AC3E}">
        <p14:creationId xmlns:p14="http://schemas.microsoft.com/office/powerpoint/2010/main" val="282298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3142-7B98-D68A-9F60-809E398BE97D}"/>
              </a:ext>
            </a:extLst>
          </p:cNvPr>
          <p:cNvSpPr>
            <a:spLocks noGrp="1"/>
          </p:cNvSpPr>
          <p:nvPr>
            <p:ph type="title"/>
          </p:nvPr>
        </p:nvSpPr>
        <p:spPr/>
        <p:txBody>
          <a:bodyPr/>
          <a:lstStyle/>
          <a:p>
            <a:pPr algn="ctr"/>
            <a:r>
              <a:rPr lang="en-US" u="sng" dirty="0">
                <a:solidFill>
                  <a:schemeClr val="accent3">
                    <a:lumMod val="40000"/>
                    <a:lumOff val="60000"/>
                  </a:schemeClr>
                </a:solidFill>
              </a:rPr>
              <a:t>Activities in Fundamental </a:t>
            </a:r>
            <a:br>
              <a:rPr lang="en-US" u="sng" dirty="0">
                <a:solidFill>
                  <a:schemeClr val="accent3">
                    <a:lumMod val="40000"/>
                    <a:lumOff val="60000"/>
                  </a:schemeClr>
                </a:solidFill>
              </a:rPr>
            </a:br>
            <a:r>
              <a:rPr lang="en-US" u="sng" dirty="0">
                <a:solidFill>
                  <a:schemeClr val="accent3">
                    <a:lumMod val="40000"/>
                    <a:lumOff val="60000"/>
                  </a:schemeClr>
                </a:solidFill>
              </a:rPr>
              <a:t>Test Process</a:t>
            </a:r>
            <a:endParaRPr lang="en-IN" u="sng" dirty="0">
              <a:solidFill>
                <a:schemeClr val="accent3">
                  <a:lumMod val="40000"/>
                  <a:lumOff val="60000"/>
                </a:schemeClr>
              </a:solidFill>
            </a:endParaRPr>
          </a:p>
        </p:txBody>
      </p:sp>
      <p:sp>
        <p:nvSpPr>
          <p:cNvPr id="4" name="TextBox 3">
            <a:extLst>
              <a:ext uri="{FF2B5EF4-FFF2-40B4-BE49-F238E27FC236}">
                <a16:creationId xmlns:a16="http://schemas.microsoft.com/office/drawing/2014/main" id="{60210994-92C6-C9E0-641A-5C5C093DB333}"/>
              </a:ext>
            </a:extLst>
          </p:cNvPr>
          <p:cNvSpPr txBox="1"/>
          <p:nvPr/>
        </p:nvSpPr>
        <p:spPr>
          <a:xfrm>
            <a:off x="1247775" y="2085975"/>
            <a:ext cx="10163175" cy="3139321"/>
          </a:xfrm>
          <a:prstGeom prst="rect">
            <a:avLst/>
          </a:prstGeom>
          <a:noFill/>
        </p:spPr>
        <p:txBody>
          <a:bodyPr wrap="square" rtlCol="0">
            <a:spAutoFit/>
          </a:bodyPr>
          <a:lstStyle/>
          <a:p>
            <a:r>
              <a:rPr lang="en-US" dirty="0"/>
              <a:t>There are some activities in fundamental test process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Test planning and control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Test analysis and design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Test implementation and Execution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Evaluation, Exit criteria and reporting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Test Closure</a:t>
            </a:r>
            <a:endParaRPr lang="en-IN" dirty="0"/>
          </a:p>
        </p:txBody>
      </p:sp>
    </p:spTree>
    <p:extLst>
      <p:ext uri="{BB962C8B-B14F-4D97-AF65-F5344CB8AC3E}">
        <p14:creationId xmlns:p14="http://schemas.microsoft.com/office/powerpoint/2010/main" val="162659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1EBC-2496-230E-58A2-0C28749058A0}"/>
              </a:ext>
            </a:extLst>
          </p:cNvPr>
          <p:cNvSpPr>
            <a:spLocks noGrp="1"/>
          </p:cNvSpPr>
          <p:nvPr>
            <p:ph type="title"/>
          </p:nvPr>
        </p:nvSpPr>
        <p:spPr/>
        <p:txBody>
          <a:bodyPr/>
          <a:lstStyle/>
          <a:p>
            <a:pPr algn="ctr"/>
            <a:r>
              <a:rPr lang="en-US" u="sng" dirty="0">
                <a:solidFill>
                  <a:schemeClr val="accent2">
                    <a:lumMod val="60000"/>
                    <a:lumOff val="40000"/>
                  </a:schemeClr>
                </a:solidFill>
              </a:rPr>
              <a:t>Psychology of Testing</a:t>
            </a:r>
            <a:endParaRPr lang="en-IN" u="sng" dirty="0">
              <a:solidFill>
                <a:schemeClr val="accent2">
                  <a:lumMod val="60000"/>
                  <a:lumOff val="40000"/>
                </a:schemeClr>
              </a:solidFill>
            </a:endParaRPr>
          </a:p>
        </p:txBody>
      </p:sp>
      <p:sp>
        <p:nvSpPr>
          <p:cNvPr id="4" name="TextBox 3">
            <a:extLst>
              <a:ext uri="{FF2B5EF4-FFF2-40B4-BE49-F238E27FC236}">
                <a16:creationId xmlns:a16="http://schemas.microsoft.com/office/drawing/2014/main" id="{44155900-1EF0-F0AD-2901-08842CC826F7}"/>
              </a:ext>
            </a:extLst>
          </p:cNvPr>
          <p:cNvSpPr txBox="1"/>
          <p:nvPr/>
        </p:nvSpPr>
        <p:spPr>
          <a:xfrm>
            <a:off x="1428750" y="1581150"/>
            <a:ext cx="9277350" cy="646331"/>
          </a:xfrm>
          <a:prstGeom prst="rect">
            <a:avLst/>
          </a:prstGeom>
          <a:noFill/>
        </p:spPr>
        <p:txBody>
          <a:bodyPr wrap="square" rtlCol="0">
            <a:spAutoFit/>
          </a:bodyPr>
          <a:lstStyle/>
          <a:p>
            <a:r>
              <a:rPr lang="en-US" b="0" i="0" dirty="0">
                <a:effectLst/>
                <a:latin typeface="Raleway" pitchFamily="2" charset="0"/>
              </a:rPr>
              <a:t>In software testing, psychology plays an extremely important role. It is one of those factors that stays behind the </a:t>
            </a:r>
            <a:r>
              <a:rPr lang="en-US" b="0" i="0" dirty="0" err="1">
                <a:effectLst/>
                <a:latin typeface="Raleway" pitchFamily="2" charset="0"/>
              </a:rPr>
              <a:t>scene,But</a:t>
            </a:r>
            <a:r>
              <a:rPr lang="en-US" b="0" i="0" dirty="0">
                <a:effectLst/>
                <a:latin typeface="Raleway" pitchFamily="2" charset="0"/>
              </a:rPr>
              <a:t> has a great impact of the end result..</a:t>
            </a:r>
            <a:endParaRPr lang="en-IN" dirty="0"/>
          </a:p>
        </p:txBody>
      </p:sp>
      <p:sp>
        <p:nvSpPr>
          <p:cNvPr id="5" name="TextBox 4">
            <a:extLst>
              <a:ext uri="{FF2B5EF4-FFF2-40B4-BE49-F238E27FC236}">
                <a16:creationId xmlns:a16="http://schemas.microsoft.com/office/drawing/2014/main" id="{6AA1C7A3-43DB-1988-EB2F-3D61C727D785}"/>
              </a:ext>
            </a:extLst>
          </p:cNvPr>
          <p:cNvSpPr txBox="1"/>
          <p:nvPr/>
        </p:nvSpPr>
        <p:spPr>
          <a:xfrm>
            <a:off x="1133475" y="2819400"/>
            <a:ext cx="7620000" cy="2031325"/>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Raleway" pitchFamily="2" charset="0"/>
              </a:rPr>
              <a:t>Mindset of Developers and Testers.</a:t>
            </a:r>
          </a:p>
          <a:p>
            <a:pPr algn="l">
              <a:buFont typeface="Arial" panose="020B0604020202020204" pitchFamily="34" charset="0"/>
              <a:buChar char="•"/>
            </a:pPr>
            <a:endParaRPr lang="en-US" b="0" i="0" dirty="0">
              <a:effectLst/>
              <a:latin typeface="Raleway" pitchFamily="2" charset="0"/>
            </a:endParaRPr>
          </a:p>
          <a:p>
            <a:pPr algn="l">
              <a:buFont typeface="Arial" panose="020B0604020202020204" pitchFamily="34" charset="0"/>
              <a:buChar char="•"/>
            </a:pPr>
            <a:endParaRPr lang="en-US" b="0" i="0" dirty="0">
              <a:effectLst/>
              <a:latin typeface="Raleway" pitchFamily="2" charset="0"/>
            </a:endParaRPr>
          </a:p>
          <a:p>
            <a:pPr marL="285750" indent="-285750" algn="l">
              <a:buFont typeface="Wingdings" panose="05000000000000000000" pitchFamily="2" charset="2"/>
              <a:buChar char="ü"/>
            </a:pPr>
            <a:r>
              <a:rPr lang="en-US" b="0" i="0" dirty="0">
                <a:effectLst/>
                <a:latin typeface="Raleway" pitchFamily="2" charset="0"/>
              </a:rPr>
              <a:t>Communication in a Constructive Manner.</a:t>
            </a:r>
          </a:p>
          <a:p>
            <a:pPr algn="l"/>
            <a:endParaRPr lang="en-US" b="0" i="0" dirty="0">
              <a:effectLst/>
              <a:latin typeface="Raleway" pitchFamily="2" charset="0"/>
            </a:endParaRPr>
          </a:p>
          <a:p>
            <a:pPr algn="l"/>
            <a:endParaRPr lang="en-US" dirty="0">
              <a:latin typeface="Raleway" pitchFamily="2" charset="0"/>
            </a:endParaRPr>
          </a:p>
          <a:p>
            <a:pPr marL="285750" indent="-285750" algn="l">
              <a:buFont typeface="Wingdings" panose="05000000000000000000" pitchFamily="2" charset="2"/>
              <a:buChar char="ü"/>
            </a:pPr>
            <a:r>
              <a:rPr lang="en-US" b="0" i="0" dirty="0">
                <a:effectLst/>
                <a:latin typeface="Raleway" pitchFamily="2" charset="0"/>
              </a:rPr>
              <a:t>Test Independence.</a:t>
            </a:r>
          </a:p>
        </p:txBody>
      </p:sp>
    </p:spTree>
    <p:extLst>
      <p:ext uri="{BB962C8B-B14F-4D97-AF65-F5344CB8AC3E}">
        <p14:creationId xmlns:p14="http://schemas.microsoft.com/office/powerpoint/2010/main" val="382282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48A7-79F2-F2A7-783C-157B5625191B}"/>
              </a:ext>
            </a:extLst>
          </p:cNvPr>
          <p:cNvSpPr>
            <a:spLocks noGrp="1"/>
          </p:cNvSpPr>
          <p:nvPr>
            <p:ph type="title"/>
          </p:nvPr>
        </p:nvSpPr>
        <p:spPr/>
        <p:txBody>
          <a:bodyPr/>
          <a:lstStyle/>
          <a:p>
            <a:pPr algn="ctr"/>
            <a:r>
              <a:rPr lang="en-US" u="sng" dirty="0"/>
              <a:t>Code of ethics for Tester</a:t>
            </a:r>
            <a:endParaRPr lang="en-IN" u="sng" dirty="0"/>
          </a:p>
        </p:txBody>
      </p:sp>
      <p:sp>
        <p:nvSpPr>
          <p:cNvPr id="6" name="TextBox 5">
            <a:extLst>
              <a:ext uri="{FF2B5EF4-FFF2-40B4-BE49-F238E27FC236}">
                <a16:creationId xmlns:a16="http://schemas.microsoft.com/office/drawing/2014/main" id="{36EA8147-39C5-498C-4401-6CE5C33A75B1}"/>
              </a:ext>
            </a:extLst>
          </p:cNvPr>
          <p:cNvSpPr txBox="1"/>
          <p:nvPr/>
        </p:nvSpPr>
        <p:spPr>
          <a:xfrm>
            <a:off x="923925" y="1647825"/>
            <a:ext cx="9601200" cy="923330"/>
          </a:xfrm>
          <a:prstGeom prst="rect">
            <a:avLst/>
          </a:prstGeom>
          <a:noFill/>
        </p:spPr>
        <p:txBody>
          <a:bodyPr wrap="square" rtlCol="0">
            <a:spAutoFit/>
          </a:bodyPr>
          <a:lstStyle/>
          <a:p>
            <a:r>
              <a:rPr lang="en-US" dirty="0"/>
              <a:t>In this actually  we are having how actually the tester need to behave while he was testing.</a:t>
            </a:r>
          </a:p>
          <a:p>
            <a:endParaRPr lang="en-IN" dirty="0"/>
          </a:p>
        </p:txBody>
      </p:sp>
      <p:sp>
        <p:nvSpPr>
          <p:cNvPr id="7" name="TextBox 6">
            <a:extLst>
              <a:ext uri="{FF2B5EF4-FFF2-40B4-BE49-F238E27FC236}">
                <a16:creationId xmlns:a16="http://schemas.microsoft.com/office/drawing/2014/main" id="{C48322D8-3C36-62AC-77C1-08F388FE2BC4}"/>
              </a:ext>
            </a:extLst>
          </p:cNvPr>
          <p:cNvSpPr txBox="1"/>
          <p:nvPr/>
        </p:nvSpPr>
        <p:spPr>
          <a:xfrm>
            <a:off x="1107888" y="3048355"/>
            <a:ext cx="9976223" cy="1477328"/>
          </a:xfrm>
          <a:prstGeom prst="rect">
            <a:avLst/>
          </a:prstGeom>
          <a:noFill/>
        </p:spPr>
        <p:txBody>
          <a:bodyPr wrap="square" rtlCol="0">
            <a:spAutoFit/>
          </a:bodyPr>
          <a:lstStyle/>
          <a:p>
            <a:pPr marL="285750" indent="-285750">
              <a:buFont typeface="Wingdings" panose="05000000000000000000" pitchFamily="2" charset="2"/>
              <a:buChar char="q"/>
            </a:pPr>
            <a:r>
              <a:rPr lang="en-US" b="0" i="0" dirty="0">
                <a:effectLst/>
                <a:latin typeface="Roboto" panose="02000000000000000000" pitchFamily="2" charset="0"/>
              </a:rPr>
              <a:t>For the first case, the Code of Ethics says:</a:t>
            </a:r>
            <a:r>
              <a:rPr lang="en-US" b="1" i="0" dirty="0">
                <a:effectLst/>
                <a:latin typeface="Roboto" panose="02000000000000000000" pitchFamily="2" charset="0"/>
              </a:rPr>
              <a:t> “Software testers shall be fair to and supportive of their colleagues, and promote cooperation with software developers</a:t>
            </a:r>
            <a:r>
              <a:rPr lang="en-US" b="0" i="0" dirty="0">
                <a:effectLst/>
                <a:latin typeface="Roboto" panose="02000000000000000000" pitchFamily="2" charset="0"/>
              </a:rPr>
              <a:t>.”. </a:t>
            </a:r>
          </a:p>
          <a:p>
            <a:pPr marL="285750" indent="-285750">
              <a:buFont typeface="Wingdings" panose="05000000000000000000" pitchFamily="2" charset="2"/>
              <a:buChar char="q"/>
            </a:pPr>
            <a:endParaRPr lang="en-US" dirty="0">
              <a:latin typeface="Roboto" panose="02000000000000000000" pitchFamily="2" charset="0"/>
            </a:endParaRPr>
          </a:p>
          <a:p>
            <a:pPr marL="285750" indent="-285750">
              <a:buFont typeface="Wingdings" panose="05000000000000000000" pitchFamily="2" charset="2"/>
              <a:buChar char="q"/>
            </a:pPr>
            <a:r>
              <a:rPr lang="en-US" b="0" i="0" dirty="0">
                <a:effectLst/>
                <a:latin typeface="Roboto" panose="02000000000000000000" pitchFamily="2" charset="0"/>
              </a:rPr>
              <a:t>On the other hand, it also has this: “Software testers shall maintain integrity and independence in their professional judgment.”.</a:t>
            </a:r>
            <a:endParaRPr lang="en-IN" dirty="0"/>
          </a:p>
        </p:txBody>
      </p:sp>
      <p:sp>
        <p:nvSpPr>
          <p:cNvPr id="8" name="TextBox 7">
            <a:extLst>
              <a:ext uri="{FF2B5EF4-FFF2-40B4-BE49-F238E27FC236}">
                <a16:creationId xmlns:a16="http://schemas.microsoft.com/office/drawing/2014/main" id="{92FD8D4E-2024-89C0-846D-E3B2D5974F50}"/>
              </a:ext>
            </a:extLst>
          </p:cNvPr>
          <p:cNvSpPr txBox="1"/>
          <p:nvPr/>
        </p:nvSpPr>
        <p:spPr>
          <a:xfrm>
            <a:off x="1838325" y="5172075"/>
            <a:ext cx="9410700" cy="369332"/>
          </a:xfrm>
          <a:prstGeom prst="rect">
            <a:avLst/>
          </a:prstGeom>
          <a:noFill/>
        </p:spPr>
        <p:txBody>
          <a:bodyPr wrap="square" rtlCol="0">
            <a:spAutoFit/>
          </a:bodyPr>
          <a:lstStyle/>
          <a:p>
            <a:r>
              <a:rPr lang="en-US" dirty="0"/>
              <a:t>The above are the main two things that the code of ethics for tester……</a:t>
            </a:r>
            <a:endParaRPr lang="en-IN" dirty="0"/>
          </a:p>
        </p:txBody>
      </p:sp>
    </p:spTree>
    <p:extLst>
      <p:ext uri="{BB962C8B-B14F-4D97-AF65-F5344CB8AC3E}">
        <p14:creationId xmlns:p14="http://schemas.microsoft.com/office/powerpoint/2010/main" val="218795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88B7-F0F6-5358-E6A1-0C286D41A561}"/>
              </a:ext>
            </a:extLst>
          </p:cNvPr>
          <p:cNvSpPr>
            <a:spLocks noGrp="1"/>
          </p:cNvSpPr>
          <p:nvPr>
            <p:ph type="title"/>
          </p:nvPr>
        </p:nvSpPr>
        <p:spPr>
          <a:xfrm>
            <a:off x="646111" y="433668"/>
            <a:ext cx="9404723" cy="1400530"/>
          </a:xfrm>
        </p:spPr>
        <p:txBody>
          <a:bodyPr/>
          <a:lstStyle/>
          <a:p>
            <a:pPr algn="ctr"/>
            <a:r>
              <a:rPr lang="en-US" u="sng" dirty="0">
                <a:solidFill>
                  <a:schemeClr val="bg2">
                    <a:lumMod val="40000"/>
                    <a:lumOff val="60000"/>
                  </a:schemeClr>
                </a:solidFill>
              </a:rPr>
              <a:t>Limitations of Software Testing</a:t>
            </a:r>
            <a:endParaRPr lang="en-IN" u="sng" dirty="0">
              <a:solidFill>
                <a:schemeClr val="bg2">
                  <a:lumMod val="40000"/>
                  <a:lumOff val="60000"/>
                </a:schemeClr>
              </a:solidFill>
            </a:endParaRPr>
          </a:p>
        </p:txBody>
      </p:sp>
      <p:sp>
        <p:nvSpPr>
          <p:cNvPr id="4" name="TextBox 3">
            <a:extLst>
              <a:ext uri="{FF2B5EF4-FFF2-40B4-BE49-F238E27FC236}">
                <a16:creationId xmlns:a16="http://schemas.microsoft.com/office/drawing/2014/main" id="{E446E22E-0CCE-D8B5-C1AD-595A01B91F5F}"/>
              </a:ext>
            </a:extLst>
          </p:cNvPr>
          <p:cNvSpPr txBox="1"/>
          <p:nvPr/>
        </p:nvSpPr>
        <p:spPr>
          <a:xfrm>
            <a:off x="1600200" y="1724025"/>
            <a:ext cx="9648825" cy="369332"/>
          </a:xfrm>
          <a:prstGeom prst="rect">
            <a:avLst/>
          </a:prstGeom>
          <a:noFill/>
        </p:spPr>
        <p:txBody>
          <a:bodyPr wrap="square" rtlCol="0">
            <a:spAutoFit/>
          </a:bodyPr>
          <a:lstStyle/>
          <a:p>
            <a:r>
              <a:rPr lang="en-US" dirty="0"/>
              <a:t>There are some of the limitations while you are doing  software testing</a:t>
            </a:r>
            <a:endParaRPr lang="en-IN" dirty="0"/>
          </a:p>
        </p:txBody>
      </p:sp>
      <p:sp>
        <p:nvSpPr>
          <p:cNvPr id="5" name="TextBox 4">
            <a:extLst>
              <a:ext uri="{FF2B5EF4-FFF2-40B4-BE49-F238E27FC236}">
                <a16:creationId xmlns:a16="http://schemas.microsoft.com/office/drawing/2014/main" id="{6805DA5C-A350-89D5-59FA-5CC68A77CDF2}"/>
              </a:ext>
            </a:extLst>
          </p:cNvPr>
          <p:cNvSpPr txBox="1"/>
          <p:nvPr/>
        </p:nvSpPr>
        <p:spPr>
          <a:xfrm>
            <a:off x="1066800" y="2714625"/>
            <a:ext cx="10058400" cy="3416320"/>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effectLst/>
                <a:latin typeface="Roboto" panose="02000000000000000000" pitchFamily="2" charset="0"/>
              </a:rPr>
              <a:t>We use testing to disclose many hidden errors but this methodology never guarantees the absence of errors. </a:t>
            </a:r>
          </a:p>
          <a:p>
            <a:pPr marL="285750" indent="-285750" algn="l">
              <a:buFont typeface="Wingdings" panose="05000000000000000000" pitchFamily="2" charset="2"/>
              <a:buChar char="q"/>
            </a:pPr>
            <a:endParaRPr lang="en-US" b="0" i="0" dirty="0">
              <a:effectLst/>
              <a:latin typeface="Roboto" panose="02000000000000000000" pitchFamily="2" charset="0"/>
            </a:endParaRPr>
          </a:p>
          <a:p>
            <a:pPr marL="285750" indent="-285750" algn="l">
              <a:buFont typeface="Wingdings" panose="05000000000000000000" pitchFamily="2" charset="2"/>
              <a:buChar char="q"/>
            </a:pPr>
            <a:r>
              <a:rPr lang="en-US" b="0" i="0" dirty="0">
                <a:effectLst/>
                <a:latin typeface="Roboto" panose="02000000000000000000" pitchFamily="2" charset="0"/>
              </a:rPr>
              <a:t>Testing do not provide you any help when you have to make a decision either “you should release the product </a:t>
            </a:r>
            <a:r>
              <a:rPr lang="en-US" b="0" i="0" dirty="0" err="1">
                <a:effectLst/>
                <a:latin typeface="Roboto" panose="02000000000000000000" pitchFamily="2" charset="0"/>
              </a:rPr>
              <a:t>consistin</a:t>
            </a:r>
            <a:endParaRPr lang="en-US" b="0" i="0" dirty="0">
              <a:effectLst/>
              <a:latin typeface="Roboto" panose="02000000000000000000" pitchFamily="2" charset="0"/>
            </a:endParaRPr>
          </a:p>
          <a:p>
            <a:pPr marL="285750" indent="-285750" algn="l">
              <a:buFont typeface="Wingdings" panose="05000000000000000000" pitchFamily="2" charset="2"/>
              <a:buChar char="q"/>
            </a:pPr>
            <a:endParaRPr lang="en-US" b="0" i="0" dirty="0">
              <a:effectLst/>
              <a:latin typeface="Roboto" panose="02000000000000000000" pitchFamily="2" charset="0"/>
            </a:endParaRPr>
          </a:p>
          <a:p>
            <a:pPr marL="285750" indent="-285750" algn="l">
              <a:buFont typeface="Wingdings" panose="05000000000000000000" pitchFamily="2" charset="2"/>
              <a:buChar char="q"/>
            </a:pPr>
            <a:r>
              <a:rPr lang="en-US" b="0" i="0" dirty="0">
                <a:effectLst/>
                <a:latin typeface="Roboto" panose="02000000000000000000" pitchFamily="2" charset="0"/>
              </a:rPr>
              <a:t>Software testing does not predicts or estimate the proper functioning of the product under different conditions</a:t>
            </a:r>
          </a:p>
          <a:p>
            <a:pPr marL="285750" indent="-285750" algn="l">
              <a:buFont typeface="Wingdings" panose="05000000000000000000" pitchFamily="2" charset="2"/>
              <a:buChar char="q"/>
            </a:pPr>
            <a:endParaRPr lang="en-US" b="0" i="0" dirty="0">
              <a:effectLst/>
              <a:latin typeface="Roboto" panose="02000000000000000000" pitchFamily="2" charset="0"/>
            </a:endParaRPr>
          </a:p>
          <a:p>
            <a:pPr marL="285750" indent="-285750" algn="l">
              <a:buFont typeface="Wingdings" panose="05000000000000000000" pitchFamily="2" charset="2"/>
              <a:buChar char="q"/>
            </a:pPr>
            <a:r>
              <a:rPr lang="en-US" b="0" i="0" dirty="0">
                <a:effectLst/>
                <a:latin typeface="Roboto" panose="02000000000000000000" pitchFamily="2" charset="0"/>
              </a:rPr>
              <a:t>While injecting the defects, software testing unable to find the root causes which may help in placing defects</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82188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4EC632-B397-80A2-1E53-1EAB5BD94A25}"/>
              </a:ext>
            </a:extLst>
          </p:cNvPr>
          <p:cNvSpPr txBox="1"/>
          <p:nvPr/>
        </p:nvSpPr>
        <p:spPr>
          <a:xfrm>
            <a:off x="2409825" y="2764751"/>
            <a:ext cx="8858250" cy="1446550"/>
          </a:xfrm>
          <a:prstGeom prst="rect">
            <a:avLst/>
          </a:prstGeom>
          <a:noFill/>
        </p:spPr>
        <p:txBody>
          <a:bodyPr wrap="square" rtlCol="0">
            <a:spAutoFit/>
          </a:bodyPr>
          <a:lstStyle/>
          <a:p>
            <a:r>
              <a:rPr lang="en-US" sz="8800" dirty="0">
                <a:latin typeface="Arial Rounded MT Bold" panose="020F0704030504030204" pitchFamily="34" charset="0"/>
              </a:rPr>
              <a:t>THANK YOU</a:t>
            </a:r>
            <a:endParaRPr lang="en-IN" sz="8800" dirty="0">
              <a:latin typeface="Arial Rounded MT Bold" panose="020F0704030504030204" pitchFamily="34" charset="0"/>
            </a:endParaRPr>
          </a:p>
        </p:txBody>
      </p:sp>
    </p:spTree>
    <p:extLst>
      <p:ext uri="{BB962C8B-B14F-4D97-AF65-F5344CB8AC3E}">
        <p14:creationId xmlns:p14="http://schemas.microsoft.com/office/powerpoint/2010/main" val="11402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851B-962E-E437-B650-132B107B262A}"/>
              </a:ext>
            </a:extLst>
          </p:cNvPr>
          <p:cNvSpPr>
            <a:spLocks noGrp="1"/>
          </p:cNvSpPr>
          <p:nvPr>
            <p:ph type="title"/>
          </p:nvPr>
        </p:nvSpPr>
        <p:spPr/>
        <p:txBody>
          <a:bodyPr/>
          <a:lstStyle/>
          <a:p>
            <a:pPr algn="ctr"/>
            <a:r>
              <a:rPr lang="en-US" u="sng" dirty="0">
                <a:solidFill>
                  <a:schemeClr val="accent2"/>
                </a:solidFill>
              </a:rPr>
              <a:t>Economics of Testing</a:t>
            </a:r>
            <a:endParaRPr lang="en-IN" u="sng" dirty="0">
              <a:solidFill>
                <a:schemeClr val="accent2"/>
              </a:solidFill>
            </a:endParaRPr>
          </a:p>
        </p:txBody>
      </p:sp>
      <p:sp>
        <p:nvSpPr>
          <p:cNvPr id="5" name="TextBox 4">
            <a:extLst>
              <a:ext uri="{FF2B5EF4-FFF2-40B4-BE49-F238E27FC236}">
                <a16:creationId xmlns:a16="http://schemas.microsoft.com/office/drawing/2014/main" id="{56ABF30A-12C0-CC66-BF31-52EBA9E61257}"/>
              </a:ext>
            </a:extLst>
          </p:cNvPr>
          <p:cNvSpPr txBox="1"/>
          <p:nvPr/>
        </p:nvSpPr>
        <p:spPr>
          <a:xfrm>
            <a:off x="466726" y="1362075"/>
            <a:ext cx="10972800" cy="369332"/>
          </a:xfrm>
          <a:prstGeom prst="rect">
            <a:avLst/>
          </a:prstGeom>
          <a:noFill/>
        </p:spPr>
        <p:txBody>
          <a:bodyPr wrap="square" rtlCol="0">
            <a:spAutoFit/>
          </a:bodyPr>
          <a:lstStyle/>
          <a:p>
            <a:pPr marL="742950" lvl="1" indent="-285750">
              <a:buFont typeface="Arial" panose="020B0604020202020204" pitchFamily="34" charset="0"/>
              <a:buChar char="•"/>
            </a:pPr>
            <a:r>
              <a:rPr lang="en-US" dirty="0"/>
              <a:t>Economic of testing is mainly discuss about the defects occurring in the testing.</a:t>
            </a:r>
            <a:endParaRPr lang="en-IN" dirty="0"/>
          </a:p>
        </p:txBody>
      </p:sp>
      <p:sp>
        <p:nvSpPr>
          <p:cNvPr id="6" name="TextBox 5">
            <a:extLst>
              <a:ext uri="{FF2B5EF4-FFF2-40B4-BE49-F238E27FC236}">
                <a16:creationId xmlns:a16="http://schemas.microsoft.com/office/drawing/2014/main" id="{18D338DC-5E31-E9FC-24A8-0370B903B202}"/>
              </a:ext>
            </a:extLst>
          </p:cNvPr>
          <p:cNvSpPr txBox="1"/>
          <p:nvPr/>
        </p:nvSpPr>
        <p:spPr>
          <a:xfrm>
            <a:off x="742950" y="2419350"/>
            <a:ext cx="10248900" cy="2031325"/>
          </a:xfrm>
          <a:prstGeom prst="rect">
            <a:avLst/>
          </a:prstGeom>
          <a:noFill/>
        </p:spPr>
        <p:txBody>
          <a:bodyPr wrap="square" rtlCol="0">
            <a:spAutoFit/>
          </a:bodyPr>
          <a:lstStyle/>
          <a:p>
            <a:r>
              <a:rPr lang="en-US" dirty="0"/>
              <a:t>Main defects are like below:</a:t>
            </a:r>
          </a:p>
          <a:p>
            <a:endParaRPr lang="en-US" dirty="0"/>
          </a:p>
          <a:p>
            <a:pPr marL="285750" indent="-285750">
              <a:buFont typeface="Wingdings" panose="05000000000000000000" pitchFamily="2" charset="2"/>
              <a:buChar char="Ø"/>
            </a:pPr>
            <a:r>
              <a:rPr lang="en-US" dirty="0"/>
              <a:t>Many people do not have a solid requirements gathering process.</a:t>
            </a:r>
          </a:p>
          <a:p>
            <a:endParaRPr lang="en-US" dirty="0"/>
          </a:p>
          <a:p>
            <a:pPr marL="285750" indent="-285750">
              <a:buFont typeface="Wingdings" panose="05000000000000000000" pitchFamily="2" charset="2"/>
              <a:buChar char="Ø"/>
            </a:pPr>
            <a:r>
              <a:rPr lang="en-US" dirty="0"/>
              <a:t> Few people have been trained in or understand the dynamics of requirements.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Projects, people, and the world around us change very quickly.</a:t>
            </a:r>
            <a:endParaRPr lang="en-IN" dirty="0"/>
          </a:p>
        </p:txBody>
      </p:sp>
    </p:spTree>
    <p:extLst>
      <p:ext uri="{BB962C8B-B14F-4D97-AF65-F5344CB8AC3E}">
        <p14:creationId xmlns:p14="http://schemas.microsoft.com/office/powerpoint/2010/main" val="13267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5A4E-52E1-7F2C-5519-10DBA2BC841C}"/>
              </a:ext>
            </a:extLst>
          </p:cNvPr>
          <p:cNvSpPr>
            <a:spLocks noGrp="1"/>
          </p:cNvSpPr>
          <p:nvPr>
            <p:ph type="title"/>
          </p:nvPr>
        </p:nvSpPr>
        <p:spPr/>
        <p:txBody>
          <a:bodyPr/>
          <a:lstStyle/>
          <a:p>
            <a:pPr algn="ctr"/>
            <a:r>
              <a:rPr lang="en-US" u="sng" dirty="0">
                <a:solidFill>
                  <a:schemeClr val="accent3">
                    <a:lumMod val="60000"/>
                    <a:lumOff val="40000"/>
                  </a:schemeClr>
                </a:solidFill>
              </a:rPr>
              <a:t>How is testing conducted?</a:t>
            </a:r>
            <a:endParaRPr lang="en-IN" u="sng" dirty="0">
              <a:solidFill>
                <a:schemeClr val="accent3">
                  <a:lumMod val="60000"/>
                  <a:lumOff val="40000"/>
                </a:schemeClr>
              </a:solidFill>
            </a:endParaRPr>
          </a:p>
        </p:txBody>
      </p:sp>
      <p:sp>
        <p:nvSpPr>
          <p:cNvPr id="4" name="TextBox 3">
            <a:extLst>
              <a:ext uri="{FF2B5EF4-FFF2-40B4-BE49-F238E27FC236}">
                <a16:creationId xmlns:a16="http://schemas.microsoft.com/office/drawing/2014/main" id="{39959D9A-B9B5-6C11-12E3-9068ED817ACC}"/>
              </a:ext>
            </a:extLst>
          </p:cNvPr>
          <p:cNvSpPr txBox="1"/>
          <p:nvPr/>
        </p:nvSpPr>
        <p:spPr>
          <a:xfrm>
            <a:off x="1009650" y="1647825"/>
            <a:ext cx="9041184" cy="646331"/>
          </a:xfrm>
          <a:prstGeom prst="rect">
            <a:avLst/>
          </a:prstGeom>
          <a:noFill/>
        </p:spPr>
        <p:txBody>
          <a:bodyPr wrap="square" rtlCol="0">
            <a:spAutoFit/>
          </a:bodyPr>
          <a:lstStyle/>
          <a:p>
            <a:r>
              <a:rPr lang="en-US" dirty="0">
                <a:latin typeface="Montserrat" panose="020B0604020202020204" pitchFamily="2" charset="0"/>
              </a:rPr>
              <a:t>Testing</a:t>
            </a:r>
            <a:r>
              <a:rPr lang="en-US" b="0" i="0" dirty="0">
                <a:effectLst/>
                <a:latin typeface="Montserrat" panose="020B0604020202020204" pitchFamily="2" charset="0"/>
              </a:rPr>
              <a:t> is a way to verify that a code snippet works correctly. It’s one of the procedures implemented within an agile work methodology. </a:t>
            </a:r>
            <a:endParaRPr lang="en-IN" dirty="0"/>
          </a:p>
        </p:txBody>
      </p:sp>
      <p:sp>
        <p:nvSpPr>
          <p:cNvPr id="5" name="TextBox 4">
            <a:extLst>
              <a:ext uri="{FF2B5EF4-FFF2-40B4-BE49-F238E27FC236}">
                <a16:creationId xmlns:a16="http://schemas.microsoft.com/office/drawing/2014/main" id="{79106441-2274-7C18-1046-5BAF33C0188F}"/>
              </a:ext>
            </a:extLst>
          </p:cNvPr>
          <p:cNvSpPr txBox="1"/>
          <p:nvPr/>
        </p:nvSpPr>
        <p:spPr>
          <a:xfrm>
            <a:off x="723900" y="2543175"/>
            <a:ext cx="10868025"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we are having generally about the how to design test planning.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How many steps are occurred in testing process.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How the test plan will be constructed?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Output must satisfy the customer/ also the Team manager.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After completion of your testing you should aware about the Report in a polite manner.</a:t>
            </a:r>
            <a:endParaRPr lang="en-US" dirty="0"/>
          </a:p>
        </p:txBody>
      </p:sp>
    </p:spTree>
    <p:extLst>
      <p:ext uri="{BB962C8B-B14F-4D97-AF65-F5344CB8AC3E}">
        <p14:creationId xmlns:p14="http://schemas.microsoft.com/office/powerpoint/2010/main" val="241977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3943-0970-8C7E-81B6-7C80E4D12267}"/>
              </a:ext>
            </a:extLst>
          </p:cNvPr>
          <p:cNvSpPr>
            <a:spLocks noGrp="1"/>
          </p:cNvSpPr>
          <p:nvPr>
            <p:ph type="title"/>
          </p:nvPr>
        </p:nvSpPr>
        <p:spPr/>
        <p:txBody>
          <a:bodyPr/>
          <a:lstStyle/>
          <a:p>
            <a:pPr algn="ctr"/>
            <a:r>
              <a:rPr lang="en-US" u="sng" dirty="0">
                <a:solidFill>
                  <a:srgbClr val="00B0F0"/>
                </a:solidFill>
              </a:rPr>
              <a:t>Software Testing –past/present</a:t>
            </a:r>
            <a:endParaRPr lang="en-IN" u="sng" dirty="0">
              <a:solidFill>
                <a:srgbClr val="00B0F0"/>
              </a:solidFill>
            </a:endParaRPr>
          </a:p>
        </p:txBody>
      </p:sp>
      <p:sp>
        <p:nvSpPr>
          <p:cNvPr id="4" name="TextBox 3">
            <a:extLst>
              <a:ext uri="{FF2B5EF4-FFF2-40B4-BE49-F238E27FC236}">
                <a16:creationId xmlns:a16="http://schemas.microsoft.com/office/drawing/2014/main" id="{DC9E9848-C32A-62A9-8594-290BD5D8330D}"/>
              </a:ext>
            </a:extLst>
          </p:cNvPr>
          <p:cNvSpPr txBox="1"/>
          <p:nvPr/>
        </p:nvSpPr>
        <p:spPr>
          <a:xfrm>
            <a:off x="885825" y="1400175"/>
            <a:ext cx="9648825" cy="461665"/>
          </a:xfrm>
          <a:prstGeom prst="rect">
            <a:avLst/>
          </a:prstGeom>
          <a:noFill/>
        </p:spPr>
        <p:txBody>
          <a:bodyPr wrap="square" rtlCol="0">
            <a:spAutoFit/>
          </a:bodyPr>
          <a:lstStyle/>
          <a:p>
            <a:r>
              <a:rPr lang="en-US" sz="2400" u="sng" dirty="0">
                <a:solidFill>
                  <a:schemeClr val="accent5">
                    <a:lumMod val="20000"/>
                    <a:lumOff val="80000"/>
                  </a:schemeClr>
                </a:solidFill>
              </a:rPr>
              <a:t>Software Testing (in past):</a:t>
            </a:r>
          </a:p>
        </p:txBody>
      </p:sp>
      <p:sp>
        <p:nvSpPr>
          <p:cNvPr id="5" name="TextBox 4">
            <a:extLst>
              <a:ext uri="{FF2B5EF4-FFF2-40B4-BE49-F238E27FC236}">
                <a16:creationId xmlns:a16="http://schemas.microsoft.com/office/drawing/2014/main" id="{0C24D019-6F54-027B-5E9F-5AEE8C3A0FC8}"/>
              </a:ext>
            </a:extLst>
          </p:cNvPr>
          <p:cNvSpPr txBox="1"/>
          <p:nvPr/>
        </p:nvSpPr>
        <p:spPr>
          <a:xfrm>
            <a:off x="495300" y="2066925"/>
            <a:ext cx="1050607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In Ancient days testing is not possible in a advance manner occurred issues like below :</a:t>
            </a:r>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EB786EB2-E834-BCFA-8EB2-FCC32E13DA0C}"/>
              </a:ext>
            </a:extLst>
          </p:cNvPr>
          <p:cNvSpPr txBox="1"/>
          <p:nvPr/>
        </p:nvSpPr>
        <p:spPr>
          <a:xfrm>
            <a:off x="1228725" y="2514600"/>
            <a:ext cx="10287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lack of testing environment.</a:t>
            </a:r>
          </a:p>
          <a:p>
            <a:pPr marL="285750" indent="-285750">
              <a:buFont typeface="Arial" panose="020B0604020202020204" pitchFamily="34" charset="0"/>
              <a:buChar char="•"/>
            </a:pPr>
            <a:r>
              <a:rPr lang="en-US" dirty="0"/>
              <a:t>There is no development in the technology.</a:t>
            </a:r>
          </a:p>
          <a:p>
            <a:pPr marL="285750" indent="-285750">
              <a:buFont typeface="Arial" panose="020B0604020202020204" pitchFamily="34" charset="0"/>
              <a:buChar char="•"/>
            </a:pPr>
            <a:r>
              <a:rPr lang="en-US" dirty="0"/>
              <a:t>The people in the ancient don’t know what actually the client needs.</a:t>
            </a:r>
            <a:endParaRPr lang="en-IN" dirty="0"/>
          </a:p>
        </p:txBody>
      </p:sp>
      <p:sp>
        <p:nvSpPr>
          <p:cNvPr id="7" name="TextBox 6">
            <a:extLst>
              <a:ext uri="{FF2B5EF4-FFF2-40B4-BE49-F238E27FC236}">
                <a16:creationId xmlns:a16="http://schemas.microsoft.com/office/drawing/2014/main" id="{8FBE8CEF-BE5F-FFCF-C2E8-D8D1F7B341A7}"/>
              </a:ext>
            </a:extLst>
          </p:cNvPr>
          <p:cNvSpPr txBox="1"/>
          <p:nvPr/>
        </p:nvSpPr>
        <p:spPr>
          <a:xfrm>
            <a:off x="836611" y="3552825"/>
            <a:ext cx="11117264" cy="461665"/>
          </a:xfrm>
          <a:prstGeom prst="rect">
            <a:avLst/>
          </a:prstGeom>
          <a:noFill/>
        </p:spPr>
        <p:txBody>
          <a:bodyPr wrap="square" rtlCol="0">
            <a:spAutoFit/>
          </a:bodyPr>
          <a:lstStyle/>
          <a:p>
            <a:r>
              <a:rPr lang="en-US" sz="2400" u="sng" dirty="0">
                <a:solidFill>
                  <a:schemeClr val="accent5">
                    <a:lumMod val="20000"/>
                    <a:lumOff val="80000"/>
                  </a:schemeClr>
                </a:solidFill>
              </a:rPr>
              <a:t>Software Testing (Present):</a:t>
            </a:r>
          </a:p>
        </p:txBody>
      </p:sp>
      <p:sp>
        <p:nvSpPr>
          <p:cNvPr id="8" name="TextBox 7">
            <a:extLst>
              <a:ext uri="{FF2B5EF4-FFF2-40B4-BE49-F238E27FC236}">
                <a16:creationId xmlns:a16="http://schemas.microsoft.com/office/drawing/2014/main" id="{6382F853-40CA-EBC3-4E39-98E4EDBE013E}"/>
              </a:ext>
            </a:extLst>
          </p:cNvPr>
          <p:cNvSpPr txBox="1"/>
          <p:nvPr/>
        </p:nvSpPr>
        <p:spPr>
          <a:xfrm>
            <a:off x="560386" y="4133850"/>
            <a:ext cx="1102201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In Modern days we know that technology improved and aware of that a lot. </a:t>
            </a:r>
            <a:endParaRPr lang="en-IN" dirty="0"/>
          </a:p>
        </p:txBody>
      </p:sp>
      <p:sp>
        <p:nvSpPr>
          <p:cNvPr id="9" name="TextBox 8">
            <a:extLst>
              <a:ext uri="{FF2B5EF4-FFF2-40B4-BE49-F238E27FC236}">
                <a16:creationId xmlns:a16="http://schemas.microsoft.com/office/drawing/2014/main" id="{F206EB4C-0CB7-3AA3-FFA3-EC31E5E510C6}"/>
              </a:ext>
            </a:extLst>
          </p:cNvPr>
          <p:cNvSpPr txBox="1"/>
          <p:nvPr/>
        </p:nvSpPr>
        <p:spPr>
          <a:xfrm>
            <a:off x="1579561" y="4622542"/>
            <a:ext cx="10612439"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In the modern days the tester or designer knows that what actually  the client needs.</a:t>
            </a:r>
          </a:p>
          <a:p>
            <a:pPr marL="285750" indent="-285750">
              <a:buFont typeface="Wingdings" panose="05000000000000000000" pitchFamily="2" charset="2"/>
              <a:buChar char="§"/>
            </a:pPr>
            <a:r>
              <a:rPr lang="en-US" dirty="0"/>
              <a:t>All the people aware of the technology </a:t>
            </a:r>
          </a:p>
          <a:p>
            <a:pPr marL="285750" indent="-285750">
              <a:buFont typeface="Wingdings" panose="05000000000000000000" pitchFamily="2" charset="2"/>
              <a:buChar char="§"/>
            </a:pPr>
            <a:r>
              <a:rPr lang="en-US" dirty="0"/>
              <a:t>Also, the projects are increasing day by day in a huge manner.</a:t>
            </a:r>
            <a:endParaRPr lang="en-IN" dirty="0"/>
          </a:p>
        </p:txBody>
      </p:sp>
    </p:spTree>
    <p:extLst>
      <p:ext uri="{BB962C8B-B14F-4D97-AF65-F5344CB8AC3E}">
        <p14:creationId xmlns:p14="http://schemas.microsoft.com/office/powerpoint/2010/main" val="358147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5DE-DD1D-09AB-B126-E22F4656A60D}"/>
              </a:ext>
            </a:extLst>
          </p:cNvPr>
          <p:cNvSpPr>
            <a:spLocks noGrp="1"/>
          </p:cNvSpPr>
          <p:nvPr>
            <p:ph type="title"/>
          </p:nvPr>
        </p:nvSpPr>
        <p:spPr>
          <a:xfrm>
            <a:off x="646111" y="433668"/>
            <a:ext cx="9404723" cy="1400530"/>
          </a:xfrm>
        </p:spPr>
        <p:txBody>
          <a:bodyPr/>
          <a:lstStyle/>
          <a:p>
            <a:pPr algn="ctr"/>
            <a:r>
              <a:rPr lang="en-US" u="sng" dirty="0">
                <a:solidFill>
                  <a:srgbClr val="FFFF00"/>
                </a:solidFill>
              </a:rPr>
              <a:t>Scope of Software Testing</a:t>
            </a:r>
            <a:endParaRPr lang="en-IN" u="sng" dirty="0">
              <a:solidFill>
                <a:srgbClr val="FFFF00"/>
              </a:solidFill>
            </a:endParaRPr>
          </a:p>
        </p:txBody>
      </p:sp>
      <p:sp>
        <p:nvSpPr>
          <p:cNvPr id="4" name="TextBox 3">
            <a:extLst>
              <a:ext uri="{FF2B5EF4-FFF2-40B4-BE49-F238E27FC236}">
                <a16:creationId xmlns:a16="http://schemas.microsoft.com/office/drawing/2014/main" id="{EE2EB6C1-33AC-C897-4420-59DEAD769720}"/>
              </a:ext>
            </a:extLst>
          </p:cNvPr>
          <p:cNvSpPr txBox="1"/>
          <p:nvPr/>
        </p:nvSpPr>
        <p:spPr>
          <a:xfrm>
            <a:off x="1209675" y="1428750"/>
            <a:ext cx="10336214" cy="646331"/>
          </a:xfrm>
          <a:prstGeom prst="rect">
            <a:avLst/>
          </a:prstGeom>
          <a:noFill/>
        </p:spPr>
        <p:txBody>
          <a:bodyPr wrap="square" rtlCol="0">
            <a:spAutoFit/>
          </a:bodyPr>
          <a:lstStyle/>
          <a:p>
            <a:r>
              <a:rPr lang="en-US" dirty="0"/>
              <a:t>This means all the people are using the software for their requirements, and these </a:t>
            </a:r>
            <a:r>
              <a:rPr lang="en-US" dirty="0" err="1"/>
              <a:t>softwares</a:t>
            </a:r>
            <a:r>
              <a:rPr lang="en-US" dirty="0"/>
              <a:t> are here designed to create a good objective to their clients.</a:t>
            </a:r>
            <a:endParaRPr lang="en-IN" dirty="0"/>
          </a:p>
        </p:txBody>
      </p:sp>
      <p:sp>
        <p:nvSpPr>
          <p:cNvPr id="5" name="TextBox 4">
            <a:extLst>
              <a:ext uri="{FF2B5EF4-FFF2-40B4-BE49-F238E27FC236}">
                <a16:creationId xmlns:a16="http://schemas.microsoft.com/office/drawing/2014/main" id="{D6ED063C-10EE-F926-E1D0-A1A2959417D5}"/>
              </a:ext>
            </a:extLst>
          </p:cNvPr>
          <p:cNvSpPr txBox="1"/>
          <p:nvPr/>
        </p:nvSpPr>
        <p:spPr>
          <a:xfrm>
            <a:off x="400051" y="2400300"/>
            <a:ext cx="119634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code which is created by the tester must be </a:t>
            </a:r>
            <a:r>
              <a:rPr lang="en-US" dirty="0" err="1"/>
              <a:t>exceuted</a:t>
            </a:r>
            <a:r>
              <a:rPr lang="en-US" dirty="0"/>
              <a:t> in all the environments.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When you had created software and then we check that it will giving the accurate outputs or not.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Does the software execute well and perform the accurate task.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There is no jumping in the functionality of the  software.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finally the user can easily get a good talent in the testing. </a:t>
            </a:r>
            <a:endParaRPr lang="en-IN" dirty="0"/>
          </a:p>
        </p:txBody>
      </p:sp>
      <p:sp>
        <p:nvSpPr>
          <p:cNvPr id="6" name="TextBox 5">
            <a:extLst>
              <a:ext uri="{FF2B5EF4-FFF2-40B4-BE49-F238E27FC236}">
                <a16:creationId xmlns:a16="http://schemas.microsoft.com/office/drawing/2014/main" id="{911319BE-426C-680E-1A21-36410337EC87}"/>
              </a:ext>
            </a:extLst>
          </p:cNvPr>
          <p:cNvSpPr txBox="1"/>
          <p:nvPr/>
        </p:nvSpPr>
        <p:spPr>
          <a:xfrm>
            <a:off x="1123950" y="5348007"/>
            <a:ext cx="11144250" cy="369332"/>
          </a:xfrm>
          <a:prstGeom prst="rect">
            <a:avLst/>
          </a:prstGeom>
          <a:noFill/>
        </p:spPr>
        <p:txBody>
          <a:bodyPr wrap="square" rtlCol="0">
            <a:spAutoFit/>
          </a:bodyPr>
          <a:lstStyle/>
          <a:p>
            <a:r>
              <a:rPr lang="en-US" dirty="0"/>
              <a:t>The above mentioned are the different types objectives of software testing.</a:t>
            </a:r>
            <a:endParaRPr lang="en-IN" dirty="0"/>
          </a:p>
        </p:txBody>
      </p:sp>
    </p:spTree>
    <p:extLst>
      <p:ext uri="{BB962C8B-B14F-4D97-AF65-F5344CB8AC3E}">
        <p14:creationId xmlns:p14="http://schemas.microsoft.com/office/powerpoint/2010/main" val="139313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9F11-6823-49A7-CA36-944930942E35}"/>
              </a:ext>
            </a:extLst>
          </p:cNvPr>
          <p:cNvSpPr>
            <a:spLocks noGrp="1"/>
          </p:cNvSpPr>
          <p:nvPr>
            <p:ph type="title"/>
          </p:nvPr>
        </p:nvSpPr>
        <p:spPr>
          <a:xfrm>
            <a:off x="646111" y="433668"/>
            <a:ext cx="9404723" cy="1400530"/>
          </a:xfrm>
        </p:spPr>
        <p:txBody>
          <a:bodyPr/>
          <a:lstStyle/>
          <a:p>
            <a:pPr algn="ctr"/>
            <a:r>
              <a:rPr lang="en-US" u="sng" dirty="0">
                <a:solidFill>
                  <a:srgbClr val="0070C0"/>
                </a:solidFill>
              </a:rPr>
              <a:t>Factors influencing the Scope of </a:t>
            </a:r>
            <a:br>
              <a:rPr lang="en-US" u="sng" dirty="0">
                <a:solidFill>
                  <a:srgbClr val="0070C0"/>
                </a:solidFill>
              </a:rPr>
            </a:br>
            <a:r>
              <a:rPr lang="en-US" u="sng" dirty="0">
                <a:solidFill>
                  <a:srgbClr val="0070C0"/>
                </a:solidFill>
              </a:rPr>
              <a:t>Testing</a:t>
            </a:r>
            <a:endParaRPr lang="en-IN" u="sng" dirty="0">
              <a:solidFill>
                <a:srgbClr val="0070C0"/>
              </a:solidFill>
            </a:endParaRPr>
          </a:p>
        </p:txBody>
      </p:sp>
      <p:sp>
        <p:nvSpPr>
          <p:cNvPr id="4" name="TextBox 3">
            <a:extLst>
              <a:ext uri="{FF2B5EF4-FFF2-40B4-BE49-F238E27FC236}">
                <a16:creationId xmlns:a16="http://schemas.microsoft.com/office/drawing/2014/main" id="{F0AEDBFF-8684-04EC-B7D2-6BC1C870E986}"/>
              </a:ext>
            </a:extLst>
          </p:cNvPr>
          <p:cNvSpPr txBox="1"/>
          <p:nvPr/>
        </p:nvSpPr>
        <p:spPr>
          <a:xfrm>
            <a:off x="1219200" y="2152650"/>
            <a:ext cx="9848850" cy="646331"/>
          </a:xfrm>
          <a:prstGeom prst="rect">
            <a:avLst/>
          </a:prstGeom>
          <a:noFill/>
        </p:spPr>
        <p:txBody>
          <a:bodyPr wrap="square" rtlCol="0">
            <a:spAutoFit/>
          </a:bodyPr>
          <a:lstStyle/>
          <a:p>
            <a:r>
              <a:rPr lang="en-US" dirty="0"/>
              <a:t>There are mainly some of the factors that which influence the scope of testing</a:t>
            </a:r>
          </a:p>
          <a:p>
            <a:endParaRPr lang="en-IN" dirty="0"/>
          </a:p>
        </p:txBody>
      </p:sp>
      <p:sp>
        <p:nvSpPr>
          <p:cNvPr id="7" name="TextBox 6">
            <a:extLst>
              <a:ext uri="{FF2B5EF4-FFF2-40B4-BE49-F238E27FC236}">
                <a16:creationId xmlns:a16="http://schemas.microsoft.com/office/drawing/2014/main" id="{71777050-8792-9150-BF48-E87B3FACB3E8}"/>
              </a:ext>
            </a:extLst>
          </p:cNvPr>
          <p:cNvSpPr txBox="1"/>
          <p:nvPr/>
        </p:nvSpPr>
        <p:spPr>
          <a:xfrm>
            <a:off x="1219200" y="2798981"/>
            <a:ext cx="937260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Submission of project in time.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No understanding in the groups.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Designer  are unable to much aware of the technology.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Rewriting the code many times and when it is done the other members in the team are unable to understand the project.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20559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65AE-7A68-6603-058F-5D642474B118}"/>
              </a:ext>
            </a:extLst>
          </p:cNvPr>
          <p:cNvSpPr>
            <a:spLocks noGrp="1"/>
          </p:cNvSpPr>
          <p:nvPr>
            <p:ph type="title"/>
          </p:nvPr>
        </p:nvSpPr>
        <p:spPr/>
        <p:txBody>
          <a:bodyPr/>
          <a:lstStyle/>
          <a:p>
            <a:pPr algn="ctr"/>
            <a:r>
              <a:rPr lang="en-US" u="sng" dirty="0">
                <a:solidFill>
                  <a:srgbClr val="E0DEF8"/>
                </a:solidFill>
              </a:rPr>
              <a:t>Risk Based Testing</a:t>
            </a:r>
            <a:endParaRPr lang="en-IN" u="sng" dirty="0">
              <a:solidFill>
                <a:srgbClr val="E0DEF8"/>
              </a:solidFill>
            </a:endParaRPr>
          </a:p>
        </p:txBody>
      </p:sp>
      <p:sp>
        <p:nvSpPr>
          <p:cNvPr id="4" name="TextBox 3">
            <a:extLst>
              <a:ext uri="{FF2B5EF4-FFF2-40B4-BE49-F238E27FC236}">
                <a16:creationId xmlns:a16="http://schemas.microsoft.com/office/drawing/2014/main" id="{3CF3D273-BE41-CCB1-EA50-F316E8DB26A8}"/>
              </a:ext>
            </a:extLst>
          </p:cNvPr>
          <p:cNvSpPr txBox="1"/>
          <p:nvPr/>
        </p:nvSpPr>
        <p:spPr>
          <a:xfrm>
            <a:off x="1362075" y="1381125"/>
            <a:ext cx="10183814" cy="923330"/>
          </a:xfrm>
          <a:prstGeom prst="rect">
            <a:avLst/>
          </a:prstGeom>
          <a:noFill/>
        </p:spPr>
        <p:txBody>
          <a:bodyPr wrap="square" rtlCol="0">
            <a:spAutoFit/>
          </a:bodyPr>
          <a:lstStyle/>
          <a:p>
            <a:r>
              <a:rPr lang="en-US" b="0" i="0" dirty="0">
                <a:effectLst/>
                <a:latin typeface="Roboto" panose="020B0604020202020204" pitchFamily="2" charset="0"/>
              </a:rPr>
              <a:t>Risk based testing is type of software testing that the features and functions to be tested based of priority, importance and potential failures. First we identify the risk to the project, we analyze the risk associated with the potential cost of the projects.</a:t>
            </a:r>
            <a:endParaRPr lang="en-IN" dirty="0"/>
          </a:p>
        </p:txBody>
      </p:sp>
      <p:sp>
        <p:nvSpPr>
          <p:cNvPr id="5" name="TextBox 4">
            <a:extLst>
              <a:ext uri="{FF2B5EF4-FFF2-40B4-BE49-F238E27FC236}">
                <a16:creationId xmlns:a16="http://schemas.microsoft.com/office/drawing/2014/main" id="{88B7565C-5E73-9522-6448-7B2925BEEF89}"/>
              </a:ext>
            </a:extLst>
          </p:cNvPr>
          <p:cNvSpPr txBox="1"/>
          <p:nvPr/>
        </p:nvSpPr>
        <p:spPr>
          <a:xfrm>
            <a:off x="771525" y="2352675"/>
            <a:ext cx="10725150" cy="523220"/>
          </a:xfrm>
          <a:prstGeom prst="rect">
            <a:avLst/>
          </a:prstGeom>
          <a:noFill/>
        </p:spPr>
        <p:txBody>
          <a:bodyPr wrap="square" rtlCol="0">
            <a:spAutoFit/>
          </a:bodyPr>
          <a:lstStyle/>
          <a:p>
            <a:r>
              <a:rPr lang="en-US" sz="2800" u="sng" dirty="0"/>
              <a:t>Factors regarding  Risk Based Testing:</a:t>
            </a:r>
            <a:r>
              <a:rPr lang="en-US" sz="1600" u="sng" dirty="0"/>
              <a:t> </a:t>
            </a:r>
            <a:endParaRPr lang="en-IN" sz="1600" u="sng" dirty="0"/>
          </a:p>
        </p:txBody>
      </p:sp>
      <p:sp>
        <p:nvSpPr>
          <p:cNvPr id="6" name="TextBox 5">
            <a:extLst>
              <a:ext uri="{FF2B5EF4-FFF2-40B4-BE49-F238E27FC236}">
                <a16:creationId xmlns:a16="http://schemas.microsoft.com/office/drawing/2014/main" id="{D303EFB0-FF57-BBF8-74EE-AA86D981E507}"/>
              </a:ext>
            </a:extLst>
          </p:cNvPr>
          <p:cNvSpPr txBox="1"/>
          <p:nvPr/>
        </p:nvSpPr>
        <p:spPr>
          <a:xfrm>
            <a:off x="971550" y="3190875"/>
            <a:ext cx="10725150"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You designed a software and it is already working in the market efficiently and now designed it and also it having the bugs and errors and you decided that you want launch that project in the market.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You do not have knowledge about the technology what actually needs.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By producing the Risk Based Testing we will face many problems like it will shows many errors, time dilation occurs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101769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83E9-EA39-7B17-DE51-F4EF3D44E40F}"/>
              </a:ext>
            </a:extLst>
          </p:cNvPr>
          <p:cNvSpPr>
            <a:spLocks noGrp="1"/>
          </p:cNvSpPr>
          <p:nvPr>
            <p:ph type="title"/>
          </p:nvPr>
        </p:nvSpPr>
        <p:spPr>
          <a:xfrm>
            <a:off x="646111" y="433668"/>
            <a:ext cx="9404723" cy="1400530"/>
          </a:xfrm>
        </p:spPr>
        <p:txBody>
          <a:bodyPr/>
          <a:lstStyle/>
          <a:p>
            <a:pPr algn="ctr"/>
            <a:r>
              <a:rPr lang="en-US" u="sng" dirty="0">
                <a:solidFill>
                  <a:schemeClr val="accent2">
                    <a:lumMod val="40000"/>
                    <a:lumOff val="60000"/>
                  </a:schemeClr>
                </a:solidFill>
              </a:rPr>
              <a:t>Project Risks</a:t>
            </a:r>
            <a:endParaRPr lang="en-IN" u="sng" dirty="0">
              <a:solidFill>
                <a:schemeClr val="accent2">
                  <a:lumMod val="40000"/>
                  <a:lumOff val="60000"/>
                </a:schemeClr>
              </a:solidFill>
            </a:endParaRPr>
          </a:p>
        </p:txBody>
      </p:sp>
      <p:sp>
        <p:nvSpPr>
          <p:cNvPr id="4" name="TextBox 3">
            <a:extLst>
              <a:ext uri="{FF2B5EF4-FFF2-40B4-BE49-F238E27FC236}">
                <a16:creationId xmlns:a16="http://schemas.microsoft.com/office/drawing/2014/main" id="{0470F2BA-0CAE-AD90-6362-FFB9D1E70088}"/>
              </a:ext>
            </a:extLst>
          </p:cNvPr>
          <p:cNvSpPr txBox="1"/>
          <p:nvPr/>
        </p:nvSpPr>
        <p:spPr>
          <a:xfrm>
            <a:off x="1695450" y="1666875"/>
            <a:ext cx="9096375" cy="369332"/>
          </a:xfrm>
          <a:prstGeom prst="rect">
            <a:avLst/>
          </a:prstGeom>
          <a:noFill/>
        </p:spPr>
        <p:txBody>
          <a:bodyPr wrap="square" rtlCol="0">
            <a:spAutoFit/>
          </a:bodyPr>
          <a:lstStyle/>
          <a:p>
            <a:r>
              <a:rPr lang="en-US" dirty="0"/>
              <a:t>When a project come into the risk which it may have Risks in the project.</a:t>
            </a:r>
            <a:endParaRPr lang="en-IN" dirty="0"/>
          </a:p>
        </p:txBody>
      </p:sp>
      <p:sp>
        <p:nvSpPr>
          <p:cNvPr id="5" name="TextBox 4">
            <a:extLst>
              <a:ext uri="{FF2B5EF4-FFF2-40B4-BE49-F238E27FC236}">
                <a16:creationId xmlns:a16="http://schemas.microsoft.com/office/drawing/2014/main" id="{73AD32A9-0D2B-254B-26C3-670B0756F82D}"/>
              </a:ext>
            </a:extLst>
          </p:cNvPr>
          <p:cNvSpPr txBox="1"/>
          <p:nvPr/>
        </p:nvSpPr>
        <p:spPr>
          <a:xfrm>
            <a:off x="914400" y="2152650"/>
            <a:ext cx="9877425" cy="3416320"/>
          </a:xfrm>
          <a:prstGeom prst="rect">
            <a:avLst/>
          </a:prstGeom>
          <a:noFill/>
        </p:spPr>
        <p:txBody>
          <a:bodyPr wrap="square" rtlCol="0">
            <a:spAutoFit/>
          </a:bodyPr>
          <a:lstStyle/>
          <a:p>
            <a:r>
              <a:rPr lang="en-US" dirty="0"/>
              <a:t>Some of the risks which involved in the project risk.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6" name="TextBox 5">
            <a:extLst>
              <a:ext uri="{FF2B5EF4-FFF2-40B4-BE49-F238E27FC236}">
                <a16:creationId xmlns:a16="http://schemas.microsoft.com/office/drawing/2014/main" id="{D8E33EC4-96CB-D089-1FA2-D2EC118326BA}"/>
              </a:ext>
            </a:extLst>
          </p:cNvPr>
          <p:cNvSpPr txBox="1"/>
          <p:nvPr/>
        </p:nvSpPr>
        <p:spPr>
          <a:xfrm>
            <a:off x="1600200" y="2781300"/>
            <a:ext cx="9001125" cy="2585323"/>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Roboto" panose="02000000000000000000" pitchFamily="2" charset="0"/>
              </a:rPr>
              <a:t>Technology risk</a:t>
            </a:r>
          </a:p>
          <a:p>
            <a:pPr algn="l">
              <a:buFont typeface="+mj-lt"/>
              <a:buAutoNum type="arabicPeriod"/>
            </a:pPr>
            <a:endParaRPr lang="en-US" b="0" i="0" dirty="0">
              <a:effectLst/>
              <a:latin typeface="Roboto" panose="02000000000000000000" pitchFamily="2" charset="0"/>
            </a:endParaRPr>
          </a:p>
          <a:p>
            <a:pPr marL="285750" indent="-285750" algn="l">
              <a:buFont typeface="Wingdings" panose="05000000000000000000" pitchFamily="2" charset="2"/>
              <a:buChar char="ü"/>
            </a:pPr>
            <a:r>
              <a:rPr lang="en-US" b="0" i="0" dirty="0">
                <a:effectLst/>
                <a:latin typeface="Roboto" panose="02000000000000000000" pitchFamily="2" charset="0"/>
              </a:rPr>
              <a:t>Communication risk</a:t>
            </a:r>
          </a:p>
          <a:p>
            <a:pPr marL="285750" indent="-285750" algn="l">
              <a:buFont typeface="Wingdings" panose="05000000000000000000" pitchFamily="2" charset="2"/>
              <a:buChar char="ü"/>
            </a:pPr>
            <a:endParaRPr lang="en-US" b="0" i="0" dirty="0">
              <a:effectLst/>
              <a:latin typeface="Roboto" panose="02000000000000000000" pitchFamily="2" charset="0"/>
            </a:endParaRPr>
          </a:p>
          <a:p>
            <a:pPr marL="285750" indent="-285750" algn="l">
              <a:buFont typeface="Wingdings" panose="05000000000000000000" pitchFamily="2" charset="2"/>
              <a:buChar char="ü"/>
            </a:pPr>
            <a:r>
              <a:rPr lang="en-US" b="0" i="0" dirty="0">
                <a:effectLst/>
                <a:latin typeface="Roboto" panose="02000000000000000000" pitchFamily="2" charset="0"/>
              </a:rPr>
              <a:t>Scope creep risk</a:t>
            </a:r>
          </a:p>
          <a:p>
            <a:pPr marL="285750" indent="-285750" algn="l">
              <a:buFont typeface="Wingdings" panose="05000000000000000000" pitchFamily="2" charset="2"/>
              <a:buChar char="ü"/>
            </a:pPr>
            <a:endParaRPr lang="en-US" b="0" i="0" dirty="0">
              <a:effectLst/>
              <a:latin typeface="Roboto" panose="02000000000000000000" pitchFamily="2" charset="0"/>
            </a:endParaRPr>
          </a:p>
          <a:p>
            <a:pPr marL="285750" indent="-285750" algn="l">
              <a:buFont typeface="Wingdings" panose="05000000000000000000" pitchFamily="2" charset="2"/>
              <a:buChar char="ü"/>
            </a:pPr>
            <a:r>
              <a:rPr lang="en-US" b="0" i="0" dirty="0">
                <a:effectLst/>
                <a:latin typeface="Roboto" panose="02000000000000000000" pitchFamily="2" charset="0"/>
              </a:rPr>
              <a:t>Cost risk.</a:t>
            </a:r>
          </a:p>
          <a:p>
            <a:pPr algn="l">
              <a:buFont typeface="+mj-lt"/>
              <a:buAutoNum type="arabicPeriod"/>
            </a:pPr>
            <a:endParaRPr lang="en-US" b="0" i="0" dirty="0">
              <a:effectLst/>
              <a:latin typeface="Roboto" panose="02000000000000000000" pitchFamily="2" charset="0"/>
            </a:endParaRPr>
          </a:p>
          <a:p>
            <a:pPr marL="285750" indent="-285750" algn="l">
              <a:buFont typeface="Wingdings" panose="05000000000000000000" pitchFamily="2" charset="2"/>
              <a:buChar char="ü"/>
            </a:pPr>
            <a:r>
              <a:rPr lang="en-US" b="0" i="0" dirty="0">
                <a:effectLst/>
                <a:latin typeface="Roboto" panose="02000000000000000000" pitchFamily="2" charset="0"/>
              </a:rPr>
              <a:t>Operational risk.</a:t>
            </a:r>
          </a:p>
        </p:txBody>
      </p:sp>
    </p:spTree>
    <p:extLst>
      <p:ext uri="{BB962C8B-B14F-4D97-AF65-F5344CB8AC3E}">
        <p14:creationId xmlns:p14="http://schemas.microsoft.com/office/powerpoint/2010/main" val="395534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E301-222D-6FCA-E1DD-DF10B63B75EE}"/>
              </a:ext>
            </a:extLst>
          </p:cNvPr>
          <p:cNvSpPr>
            <a:spLocks noGrp="1"/>
          </p:cNvSpPr>
          <p:nvPr>
            <p:ph type="title"/>
          </p:nvPr>
        </p:nvSpPr>
        <p:spPr>
          <a:xfrm>
            <a:off x="258574" y="374708"/>
            <a:ext cx="9404723" cy="1400530"/>
          </a:xfrm>
        </p:spPr>
        <p:txBody>
          <a:bodyPr/>
          <a:lstStyle/>
          <a:p>
            <a:pPr algn="ctr"/>
            <a:r>
              <a:rPr lang="en-US" u="sng" dirty="0">
                <a:solidFill>
                  <a:schemeClr val="accent3"/>
                </a:solidFill>
              </a:rPr>
              <a:t>Product Risks</a:t>
            </a:r>
            <a:endParaRPr lang="en-IN" u="sng" dirty="0">
              <a:solidFill>
                <a:schemeClr val="accent3"/>
              </a:solidFill>
            </a:endParaRPr>
          </a:p>
        </p:txBody>
      </p:sp>
      <p:sp>
        <p:nvSpPr>
          <p:cNvPr id="4" name="TextBox 3">
            <a:extLst>
              <a:ext uri="{FF2B5EF4-FFF2-40B4-BE49-F238E27FC236}">
                <a16:creationId xmlns:a16="http://schemas.microsoft.com/office/drawing/2014/main" id="{22E7C319-3B08-AEA6-D2C4-79327EE7E968}"/>
              </a:ext>
            </a:extLst>
          </p:cNvPr>
          <p:cNvSpPr txBox="1"/>
          <p:nvPr/>
        </p:nvSpPr>
        <p:spPr>
          <a:xfrm>
            <a:off x="258574" y="1704975"/>
            <a:ext cx="9553575" cy="646331"/>
          </a:xfrm>
          <a:prstGeom prst="rect">
            <a:avLst/>
          </a:prstGeom>
          <a:noFill/>
        </p:spPr>
        <p:txBody>
          <a:bodyPr wrap="square" rtlCol="0">
            <a:spAutoFit/>
          </a:bodyPr>
          <a:lstStyle/>
          <a:p>
            <a:pPr algn="ctr"/>
            <a:r>
              <a:rPr lang="en-US" dirty="0"/>
              <a:t>Every Project is having an objective</a:t>
            </a:r>
          </a:p>
          <a:p>
            <a:pPr algn="ctr"/>
            <a:endParaRPr lang="en-IN" dirty="0"/>
          </a:p>
        </p:txBody>
      </p:sp>
      <p:sp>
        <p:nvSpPr>
          <p:cNvPr id="5" name="TextBox 4">
            <a:extLst>
              <a:ext uri="{FF2B5EF4-FFF2-40B4-BE49-F238E27FC236}">
                <a16:creationId xmlns:a16="http://schemas.microsoft.com/office/drawing/2014/main" id="{A95E4A28-B222-9A5C-41EC-C2AF76EBC064}"/>
              </a:ext>
            </a:extLst>
          </p:cNvPr>
          <p:cNvSpPr txBox="1"/>
          <p:nvPr/>
        </p:nvSpPr>
        <p:spPr>
          <a:xfrm>
            <a:off x="1131885" y="3611310"/>
            <a:ext cx="10763250" cy="2308324"/>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Raleway" panose="020B0604020202020204" pitchFamily="2" charset="0"/>
              </a:rPr>
              <a:t>The likelihood of a software product missing out on an important function which formed part of the customer's specification.</a:t>
            </a:r>
          </a:p>
          <a:p>
            <a:pPr algn="l">
              <a:buFont typeface="Arial" panose="020B0604020202020204" pitchFamily="34" charset="0"/>
              <a:buChar char="•"/>
            </a:pPr>
            <a:endParaRPr lang="en-US" b="0" i="0" dirty="0">
              <a:effectLst/>
              <a:latin typeface="Raleway" panose="020B0604020202020204" pitchFamily="2" charset="0"/>
            </a:endParaRPr>
          </a:p>
          <a:p>
            <a:pPr marL="285750" indent="-285750" algn="l">
              <a:buFont typeface="Wingdings" panose="05000000000000000000" pitchFamily="2" charset="2"/>
              <a:buChar char="ü"/>
            </a:pPr>
            <a:r>
              <a:rPr lang="en-US" b="0" i="0" dirty="0">
                <a:effectLst/>
                <a:latin typeface="Raleway" panose="020B0604020202020204" pitchFamily="2" charset="0"/>
              </a:rPr>
              <a:t>The product suffers frequent breakdowns.</a:t>
            </a:r>
          </a:p>
          <a:p>
            <a:pPr algn="l">
              <a:buFont typeface="Arial" panose="020B0604020202020204" pitchFamily="34" charset="0"/>
              <a:buChar char="•"/>
            </a:pPr>
            <a:endParaRPr lang="en-US" b="0" i="0" dirty="0">
              <a:effectLst/>
              <a:latin typeface="Raleway" panose="020B0604020202020204" pitchFamily="2" charset="0"/>
            </a:endParaRPr>
          </a:p>
          <a:p>
            <a:pPr marL="285750" indent="-285750" algn="l">
              <a:buFont typeface="Wingdings" panose="05000000000000000000" pitchFamily="2" charset="2"/>
              <a:buChar char="ü"/>
            </a:pPr>
            <a:r>
              <a:rPr lang="en-US" b="0" i="0" dirty="0">
                <a:effectLst/>
                <a:latin typeface="Raleway" panose="020B0604020202020204" pitchFamily="2" charset="0"/>
              </a:rPr>
              <a:t>The failure or under performance of the product post installation can deal a fatal blow on the balance sheets of the company.</a:t>
            </a:r>
          </a:p>
          <a:p>
            <a:endParaRPr lang="en-IN" dirty="0"/>
          </a:p>
        </p:txBody>
      </p:sp>
      <p:sp>
        <p:nvSpPr>
          <p:cNvPr id="6" name="TextBox 5">
            <a:extLst>
              <a:ext uri="{FF2B5EF4-FFF2-40B4-BE49-F238E27FC236}">
                <a16:creationId xmlns:a16="http://schemas.microsoft.com/office/drawing/2014/main" id="{AC3C81B4-4FE3-A099-AD87-4D0253EBD125}"/>
              </a:ext>
            </a:extLst>
          </p:cNvPr>
          <p:cNvSpPr txBox="1"/>
          <p:nvPr/>
        </p:nvSpPr>
        <p:spPr>
          <a:xfrm>
            <a:off x="1214437" y="2519643"/>
            <a:ext cx="9763125" cy="923330"/>
          </a:xfrm>
          <a:prstGeom prst="rect">
            <a:avLst/>
          </a:prstGeom>
          <a:noFill/>
        </p:spPr>
        <p:txBody>
          <a:bodyPr wrap="square" rtlCol="0">
            <a:spAutoFit/>
          </a:bodyPr>
          <a:lstStyle/>
          <a:p>
            <a:r>
              <a:rPr lang="en-US" b="0" i="0" dirty="0">
                <a:effectLst/>
                <a:latin typeface="Raleway" pitchFamily="2" charset="0"/>
              </a:rPr>
              <a:t>Product risk is the risk related to the software product or application arising from its inability to perform as per the expectations of the user or the purpose for which it was developed.</a:t>
            </a:r>
            <a:endParaRPr lang="en-IN" dirty="0"/>
          </a:p>
        </p:txBody>
      </p:sp>
    </p:spTree>
    <p:extLst>
      <p:ext uri="{BB962C8B-B14F-4D97-AF65-F5344CB8AC3E}">
        <p14:creationId xmlns:p14="http://schemas.microsoft.com/office/powerpoint/2010/main" val="5828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86D09AA507034EA30201700E58B74B" ma:contentTypeVersion="11" ma:contentTypeDescription="Create a new document." ma:contentTypeScope="" ma:versionID="08526a7e36b7c96f8e4eb022a992c27f">
  <xsd:schema xmlns:xsd="http://www.w3.org/2001/XMLSchema" xmlns:xs="http://www.w3.org/2001/XMLSchema" xmlns:p="http://schemas.microsoft.com/office/2006/metadata/properties" xmlns:ns3="b25a2818-62ab-4082-9c71-cea5b10ddff6" xmlns:ns4="04bcc758-dc8e-46d6-a5f6-f7d5617d8b56" targetNamespace="http://schemas.microsoft.com/office/2006/metadata/properties" ma:root="true" ma:fieldsID="50d17b87c272c35c652a1caa6cfccc27" ns3:_="" ns4:_="">
    <xsd:import namespace="b25a2818-62ab-4082-9c71-cea5b10ddff6"/>
    <xsd:import namespace="04bcc758-dc8e-46d6-a5f6-f7d5617d8b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a2818-62ab-4082-9c71-cea5b10ddff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bcc758-dc8e-46d6-a5f6-f7d5617d8b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8B9E15-9F72-4037-90AF-93EC6AC9D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a2818-62ab-4082-9c71-cea5b10ddff6"/>
    <ds:schemaRef ds:uri="04bcc758-dc8e-46d6-a5f6-f7d5617d8b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308333-6D3B-472A-B90E-4236AD5CA17C}">
  <ds:schemaRefs>
    <ds:schemaRef ds:uri="http://schemas.microsoft.com/sharepoint/v3/contenttype/forms"/>
  </ds:schemaRefs>
</ds:datastoreItem>
</file>

<file path=customXml/itemProps3.xml><?xml version="1.0" encoding="utf-8"?>
<ds:datastoreItem xmlns:ds="http://schemas.openxmlformats.org/officeDocument/2006/customXml" ds:itemID="{09B012EB-7DD7-460D-867B-4E45CA744536}">
  <ds:schemaRefs>
    <ds:schemaRef ds:uri="http://purl.org/dc/dcmitype/"/>
    <ds:schemaRef ds:uri="b25a2818-62ab-4082-9c71-cea5b10ddff6"/>
    <ds:schemaRef ds:uri="http://purl.org/dc/term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04bcc758-dc8e-46d6-a5f6-f7d5617d8b56"/>
    <ds:schemaRef ds:uri="http://purl.org/dc/elements/1.1/"/>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Ion</Template>
  <TotalTime>171</TotalTime>
  <Words>1088</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Rounded MT Bold</vt:lpstr>
      <vt:lpstr>Calibri</vt:lpstr>
      <vt:lpstr>Century Gothic</vt:lpstr>
      <vt:lpstr>Montserrat</vt:lpstr>
      <vt:lpstr>Raleway</vt:lpstr>
      <vt:lpstr>Roboto</vt:lpstr>
      <vt:lpstr>Wingdings</vt:lpstr>
      <vt:lpstr>Wingdings 3</vt:lpstr>
      <vt:lpstr>Ion</vt:lpstr>
      <vt:lpstr>PowerPoint Presentation</vt:lpstr>
      <vt:lpstr>Economics of Testing</vt:lpstr>
      <vt:lpstr>How is testing conducted?</vt:lpstr>
      <vt:lpstr>Software Testing –past/present</vt:lpstr>
      <vt:lpstr>Scope of Software Testing</vt:lpstr>
      <vt:lpstr>Factors influencing the Scope of  Testing</vt:lpstr>
      <vt:lpstr>Risk Based Testing</vt:lpstr>
      <vt:lpstr>Project Risks</vt:lpstr>
      <vt:lpstr>Product Risks</vt:lpstr>
      <vt:lpstr>Need of Independent Testing</vt:lpstr>
      <vt:lpstr>Activities in Fundamental  Test Process</vt:lpstr>
      <vt:lpstr>Psychology of Testing</vt:lpstr>
      <vt:lpstr>Code of ethics for Tester</vt:lpstr>
      <vt:lpstr>Limitations of Software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Gopalasetty</dc:creator>
  <cp:lastModifiedBy>Chaitanya Gopalasetty</cp:lastModifiedBy>
  <cp:revision>2</cp:revision>
  <dcterms:created xsi:type="dcterms:W3CDTF">2022-06-29T05:53:05Z</dcterms:created>
  <dcterms:modified xsi:type="dcterms:W3CDTF">2022-07-06T05:51:26Z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0x0101008486D09AA507034EA30201700E58B74B</vt:lpwstr>
  </property>
</Properties>
</file>