
<file path=[Content_Types].xml><?xml version="1.0" encoding="utf-8"?>
<Types xmlns="http://schemas.openxmlformats.org/package/2006/content-types">
  <Default Extension="bin" ContentType="image/unknown"/>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74" r:id="rId4"/>
    <p:sldId id="258" r:id="rId5"/>
    <p:sldId id="259" r:id="rId6"/>
    <p:sldId id="260" r:id="rId7"/>
    <p:sldId id="261" r:id="rId8"/>
    <p:sldId id="262" r:id="rId9"/>
    <p:sldId id="263" r:id="rId10"/>
    <p:sldId id="273" r:id="rId11"/>
    <p:sldId id="264" r:id="rId12"/>
    <p:sldId id="265" r:id="rId13"/>
    <p:sldId id="266" r:id="rId14"/>
    <p:sldId id="272" r:id="rId15"/>
    <p:sldId id="267" r:id="rId16"/>
    <p:sldId id="268" r:id="rId17"/>
    <p:sldId id="269"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A756CA-F050-4AB0-A28B-00C50A834A8A}" v="2" dt="2022-06-27T10:29:19.2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van Kumar Gujjuru" userId="e477c9dd-a14b-4151-80b0-c47dd199a38c" providerId="ADAL" clId="{D6A756CA-F050-4AB0-A28B-00C50A834A8A}"/>
    <pc:docChg chg="undo custSel addSld delSld modSld">
      <pc:chgData name="Pavan Kumar Gujjuru" userId="e477c9dd-a14b-4151-80b0-c47dd199a38c" providerId="ADAL" clId="{D6A756CA-F050-4AB0-A28B-00C50A834A8A}" dt="2022-06-27T12:26:45.795" v="1132" actId="207"/>
      <pc:docMkLst>
        <pc:docMk/>
      </pc:docMkLst>
      <pc:sldChg chg="modSp mod">
        <pc:chgData name="Pavan Kumar Gujjuru" userId="e477c9dd-a14b-4151-80b0-c47dd199a38c" providerId="ADAL" clId="{D6A756CA-F050-4AB0-A28B-00C50A834A8A}" dt="2022-06-27T11:11:07.418" v="439" actId="20577"/>
        <pc:sldMkLst>
          <pc:docMk/>
          <pc:sldMk cId="3411395642" sldId="256"/>
        </pc:sldMkLst>
        <pc:spChg chg="mod">
          <ac:chgData name="Pavan Kumar Gujjuru" userId="e477c9dd-a14b-4151-80b0-c47dd199a38c" providerId="ADAL" clId="{D6A756CA-F050-4AB0-A28B-00C50A834A8A}" dt="2022-06-27T11:11:07.418" v="439" actId="20577"/>
          <ac:spMkLst>
            <pc:docMk/>
            <pc:sldMk cId="3411395642" sldId="256"/>
            <ac:spMk id="2" creationId="{2D59D032-F9D7-D346-7DB3-1554A8CEF079}"/>
          </ac:spMkLst>
        </pc:spChg>
      </pc:sldChg>
      <pc:sldChg chg="modSp mod">
        <pc:chgData name="Pavan Kumar Gujjuru" userId="e477c9dd-a14b-4151-80b0-c47dd199a38c" providerId="ADAL" clId="{D6A756CA-F050-4AB0-A28B-00C50A834A8A}" dt="2022-06-27T12:26:45.795" v="1132" actId="207"/>
        <pc:sldMkLst>
          <pc:docMk/>
          <pc:sldMk cId="5442276" sldId="257"/>
        </pc:sldMkLst>
        <pc:spChg chg="mod">
          <ac:chgData name="Pavan Kumar Gujjuru" userId="e477c9dd-a14b-4151-80b0-c47dd199a38c" providerId="ADAL" clId="{D6A756CA-F050-4AB0-A28B-00C50A834A8A}" dt="2022-06-27T12:26:45.795" v="1132" actId="207"/>
          <ac:spMkLst>
            <pc:docMk/>
            <pc:sldMk cId="5442276" sldId="257"/>
            <ac:spMk id="2" creationId="{F900F98C-3F97-FDCD-7054-3FCCD72FADA8}"/>
          </ac:spMkLst>
        </pc:spChg>
        <pc:spChg chg="mod">
          <ac:chgData name="Pavan Kumar Gujjuru" userId="e477c9dd-a14b-4151-80b0-c47dd199a38c" providerId="ADAL" clId="{D6A756CA-F050-4AB0-A28B-00C50A834A8A}" dt="2022-06-27T10:36:25.878" v="312" actId="27636"/>
          <ac:spMkLst>
            <pc:docMk/>
            <pc:sldMk cId="5442276" sldId="257"/>
            <ac:spMk id="3" creationId="{828E7EA1-4C88-6AB0-6B93-E2425000F372}"/>
          </ac:spMkLst>
        </pc:spChg>
        <pc:picChg chg="mod">
          <ac:chgData name="Pavan Kumar Gujjuru" userId="e477c9dd-a14b-4151-80b0-c47dd199a38c" providerId="ADAL" clId="{D6A756CA-F050-4AB0-A28B-00C50A834A8A}" dt="2022-06-27T10:37:42.522" v="315" actId="1076"/>
          <ac:picMkLst>
            <pc:docMk/>
            <pc:sldMk cId="5442276" sldId="257"/>
            <ac:picMk id="5" creationId="{F128F7EA-EDDF-29E3-84CC-B71B813B57AD}"/>
          </ac:picMkLst>
        </pc:picChg>
      </pc:sldChg>
      <pc:sldChg chg="modSp mod">
        <pc:chgData name="Pavan Kumar Gujjuru" userId="e477c9dd-a14b-4151-80b0-c47dd199a38c" providerId="ADAL" clId="{D6A756CA-F050-4AB0-A28B-00C50A834A8A}" dt="2022-06-27T11:37:03.635" v="450" actId="113"/>
        <pc:sldMkLst>
          <pc:docMk/>
          <pc:sldMk cId="2393515603" sldId="258"/>
        </pc:sldMkLst>
        <pc:spChg chg="mod">
          <ac:chgData name="Pavan Kumar Gujjuru" userId="e477c9dd-a14b-4151-80b0-c47dd199a38c" providerId="ADAL" clId="{D6A756CA-F050-4AB0-A28B-00C50A834A8A}" dt="2022-06-27T11:37:03.635" v="450" actId="113"/>
          <ac:spMkLst>
            <pc:docMk/>
            <pc:sldMk cId="2393515603" sldId="258"/>
            <ac:spMk id="8" creationId="{576F9CDE-CA5C-39AE-F73A-C5BF37FC7AF1}"/>
          </ac:spMkLst>
        </pc:spChg>
      </pc:sldChg>
      <pc:sldChg chg="modSp mod">
        <pc:chgData name="Pavan Kumar Gujjuru" userId="e477c9dd-a14b-4151-80b0-c47dd199a38c" providerId="ADAL" clId="{D6A756CA-F050-4AB0-A28B-00C50A834A8A}" dt="2022-06-27T11:36:56.758" v="449" actId="113"/>
        <pc:sldMkLst>
          <pc:docMk/>
          <pc:sldMk cId="2821841298" sldId="259"/>
        </pc:sldMkLst>
        <pc:spChg chg="mod">
          <ac:chgData name="Pavan Kumar Gujjuru" userId="e477c9dd-a14b-4151-80b0-c47dd199a38c" providerId="ADAL" clId="{D6A756CA-F050-4AB0-A28B-00C50A834A8A}" dt="2022-06-27T11:36:56.758" v="449" actId="113"/>
          <ac:spMkLst>
            <pc:docMk/>
            <pc:sldMk cId="2821841298" sldId="259"/>
            <ac:spMk id="2" creationId="{9BA56F94-3B1E-85ED-E787-0F6D22DBFFE8}"/>
          </ac:spMkLst>
        </pc:spChg>
      </pc:sldChg>
      <pc:sldChg chg="modSp mod">
        <pc:chgData name="Pavan Kumar Gujjuru" userId="e477c9dd-a14b-4151-80b0-c47dd199a38c" providerId="ADAL" clId="{D6A756CA-F050-4AB0-A28B-00C50A834A8A}" dt="2022-06-27T11:36:50.976" v="448" actId="113"/>
        <pc:sldMkLst>
          <pc:docMk/>
          <pc:sldMk cId="349182117" sldId="260"/>
        </pc:sldMkLst>
        <pc:spChg chg="mod">
          <ac:chgData name="Pavan Kumar Gujjuru" userId="e477c9dd-a14b-4151-80b0-c47dd199a38c" providerId="ADAL" clId="{D6A756CA-F050-4AB0-A28B-00C50A834A8A}" dt="2022-06-27T11:36:50.976" v="448" actId="113"/>
          <ac:spMkLst>
            <pc:docMk/>
            <pc:sldMk cId="349182117" sldId="260"/>
            <ac:spMk id="2" creationId="{5A5422D5-FA66-4F2B-739C-2FE4F5E70B00}"/>
          </ac:spMkLst>
        </pc:spChg>
        <pc:spChg chg="mod">
          <ac:chgData name="Pavan Kumar Gujjuru" userId="e477c9dd-a14b-4151-80b0-c47dd199a38c" providerId="ADAL" clId="{D6A756CA-F050-4AB0-A28B-00C50A834A8A}" dt="2022-06-27T10:43:00.998" v="329" actId="20577"/>
          <ac:spMkLst>
            <pc:docMk/>
            <pc:sldMk cId="349182117" sldId="260"/>
            <ac:spMk id="4" creationId="{EFAD37FB-6DE8-992C-8ACE-04C2C52ACC48}"/>
          </ac:spMkLst>
        </pc:spChg>
      </pc:sldChg>
      <pc:sldChg chg="modSp mod">
        <pc:chgData name="Pavan Kumar Gujjuru" userId="e477c9dd-a14b-4151-80b0-c47dd199a38c" providerId="ADAL" clId="{D6A756CA-F050-4AB0-A28B-00C50A834A8A}" dt="2022-06-27T11:36:44.777" v="447" actId="113"/>
        <pc:sldMkLst>
          <pc:docMk/>
          <pc:sldMk cId="3506963324" sldId="261"/>
        </pc:sldMkLst>
        <pc:spChg chg="mod">
          <ac:chgData name="Pavan Kumar Gujjuru" userId="e477c9dd-a14b-4151-80b0-c47dd199a38c" providerId="ADAL" clId="{D6A756CA-F050-4AB0-A28B-00C50A834A8A}" dt="2022-06-27T11:36:44.777" v="447" actId="113"/>
          <ac:spMkLst>
            <pc:docMk/>
            <pc:sldMk cId="3506963324" sldId="261"/>
            <ac:spMk id="2" creationId="{39B11ECB-593C-D91F-5353-5B41A77818D2}"/>
          </ac:spMkLst>
        </pc:spChg>
      </pc:sldChg>
      <pc:sldChg chg="modSp mod">
        <pc:chgData name="Pavan Kumar Gujjuru" userId="e477c9dd-a14b-4151-80b0-c47dd199a38c" providerId="ADAL" clId="{D6A756CA-F050-4AB0-A28B-00C50A834A8A}" dt="2022-06-27T11:35:45.078" v="446" actId="113"/>
        <pc:sldMkLst>
          <pc:docMk/>
          <pc:sldMk cId="2698459968" sldId="262"/>
        </pc:sldMkLst>
        <pc:spChg chg="mod">
          <ac:chgData name="Pavan Kumar Gujjuru" userId="e477c9dd-a14b-4151-80b0-c47dd199a38c" providerId="ADAL" clId="{D6A756CA-F050-4AB0-A28B-00C50A834A8A}" dt="2022-06-27T11:35:45.078" v="446" actId="113"/>
          <ac:spMkLst>
            <pc:docMk/>
            <pc:sldMk cId="2698459968" sldId="262"/>
            <ac:spMk id="2" creationId="{41B21574-F2DD-67FB-CBBA-101886B993B7}"/>
          </ac:spMkLst>
        </pc:spChg>
        <pc:spChg chg="mod">
          <ac:chgData name="Pavan Kumar Gujjuru" userId="e477c9dd-a14b-4151-80b0-c47dd199a38c" providerId="ADAL" clId="{D6A756CA-F050-4AB0-A28B-00C50A834A8A}" dt="2022-06-27T10:32:15.417" v="286" actId="14100"/>
          <ac:spMkLst>
            <pc:docMk/>
            <pc:sldMk cId="2698459968" sldId="262"/>
            <ac:spMk id="4" creationId="{416228B7-D511-8E83-B6D6-57D33A7A957E}"/>
          </ac:spMkLst>
        </pc:spChg>
        <pc:spChg chg="mod">
          <ac:chgData name="Pavan Kumar Gujjuru" userId="e477c9dd-a14b-4151-80b0-c47dd199a38c" providerId="ADAL" clId="{D6A756CA-F050-4AB0-A28B-00C50A834A8A}" dt="2022-06-27T10:44:10.182" v="351" actId="20577"/>
          <ac:spMkLst>
            <pc:docMk/>
            <pc:sldMk cId="2698459968" sldId="262"/>
            <ac:spMk id="6" creationId="{D0B147C5-A496-A138-740B-4381618EA4FD}"/>
          </ac:spMkLst>
        </pc:spChg>
      </pc:sldChg>
      <pc:sldChg chg="modSp mod">
        <pc:chgData name="Pavan Kumar Gujjuru" userId="e477c9dd-a14b-4151-80b0-c47dd199a38c" providerId="ADAL" clId="{D6A756CA-F050-4AB0-A28B-00C50A834A8A}" dt="2022-06-27T11:35:38.606" v="445" actId="113"/>
        <pc:sldMkLst>
          <pc:docMk/>
          <pc:sldMk cId="1581217109" sldId="263"/>
        </pc:sldMkLst>
        <pc:spChg chg="mod">
          <ac:chgData name="Pavan Kumar Gujjuru" userId="e477c9dd-a14b-4151-80b0-c47dd199a38c" providerId="ADAL" clId="{D6A756CA-F050-4AB0-A28B-00C50A834A8A}" dt="2022-06-27T11:35:38.606" v="445" actId="113"/>
          <ac:spMkLst>
            <pc:docMk/>
            <pc:sldMk cId="1581217109" sldId="263"/>
            <ac:spMk id="2" creationId="{1C4174D4-2EE3-0DEE-1B1A-E746F2953E65}"/>
          </ac:spMkLst>
        </pc:spChg>
      </pc:sldChg>
      <pc:sldChg chg="modSp mod">
        <pc:chgData name="Pavan Kumar Gujjuru" userId="e477c9dd-a14b-4151-80b0-c47dd199a38c" providerId="ADAL" clId="{D6A756CA-F050-4AB0-A28B-00C50A834A8A}" dt="2022-06-27T10:33:52.256" v="295" actId="20577"/>
        <pc:sldMkLst>
          <pc:docMk/>
          <pc:sldMk cId="541970610" sldId="264"/>
        </pc:sldMkLst>
        <pc:spChg chg="mod">
          <ac:chgData name="Pavan Kumar Gujjuru" userId="e477c9dd-a14b-4151-80b0-c47dd199a38c" providerId="ADAL" clId="{D6A756CA-F050-4AB0-A28B-00C50A834A8A}" dt="2022-06-27T10:33:45.919" v="292" actId="20577"/>
          <ac:spMkLst>
            <pc:docMk/>
            <pc:sldMk cId="541970610" sldId="264"/>
            <ac:spMk id="4" creationId="{A7CDC627-F74B-4246-BBD9-A48D158469E9}"/>
          </ac:spMkLst>
        </pc:spChg>
        <pc:spChg chg="mod">
          <ac:chgData name="Pavan Kumar Gujjuru" userId="e477c9dd-a14b-4151-80b0-c47dd199a38c" providerId="ADAL" clId="{D6A756CA-F050-4AB0-A28B-00C50A834A8A}" dt="2022-06-27T10:33:52.256" v="295" actId="20577"/>
          <ac:spMkLst>
            <pc:docMk/>
            <pc:sldMk cId="541970610" sldId="264"/>
            <ac:spMk id="6" creationId="{2E89229C-81FB-4E49-5518-CCB0CE211E12}"/>
          </ac:spMkLst>
        </pc:spChg>
      </pc:sldChg>
      <pc:sldChg chg="modSp mod">
        <pc:chgData name="Pavan Kumar Gujjuru" userId="e477c9dd-a14b-4151-80b0-c47dd199a38c" providerId="ADAL" clId="{D6A756CA-F050-4AB0-A28B-00C50A834A8A}" dt="2022-06-27T11:35:32.180" v="444" actId="113"/>
        <pc:sldMkLst>
          <pc:docMk/>
          <pc:sldMk cId="1853226053" sldId="265"/>
        </pc:sldMkLst>
        <pc:spChg chg="mod">
          <ac:chgData name="Pavan Kumar Gujjuru" userId="e477c9dd-a14b-4151-80b0-c47dd199a38c" providerId="ADAL" clId="{D6A756CA-F050-4AB0-A28B-00C50A834A8A}" dt="2022-06-27T11:35:32.180" v="444" actId="113"/>
          <ac:spMkLst>
            <pc:docMk/>
            <pc:sldMk cId="1853226053" sldId="265"/>
            <ac:spMk id="2" creationId="{3982BC1B-EF78-CE20-66E5-B68F85D1354F}"/>
          </ac:spMkLst>
        </pc:spChg>
      </pc:sldChg>
      <pc:sldChg chg="modSp mod">
        <pc:chgData name="Pavan Kumar Gujjuru" userId="e477c9dd-a14b-4151-80b0-c47dd199a38c" providerId="ADAL" clId="{D6A756CA-F050-4AB0-A28B-00C50A834A8A}" dt="2022-06-27T11:35:24.822" v="443" actId="113"/>
        <pc:sldMkLst>
          <pc:docMk/>
          <pc:sldMk cId="1364853817" sldId="266"/>
        </pc:sldMkLst>
        <pc:spChg chg="mod">
          <ac:chgData name="Pavan Kumar Gujjuru" userId="e477c9dd-a14b-4151-80b0-c47dd199a38c" providerId="ADAL" clId="{D6A756CA-F050-4AB0-A28B-00C50A834A8A}" dt="2022-06-27T11:35:24.822" v="443" actId="113"/>
          <ac:spMkLst>
            <pc:docMk/>
            <pc:sldMk cId="1364853817" sldId="266"/>
            <ac:spMk id="2" creationId="{7B742FD6-5BA2-9E01-AE83-B3E0C50188E6}"/>
          </ac:spMkLst>
        </pc:spChg>
      </pc:sldChg>
      <pc:sldChg chg="modSp mod">
        <pc:chgData name="Pavan Kumar Gujjuru" userId="e477c9dd-a14b-4151-80b0-c47dd199a38c" providerId="ADAL" clId="{D6A756CA-F050-4AB0-A28B-00C50A834A8A}" dt="2022-06-27T12:24:40.035" v="1123" actId="20577"/>
        <pc:sldMkLst>
          <pc:docMk/>
          <pc:sldMk cId="2066602197" sldId="267"/>
        </pc:sldMkLst>
        <pc:spChg chg="mod">
          <ac:chgData name="Pavan Kumar Gujjuru" userId="e477c9dd-a14b-4151-80b0-c47dd199a38c" providerId="ADAL" clId="{D6A756CA-F050-4AB0-A28B-00C50A834A8A}" dt="2022-06-27T11:35:06.095" v="441" actId="113"/>
          <ac:spMkLst>
            <pc:docMk/>
            <pc:sldMk cId="2066602197" sldId="267"/>
            <ac:spMk id="2" creationId="{782E2C0D-B731-7DAA-CFAF-6326824EC0AA}"/>
          </ac:spMkLst>
        </pc:spChg>
        <pc:spChg chg="mod">
          <ac:chgData name="Pavan Kumar Gujjuru" userId="e477c9dd-a14b-4151-80b0-c47dd199a38c" providerId="ADAL" clId="{D6A756CA-F050-4AB0-A28B-00C50A834A8A}" dt="2022-06-27T12:24:40.035" v="1123" actId="20577"/>
          <ac:spMkLst>
            <pc:docMk/>
            <pc:sldMk cId="2066602197" sldId="267"/>
            <ac:spMk id="8" creationId="{F3EC94C5-B579-3371-2BC8-D7FDB53FCE5E}"/>
          </ac:spMkLst>
        </pc:spChg>
      </pc:sldChg>
      <pc:sldChg chg="modSp mod">
        <pc:chgData name="Pavan Kumar Gujjuru" userId="e477c9dd-a14b-4151-80b0-c47dd199a38c" providerId="ADAL" clId="{D6A756CA-F050-4AB0-A28B-00C50A834A8A}" dt="2022-06-27T12:25:15.095" v="1131" actId="20577"/>
        <pc:sldMkLst>
          <pc:docMk/>
          <pc:sldMk cId="544946162" sldId="268"/>
        </pc:sldMkLst>
        <pc:spChg chg="mod">
          <ac:chgData name="Pavan Kumar Gujjuru" userId="e477c9dd-a14b-4151-80b0-c47dd199a38c" providerId="ADAL" clId="{D6A756CA-F050-4AB0-A28B-00C50A834A8A}" dt="2022-06-27T12:24:50.290" v="1124" actId="20577"/>
          <ac:spMkLst>
            <pc:docMk/>
            <pc:sldMk cId="544946162" sldId="268"/>
            <ac:spMk id="4" creationId="{66983170-28FD-3543-3F8A-F6AA50019DD0}"/>
          </ac:spMkLst>
        </pc:spChg>
        <pc:spChg chg="mod">
          <ac:chgData name="Pavan Kumar Gujjuru" userId="e477c9dd-a14b-4151-80b0-c47dd199a38c" providerId="ADAL" clId="{D6A756CA-F050-4AB0-A28B-00C50A834A8A}" dt="2022-06-27T12:24:59.552" v="1125" actId="20577"/>
          <ac:spMkLst>
            <pc:docMk/>
            <pc:sldMk cId="544946162" sldId="268"/>
            <ac:spMk id="6" creationId="{4C47891A-6D4F-2637-56B7-21E327EDC201}"/>
          </ac:spMkLst>
        </pc:spChg>
        <pc:spChg chg="mod">
          <ac:chgData name="Pavan Kumar Gujjuru" userId="e477c9dd-a14b-4151-80b0-c47dd199a38c" providerId="ADAL" clId="{D6A756CA-F050-4AB0-A28B-00C50A834A8A}" dt="2022-06-27T12:25:15.095" v="1131" actId="20577"/>
          <ac:spMkLst>
            <pc:docMk/>
            <pc:sldMk cId="544946162" sldId="268"/>
            <ac:spMk id="8" creationId="{1067B389-E43D-65BB-8ED0-BB64BE35A3D1}"/>
          </ac:spMkLst>
        </pc:spChg>
        <pc:spChg chg="mod">
          <ac:chgData name="Pavan Kumar Gujjuru" userId="e477c9dd-a14b-4151-80b0-c47dd199a38c" providerId="ADAL" clId="{D6A756CA-F050-4AB0-A28B-00C50A834A8A}" dt="2022-06-27T12:25:07.297" v="1127" actId="20577"/>
          <ac:spMkLst>
            <pc:docMk/>
            <pc:sldMk cId="544946162" sldId="268"/>
            <ac:spMk id="10" creationId="{2BD029B3-ADF9-1D8B-A9DF-4B052649B1B2}"/>
          </ac:spMkLst>
        </pc:spChg>
      </pc:sldChg>
      <pc:sldChg chg="modSp mod">
        <pc:chgData name="Pavan Kumar Gujjuru" userId="e477c9dd-a14b-4151-80b0-c47dd199a38c" providerId="ADAL" clId="{D6A756CA-F050-4AB0-A28B-00C50A834A8A}" dt="2022-06-27T11:34:57.382" v="440" actId="113"/>
        <pc:sldMkLst>
          <pc:docMk/>
          <pc:sldMk cId="2345590420" sldId="269"/>
        </pc:sldMkLst>
        <pc:spChg chg="mod">
          <ac:chgData name="Pavan Kumar Gujjuru" userId="e477c9dd-a14b-4151-80b0-c47dd199a38c" providerId="ADAL" clId="{D6A756CA-F050-4AB0-A28B-00C50A834A8A}" dt="2022-06-27T11:34:57.382" v="440" actId="113"/>
          <ac:spMkLst>
            <pc:docMk/>
            <pc:sldMk cId="2345590420" sldId="269"/>
            <ac:spMk id="2" creationId="{20E0801B-EABA-6E1C-E9F0-65F6D6C1725E}"/>
          </ac:spMkLst>
        </pc:spChg>
      </pc:sldChg>
      <pc:sldChg chg="modSp del mod">
        <pc:chgData name="Pavan Kumar Gujjuru" userId="e477c9dd-a14b-4151-80b0-c47dd199a38c" providerId="ADAL" clId="{D6A756CA-F050-4AB0-A28B-00C50A834A8A}" dt="2022-06-27T12:21:47.805" v="1122" actId="2696"/>
        <pc:sldMkLst>
          <pc:docMk/>
          <pc:sldMk cId="679143678" sldId="270"/>
        </pc:sldMkLst>
        <pc:spChg chg="mod">
          <ac:chgData name="Pavan Kumar Gujjuru" userId="e477c9dd-a14b-4151-80b0-c47dd199a38c" providerId="ADAL" clId="{D6A756CA-F050-4AB0-A28B-00C50A834A8A}" dt="2022-06-27T12:21:10.528" v="1121" actId="20577"/>
          <ac:spMkLst>
            <pc:docMk/>
            <pc:sldMk cId="679143678" sldId="270"/>
            <ac:spMk id="3" creationId="{1F6F63DF-72CB-1FDD-F5BB-4A92691851D3}"/>
          </ac:spMkLst>
        </pc:spChg>
      </pc:sldChg>
      <pc:sldChg chg="addSp modSp new mod">
        <pc:chgData name="Pavan Kumar Gujjuru" userId="e477c9dd-a14b-4151-80b0-c47dd199a38c" providerId="ADAL" clId="{D6A756CA-F050-4AB0-A28B-00C50A834A8A}" dt="2022-06-27T11:35:14.098" v="442" actId="113"/>
        <pc:sldMkLst>
          <pc:docMk/>
          <pc:sldMk cId="1901532442" sldId="272"/>
        </pc:sldMkLst>
        <pc:spChg chg="mod">
          <ac:chgData name="Pavan Kumar Gujjuru" userId="e477c9dd-a14b-4151-80b0-c47dd199a38c" providerId="ADAL" clId="{D6A756CA-F050-4AB0-A28B-00C50A834A8A}" dt="2022-06-27T11:35:14.098" v="442" actId="113"/>
          <ac:spMkLst>
            <pc:docMk/>
            <pc:sldMk cId="1901532442" sldId="272"/>
            <ac:spMk id="2" creationId="{A59E5F69-D8F6-7449-7FF4-43C4EAF46C71}"/>
          </ac:spMkLst>
        </pc:spChg>
        <pc:spChg chg="add mod">
          <ac:chgData name="Pavan Kumar Gujjuru" userId="e477c9dd-a14b-4151-80b0-c47dd199a38c" providerId="ADAL" clId="{D6A756CA-F050-4AB0-A28B-00C50A834A8A}" dt="2022-06-27T11:08:28.769" v="437" actId="20577"/>
          <ac:spMkLst>
            <pc:docMk/>
            <pc:sldMk cId="1901532442" sldId="272"/>
            <ac:spMk id="4" creationId="{AAACA606-16CA-E6CD-F466-20FED618515C}"/>
          </ac:spMkLst>
        </pc:spChg>
      </pc:sldChg>
      <pc:sldChg chg="new del">
        <pc:chgData name="Pavan Kumar Gujjuru" userId="e477c9dd-a14b-4151-80b0-c47dd199a38c" providerId="ADAL" clId="{D6A756CA-F050-4AB0-A28B-00C50A834A8A}" dt="2022-06-27T10:59:12.709" v="353" actId="680"/>
        <pc:sldMkLst>
          <pc:docMk/>
          <pc:sldMk cId="2188683683" sldId="272"/>
        </pc:sldMkLst>
      </pc:sldChg>
      <pc:sldChg chg="addSp modSp new mod">
        <pc:chgData name="Pavan Kumar Gujjuru" userId="e477c9dd-a14b-4151-80b0-c47dd199a38c" providerId="ADAL" clId="{D6A756CA-F050-4AB0-A28B-00C50A834A8A}" dt="2022-06-27T11:41:02.400" v="461" actId="113"/>
        <pc:sldMkLst>
          <pc:docMk/>
          <pc:sldMk cId="540144296" sldId="273"/>
        </pc:sldMkLst>
        <pc:spChg chg="add mod">
          <ac:chgData name="Pavan Kumar Gujjuru" userId="e477c9dd-a14b-4151-80b0-c47dd199a38c" providerId="ADAL" clId="{D6A756CA-F050-4AB0-A28B-00C50A834A8A}" dt="2022-06-27T11:41:02.400" v="461" actId="113"/>
          <ac:spMkLst>
            <pc:docMk/>
            <pc:sldMk cId="540144296" sldId="273"/>
            <ac:spMk id="3" creationId="{C1A93EFF-ECB1-8DA4-7512-9860ED193445}"/>
          </ac:spMkLst>
        </pc:spChg>
      </pc:sldChg>
      <pc:sldChg chg="modSp new mod">
        <pc:chgData name="Pavan Kumar Gujjuru" userId="e477c9dd-a14b-4151-80b0-c47dd199a38c" providerId="ADAL" clId="{D6A756CA-F050-4AB0-A28B-00C50A834A8A}" dt="2022-06-27T12:03:22.424" v="1116" actId="207"/>
        <pc:sldMkLst>
          <pc:docMk/>
          <pc:sldMk cId="3932282984" sldId="274"/>
        </pc:sldMkLst>
        <pc:spChg chg="mod">
          <ac:chgData name="Pavan Kumar Gujjuru" userId="e477c9dd-a14b-4151-80b0-c47dd199a38c" providerId="ADAL" clId="{D6A756CA-F050-4AB0-A28B-00C50A834A8A}" dt="2022-06-27T12:03:22.424" v="1116" actId="207"/>
          <ac:spMkLst>
            <pc:docMk/>
            <pc:sldMk cId="3932282984" sldId="274"/>
            <ac:spMk id="2" creationId="{B4BD668B-08F0-C337-F810-1E428862B349}"/>
          </ac:spMkLst>
        </pc:spChg>
        <pc:spChg chg="mod">
          <ac:chgData name="Pavan Kumar Gujjuru" userId="e477c9dd-a14b-4151-80b0-c47dd199a38c" providerId="ADAL" clId="{D6A756CA-F050-4AB0-A28B-00C50A834A8A}" dt="2022-06-27T12:02:35.341" v="1113" actId="20577"/>
          <ac:spMkLst>
            <pc:docMk/>
            <pc:sldMk cId="3932282984" sldId="274"/>
            <ac:spMk id="3" creationId="{93A57334-D111-DF5D-1B8E-73966BCC1C8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DB9B17-9B8C-47F8-BB83-8F36E0F88EA9}" type="datetimeFigureOut">
              <a:rPr lang="en-IN" smtClean="0"/>
              <a:t>27-06-2022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8A3CF69-7489-4977-A1F7-93F3D6D03536}" type="slidenum">
              <a:rPr lang="en-IN" smtClean="0"/>
              <a:t>‹#›</a:t>
            </a:fld>
            <a:endParaRPr lang="en-IN" dirty="0"/>
          </a:p>
        </p:txBody>
      </p:sp>
    </p:spTree>
    <p:extLst>
      <p:ext uri="{BB962C8B-B14F-4D97-AF65-F5344CB8AC3E}">
        <p14:creationId xmlns:p14="http://schemas.microsoft.com/office/powerpoint/2010/main" val="162947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DB9B17-9B8C-47F8-BB83-8F36E0F88EA9}" type="datetimeFigureOut">
              <a:rPr lang="en-IN" smtClean="0"/>
              <a:t>27-06-2022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8A3CF69-7489-4977-A1F7-93F3D6D03536}" type="slidenum">
              <a:rPr lang="en-IN" smtClean="0"/>
              <a:t>‹#›</a:t>
            </a:fld>
            <a:endParaRPr lang="en-IN" dirty="0"/>
          </a:p>
        </p:txBody>
      </p:sp>
    </p:spTree>
    <p:extLst>
      <p:ext uri="{BB962C8B-B14F-4D97-AF65-F5344CB8AC3E}">
        <p14:creationId xmlns:p14="http://schemas.microsoft.com/office/powerpoint/2010/main" val="55380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2DB9B17-9B8C-47F8-BB83-8F36E0F88EA9}" type="datetimeFigureOut">
              <a:rPr lang="en-IN" smtClean="0"/>
              <a:t>27-06-2022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8A3CF69-7489-4977-A1F7-93F3D6D03536}" type="slidenum">
              <a:rPr lang="en-IN" smtClean="0"/>
              <a:t>‹#›</a:t>
            </a:fld>
            <a:endParaRPr lang="en-IN" dirty="0"/>
          </a:p>
        </p:txBody>
      </p:sp>
    </p:spTree>
    <p:extLst>
      <p:ext uri="{BB962C8B-B14F-4D97-AF65-F5344CB8AC3E}">
        <p14:creationId xmlns:p14="http://schemas.microsoft.com/office/powerpoint/2010/main" val="425193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2DB9B17-9B8C-47F8-BB83-8F36E0F88EA9}" type="datetimeFigureOut">
              <a:rPr lang="en-IN" smtClean="0"/>
              <a:t>27-06-2022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8A3CF69-7489-4977-A1F7-93F3D6D03536}" type="slidenum">
              <a:rPr lang="en-IN" smtClean="0"/>
              <a:t>‹#›</a:t>
            </a:fld>
            <a:endParaRPr lang="en-IN"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9836469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DB9B17-9B8C-47F8-BB83-8F36E0F88EA9}" type="datetimeFigureOut">
              <a:rPr lang="en-IN" smtClean="0"/>
              <a:t>27-06-2022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8A3CF69-7489-4977-A1F7-93F3D6D03536}" type="slidenum">
              <a:rPr lang="en-IN" smtClean="0"/>
              <a:t>‹#›</a:t>
            </a:fld>
            <a:endParaRPr lang="en-IN" dirty="0"/>
          </a:p>
        </p:txBody>
      </p:sp>
    </p:spTree>
    <p:extLst>
      <p:ext uri="{BB962C8B-B14F-4D97-AF65-F5344CB8AC3E}">
        <p14:creationId xmlns:p14="http://schemas.microsoft.com/office/powerpoint/2010/main" val="2064302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2DB9B17-9B8C-47F8-BB83-8F36E0F88EA9}" type="datetimeFigureOut">
              <a:rPr lang="en-IN" smtClean="0"/>
              <a:t>27-06-2022</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8A3CF69-7489-4977-A1F7-93F3D6D03536}" type="slidenum">
              <a:rPr lang="en-IN" smtClean="0"/>
              <a:t>‹#›</a:t>
            </a:fld>
            <a:endParaRPr lang="en-IN" dirty="0"/>
          </a:p>
        </p:txBody>
      </p:sp>
    </p:spTree>
    <p:extLst>
      <p:ext uri="{BB962C8B-B14F-4D97-AF65-F5344CB8AC3E}">
        <p14:creationId xmlns:p14="http://schemas.microsoft.com/office/powerpoint/2010/main" val="30896721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2DB9B17-9B8C-47F8-BB83-8F36E0F88EA9}" type="datetimeFigureOut">
              <a:rPr lang="en-IN" smtClean="0"/>
              <a:t>27-06-2022</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8A3CF69-7489-4977-A1F7-93F3D6D03536}" type="slidenum">
              <a:rPr lang="en-IN" smtClean="0"/>
              <a:t>‹#›</a:t>
            </a:fld>
            <a:endParaRPr lang="en-IN" dirty="0"/>
          </a:p>
        </p:txBody>
      </p:sp>
    </p:spTree>
    <p:extLst>
      <p:ext uri="{BB962C8B-B14F-4D97-AF65-F5344CB8AC3E}">
        <p14:creationId xmlns:p14="http://schemas.microsoft.com/office/powerpoint/2010/main" val="14033845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B9B17-9B8C-47F8-BB83-8F36E0F88EA9}" type="datetimeFigureOut">
              <a:rPr lang="en-IN" smtClean="0"/>
              <a:t>27-06-2022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8A3CF69-7489-4977-A1F7-93F3D6D03536}" type="slidenum">
              <a:rPr lang="en-IN" smtClean="0"/>
              <a:t>‹#›</a:t>
            </a:fld>
            <a:endParaRPr lang="en-IN" dirty="0"/>
          </a:p>
        </p:txBody>
      </p:sp>
    </p:spTree>
    <p:extLst>
      <p:ext uri="{BB962C8B-B14F-4D97-AF65-F5344CB8AC3E}">
        <p14:creationId xmlns:p14="http://schemas.microsoft.com/office/powerpoint/2010/main" val="11465137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B9B17-9B8C-47F8-BB83-8F36E0F88EA9}" type="datetimeFigureOut">
              <a:rPr lang="en-IN" smtClean="0"/>
              <a:t>27-06-2022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8A3CF69-7489-4977-A1F7-93F3D6D03536}" type="slidenum">
              <a:rPr lang="en-IN" smtClean="0"/>
              <a:t>‹#›</a:t>
            </a:fld>
            <a:endParaRPr lang="en-IN" dirty="0"/>
          </a:p>
        </p:txBody>
      </p:sp>
    </p:spTree>
    <p:extLst>
      <p:ext uri="{BB962C8B-B14F-4D97-AF65-F5344CB8AC3E}">
        <p14:creationId xmlns:p14="http://schemas.microsoft.com/office/powerpoint/2010/main" val="2858389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B9B17-9B8C-47F8-BB83-8F36E0F88EA9}" type="datetimeFigureOut">
              <a:rPr lang="en-IN" smtClean="0"/>
              <a:t>27-06-2022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8A3CF69-7489-4977-A1F7-93F3D6D03536}" type="slidenum">
              <a:rPr lang="en-IN" smtClean="0"/>
              <a:t>‹#›</a:t>
            </a:fld>
            <a:endParaRPr lang="en-IN" dirty="0"/>
          </a:p>
        </p:txBody>
      </p:sp>
    </p:spTree>
    <p:extLst>
      <p:ext uri="{BB962C8B-B14F-4D97-AF65-F5344CB8AC3E}">
        <p14:creationId xmlns:p14="http://schemas.microsoft.com/office/powerpoint/2010/main" val="396046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DB9B17-9B8C-47F8-BB83-8F36E0F88EA9}" type="datetimeFigureOut">
              <a:rPr lang="en-IN" smtClean="0"/>
              <a:t>27-06-2022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8A3CF69-7489-4977-A1F7-93F3D6D03536}" type="slidenum">
              <a:rPr lang="en-IN" smtClean="0"/>
              <a:t>‹#›</a:t>
            </a:fld>
            <a:endParaRPr lang="en-IN" dirty="0"/>
          </a:p>
        </p:txBody>
      </p:sp>
    </p:spTree>
    <p:extLst>
      <p:ext uri="{BB962C8B-B14F-4D97-AF65-F5344CB8AC3E}">
        <p14:creationId xmlns:p14="http://schemas.microsoft.com/office/powerpoint/2010/main" val="36467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DB9B17-9B8C-47F8-BB83-8F36E0F88EA9}" type="datetimeFigureOut">
              <a:rPr lang="en-IN" smtClean="0"/>
              <a:t>27-06-2022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8A3CF69-7489-4977-A1F7-93F3D6D03536}" type="slidenum">
              <a:rPr lang="en-IN" smtClean="0"/>
              <a:t>‹#›</a:t>
            </a:fld>
            <a:endParaRPr lang="en-IN" dirty="0"/>
          </a:p>
        </p:txBody>
      </p:sp>
    </p:spTree>
    <p:extLst>
      <p:ext uri="{BB962C8B-B14F-4D97-AF65-F5344CB8AC3E}">
        <p14:creationId xmlns:p14="http://schemas.microsoft.com/office/powerpoint/2010/main" val="3649849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DB9B17-9B8C-47F8-BB83-8F36E0F88EA9}" type="datetimeFigureOut">
              <a:rPr lang="en-IN" smtClean="0"/>
              <a:t>27-06-2022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98A3CF69-7489-4977-A1F7-93F3D6D03536}" type="slidenum">
              <a:rPr lang="en-IN" smtClean="0"/>
              <a:t>‹#›</a:t>
            </a:fld>
            <a:endParaRPr lang="en-IN" dirty="0"/>
          </a:p>
        </p:txBody>
      </p:sp>
    </p:spTree>
    <p:extLst>
      <p:ext uri="{BB962C8B-B14F-4D97-AF65-F5344CB8AC3E}">
        <p14:creationId xmlns:p14="http://schemas.microsoft.com/office/powerpoint/2010/main" val="3464734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2DB9B17-9B8C-47F8-BB83-8F36E0F88EA9}" type="datetimeFigureOut">
              <a:rPr lang="en-IN" smtClean="0"/>
              <a:t>27-06-2022</a:t>
            </a:fld>
            <a:endParaRPr lang="en-IN" dirty="0"/>
          </a:p>
        </p:txBody>
      </p:sp>
      <p:sp>
        <p:nvSpPr>
          <p:cNvPr id="5" name="Footer Placeholder 3"/>
          <p:cNvSpPr>
            <a:spLocks noGrp="1"/>
          </p:cNvSpPr>
          <p:nvPr>
            <p:ph type="ftr" sz="quarter" idx="11"/>
          </p:nvPr>
        </p:nvSpPr>
        <p:spPr/>
        <p:txBody>
          <a:bodyPr/>
          <a:lstStyle/>
          <a:p>
            <a:endParaRPr lang="en-IN" dirty="0"/>
          </a:p>
        </p:txBody>
      </p:sp>
      <p:sp>
        <p:nvSpPr>
          <p:cNvPr id="6" name="Slide Number Placeholder 4"/>
          <p:cNvSpPr>
            <a:spLocks noGrp="1"/>
          </p:cNvSpPr>
          <p:nvPr>
            <p:ph type="sldNum" sz="quarter" idx="12"/>
          </p:nvPr>
        </p:nvSpPr>
        <p:spPr/>
        <p:txBody>
          <a:bodyPr/>
          <a:lstStyle/>
          <a:p>
            <a:fld id="{98A3CF69-7489-4977-A1F7-93F3D6D03536}" type="slidenum">
              <a:rPr lang="en-IN" smtClean="0"/>
              <a:t>‹#›</a:t>
            </a:fld>
            <a:endParaRPr lang="en-IN" dirty="0"/>
          </a:p>
        </p:txBody>
      </p:sp>
    </p:spTree>
    <p:extLst>
      <p:ext uri="{BB962C8B-B14F-4D97-AF65-F5344CB8AC3E}">
        <p14:creationId xmlns:p14="http://schemas.microsoft.com/office/powerpoint/2010/main" val="2015485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2DB9B17-9B8C-47F8-BB83-8F36E0F88EA9}" type="datetimeFigureOut">
              <a:rPr lang="en-IN" smtClean="0"/>
              <a:t>27-06-2022</a:t>
            </a:fld>
            <a:endParaRPr lang="en-IN" dirty="0"/>
          </a:p>
        </p:txBody>
      </p:sp>
      <p:sp>
        <p:nvSpPr>
          <p:cNvPr id="5" name="Footer Placeholder 2"/>
          <p:cNvSpPr>
            <a:spLocks noGrp="1"/>
          </p:cNvSpPr>
          <p:nvPr>
            <p:ph type="ftr" sz="quarter" idx="11"/>
          </p:nvPr>
        </p:nvSpPr>
        <p:spPr/>
        <p:txBody>
          <a:bodyPr/>
          <a:lstStyle/>
          <a:p>
            <a:endParaRPr lang="en-IN" dirty="0"/>
          </a:p>
        </p:txBody>
      </p:sp>
      <p:sp>
        <p:nvSpPr>
          <p:cNvPr id="6" name="Slide Number Placeholder 3"/>
          <p:cNvSpPr>
            <a:spLocks noGrp="1"/>
          </p:cNvSpPr>
          <p:nvPr>
            <p:ph type="sldNum" sz="quarter" idx="12"/>
          </p:nvPr>
        </p:nvSpPr>
        <p:spPr/>
        <p:txBody>
          <a:bodyPr/>
          <a:lstStyle/>
          <a:p>
            <a:fld id="{98A3CF69-7489-4977-A1F7-93F3D6D03536}" type="slidenum">
              <a:rPr lang="en-IN" smtClean="0"/>
              <a:t>‹#›</a:t>
            </a:fld>
            <a:endParaRPr lang="en-IN" dirty="0"/>
          </a:p>
        </p:txBody>
      </p:sp>
    </p:spTree>
    <p:extLst>
      <p:ext uri="{BB962C8B-B14F-4D97-AF65-F5344CB8AC3E}">
        <p14:creationId xmlns:p14="http://schemas.microsoft.com/office/powerpoint/2010/main" val="3843010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2DB9B17-9B8C-47F8-BB83-8F36E0F88EA9}" type="datetimeFigureOut">
              <a:rPr lang="en-IN" smtClean="0"/>
              <a:t>27-06-2022</a:t>
            </a:fld>
            <a:endParaRPr lang="en-IN" dirty="0"/>
          </a:p>
        </p:txBody>
      </p:sp>
      <p:sp>
        <p:nvSpPr>
          <p:cNvPr id="5" name="Footer Placeholder 5"/>
          <p:cNvSpPr>
            <a:spLocks noGrp="1"/>
          </p:cNvSpPr>
          <p:nvPr>
            <p:ph type="ftr" sz="quarter" idx="11"/>
          </p:nvPr>
        </p:nvSpPr>
        <p:spPr/>
        <p:txBody>
          <a:bodyPr/>
          <a:lstStyle/>
          <a:p>
            <a:endParaRPr lang="en-IN" dirty="0"/>
          </a:p>
        </p:txBody>
      </p:sp>
      <p:sp>
        <p:nvSpPr>
          <p:cNvPr id="6" name="Slide Number Placeholder 6"/>
          <p:cNvSpPr>
            <a:spLocks noGrp="1"/>
          </p:cNvSpPr>
          <p:nvPr>
            <p:ph type="sldNum" sz="quarter" idx="12"/>
          </p:nvPr>
        </p:nvSpPr>
        <p:spPr/>
        <p:txBody>
          <a:bodyPr/>
          <a:lstStyle/>
          <a:p>
            <a:fld id="{98A3CF69-7489-4977-A1F7-93F3D6D03536}" type="slidenum">
              <a:rPr lang="en-IN" smtClean="0"/>
              <a:t>‹#›</a:t>
            </a:fld>
            <a:endParaRPr lang="en-IN" dirty="0"/>
          </a:p>
        </p:txBody>
      </p:sp>
    </p:spTree>
    <p:extLst>
      <p:ext uri="{BB962C8B-B14F-4D97-AF65-F5344CB8AC3E}">
        <p14:creationId xmlns:p14="http://schemas.microsoft.com/office/powerpoint/2010/main" val="2179439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DB9B17-9B8C-47F8-BB83-8F36E0F88EA9}" type="datetimeFigureOut">
              <a:rPr lang="en-IN" smtClean="0"/>
              <a:t>27-06-2022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8A3CF69-7489-4977-A1F7-93F3D6D03536}" type="slidenum">
              <a:rPr lang="en-IN" smtClean="0"/>
              <a:t>‹#›</a:t>
            </a:fld>
            <a:endParaRPr lang="en-IN" dirty="0"/>
          </a:p>
        </p:txBody>
      </p:sp>
    </p:spTree>
    <p:extLst>
      <p:ext uri="{BB962C8B-B14F-4D97-AF65-F5344CB8AC3E}">
        <p14:creationId xmlns:p14="http://schemas.microsoft.com/office/powerpoint/2010/main" val="1155332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2DB9B17-9B8C-47F8-BB83-8F36E0F88EA9}" type="datetimeFigureOut">
              <a:rPr lang="en-IN" smtClean="0"/>
              <a:t>27-06-2022</a:t>
            </a:fld>
            <a:endParaRPr lang="en-IN"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8A3CF69-7489-4977-A1F7-93F3D6D03536}" type="slidenum">
              <a:rPr lang="en-IN" smtClean="0"/>
              <a:t>‹#›</a:t>
            </a:fld>
            <a:endParaRPr lang="en-IN" dirty="0"/>
          </a:p>
        </p:txBody>
      </p:sp>
    </p:spTree>
    <p:extLst>
      <p:ext uri="{BB962C8B-B14F-4D97-AF65-F5344CB8AC3E}">
        <p14:creationId xmlns:p14="http://schemas.microsoft.com/office/powerpoint/2010/main" val="374182881"/>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bin"/><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9D032-F9D7-D346-7DB3-1554A8CEF079}"/>
              </a:ext>
            </a:extLst>
          </p:cNvPr>
          <p:cNvSpPr>
            <a:spLocks noGrp="1"/>
          </p:cNvSpPr>
          <p:nvPr>
            <p:ph type="ctrTitle"/>
          </p:nvPr>
        </p:nvSpPr>
        <p:spPr>
          <a:xfrm>
            <a:off x="975661" y="865094"/>
            <a:ext cx="8825658" cy="3329581"/>
          </a:xfrm>
        </p:spPr>
        <p:txBody>
          <a:bodyPr/>
          <a:lstStyle/>
          <a:p>
            <a:r>
              <a:rPr lang="en-US" dirty="0">
                <a:latin typeface="Algerian" panose="04020705040A02060702" pitchFamily="82" charset="0"/>
              </a:rPr>
              <a:t>SOFTWARE TESTING</a:t>
            </a:r>
            <a:endParaRPr lang="en-IN" dirty="0">
              <a:latin typeface="Algerian" panose="04020705040A02060702" pitchFamily="82" charset="0"/>
            </a:endParaRPr>
          </a:p>
        </p:txBody>
      </p:sp>
    </p:spTree>
    <p:extLst>
      <p:ext uri="{BB962C8B-B14F-4D97-AF65-F5344CB8AC3E}">
        <p14:creationId xmlns:p14="http://schemas.microsoft.com/office/powerpoint/2010/main" val="3411395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A93EFF-ECB1-8DA4-7512-9860ED193445}"/>
              </a:ext>
            </a:extLst>
          </p:cNvPr>
          <p:cNvSpPr txBox="1"/>
          <p:nvPr/>
        </p:nvSpPr>
        <p:spPr>
          <a:xfrm>
            <a:off x="609600" y="449431"/>
            <a:ext cx="9467850" cy="4626908"/>
          </a:xfrm>
          <a:prstGeom prst="rect">
            <a:avLst/>
          </a:prstGeom>
          <a:noFill/>
        </p:spPr>
        <p:txBody>
          <a:bodyPr wrap="square">
            <a:spAutoFit/>
          </a:bodyPr>
          <a:lstStyle/>
          <a:p>
            <a:pPr>
              <a:spcBef>
                <a:spcPts val="200"/>
              </a:spcBef>
            </a:pPr>
            <a:r>
              <a:rPr lang="en-IN" sz="2400" b="1" i="1" dirty="0">
                <a:effectLst/>
                <a:latin typeface="Arial" panose="020B0604020202020204" pitchFamily="34" charset="0"/>
                <a:ea typeface="Times New Roman" panose="02020603050405020304" pitchFamily="18" charset="0"/>
                <a:cs typeface="Arial" panose="020B0604020202020204" pitchFamily="34" charset="0"/>
              </a:rPr>
              <a:t>Failure:</a:t>
            </a:r>
          </a:p>
          <a:p>
            <a:pPr>
              <a:spcBef>
                <a:spcPts val="200"/>
              </a:spcBef>
            </a:pPr>
            <a:endParaRPr lang="en-IN" sz="1800" b="1" dirty="0">
              <a:effectLst/>
              <a:latin typeface="Arial" panose="020B0604020202020204" pitchFamily="34" charset="0"/>
              <a:ea typeface="Calibri" panose="020F0502020204030204" pitchFamily="34" charset="0"/>
              <a:cs typeface="Arial" panose="020B0604020202020204" pitchFamily="34" charset="0"/>
            </a:endParaRPr>
          </a:p>
          <a:p>
            <a:pPr>
              <a:spcAft>
                <a:spcPts val="1800"/>
              </a:spcAft>
            </a:pPr>
            <a:r>
              <a:rPr lang="en-IN" sz="1800" b="1" i="1" dirty="0">
                <a:effectLst/>
                <a:latin typeface="Arial" panose="020B0604020202020204" pitchFamily="34" charset="0"/>
                <a:ea typeface="Calibri" panose="020F0502020204030204" pitchFamily="34" charset="0"/>
                <a:cs typeface="Arial" panose="020B0604020202020204" pitchFamily="34" charset="0"/>
              </a:rPr>
              <a:t>Failure</a:t>
            </a:r>
            <a:r>
              <a:rPr lang="en-IN" sz="1800" dirty="0">
                <a:effectLst/>
                <a:latin typeface="Arial" panose="020B0604020202020204" pitchFamily="34" charset="0"/>
                <a:ea typeface="Calibri" panose="020F0502020204030204" pitchFamily="34" charset="0"/>
                <a:cs typeface="Arial" panose="020B0604020202020204" pitchFamily="34" charset="0"/>
              </a:rPr>
              <a:t> is a consequence of a Defect. It is the observable incorrect behaviour of the system. Failure occurs when the software fails to perform in the real environment.</a:t>
            </a:r>
            <a:endParaRPr lang="en-IN" sz="1600" dirty="0">
              <a:effectLst/>
              <a:latin typeface="Arial" panose="020B0604020202020204" pitchFamily="34" charset="0"/>
              <a:ea typeface="Calibri" panose="020F0502020204030204" pitchFamily="34" charset="0"/>
              <a:cs typeface="Arial" panose="020B0604020202020204" pitchFamily="34" charset="0"/>
            </a:endParaRPr>
          </a:p>
          <a:p>
            <a:pPr>
              <a:spcAft>
                <a:spcPts val="1800"/>
              </a:spcAft>
            </a:pPr>
            <a:r>
              <a:rPr lang="en-IN" sz="1800" dirty="0">
                <a:effectLst/>
                <a:latin typeface="Arial" panose="020B0604020202020204" pitchFamily="34" charset="0"/>
                <a:ea typeface="Calibri" panose="020F0502020204030204" pitchFamily="34" charset="0"/>
                <a:cs typeface="Arial" panose="020B0604020202020204" pitchFamily="34" charset="0"/>
              </a:rPr>
              <a:t>In other words, after the creation &amp; execution of software code, if the system does not perform as expected, due to the occurrence of any defect; then it is termed as Failure. Not all Defects result in Failures; some remain inactive in the code, and we may never notice them. </a:t>
            </a:r>
          </a:p>
          <a:p>
            <a:pPr>
              <a:spcAft>
                <a:spcPts val="1800"/>
              </a:spcAft>
            </a:pPr>
            <a:r>
              <a:rPr lang="en-IN" sz="1800" dirty="0">
                <a:effectLst/>
                <a:latin typeface="Arial" panose="020B0604020202020204" pitchFamily="34" charset="0"/>
                <a:ea typeface="Calibri" panose="020F0502020204030204" pitchFamily="34" charset="0"/>
                <a:cs typeface="Arial" panose="020B0604020202020204" pitchFamily="34" charset="0"/>
              </a:rPr>
              <a:t>Failures also occur due to the following reasons:</a:t>
            </a:r>
            <a:endParaRPr lang="en-IN" sz="16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buSzPts val="1000"/>
              <a:buFont typeface="Symbol" panose="05050102010706020507" pitchFamily="18" charset="2"/>
              <a:buChar char=""/>
              <a:tabLst>
                <a:tab pos="457200" algn="l"/>
              </a:tabLst>
            </a:pPr>
            <a:r>
              <a:rPr lang="en-IN" sz="1600" i="1" dirty="0">
                <a:effectLst/>
                <a:latin typeface="Arial" panose="020B0604020202020204" pitchFamily="34" charset="0"/>
                <a:ea typeface="Times New Roman" panose="02020603050405020304" pitchFamily="18" charset="0"/>
                <a:cs typeface="Arial" panose="020B0604020202020204" pitchFamily="34" charset="0"/>
              </a:rPr>
              <a:t>Any physical damage or overheating in the hardware can cause the whole system to fail.</a:t>
            </a:r>
            <a:endParaRPr lang="en-IN" sz="16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buSzPts val="1000"/>
              <a:buFont typeface="Symbol" panose="05050102010706020507" pitchFamily="18" charset="2"/>
              <a:buChar char=""/>
              <a:tabLst>
                <a:tab pos="457200" algn="l"/>
              </a:tabLst>
            </a:pPr>
            <a:r>
              <a:rPr lang="en-IN" sz="1600" i="1" dirty="0">
                <a:effectLst/>
                <a:latin typeface="Arial" panose="020B0604020202020204" pitchFamily="34" charset="0"/>
                <a:ea typeface="Times New Roman" panose="02020603050405020304" pitchFamily="18" charset="0"/>
                <a:cs typeface="Arial" panose="020B0604020202020204" pitchFamily="34" charset="0"/>
              </a:rPr>
              <a:t>If the software is not compatible with the hardware, then also the system performs unexpectedly.</a:t>
            </a:r>
            <a:endParaRPr lang="en-IN" sz="16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buSzPts val="1000"/>
              <a:buFont typeface="Symbol" panose="05050102010706020507" pitchFamily="18" charset="2"/>
              <a:buChar char=""/>
              <a:tabLst>
                <a:tab pos="457200" algn="l"/>
              </a:tabLst>
            </a:pPr>
            <a:r>
              <a:rPr lang="en-IN" sz="1600" i="1" dirty="0">
                <a:effectLst/>
                <a:latin typeface="Arial" panose="020B0604020202020204" pitchFamily="34" charset="0"/>
                <a:ea typeface="Times New Roman" panose="02020603050405020304" pitchFamily="18" charset="0"/>
                <a:cs typeface="Arial" panose="020B0604020202020204" pitchFamily="34" charset="0"/>
              </a:rPr>
              <a:t>Failures also happen by environmental conditions like a radiation burst, a strong magnetic field, electronic fields, or pollution could cause faults in hardware or software.</a:t>
            </a:r>
            <a:endParaRPr lang="en-IN" sz="1600" dirty="0">
              <a:effectLst/>
              <a:latin typeface="Arial" panose="020B0604020202020204" pitchFamily="34" charset="0"/>
              <a:ea typeface="Calibri" panose="020F0502020204030204" pitchFamily="34" charset="0"/>
              <a:cs typeface="Arial" panose="020B0604020202020204" pitchFamily="34" charset="0"/>
            </a:endParaRPr>
          </a:p>
          <a:p>
            <a:r>
              <a:rPr lang="en-IN" sz="1600" dirty="0">
                <a:effectLst/>
                <a:latin typeface="Arial" panose="020B0604020202020204" pitchFamily="34" charset="0"/>
                <a:ea typeface="Calibri" panose="020F0502020204030204" pitchFamily="34" charset="0"/>
                <a:cs typeface="Arial" panose="020B0604020202020204" pitchFamily="34" charset="0"/>
              </a:rPr>
              <a:t> </a:t>
            </a:r>
          </a:p>
        </p:txBody>
      </p:sp>
    </p:spTree>
    <p:extLst>
      <p:ext uri="{BB962C8B-B14F-4D97-AF65-F5344CB8AC3E}">
        <p14:creationId xmlns:p14="http://schemas.microsoft.com/office/powerpoint/2010/main" val="540144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F4D77-0B9D-13D6-EA51-0ABAD3F15C8C}"/>
              </a:ext>
            </a:extLst>
          </p:cNvPr>
          <p:cNvSpPr>
            <a:spLocks noGrp="1"/>
          </p:cNvSpPr>
          <p:nvPr>
            <p:ph type="title"/>
          </p:nvPr>
        </p:nvSpPr>
        <p:spPr>
          <a:xfrm>
            <a:off x="439923" y="775447"/>
            <a:ext cx="9404723" cy="1400530"/>
          </a:xfrm>
        </p:spPr>
        <p:txBody>
          <a:bodyPr/>
          <a:lstStyle/>
          <a:p>
            <a:r>
              <a:rPr lang="en-US" sz="3600" dirty="0"/>
              <a:t>What does Software testing Reveal….?</a:t>
            </a:r>
            <a:endParaRPr lang="en-IN" sz="3600" dirty="0"/>
          </a:p>
        </p:txBody>
      </p:sp>
      <p:sp>
        <p:nvSpPr>
          <p:cNvPr id="4" name="TextBox 3">
            <a:extLst>
              <a:ext uri="{FF2B5EF4-FFF2-40B4-BE49-F238E27FC236}">
                <a16:creationId xmlns:a16="http://schemas.microsoft.com/office/drawing/2014/main" id="{A7CDC627-F74B-4246-BBD9-A48D158469E9}"/>
              </a:ext>
            </a:extLst>
          </p:cNvPr>
          <p:cNvSpPr txBox="1"/>
          <p:nvPr/>
        </p:nvSpPr>
        <p:spPr>
          <a:xfrm>
            <a:off x="918882" y="2251973"/>
            <a:ext cx="7575177" cy="1754326"/>
          </a:xfrm>
          <a:prstGeom prst="rect">
            <a:avLst/>
          </a:prstGeom>
          <a:noFill/>
        </p:spPr>
        <p:txBody>
          <a:bodyPr wrap="square">
            <a:spAutoFit/>
          </a:bodyPr>
          <a:lstStyle/>
          <a:p>
            <a:pPr algn="l"/>
            <a:r>
              <a:rPr lang="en-IN" b="0" i="0" dirty="0">
                <a:effectLst/>
                <a:latin typeface="arial" panose="020B0604020202020204" pitchFamily="34" charset="0"/>
              </a:rPr>
              <a:t>#  Software testing is the process of </a:t>
            </a:r>
            <a:r>
              <a:rPr lang="en-IN" b="1" i="0" dirty="0">
                <a:effectLst/>
                <a:latin typeface="arial" panose="020B0604020202020204" pitchFamily="34" charset="0"/>
              </a:rPr>
              <a:t>evaluating and verifying that a software product or application does what it is supposed to do</a:t>
            </a:r>
            <a:r>
              <a:rPr lang="en-IN" b="0" i="0" dirty="0">
                <a:effectLst/>
                <a:latin typeface="arial" panose="020B0604020202020204" pitchFamily="34" charset="0"/>
              </a:rPr>
              <a:t>. The benefits of testing include preventing bugs, reducing development costs and improving performance.</a:t>
            </a:r>
          </a:p>
          <a:p>
            <a:br>
              <a:rPr lang="en-IN" b="0" i="0" dirty="0">
                <a:solidFill>
                  <a:srgbClr val="202124"/>
                </a:solidFill>
                <a:effectLst/>
                <a:latin typeface="arial" panose="020B0604020202020204" pitchFamily="34" charset="0"/>
              </a:rPr>
            </a:br>
            <a:endParaRPr lang="en-IN" dirty="0"/>
          </a:p>
        </p:txBody>
      </p:sp>
      <p:sp>
        <p:nvSpPr>
          <p:cNvPr id="6" name="TextBox 5">
            <a:extLst>
              <a:ext uri="{FF2B5EF4-FFF2-40B4-BE49-F238E27FC236}">
                <a16:creationId xmlns:a16="http://schemas.microsoft.com/office/drawing/2014/main" id="{2E89229C-81FB-4E49-5518-CCB0CE211E12}"/>
              </a:ext>
            </a:extLst>
          </p:cNvPr>
          <p:cNvSpPr txBox="1"/>
          <p:nvPr/>
        </p:nvSpPr>
        <p:spPr>
          <a:xfrm>
            <a:off x="3980330" y="3882643"/>
            <a:ext cx="7010399" cy="1200329"/>
          </a:xfrm>
          <a:prstGeom prst="rect">
            <a:avLst/>
          </a:prstGeom>
          <a:noFill/>
        </p:spPr>
        <p:txBody>
          <a:bodyPr wrap="square">
            <a:spAutoFit/>
          </a:bodyPr>
          <a:lstStyle/>
          <a:p>
            <a:r>
              <a:rPr lang="en-US" b="0" i="0" dirty="0">
                <a:effectLst/>
                <a:latin typeface="arial" panose="020B0604020202020204" pitchFamily="34" charset="0"/>
              </a:rPr>
              <a:t> *  A primary purpose of testing is to detect </a:t>
            </a:r>
            <a:r>
              <a:rPr lang="en-US" b="1" i="0" dirty="0">
                <a:effectLst/>
                <a:latin typeface="arial" panose="020B0604020202020204" pitchFamily="34" charset="0"/>
              </a:rPr>
              <a:t>software failures</a:t>
            </a:r>
            <a:r>
              <a:rPr lang="en-US" b="0" i="0" dirty="0">
                <a:effectLst/>
                <a:latin typeface="arial" panose="020B0604020202020204" pitchFamily="34" charset="0"/>
              </a:rPr>
              <a:t> so that defects may be discovered and corrected. Testing cannot establish that a product functions properly under all conditions, but only that it does not function properly under specific conditions</a:t>
            </a:r>
            <a:endParaRPr lang="en-IN" dirty="0"/>
          </a:p>
        </p:txBody>
      </p:sp>
    </p:spTree>
    <p:extLst>
      <p:ext uri="{BB962C8B-B14F-4D97-AF65-F5344CB8AC3E}">
        <p14:creationId xmlns:p14="http://schemas.microsoft.com/office/powerpoint/2010/main" val="541970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2BC1B-EF78-CE20-66E5-B68F85D1354F}"/>
              </a:ext>
            </a:extLst>
          </p:cNvPr>
          <p:cNvSpPr>
            <a:spLocks noGrp="1"/>
          </p:cNvSpPr>
          <p:nvPr>
            <p:ph type="title"/>
          </p:nvPr>
        </p:nvSpPr>
        <p:spPr/>
        <p:txBody>
          <a:bodyPr/>
          <a:lstStyle/>
          <a:p>
            <a:r>
              <a:rPr lang="en-US" b="1" dirty="0"/>
              <a:t>Importance of Software Testing</a:t>
            </a:r>
            <a:endParaRPr lang="en-IN" b="1" dirty="0"/>
          </a:p>
        </p:txBody>
      </p:sp>
      <p:sp>
        <p:nvSpPr>
          <p:cNvPr id="4" name="TextBox 3">
            <a:extLst>
              <a:ext uri="{FF2B5EF4-FFF2-40B4-BE49-F238E27FC236}">
                <a16:creationId xmlns:a16="http://schemas.microsoft.com/office/drawing/2014/main" id="{ECD240C7-BF1D-FE22-EFA4-20DB86282474}"/>
              </a:ext>
            </a:extLst>
          </p:cNvPr>
          <p:cNvSpPr txBox="1"/>
          <p:nvPr/>
        </p:nvSpPr>
        <p:spPr>
          <a:xfrm>
            <a:off x="646111" y="1853248"/>
            <a:ext cx="8328212" cy="923330"/>
          </a:xfrm>
          <a:prstGeom prst="rect">
            <a:avLst/>
          </a:prstGeom>
          <a:noFill/>
        </p:spPr>
        <p:txBody>
          <a:bodyPr wrap="square">
            <a:spAutoFit/>
          </a:bodyPr>
          <a:lstStyle/>
          <a:p>
            <a:r>
              <a:rPr lang="en-US" b="1" i="0" dirty="0">
                <a:effectLst/>
                <a:latin typeface="arial" panose="020B0604020202020204" pitchFamily="34" charset="0"/>
              </a:rPr>
              <a:t>It assures the quality of the product and satisfies the customers as well as users</a:t>
            </a:r>
            <a:r>
              <a:rPr lang="en-US" b="0" i="0" dirty="0">
                <a:effectLst/>
                <a:latin typeface="arial" panose="020B0604020202020204" pitchFamily="34" charset="0"/>
              </a:rPr>
              <a:t>. Also, it promises better business optimization (less maintenance cost), reliability, and superior user experience.</a:t>
            </a:r>
            <a:endParaRPr lang="en-IN" dirty="0"/>
          </a:p>
        </p:txBody>
      </p:sp>
      <p:sp>
        <p:nvSpPr>
          <p:cNvPr id="6" name="TextBox 5">
            <a:extLst>
              <a:ext uri="{FF2B5EF4-FFF2-40B4-BE49-F238E27FC236}">
                <a16:creationId xmlns:a16="http://schemas.microsoft.com/office/drawing/2014/main" id="{4EB0B4F8-605A-E680-E439-CD1230538B36}"/>
              </a:ext>
            </a:extLst>
          </p:cNvPr>
          <p:cNvSpPr txBox="1"/>
          <p:nvPr/>
        </p:nvSpPr>
        <p:spPr>
          <a:xfrm>
            <a:off x="646111" y="3161445"/>
            <a:ext cx="7333130" cy="2031325"/>
          </a:xfrm>
          <a:prstGeom prst="rect">
            <a:avLst/>
          </a:prstGeom>
          <a:noFill/>
        </p:spPr>
        <p:txBody>
          <a:bodyPr wrap="square">
            <a:spAutoFit/>
          </a:bodyPr>
          <a:lstStyle/>
          <a:p>
            <a:pPr algn="l">
              <a:buFont typeface="Arial" panose="020B0604020202020204" pitchFamily="34" charset="0"/>
              <a:buChar char="•"/>
            </a:pPr>
            <a:r>
              <a:rPr lang="en-US" b="0" i="0" dirty="0">
                <a:effectLst/>
                <a:latin typeface="arial" panose="020B0604020202020204" pitchFamily="34" charset="0"/>
              </a:rPr>
              <a:t>Saves Money. First and foremost, software testing saves money. ...</a:t>
            </a:r>
          </a:p>
          <a:p>
            <a:pPr algn="l">
              <a:buFont typeface="Arial" panose="020B0604020202020204" pitchFamily="34" charset="0"/>
              <a:buChar char="•"/>
            </a:pPr>
            <a:r>
              <a:rPr lang="en-US" b="0" i="0" dirty="0">
                <a:effectLst/>
                <a:latin typeface="arial" panose="020B0604020202020204" pitchFamily="34" charset="0"/>
              </a:rPr>
              <a:t>Inspires Customer Confidence and Satisfaction. That translates directly to your customers. ...</a:t>
            </a:r>
          </a:p>
          <a:p>
            <a:pPr algn="l">
              <a:buFont typeface="Arial" panose="020B0604020202020204" pitchFamily="34" charset="0"/>
              <a:buChar char="•"/>
            </a:pPr>
            <a:r>
              <a:rPr lang="en-US" b="0" i="0" dirty="0">
                <a:effectLst/>
                <a:latin typeface="arial" panose="020B0604020202020204" pitchFamily="34" charset="0"/>
              </a:rPr>
              <a:t>Improves Security. ...</a:t>
            </a:r>
          </a:p>
          <a:p>
            <a:pPr algn="l">
              <a:buFont typeface="Arial" panose="020B0604020202020204" pitchFamily="34" charset="0"/>
              <a:buChar char="•"/>
            </a:pPr>
            <a:r>
              <a:rPr lang="en-US" b="0" i="0" dirty="0">
                <a:effectLst/>
                <a:latin typeface="arial" panose="020B0604020202020204" pitchFamily="34" charset="0"/>
              </a:rPr>
              <a:t>Improves Product Quality.</a:t>
            </a:r>
          </a:p>
          <a:p>
            <a:br>
              <a:rPr lang="en-US" dirty="0"/>
            </a:br>
            <a:endParaRPr lang="en-IN" dirty="0"/>
          </a:p>
        </p:txBody>
      </p:sp>
    </p:spTree>
    <p:extLst>
      <p:ext uri="{BB962C8B-B14F-4D97-AF65-F5344CB8AC3E}">
        <p14:creationId xmlns:p14="http://schemas.microsoft.com/office/powerpoint/2010/main" val="1853226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42FD6-5BA2-9E01-AE83-B3E0C50188E6}"/>
              </a:ext>
            </a:extLst>
          </p:cNvPr>
          <p:cNvSpPr>
            <a:spLocks noGrp="1"/>
          </p:cNvSpPr>
          <p:nvPr>
            <p:ph type="title"/>
          </p:nvPr>
        </p:nvSpPr>
        <p:spPr/>
        <p:txBody>
          <a:bodyPr/>
          <a:lstStyle/>
          <a:p>
            <a:r>
              <a:rPr lang="en-US" b="1" dirty="0">
                <a:solidFill>
                  <a:schemeClr val="accent5">
                    <a:lumMod val="75000"/>
                  </a:schemeClr>
                </a:solidFill>
              </a:rPr>
              <a:t>Testing and Quality</a:t>
            </a:r>
            <a:endParaRPr lang="en-IN" b="1" dirty="0">
              <a:solidFill>
                <a:schemeClr val="accent5">
                  <a:lumMod val="75000"/>
                </a:schemeClr>
              </a:solidFill>
            </a:endParaRPr>
          </a:p>
        </p:txBody>
      </p:sp>
      <p:graphicFrame>
        <p:nvGraphicFramePr>
          <p:cNvPr id="3" name="Table 2">
            <a:extLst>
              <a:ext uri="{FF2B5EF4-FFF2-40B4-BE49-F238E27FC236}">
                <a16:creationId xmlns:a16="http://schemas.microsoft.com/office/drawing/2014/main" id="{5813DF25-BE55-AC72-3E0B-595CB70E3C62}"/>
              </a:ext>
            </a:extLst>
          </p:cNvPr>
          <p:cNvGraphicFramePr>
            <a:graphicFrameLocks noGrp="1"/>
          </p:cNvGraphicFramePr>
          <p:nvPr>
            <p:extLst>
              <p:ext uri="{D42A27DB-BD31-4B8C-83A1-F6EECF244321}">
                <p14:modId xmlns:p14="http://schemas.microsoft.com/office/powerpoint/2010/main" val="34426897"/>
              </p:ext>
            </p:extLst>
          </p:nvPr>
        </p:nvGraphicFramePr>
        <p:xfrm>
          <a:off x="1290918" y="1649507"/>
          <a:ext cx="9144000" cy="4558331"/>
        </p:xfrm>
        <a:graphic>
          <a:graphicData uri="http://schemas.openxmlformats.org/drawingml/2006/table">
            <a:tbl>
              <a:tblPr/>
              <a:tblGrid>
                <a:gridCol w="3048000">
                  <a:extLst>
                    <a:ext uri="{9D8B030D-6E8A-4147-A177-3AD203B41FA5}">
                      <a16:colId xmlns:a16="http://schemas.microsoft.com/office/drawing/2014/main" val="3840575537"/>
                    </a:ext>
                  </a:extLst>
                </a:gridCol>
                <a:gridCol w="3048000">
                  <a:extLst>
                    <a:ext uri="{9D8B030D-6E8A-4147-A177-3AD203B41FA5}">
                      <a16:colId xmlns:a16="http://schemas.microsoft.com/office/drawing/2014/main" val="1564069934"/>
                    </a:ext>
                  </a:extLst>
                </a:gridCol>
                <a:gridCol w="3048000">
                  <a:extLst>
                    <a:ext uri="{9D8B030D-6E8A-4147-A177-3AD203B41FA5}">
                      <a16:colId xmlns:a16="http://schemas.microsoft.com/office/drawing/2014/main" val="2108915819"/>
                    </a:ext>
                  </a:extLst>
                </a:gridCol>
              </a:tblGrid>
              <a:tr h="322001">
                <a:tc>
                  <a:txBody>
                    <a:bodyPr/>
                    <a:lstStyle/>
                    <a:p>
                      <a:pPr algn="l" fontAlgn="t"/>
                      <a:r>
                        <a:rPr lang="en-IN" sz="1600" dirty="0">
                          <a:solidFill>
                            <a:schemeClr val="bg1"/>
                          </a:solidFill>
                          <a:effectLst/>
                          <a:latin typeface="Arial" panose="020B0604020202020204" pitchFamily="34" charset="0"/>
                          <a:cs typeface="Arial" panose="020B0604020202020204" pitchFamily="34" charset="0"/>
                        </a:rPr>
                        <a:t>Quality Assurance</a:t>
                      </a:r>
                    </a:p>
                  </a:txBody>
                  <a:tcPr marL="26472" marR="26472" marT="26472" marB="2647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l" fontAlgn="t"/>
                      <a:r>
                        <a:rPr lang="en-IN" sz="1600" dirty="0">
                          <a:solidFill>
                            <a:schemeClr val="bg1"/>
                          </a:solidFill>
                          <a:effectLst/>
                          <a:latin typeface="Arial" panose="020B0604020202020204" pitchFamily="34" charset="0"/>
                          <a:cs typeface="Arial" panose="020B0604020202020204" pitchFamily="34" charset="0"/>
                        </a:rPr>
                        <a:t>Quality Control</a:t>
                      </a:r>
                    </a:p>
                  </a:txBody>
                  <a:tcPr marL="26472" marR="26472" marT="26472" marB="2647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l" fontAlgn="t"/>
                      <a:r>
                        <a:rPr lang="en-IN" sz="1600" dirty="0">
                          <a:solidFill>
                            <a:schemeClr val="bg1"/>
                          </a:solidFill>
                          <a:effectLst/>
                          <a:latin typeface="Arial" panose="020B0604020202020204" pitchFamily="34" charset="0"/>
                          <a:cs typeface="Arial" panose="020B0604020202020204" pitchFamily="34" charset="0"/>
                        </a:rPr>
                        <a:t>Testing</a:t>
                      </a:r>
                    </a:p>
                  </a:txBody>
                  <a:tcPr marL="26472" marR="26472" marT="26472" marB="2647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3665073199"/>
                  </a:ext>
                </a:extLst>
              </a:tr>
              <a:tr h="1737613">
                <a:tc>
                  <a:txBody>
                    <a:bodyPr/>
                    <a:lstStyle/>
                    <a:p>
                      <a:pPr fontAlgn="t"/>
                      <a:r>
                        <a:rPr lang="en-US" sz="1600" dirty="0">
                          <a:solidFill>
                            <a:schemeClr val="tx1"/>
                          </a:solidFill>
                          <a:effectLst/>
                          <a:latin typeface="Arial" panose="020B0604020202020204" pitchFamily="34" charset="0"/>
                          <a:cs typeface="Arial" panose="020B0604020202020204" pitchFamily="34" charset="0"/>
                        </a:rPr>
                        <a:t>QA includes activities that ensure the implementation of processes, procedures and standards in context to verification of developed software and intended requirements.</a:t>
                      </a:r>
                    </a:p>
                  </a:txBody>
                  <a:tcPr marL="26472" marR="26472" marT="26472" marB="2647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600" dirty="0">
                          <a:solidFill>
                            <a:schemeClr val="tx1"/>
                          </a:solidFill>
                          <a:effectLst/>
                          <a:latin typeface="Arial" panose="020B0604020202020204" pitchFamily="34" charset="0"/>
                          <a:cs typeface="Arial" panose="020B0604020202020204" pitchFamily="34" charset="0"/>
                        </a:rPr>
                        <a:t>It includes activities that ensure the verification of a developed software with respect to documented (or not in some cases) requirements.</a:t>
                      </a:r>
                    </a:p>
                  </a:txBody>
                  <a:tcPr marL="26472" marR="26472" marT="26472" marB="2647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600">
                          <a:solidFill>
                            <a:schemeClr val="tx1"/>
                          </a:solidFill>
                          <a:effectLst/>
                          <a:latin typeface="Arial" panose="020B0604020202020204" pitchFamily="34" charset="0"/>
                          <a:cs typeface="Arial" panose="020B0604020202020204" pitchFamily="34" charset="0"/>
                        </a:rPr>
                        <a:t>It includes activities that ensure the identification of bugs/error/defects in a software.</a:t>
                      </a:r>
                    </a:p>
                  </a:txBody>
                  <a:tcPr marL="26472" marR="26472" marT="26472" marB="2647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660348014"/>
                  </a:ext>
                </a:extLst>
              </a:tr>
              <a:tr h="1608369">
                <a:tc>
                  <a:txBody>
                    <a:bodyPr/>
                    <a:lstStyle/>
                    <a:p>
                      <a:pPr fontAlgn="t"/>
                      <a:r>
                        <a:rPr lang="en-US" sz="1600">
                          <a:solidFill>
                            <a:schemeClr val="tx1"/>
                          </a:solidFill>
                          <a:effectLst/>
                          <a:latin typeface="Arial" panose="020B0604020202020204" pitchFamily="34" charset="0"/>
                          <a:cs typeface="Arial" panose="020B0604020202020204" pitchFamily="34" charset="0"/>
                        </a:rPr>
                        <a:t>Focuses on processes and procedures rather than conducting actual testing on the system.</a:t>
                      </a:r>
                    </a:p>
                  </a:txBody>
                  <a:tcPr marL="26472" marR="26472" marT="26472" marB="2647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600">
                          <a:solidFill>
                            <a:schemeClr val="tx1"/>
                          </a:solidFill>
                          <a:effectLst/>
                          <a:latin typeface="Arial" panose="020B0604020202020204" pitchFamily="34" charset="0"/>
                          <a:cs typeface="Arial" panose="020B0604020202020204" pitchFamily="34" charset="0"/>
                        </a:rPr>
                        <a:t>Focuses on actual testing by executing the software with an aim to identify bug/defect through implementation of procedures and process.</a:t>
                      </a:r>
                    </a:p>
                  </a:txBody>
                  <a:tcPr marL="26472" marR="26472" marT="26472" marB="2647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1600" dirty="0">
                          <a:solidFill>
                            <a:schemeClr val="tx1"/>
                          </a:solidFill>
                          <a:effectLst/>
                          <a:latin typeface="Arial" panose="020B0604020202020204" pitchFamily="34" charset="0"/>
                          <a:cs typeface="Arial" panose="020B0604020202020204" pitchFamily="34" charset="0"/>
                        </a:rPr>
                        <a:t>Focuses on actual testing.</a:t>
                      </a:r>
                    </a:p>
                  </a:txBody>
                  <a:tcPr marL="26472" marR="26472" marT="26472" marB="2647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731374540"/>
                  </a:ext>
                </a:extLst>
              </a:tr>
              <a:tr h="445174">
                <a:tc>
                  <a:txBody>
                    <a:bodyPr/>
                    <a:lstStyle/>
                    <a:p>
                      <a:pPr fontAlgn="t"/>
                      <a:r>
                        <a:rPr lang="en-IN" sz="1600">
                          <a:solidFill>
                            <a:schemeClr val="tx1"/>
                          </a:solidFill>
                          <a:effectLst/>
                          <a:latin typeface="Arial" panose="020B0604020202020204" pitchFamily="34" charset="0"/>
                          <a:cs typeface="Arial" panose="020B0604020202020204" pitchFamily="34" charset="0"/>
                        </a:rPr>
                        <a:t>Process-oriented activities.</a:t>
                      </a:r>
                    </a:p>
                  </a:txBody>
                  <a:tcPr marL="26472" marR="26472" marT="26472" marB="2647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1600">
                          <a:solidFill>
                            <a:schemeClr val="tx1"/>
                          </a:solidFill>
                          <a:effectLst/>
                          <a:latin typeface="Arial" panose="020B0604020202020204" pitchFamily="34" charset="0"/>
                          <a:cs typeface="Arial" panose="020B0604020202020204" pitchFamily="34" charset="0"/>
                        </a:rPr>
                        <a:t>Product-oriented activities.</a:t>
                      </a:r>
                    </a:p>
                  </a:txBody>
                  <a:tcPr marL="26472" marR="26472" marT="26472" marB="2647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1600">
                          <a:solidFill>
                            <a:schemeClr val="tx1"/>
                          </a:solidFill>
                          <a:effectLst/>
                          <a:latin typeface="Arial" panose="020B0604020202020204" pitchFamily="34" charset="0"/>
                          <a:cs typeface="Arial" panose="020B0604020202020204" pitchFamily="34" charset="0"/>
                        </a:rPr>
                        <a:t>Product-oriented activities.</a:t>
                      </a:r>
                    </a:p>
                  </a:txBody>
                  <a:tcPr marL="26472" marR="26472" marT="26472" marB="2647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762879381"/>
                  </a:ext>
                </a:extLst>
              </a:tr>
              <a:tr h="445174">
                <a:tc>
                  <a:txBody>
                    <a:bodyPr/>
                    <a:lstStyle/>
                    <a:p>
                      <a:pPr fontAlgn="t"/>
                      <a:r>
                        <a:rPr lang="en-IN" sz="1600">
                          <a:solidFill>
                            <a:schemeClr val="tx1"/>
                          </a:solidFill>
                          <a:effectLst/>
                          <a:latin typeface="Arial" panose="020B0604020202020204" pitchFamily="34" charset="0"/>
                          <a:cs typeface="Arial" panose="020B0604020202020204" pitchFamily="34" charset="0"/>
                        </a:rPr>
                        <a:t>Preventive activities.</a:t>
                      </a:r>
                    </a:p>
                  </a:txBody>
                  <a:tcPr marL="26472" marR="26472" marT="26472" marB="2647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600">
                          <a:solidFill>
                            <a:schemeClr val="tx1"/>
                          </a:solidFill>
                          <a:effectLst/>
                          <a:latin typeface="Arial" panose="020B0604020202020204" pitchFamily="34" charset="0"/>
                          <a:cs typeface="Arial" panose="020B0604020202020204" pitchFamily="34" charset="0"/>
                        </a:rPr>
                        <a:t>It is a corrective process.</a:t>
                      </a:r>
                    </a:p>
                  </a:txBody>
                  <a:tcPr marL="26472" marR="26472" marT="26472" marB="2647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600" dirty="0">
                          <a:solidFill>
                            <a:schemeClr val="tx1"/>
                          </a:solidFill>
                          <a:effectLst/>
                          <a:latin typeface="Arial" panose="020B0604020202020204" pitchFamily="34" charset="0"/>
                          <a:cs typeface="Arial" panose="020B0604020202020204" pitchFamily="34" charset="0"/>
                        </a:rPr>
                        <a:t>It is a preventive process.</a:t>
                      </a:r>
                    </a:p>
                  </a:txBody>
                  <a:tcPr marL="26472" marR="26472" marT="26472" marB="2647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140334080"/>
                  </a:ext>
                </a:extLst>
              </a:tr>
            </a:tbl>
          </a:graphicData>
        </a:graphic>
      </p:graphicFrame>
    </p:spTree>
    <p:extLst>
      <p:ext uri="{BB962C8B-B14F-4D97-AF65-F5344CB8AC3E}">
        <p14:creationId xmlns:p14="http://schemas.microsoft.com/office/powerpoint/2010/main" val="1364853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E5F69-D8F6-7449-7FF4-43C4EAF46C71}"/>
              </a:ext>
            </a:extLst>
          </p:cNvPr>
          <p:cNvSpPr>
            <a:spLocks noGrp="1"/>
          </p:cNvSpPr>
          <p:nvPr>
            <p:ph type="title"/>
          </p:nvPr>
        </p:nvSpPr>
        <p:spPr/>
        <p:txBody>
          <a:bodyPr/>
          <a:lstStyle/>
          <a:p>
            <a:r>
              <a:rPr lang="en-US" b="1" dirty="0">
                <a:solidFill>
                  <a:srgbClr val="FFFF00"/>
                </a:solidFill>
              </a:rPr>
              <a:t>Perceptions of Quality Software</a:t>
            </a:r>
            <a:endParaRPr lang="en-IN" b="1" dirty="0">
              <a:solidFill>
                <a:srgbClr val="FFFF00"/>
              </a:solidFill>
            </a:endParaRPr>
          </a:p>
        </p:txBody>
      </p:sp>
      <p:sp>
        <p:nvSpPr>
          <p:cNvPr id="4" name="TextBox 3">
            <a:extLst>
              <a:ext uri="{FF2B5EF4-FFF2-40B4-BE49-F238E27FC236}">
                <a16:creationId xmlns:a16="http://schemas.microsoft.com/office/drawing/2014/main" id="{AAACA606-16CA-E6CD-F466-20FED618515C}"/>
              </a:ext>
            </a:extLst>
          </p:cNvPr>
          <p:cNvSpPr txBox="1"/>
          <p:nvPr/>
        </p:nvSpPr>
        <p:spPr>
          <a:xfrm>
            <a:off x="646110" y="1853248"/>
            <a:ext cx="9288465" cy="3662541"/>
          </a:xfrm>
          <a:prstGeom prst="rect">
            <a:avLst/>
          </a:prstGeom>
          <a:noFill/>
        </p:spPr>
        <p:txBody>
          <a:bodyPr wrap="square">
            <a:spAutoFit/>
          </a:bodyPr>
          <a:lstStyle/>
          <a:p>
            <a:r>
              <a:rPr lang="en-IN" dirty="0">
                <a:latin typeface="Arial" panose="020B0604020202020204" pitchFamily="34" charset="0"/>
                <a:ea typeface="Calibri" panose="020F0502020204030204" pitchFamily="34" charset="0"/>
                <a:cs typeface="Arial" panose="020B0604020202020204" pitchFamily="34" charset="0"/>
              </a:rPr>
              <a:t>    A</a:t>
            </a:r>
            <a:r>
              <a:rPr lang="en-IN" sz="1800" dirty="0">
                <a:effectLst/>
                <a:latin typeface="Arial" panose="020B0604020202020204" pitchFamily="34" charset="0"/>
                <a:ea typeface="Calibri" panose="020F0502020204030204" pitchFamily="34" charset="0"/>
                <a:cs typeface="Arial" panose="020B0604020202020204" pitchFamily="34" charset="0"/>
              </a:rPr>
              <a:t>s a waste of effort and time, as they are perceived to not contribute to the produc</a:t>
            </a:r>
            <a:r>
              <a:rPr lang="en-IN" dirty="0">
                <a:latin typeface="Arial" panose="020B0604020202020204" pitchFamily="34" charset="0"/>
                <a:ea typeface="Calibri" panose="020F0502020204030204" pitchFamily="34" charset="0"/>
                <a:cs typeface="Arial" panose="020B0604020202020204" pitchFamily="34" charset="0"/>
              </a:rPr>
              <a:t>tion</a:t>
            </a:r>
            <a:endParaRPr lang="en-IN" sz="800" dirty="0">
              <a:effectLst/>
              <a:latin typeface="Arial" panose="020B0604020202020204" pitchFamily="34" charset="0"/>
              <a:ea typeface="Calibri" panose="020F0502020204030204" pitchFamily="34" charset="0"/>
              <a:cs typeface="Arial" panose="020B0604020202020204" pitchFamily="34" charset="0"/>
            </a:endParaRPr>
          </a:p>
          <a:p>
            <a:r>
              <a:rPr lang="en-IN" sz="1800" dirty="0">
                <a:effectLst/>
                <a:latin typeface="Arial" panose="020B0604020202020204" pitchFamily="34" charset="0"/>
                <a:ea typeface="Calibri" panose="020F0502020204030204" pitchFamily="34" charset="0"/>
                <a:cs typeface="Arial" panose="020B0604020202020204" pitchFamily="34" charset="0"/>
              </a:rPr>
              <a:t>of quality software – they are a bureaucratic overhead to meet the requirements</a:t>
            </a:r>
            <a:endParaRPr lang="en-IN" sz="800" dirty="0">
              <a:effectLst/>
              <a:latin typeface="Arial" panose="020B0604020202020204" pitchFamily="34" charset="0"/>
              <a:ea typeface="Calibri" panose="020F0502020204030204" pitchFamily="34" charset="0"/>
              <a:cs typeface="Arial" panose="020B0604020202020204" pitchFamily="34" charset="0"/>
            </a:endParaRPr>
          </a:p>
          <a:p>
            <a:r>
              <a:rPr lang="en-IN" sz="1800" dirty="0">
                <a:effectLst/>
                <a:latin typeface="Arial" panose="020B0604020202020204" pitchFamily="34" charset="0"/>
                <a:ea typeface="Calibri" panose="020F0502020204030204" pitchFamily="34" charset="0"/>
                <a:cs typeface="Arial" panose="020B0604020202020204" pitchFamily="34" charset="0"/>
              </a:rPr>
              <a:t>of the (unnecessary) quality management system.</a:t>
            </a:r>
          </a:p>
          <a:p>
            <a:endParaRPr lang="en-IN" sz="800" dirty="0">
              <a:effectLst/>
              <a:latin typeface="Arial" panose="020B0604020202020204" pitchFamily="34" charset="0"/>
              <a:ea typeface="Calibri" panose="020F0502020204030204" pitchFamily="34" charset="0"/>
              <a:cs typeface="Arial" panose="020B0604020202020204" pitchFamily="34" charset="0"/>
            </a:endParaRPr>
          </a:p>
          <a:p>
            <a:r>
              <a:rPr lang="en-IN" sz="1800" dirty="0">
                <a:effectLst/>
                <a:latin typeface="Arial" panose="020B0604020202020204" pitchFamily="34" charset="0"/>
                <a:ea typeface="Calibri" panose="020F0502020204030204" pitchFamily="34" charset="0"/>
                <a:cs typeface="Arial" panose="020B0604020202020204" pitchFamily="34" charset="0"/>
              </a:rPr>
              <a:t>   If required to retain certification (or if strongly supported by management), devel</a:t>
            </a:r>
            <a:r>
              <a:rPr lang="en-IN" dirty="0">
                <a:latin typeface="Arial" panose="020B0604020202020204" pitchFamily="34" charset="0"/>
                <a:ea typeface="Calibri" panose="020F0502020204030204" pitchFamily="34" charset="0"/>
                <a:cs typeface="Arial" panose="020B0604020202020204" pitchFamily="34" charset="0"/>
              </a:rPr>
              <a:t>opers</a:t>
            </a:r>
            <a:endParaRPr lang="en-IN" sz="800" dirty="0">
              <a:effectLst/>
              <a:latin typeface="Arial" panose="020B0604020202020204" pitchFamily="34" charset="0"/>
              <a:ea typeface="Calibri" panose="020F0502020204030204" pitchFamily="34" charset="0"/>
              <a:cs typeface="Arial" panose="020B0604020202020204" pitchFamily="34" charset="0"/>
            </a:endParaRPr>
          </a:p>
          <a:p>
            <a:r>
              <a:rPr lang="en-IN" sz="1800" dirty="0">
                <a:effectLst/>
                <a:latin typeface="Arial" panose="020B0604020202020204" pitchFamily="34" charset="0"/>
                <a:ea typeface="Calibri" panose="020F0502020204030204" pitchFamily="34" charset="0"/>
                <a:cs typeface="Arial" panose="020B0604020202020204" pitchFamily="34" charset="0"/>
              </a:rPr>
              <a:t>will accommodate ways and means of producing the minimum required to</a:t>
            </a:r>
            <a:endParaRPr lang="en-IN" sz="800" dirty="0">
              <a:effectLst/>
              <a:latin typeface="Arial" panose="020B0604020202020204" pitchFamily="34" charset="0"/>
              <a:ea typeface="Calibri" panose="020F0502020204030204" pitchFamily="34" charset="0"/>
              <a:cs typeface="Arial" panose="020B0604020202020204" pitchFamily="34" charset="0"/>
            </a:endParaRPr>
          </a:p>
          <a:p>
            <a:r>
              <a:rPr lang="en-IN" sz="1800" dirty="0">
                <a:effectLst/>
                <a:latin typeface="Arial" panose="020B0604020202020204" pitchFamily="34" charset="0"/>
                <a:ea typeface="Calibri" panose="020F0502020204030204" pitchFamily="34" charset="0"/>
                <a:cs typeface="Arial" panose="020B0604020202020204" pitchFamily="34" charset="0"/>
              </a:rPr>
              <a:t>satisfy the system (even to the extent of having one person in the team assigned to</a:t>
            </a:r>
            <a:endParaRPr lang="en-IN" sz="800" dirty="0">
              <a:effectLst/>
              <a:latin typeface="Arial" panose="020B0604020202020204" pitchFamily="34" charset="0"/>
              <a:ea typeface="Calibri" panose="020F0502020204030204" pitchFamily="34" charset="0"/>
              <a:cs typeface="Arial" panose="020B0604020202020204" pitchFamily="34" charset="0"/>
            </a:endParaRPr>
          </a:p>
          <a:p>
            <a:r>
              <a:rPr lang="en-IN" sz="1800" dirty="0">
                <a:effectLst/>
                <a:latin typeface="Arial" panose="020B0604020202020204" pitchFamily="34" charset="0"/>
                <a:ea typeface="Calibri" panose="020F0502020204030204" pitchFamily="34" charset="0"/>
                <a:cs typeface="Arial" panose="020B0604020202020204" pitchFamily="34" charset="0"/>
              </a:rPr>
              <a:t>address the quality management system requirements).</a:t>
            </a:r>
          </a:p>
          <a:p>
            <a:endParaRPr lang="en-IN" sz="800" dirty="0">
              <a:effectLst/>
              <a:latin typeface="Arial" panose="020B0604020202020204" pitchFamily="34" charset="0"/>
              <a:ea typeface="Calibri" panose="020F0502020204030204" pitchFamily="34" charset="0"/>
              <a:cs typeface="Arial" panose="020B0604020202020204" pitchFamily="34" charset="0"/>
            </a:endParaRPr>
          </a:p>
          <a:p>
            <a:r>
              <a:rPr lang="en-IN" sz="1800" dirty="0">
                <a:effectLst/>
                <a:latin typeface="Arial" panose="020B0604020202020204" pitchFamily="34" charset="0"/>
                <a:ea typeface="Calibri" panose="020F0502020204030204" pitchFamily="34" charset="0"/>
                <a:cs typeface="Arial" panose="020B0604020202020204" pitchFamily="34" charset="0"/>
              </a:rPr>
              <a:t>   Particularly worrying in relation to this attitude is the fact that management often</a:t>
            </a:r>
            <a:endParaRPr lang="en-IN" sz="800" dirty="0">
              <a:effectLst/>
              <a:latin typeface="Arial" panose="020B0604020202020204" pitchFamily="34" charset="0"/>
              <a:ea typeface="Calibri" panose="020F0502020204030204" pitchFamily="34" charset="0"/>
              <a:cs typeface="Arial" panose="020B0604020202020204" pitchFamily="34" charset="0"/>
            </a:endParaRPr>
          </a:p>
          <a:p>
            <a:r>
              <a:rPr lang="en-IN" sz="1800" dirty="0">
                <a:effectLst/>
                <a:latin typeface="Arial" panose="020B0604020202020204" pitchFamily="34" charset="0"/>
                <a:ea typeface="Calibri" panose="020F0502020204030204" pitchFamily="34" charset="0"/>
                <a:cs typeface="Arial" panose="020B0604020202020204" pitchFamily="34" charset="0"/>
              </a:rPr>
              <a:t>appear unaware of their developers’ opinions of software quality. Management tend</a:t>
            </a:r>
            <a:endParaRPr lang="en-IN" sz="800" dirty="0">
              <a:effectLst/>
              <a:latin typeface="Arial" panose="020B0604020202020204" pitchFamily="34" charset="0"/>
              <a:ea typeface="Calibri" panose="020F0502020204030204" pitchFamily="34" charset="0"/>
              <a:cs typeface="Arial" panose="020B0604020202020204" pitchFamily="34" charset="0"/>
            </a:endParaRPr>
          </a:p>
          <a:p>
            <a:r>
              <a:rPr lang="en-IN" sz="1800" dirty="0">
                <a:effectLst/>
                <a:latin typeface="Arial" panose="020B0604020202020204" pitchFamily="34" charset="0"/>
                <a:ea typeface="Calibri" panose="020F0502020204030204" pitchFamily="34" charset="0"/>
                <a:cs typeface="Arial" panose="020B0604020202020204" pitchFamily="34" charset="0"/>
              </a:rPr>
              <a:t>to be positive about the quality management system, to believe that it does contribute</a:t>
            </a:r>
            <a:endParaRPr lang="en-IN" sz="800" dirty="0">
              <a:effectLst/>
              <a:latin typeface="Arial" panose="020B0604020202020204" pitchFamily="34" charset="0"/>
              <a:ea typeface="Calibri" panose="020F0502020204030204" pitchFamily="34" charset="0"/>
              <a:cs typeface="Arial" panose="020B0604020202020204" pitchFamily="34" charset="0"/>
            </a:endParaRPr>
          </a:p>
          <a:p>
            <a:r>
              <a:rPr lang="en-IN" sz="1800" dirty="0">
                <a:effectLst/>
                <a:latin typeface="Arial" panose="020B0604020202020204" pitchFamily="34" charset="0"/>
                <a:ea typeface="Calibri" panose="020F0502020204030204" pitchFamily="34" charset="0"/>
                <a:cs typeface="Arial" panose="020B0604020202020204" pitchFamily="34" charset="0"/>
              </a:rPr>
              <a:t>directly to the quality of the software and to under-estimate the amount of work</a:t>
            </a:r>
            <a:endParaRPr lang="en-IN" sz="800" dirty="0">
              <a:effectLst/>
              <a:latin typeface="Arial" panose="020B0604020202020204" pitchFamily="34" charset="0"/>
              <a:ea typeface="Calibri" panose="020F0502020204030204" pitchFamily="34" charset="0"/>
              <a:cs typeface="Arial" panose="020B0604020202020204" pitchFamily="34" charset="0"/>
            </a:endParaRPr>
          </a:p>
          <a:p>
            <a:r>
              <a:rPr lang="en-IN" sz="1800" dirty="0">
                <a:effectLst/>
                <a:latin typeface="Arial" panose="020B0604020202020204" pitchFamily="34" charset="0"/>
                <a:ea typeface="Calibri" panose="020F0502020204030204" pitchFamily="34" charset="0"/>
                <a:cs typeface="Arial" panose="020B0604020202020204" pitchFamily="34" charset="0"/>
              </a:rPr>
              <a:t>involved in meeting the requirements of the system.</a:t>
            </a:r>
            <a:endParaRPr lang="en-IN" sz="8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901532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E2C0D-B731-7DAA-CFAF-6326824EC0AA}"/>
              </a:ext>
            </a:extLst>
          </p:cNvPr>
          <p:cNvSpPr>
            <a:spLocks noGrp="1"/>
          </p:cNvSpPr>
          <p:nvPr>
            <p:ph type="title"/>
          </p:nvPr>
        </p:nvSpPr>
        <p:spPr/>
        <p:txBody>
          <a:bodyPr/>
          <a:lstStyle/>
          <a:p>
            <a:r>
              <a:rPr lang="en-US" b="1" dirty="0">
                <a:solidFill>
                  <a:schemeClr val="tx1">
                    <a:lumMod val="65000"/>
                  </a:schemeClr>
                </a:solidFill>
              </a:rPr>
              <a:t>Seven Testing principles</a:t>
            </a:r>
            <a:endParaRPr lang="en-IN" b="1" dirty="0">
              <a:solidFill>
                <a:schemeClr val="tx1">
                  <a:lumMod val="65000"/>
                </a:schemeClr>
              </a:solidFill>
            </a:endParaRPr>
          </a:p>
        </p:txBody>
      </p:sp>
      <p:sp>
        <p:nvSpPr>
          <p:cNvPr id="4" name="TextBox 3">
            <a:extLst>
              <a:ext uri="{FF2B5EF4-FFF2-40B4-BE49-F238E27FC236}">
                <a16:creationId xmlns:a16="http://schemas.microsoft.com/office/drawing/2014/main" id="{0844AED8-457F-2179-B0B9-42C3C1FD6160}"/>
              </a:ext>
            </a:extLst>
          </p:cNvPr>
          <p:cNvSpPr txBox="1"/>
          <p:nvPr/>
        </p:nvSpPr>
        <p:spPr>
          <a:xfrm>
            <a:off x="475129" y="1389529"/>
            <a:ext cx="9834283" cy="1477328"/>
          </a:xfrm>
          <a:prstGeom prst="rect">
            <a:avLst/>
          </a:prstGeom>
          <a:noFill/>
        </p:spPr>
        <p:txBody>
          <a:bodyPr wrap="square">
            <a:spAutoFit/>
          </a:bodyPr>
          <a:lstStyle/>
          <a:p>
            <a:pPr algn="l"/>
            <a:r>
              <a:rPr lang="en-US" b="1" i="0" dirty="0">
                <a:effectLst/>
                <a:latin typeface="Arial" panose="020B0604020202020204" pitchFamily="34" charset="0"/>
                <a:cs typeface="Arial" panose="020B0604020202020204" pitchFamily="34" charset="0"/>
              </a:rPr>
              <a:t>1) Exhaustive testing is not possible:</a:t>
            </a:r>
          </a:p>
          <a:p>
            <a:pPr algn="l"/>
            <a:r>
              <a:rPr lang="en-US" b="0" i="0" dirty="0">
                <a:effectLst/>
                <a:latin typeface="Arial" panose="020B0604020202020204" pitchFamily="34" charset="0"/>
                <a:cs typeface="Arial" panose="020B0604020202020204" pitchFamily="34" charset="0"/>
              </a:rPr>
              <a:t>Yes! Exhaustive testing is not possible. Instead, we need the optimal amount of testing based on the risk assessment of the application.</a:t>
            </a:r>
          </a:p>
          <a:p>
            <a:br>
              <a:rPr lang="en-US" dirty="0"/>
            </a:br>
            <a:endParaRPr lang="en-IN" dirty="0"/>
          </a:p>
        </p:txBody>
      </p:sp>
      <p:sp>
        <p:nvSpPr>
          <p:cNvPr id="6" name="TextBox 5">
            <a:extLst>
              <a:ext uri="{FF2B5EF4-FFF2-40B4-BE49-F238E27FC236}">
                <a16:creationId xmlns:a16="http://schemas.microsoft.com/office/drawing/2014/main" id="{86636EAF-5687-C118-27AC-966CEDD31233}"/>
              </a:ext>
            </a:extLst>
          </p:cNvPr>
          <p:cNvSpPr txBox="1"/>
          <p:nvPr/>
        </p:nvSpPr>
        <p:spPr>
          <a:xfrm>
            <a:off x="475129" y="2611486"/>
            <a:ext cx="9923931" cy="1754326"/>
          </a:xfrm>
          <a:prstGeom prst="rect">
            <a:avLst/>
          </a:prstGeom>
          <a:noFill/>
        </p:spPr>
        <p:txBody>
          <a:bodyPr wrap="square">
            <a:spAutoFit/>
          </a:bodyPr>
          <a:lstStyle/>
          <a:p>
            <a:pPr algn="l"/>
            <a:r>
              <a:rPr lang="en-US" b="1" i="0" dirty="0">
                <a:effectLst/>
                <a:latin typeface="Arial" panose="020B0604020202020204" pitchFamily="34" charset="0"/>
                <a:cs typeface="Arial" panose="020B0604020202020204" pitchFamily="34" charset="0"/>
              </a:rPr>
              <a:t>2) Defect Clustering:</a:t>
            </a:r>
          </a:p>
          <a:p>
            <a:pPr algn="l"/>
            <a:r>
              <a:rPr lang="en-US" b="0" i="0" dirty="0">
                <a:effectLst/>
                <a:latin typeface="Arial" panose="020B0604020202020204" pitchFamily="34" charset="0"/>
                <a:cs typeface="Arial" panose="020B0604020202020204" pitchFamily="34" charset="0"/>
              </a:rPr>
              <a:t>Defect Clustering which states that a small number of modules contain most of the defects detected. This is the application of the Pareto Principle to software testing: approximately 80% of the problems are found in 20% of the modules.</a:t>
            </a:r>
          </a:p>
          <a:p>
            <a:br>
              <a:rPr lang="en-US" dirty="0"/>
            </a:br>
            <a:endParaRPr lang="en-IN" dirty="0"/>
          </a:p>
        </p:txBody>
      </p:sp>
      <p:sp>
        <p:nvSpPr>
          <p:cNvPr id="8" name="TextBox 7">
            <a:extLst>
              <a:ext uri="{FF2B5EF4-FFF2-40B4-BE49-F238E27FC236}">
                <a16:creationId xmlns:a16="http://schemas.microsoft.com/office/drawing/2014/main" id="{F3EC94C5-B579-3371-2BC8-D7FDB53FCE5E}"/>
              </a:ext>
            </a:extLst>
          </p:cNvPr>
          <p:cNvSpPr txBox="1"/>
          <p:nvPr/>
        </p:nvSpPr>
        <p:spPr>
          <a:xfrm>
            <a:off x="547499" y="4392706"/>
            <a:ext cx="9322642" cy="1477328"/>
          </a:xfrm>
          <a:prstGeom prst="rect">
            <a:avLst/>
          </a:prstGeom>
          <a:noFill/>
        </p:spPr>
        <p:txBody>
          <a:bodyPr wrap="square">
            <a:spAutoFit/>
          </a:bodyPr>
          <a:lstStyle/>
          <a:p>
            <a:pPr algn="l"/>
            <a:r>
              <a:rPr lang="en-US" b="1" i="0" dirty="0">
                <a:effectLst/>
                <a:latin typeface="Arial" panose="020B0604020202020204" pitchFamily="34" charset="0"/>
                <a:cs typeface="Arial" panose="020B0604020202020204" pitchFamily="34" charset="0"/>
              </a:rPr>
              <a:t>3) Pesticide Paradox:</a:t>
            </a:r>
          </a:p>
          <a:p>
            <a:pPr algn="l"/>
            <a:r>
              <a:rPr lang="en-US" b="0" i="0" dirty="0">
                <a:effectLst/>
                <a:latin typeface="Arial" panose="020B0604020202020204" pitchFamily="34" charset="0"/>
                <a:cs typeface="Arial" panose="020B0604020202020204" pitchFamily="34" charset="0"/>
              </a:rPr>
              <a:t>Repetitive use of the same pesticide mix to eradicate insects during farming will over time lead to the inspects developing resistance to the pesticide Thereby ineffective of pesticides on insects. The same applies to software testing. If the same set of repetitive tests are conducted, the method will be useless for discovering new defects</a:t>
            </a:r>
            <a:r>
              <a:rPr lang="en-US" b="0" i="0" dirty="0">
                <a:solidFill>
                  <a:srgbClr val="222222"/>
                </a:solidFill>
                <a:effectLst/>
                <a:latin typeface="Source Sans Pro" panose="020B0503030403020204" pitchFamily="34" charset="0"/>
              </a:rPr>
              <a:t>.</a:t>
            </a:r>
          </a:p>
        </p:txBody>
      </p:sp>
    </p:spTree>
    <p:extLst>
      <p:ext uri="{BB962C8B-B14F-4D97-AF65-F5344CB8AC3E}">
        <p14:creationId xmlns:p14="http://schemas.microsoft.com/office/powerpoint/2010/main" val="2066602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6983170-28FD-3543-3F8A-F6AA50019DD0}"/>
              </a:ext>
            </a:extLst>
          </p:cNvPr>
          <p:cNvSpPr txBox="1"/>
          <p:nvPr/>
        </p:nvSpPr>
        <p:spPr>
          <a:xfrm>
            <a:off x="475128" y="833718"/>
            <a:ext cx="10246659" cy="1754326"/>
          </a:xfrm>
          <a:prstGeom prst="rect">
            <a:avLst/>
          </a:prstGeom>
          <a:noFill/>
        </p:spPr>
        <p:txBody>
          <a:bodyPr wrap="square">
            <a:spAutoFit/>
          </a:bodyPr>
          <a:lstStyle/>
          <a:p>
            <a:pPr algn="l"/>
            <a:r>
              <a:rPr lang="en-US" b="1" i="0" dirty="0">
                <a:effectLst/>
                <a:latin typeface="Arial" panose="020B0604020202020204" pitchFamily="34" charset="0"/>
                <a:cs typeface="Arial" panose="020B0604020202020204" pitchFamily="34" charset="0"/>
              </a:rPr>
              <a:t>4) Testing shows a presence of defects:</a:t>
            </a:r>
          </a:p>
          <a:p>
            <a:pPr algn="l"/>
            <a:r>
              <a:rPr lang="en-US" b="0" i="0" dirty="0">
                <a:effectLst/>
                <a:latin typeface="Arial" panose="020B0604020202020204" pitchFamily="34" charset="0"/>
                <a:cs typeface="Arial" panose="020B0604020202020204" pitchFamily="34" charset="0"/>
              </a:rPr>
              <a:t>Hence, testing principle states that – Testing talks about the presence of defects and don’t talk about the absence of defects. i.e. Software Testing reduces the probability of undiscovered defects remaining in the software but even if no defects are found, it is not a proof of correctness</a:t>
            </a:r>
            <a:r>
              <a:rPr lang="en-US" b="0" i="0" dirty="0">
                <a:solidFill>
                  <a:srgbClr val="222222"/>
                </a:solidFill>
                <a:effectLst/>
                <a:latin typeface="Source Sans Pro" panose="020B0503030403020204" pitchFamily="34" charset="0"/>
              </a:rPr>
              <a:t>.</a:t>
            </a:r>
          </a:p>
          <a:p>
            <a:br>
              <a:rPr lang="en-US" dirty="0"/>
            </a:br>
            <a:endParaRPr lang="en-IN" dirty="0"/>
          </a:p>
        </p:txBody>
      </p:sp>
      <p:sp>
        <p:nvSpPr>
          <p:cNvPr id="6" name="TextBox 5">
            <a:extLst>
              <a:ext uri="{FF2B5EF4-FFF2-40B4-BE49-F238E27FC236}">
                <a16:creationId xmlns:a16="http://schemas.microsoft.com/office/drawing/2014/main" id="{4C47891A-6D4F-2637-56B7-21E327EDC201}"/>
              </a:ext>
            </a:extLst>
          </p:cNvPr>
          <p:cNvSpPr txBox="1"/>
          <p:nvPr/>
        </p:nvSpPr>
        <p:spPr>
          <a:xfrm>
            <a:off x="475128" y="2309789"/>
            <a:ext cx="10246659" cy="1200329"/>
          </a:xfrm>
          <a:prstGeom prst="rect">
            <a:avLst/>
          </a:prstGeom>
          <a:noFill/>
        </p:spPr>
        <p:txBody>
          <a:bodyPr wrap="square">
            <a:spAutoFit/>
          </a:bodyPr>
          <a:lstStyle/>
          <a:p>
            <a:pPr algn="l"/>
            <a:r>
              <a:rPr lang="en-US" b="1" i="0" dirty="0">
                <a:effectLst/>
                <a:latin typeface="Arial" panose="020B0604020202020204" pitchFamily="34" charset="0"/>
                <a:cs typeface="Arial" panose="020B0604020202020204" pitchFamily="34" charset="0"/>
              </a:rPr>
              <a:t>5) Absence of Error – fallacy:</a:t>
            </a:r>
          </a:p>
          <a:p>
            <a:pPr algn="l"/>
            <a:r>
              <a:rPr lang="en-US" b="0" i="0" dirty="0">
                <a:effectLst/>
                <a:latin typeface="Arial" panose="020B0604020202020204" pitchFamily="34" charset="0"/>
                <a:cs typeface="Arial" panose="020B0604020202020204" pitchFamily="34" charset="0"/>
              </a:rPr>
              <a:t>It is possible that software which is 99% bug-free is still unusable. This can be the case if the system is tested thoroughly for the wrong requirement. Software testing is not mere finding defects, but also to check that software addresses the business needs. </a:t>
            </a:r>
          </a:p>
        </p:txBody>
      </p:sp>
      <p:sp>
        <p:nvSpPr>
          <p:cNvPr id="8" name="TextBox 7">
            <a:extLst>
              <a:ext uri="{FF2B5EF4-FFF2-40B4-BE49-F238E27FC236}">
                <a16:creationId xmlns:a16="http://schemas.microsoft.com/office/drawing/2014/main" id="{1067B389-E43D-65BB-8ED0-BB64BE35A3D1}"/>
              </a:ext>
            </a:extLst>
          </p:cNvPr>
          <p:cNvSpPr txBox="1"/>
          <p:nvPr/>
        </p:nvSpPr>
        <p:spPr>
          <a:xfrm>
            <a:off x="475128" y="3674729"/>
            <a:ext cx="10121154" cy="1200329"/>
          </a:xfrm>
          <a:prstGeom prst="rect">
            <a:avLst/>
          </a:prstGeom>
          <a:noFill/>
        </p:spPr>
        <p:txBody>
          <a:bodyPr wrap="square">
            <a:spAutoFit/>
          </a:bodyPr>
          <a:lstStyle/>
          <a:p>
            <a:pPr algn="l"/>
            <a:r>
              <a:rPr lang="en-US" b="1" i="0" dirty="0">
                <a:effectLst/>
                <a:latin typeface="Source Sans Pro" panose="020B0503030403020204" pitchFamily="34" charset="0"/>
              </a:rPr>
              <a:t>6) Early Testing:</a:t>
            </a:r>
          </a:p>
          <a:p>
            <a:pPr algn="l"/>
            <a:r>
              <a:rPr lang="en-US" b="0" i="0" dirty="0">
                <a:effectLst/>
                <a:latin typeface="Source Sans Pro" panose="020B0503030403020204" pitchFamily="34" charset="0"/>
              </a:rPr>
              <a:t>Early Testing – Testing should start as early as possible in the Software Development Life Cycle. So that any defects in the requirements or design phase are captured in early stages. It is much cheaper to fix a Defect in the early stages of testing</a:t>
            </a:r>
            <a:r>
              <a:rPr lang="en-US" b="0" i="0" dirty="0">
                <a:solidFill>
                  <a:srgbClr val="222222"/>
                </a:solidFill>
                <a:effectLst/>
                <a:latin typeface="Source Sans Pro" panose="020B0503030403020204" pitchFamily="34" charset="0"/>
              </a:rPr>
              <a:t>.</a:t>
            </a:r>
          </a:p>
        </p:txBody>
      </p:sp>
      <p:sp>
        <p:nvSpPr>
          <p:cNvPr id="10" name="TextBox 9">
            <a:extLst>
              <a:ext uri="{FF2B5EF4-FFF2-40B4-BE49-F238E27FC236}">
                <a16:creationId xmlns:a16="http://schemas.microsoft.com/office/drawing/2014/main" id="{2BD029B3-ADF9-1D8B-A9DF-4B052649B1B2}"/>
              </a:ext>
            </a:extLst>
          </p:cNvPr>
          <p:cNvSpPr txBox="1"/>
          <p:nvPr/>
        </p:nvSpPr>
        <p:spPr>
          <a:xfrm>
            <a:off x="537880" y="4986189"/>
            <a:ext cx="10121154" cy="1477328"/>
          </a:xfrm>
          <a:prstGeom prst="rect">
            <a:avLst/>
          </a:prstGeom>
          <a:noFill/>
        </p:spPr>
        <p:txBody>
          <a:bodyPr wrap="square">
            <a:spAutoFit/>
          </a:bodyPr>
          <a:lstStyle/>
          <a:p>
            <a:pPr algn="l"/>
            <a:r>
              <a:rPr lang="en-US" b="1" i="0" dirty="0">
                <a:effectLst/>
                <a:latin typeface="Arial" panose="020B0604020202020204" pitchFamily="34" charset="0"/>
                <a:cs typeface="Arial" panose="020B0604020202020204" pitchFamily="34" charset="0"/>
              </a:rPr>
              <a:t>7) Testing is context dependent:</a:t>
            </a:r>
          </a:p>
          <a:p>
            <a:pPr algn="l"/>
            <a:r>
              <a:rPr lang="en-US" b="0" i="0" dirty="0">
                <a:effectLst/>
                <a:latin typeface="Arial" panose="020B0604020202020204" pitchFamily="34" charset="0"/>
                <a:cs typeface="Arial" panose="020B0604020202020204" pitchFamily="34" charset="0"/>
              </a:rPr>
              <a:t>Testing is context dependent which basically means that the way you test an e-commerce site will be different from the way you test a commercial off the shelf application. All the developed software’s are not identical. You might use a different approach, methodologies, techniques, and types of testing depending upon the application type.</a:t>
            </a:r>
          </a:p>
        </p:txBody>
      </p:sp>
    </p:spTree>
    <p:extLst>
      <p:ext uri="{BB962C8B-B14F-4D97-AF65-F5344CB8AC3E}">
        <p14:creationId xmlns:p14="http://schemas.microsoft.com/office/powerpoint/2010/main" val="544946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0801B-EABA-6E1C-E9F0-65F6D6C1725E}"/>
              </a:ext>
            </a:extLst>
          </p:cNvPr>
          <p:cNvSpPr>
            <a:spLocks noGrp="1"/>
          </p:cNvSpPr>
          <p:nvPr>
            <p:ph type="title"/>
          </p:nvPr>
        </p:nvSpPr>
        <p:spPr>
          <a:xfrm>
            <a:off x="350275" y="345142"/>
            <a:ext cx="9404723" cy="1400530"/>
          </a:xfrm>
        </p:spPr>
        <p:txBody>
          <a:bodyPr/>
          <a:lstStyle/>
          <a:p>
            <a:r>
              <a:rPr lang="en-US" b="1" dirty="0">
                <a:solidFill>
                  <a:schemeClr val="bg1"/>
                </a:solidFill>
              </a:rPr>
              <a:t>Economics of Software Testing</a:t>
            </a:r>
            <a:endParaRPr lang="en-IN" b="1" dirty="0">
              <a:solidFill>
                <a:schemeClr val="bg1"/>
              </a:solidFill>
            </a:endParaRPr>
          </a:p>
        </p:txBody>
      </p:sp>
      <p:sp>
        <p:nvSpPr>
          <p:cNvPr id="4" name="TextBox 3">
            <a:extLst>
              <a:ext uri="{FF2B5EF4-FFF2-40B4-BE49-F238E27FC236}">
                <a16:creationId xmlns:a16="http://schemas.microsoft.com/office/drawing/2014/main" id="{910E07F8-4814-9ED8-D2B7-F111102CDD42}"/>
              </a:ext>
            </a:extLst>
          </p:cNvPr>
          <p:cNvSpPr txBox="1"/>
          <p:nvPr/>
        </p:nvSpPr>
        <p:spPr>
          <a:xfrm>
            <a:off x="690282" y="1387084"/>
            <a:ext cx="9717742" cy="923330"/>
          </a:xfrm>
          <a:prstGeom prst="rect">
            <a:avLst/>
          </a:prstGeom>
          <a:noFill/>
        </p:spPr>
        <p:txBody>
          <a:bodyPr wrap="square">
            <a:spAutoFit/>
          </a:bodyPr>
          <a:lstStyle/>
          <a:p>
            <a:r>
              <a:rPr lang="en-US" b="0" i="0" dirty="0">
                <a:effectLst/>
                <a:latin typeface="Arial" panose="020B0604020202020204" pitchFamily="34" charset="0"/>
                <a:cs typeface="Arial" panose="020B0604020202020204" pitchFamily="34" charset="0"/>
              </a:rPr>
              <a:t>There is a definite economic impact of software testing. One economic impact is from the cost of defects and the another is the way we perform testing. Cost of defect is a very real and very tangible cost. The second point the way we perform testing will not consider it now.</a:t>
            </a:r>
            <a:endParaRPr lang="en-IN"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4C094994-DBBE-C313-0695-0BD8E0EC6495}"/>
              </a:ext>
            </a:extLst>
          </p:cNvPr>
          <p:cNvSpPr txBox="1"/>
          <p:nvPr/>
        </p:nvSpPr>
        <p:spPr>
          <a:xfrm>
            <a:off x="797858" y="2629398"/>
            <a:ext cx="6472518" cy="2585323"/>
          </a:xfrm>
          <a:prstGeom prst="rect">
            <a:avLst/>
          </a:prstGeom>
          <a:noFill/>
        </p:spPr>
        <p:txBody>
          <a:bodyPr wrap="square">
            <a:spAutoFit/>
          </a:bodyPr>
          <a:lstStyle/>
          <a:p>
            <a:pPr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Many people do not have a solid requirements gathering process</a:t>
            </a:r>
          </a:p>
          <a:p>
            <a:pPr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Few people have been trained in or understand the dynamics of requirements</a:t>
            </a:r>
          </a:p>
          <a:p>
            <a:pPr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Projects, people, and the world around us change very quickly</a:t>
            </a:r>
          </a:p>
          <a:p>
            <a:pPr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The English language is ambiguous and even what we consider clear language can be interpreted differently by different people</a:t>
            </a:r>
            <a:r>
              <a:rPr lang="en-US" b="0" i="0" dirty="0">
                <a:solidFill>
                  <a:srgbClr val="393939"/>
                </a:solidFill>
                <a:effectLst/>
                <a:latin typeface="Verdana" panose="020B0604030504040204" pitchFamily="34" charset="0"/>
              </a:rPr>
              <a:t>.</a:t>
            </a:r>
          </a:p>
        </p:txBody>
      </p:sp>
      <p:pic>
        <p:nvPicPr>
          <p:cNvPr id="8" name="Picture 7">
            <a:extLst>
              <a:ext uri="{FF2B5EF4-FFF2-40B4-BE49-F238E27FC236}">
                <a16:creationId xmlns:a16="http://schemas.microsoft.com/office/drawing/2014/main" id="{0D9DCDC7-5CA4-B509-44B3-E2EC628450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1503" y="3670855"/>
            <a:ext cx="4736671" cy="2842003"/>
          </a:xfrm>
          <a:prstGeom prst="rect">
            <a:avLst/>
          </a:prstGeom>
        </p:spPr>
      </p:pic>
    </p:spTree>
    <p:extLst>
      <p:ext uri="{BB962C8B-B14F-4D97-AF65-F5344CB8AC3E}">
        <p14:creationId xmlns:p14="http://schemas.microsoft.com/office/powerpoint/2010/main" val="2345590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28F582-394F-2C00-F856-FE0DACD1EF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541" y="1379182"/>
            <a:ext cx="9634146" cy="4099636"/>
          </a:xfrm>
          <a:prstGeom prst="rect">
            <a:avLst/>
          </a:prstGeom>
        </p:spPr>
      </p:pic>
    </p:spTree>
    <p:extLst>
      <p:ext uri="{BB962C8B-B14F-4D97-AF65-F5344CB8AC3E}">
        <p14:creationId xmlns:p14="http://schemas.microsoft.com/office/powerpoint/2010/main" val="1473218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0F98C-3F97-FDCD-7054-3FCCD72FADA8}"/>
              </a:ext>
            </a:extLst>
          </p:cNvPr>
          <p:cNvSpPr>
            <a:spLocks noGrp="1"/>
          </p:cNvSpPr>
          <p:nvPr>
            <p:ph type="title"/>
          </p:nvPr>
        </p:nvSpPr>
        <p:spPr/>
        <p:txBody>
          <a:bodyPr/>
          <a:lstStyle/>
          <a:p>
            <a:r>
              <a:rPr lang="en-US" b="1" dirty="0">
                <a:solidFill>
                  <a:schemeClr val="accent2"/>
                </a:solidFill>
              </a:rPr>
              <a:t>Introduction to Software Testing</a:t>
            </a:r>
            <a:endParaRPr lang="en-IN" b="1" dirty="0">
              <a:solidFill>
                <a:schemeClr val="accent2"/>
              </a:solidFill>
            </a:endParaRPr>
          </a:p>
        </p:txBody>
      </p:sp>
      <p:sp>
        <p:nvSpPr>
          <p:cNvPr id="3" name="Content Placeholder 2">
            <a:extLst>
              <a:ext uri="{FF2B5EF4-FFF2-40B4-BE49-F238E27FC236}">
                <a16:creationId xmlns:a16="http://schemas.microsoft.com/office/drawing/2014/main" id="{828E7EA1-4C88-6AB0-6B93-E2425000F372}"/>
              </a:ext>
            </a:extLst>
          </p:cNvPr>
          <p:cNvSpPr>
            <a:spLocks noGrp="1"/>
          </p:cNvSpPr>
          <p:nvPr>
            <p:ph idx="1"/>
          </p:nvPr>
        </p:nvSpPr>
        <p:spPr>
          <a:xfrm>
            <a:off x="233737" y="1853247"/>
            <a:ext cx="6767700" cy="3702422"/>
          </a:xfrm>
        </p:spPr>
        <p:txBody>
          <a:bodyPr>
            <a:normAutofit fontScale="85000" lnSpcReduction="20000"/>
          </a:bodyPr>
          <a:lstStyle/>
          <a:p>
            <a:pPr algn="l"/>
            <a:r>
              <a:rPr lang="en-US" b="0" i="0" dirty="0">
                <a:effectLst/>
                <a:latin typeface="Open Sans" panose="020B0606030504020204" pitchFamily="34" charset="0"/>
              </a:rPr>
              <a:t>Software testing is nothing but an art of investigating software to ensure that its quality under test is in line with the requirement of the client. </a:t>
            </a:r>
          </a:p>
          <a:p>
            <a:pPr algn="l"/>
            <a:r>
              <a:rPr lang="en-US" b="0" i="0" dirty="0">
                <a:effectLst/>
                <a:latin typeface="Open Sans" panose="020B0606030504020204" pitchFamily="34" charset="0"/>
              </a:rPr>
              <a:t>Software testing is carried out in a systematic manner with the intent of finding defects in a system. It is required for evaluating the system. As the technology is advancing</a:t>
            </a:r>
            <a:r>
              <a:rPr lang="en-US" dirty="0">
                <a:latin typeface="Open Sans" panose="020B0606030504020204" pitchFamily="34" charset="0"/>
              </a:rPr>
              <a:t> </a:t>
            </a:r>
            <a:r>
              <a:rPr lang="en-US" b="0" i="0" dirty="0">
                <a:effectLst/>
                <a:latin typeface="Open Sans" panose="020B0606030504020204" pitchFamily="34" charset="0"/>
              </a:rPr>
              <a:t>we see that everything is getting digitized.</a:t>
            </a:r>
          </a:p>
          <a:p>
            <a:pPr algn="l"/>
            <a:r>
              <a:rPr lang="en-US" b="0" i="0" dirty="0">
                <a:effectLst/>
                <a:latin typeface="Open Sans" panose="020B0606030504020204" pitchFamily="34" charset="0"/>
              </a:rPr>
              <a:t> You can access your bank online, you can shop from the comfort of your home, and the options are endless. Have you ever wondered what would happen if these systems turn out to be defective</a:t>
            </a:r>
            <a:r>
              <a:rPr lang="en-US" dirty="0">
                <a:latin typeface="Open Sans" panose="020B0606030504020204" pitchFamily="34" charset="0"/>
              </a:rPr>
              <a:t>.</a:t>
            </a:r>
          </a:p>
          <a:p>
            <a:pPr algn="l"/>
            <a:r>
              <a:rPr lang="en-US" b="0" i="0" dirty="0">
                <a:effectLst/>
                <a:latin typeface="Open Sans" panose="020B0606030504020204" pitchFamily="34" charset="0"/>
              </a:rPr>
              <a:t> One small defect can cause a lot of financial loss. It is for this reason that software testing is now emerging as a very powerful field in IT.</a:t>
            </a:r>
          </a:p>
          <a:p>
            <a:pPr marL="0" indent="0">
              <a:buNone/>
            </a:pPr>
            <a:endParaRPr lang="en-IN" dirty="0"/>
          </a:p>
        </p:txBody>
      </p:sp>
      <p:pic>
        <p:nvPicPr>
          <p:cNvPr id="5" name="Picture 4">
            <a:extLst>
              <a:ext uri="{FF2B5EF4-FFF2-40B4-BE49-F238E27FC236}">
                <a16:creationId xmlns:a16="http://schemas.microsoft.com/office/drawing/2014/main" id="{F128F7EA-EDDF-29E3-84CC-B71B813B57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5407" y="1643696"/>
            <a:ext cx="5214776" cy="4280853"/>
          </a:xfrm>
          <a:prstGeom prst="rect">
            <a:avLst/>
          </a:prstGeom>
        </p:spPr>
      </p:pic>
    </p:spTree>
    <p:extLst>
      <p:ext uri="{BB962C8B-B14F-4D97-AF65-F5344CB8AC3E}">
        <p14:creationId xmlns:p14="http://schemas.microsoft.com/office/powerpoint/2010/main" val="5442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D668B-08F0-C337-F810-1E428862B349}"/>
              </a:ext>
            </a:extLst>
          </p:cNvPr>
          <p:cNvSpPr>
            <a:spLocks noGrp="1"/>
          </p:cNvSpPr>
          <p:nvPr>
            <p:ph type="title"/>
          </p:nvPr>
        </p:nvSpPr>
        <p:spPr/>
        <p:txBody>
          <a:bodyPr/>
          <a:lstStyle/>
          <a:p>
            <a:r>
              <a:rPr lang="en-US" b="1" dirty="0">
                <a:solidFill>
                  <a:schemeClr val="accent1">
                    <a:lumMod val="75000"/>
                  </a:schemeClr>
                </a:solidFill>
              </a:rPr>
              <a:t>Definition of Software Testing</a:t>
            </a:r>
            <a:endParaRPr lang="en-IN" b="1" dirty="0">
              <a:solidFill>
                <a:schemeClr val="accent1">
                  <a:lumMod val="75000"/>
                </a:schemeClr>
              </a:solidFill>
            </a:endParaRPr>
          </a:p>
        </p:txBody>
      </p:sp>
      <p:sp>
        <p:nvSpPr>
          <p:cNvPr id="3" name="Content Placeholder 2">
            <a:extLst>
              <a:ext uri="{FF2B5EF4-FFF2-40B4-BE49-F238E27FC236}">
                <a16:creationId xmlns:a16="http://schemas.microsoft.com/office/drawing/2014/main" id="{93A57334-D111-DF5D-1B8E-73966BCC1C84}"/>
              </a:ext>
            </a:extLst>
          </p:cNvPr>
          <p:cNvSpPr>
            <a:spLocks noGrp="1"/>
          </p:cNvSpPr>
          <p:nvPr>
            <p:ph idx="1"/>
          </p:nvPr>
        </p:nvSpPr>
        <p:spPr/>
        <p:txBody>
          <a:bodyPr/>
          <a:lstStyle/>
          <a:p>
            <a:r>
              <a:rPr lang="en-US" dirty="0"/>
              <a:t>Testing is the process of exercising a program with specific intent of finding the errors prior to delivery to the end user.</a:t>
            </a:r>
          </a:p>
          <a:p>
            <a:r>
              <a:rPr lang="en-US" dirty="0"/>
              <a:t>It is the process of executing a system to identify the errors or bugs.</a:t>
            </a:r>
          </a:p>
          <a:p>
            <a:r>
              <a:rPr lang="en-US" dirty="0"/>
              <a:t>Software testing process we executing program or  application having the intent of finding the error in the software bugs.</a:t>
            </a:r>
          </a:p>
          <a:p>
            <a:r>
              <a:rPr lang="en-US" dirty="0"/>
              <a:t>Meets with the requirements and guideline of the development.</a:t>
            </a:r>
          </a:p>
          <a:p>
            <a:r>
              <a:rPr lang="en-US" dirty="0"/>
              <a:t>Work of software has done as expected.</a:t>
            </a:r>
          </a:p>
          <a:p>
            <a:r>
              <a:rPr lang="en-US" dirty="0"/>
              <a:t>The software can be implemented with the same feature.</a:t>
            </a:r>
            <a:endParaRPr lang="en-IN" dirty="0"/>
          </a:p>
        </p:txBody>
      </p:sp>
    </p:spTree>
    <p:extLst>
      <p:ext uri="{BB962C8B-B14F-4D97-AF65-F5344CB8AC3E}">
        <p14:creationId xmlns:p14="http://schemas.microsoft.com/office/powerpoint/2010/main" val="3932282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DD764D5-743C-DA52-6A18-B37E86D5F8D6}"/>
              </a:ext>
            </a:extLst>
          </p:cNvPr>
          <p:cNvSpPr txBox="1"/>
          <p:nvPr/>
        </p:nvSpPr>
        <p:spPr>
          <a:xfrm>
            <a:off x="573741" y="2240062"/>
            <a:ext cx="10363200" cy="1477328"/>
          </a:xfrm>
          <a:prstGeom prst="rect">
            <a:avLst/>
          </a:prstGeom>
          <a:noFill/>
        </p:spPr>
        <p:txBody>
          <a:bodyPr wrap="square">
            <a:spAutoFit/>
          </a:bodyPr>
          <a:lstStyle/>
          <a:p>
            <a:pPr algn="l"/>
            <a:r>
              <a:rPr lang="en-US" b="0" i="0" dirty="0">
                <a:effectLst/>
                <a:latin typeface="arial" panose="020B0604020202020204" pitchFamily="34" charset="0"/>
              </a:rPr>
              <a:t>     The goal of software testing is </a:t>
            </a:r>
            <a:r>
              <a:rPr lang="en-US" b="1" i="0" dirty="0">
                <a:effectLst/>
                <a:latin typeface="arial" panose="020B0604020202020204" pitchFamily="34" charset="0"/>
              </a:rPr>
              <a:t>to find errors, gaps, or missing requirements in comparison to the actual requirements</a:t>
            </a:r>
            <a:r>
              <a:rPr lang="en-US" b="0" i="0" dirty="0">
                <a:effectLst/>
                <a:latin typeface="arial" panose="020B0604020202020204" pitchFamily="34" charset="0"/>
              </a:rPr>
              <a:t>. When a software development project is going on, you need to know that errors may appear in any phase of the life cycle. Few of them are known to be undiscovered.</a:t>
            </a:r>
          </a:p>
          <a:p>
            <a:br>
              <a:rPr lang="en-US" b="0" i="0" dirty="0">
                <a:solidFill>
                  <a:srgbClr val="202124"/>
                </a:solidFill>
                <a:effectLst/>
                <a:latin typeface="arial" panose="020B0604020202020204" pitchFamily="34" charset="0"/>
              </a:rPr>
            </a:br>
            <a:endParaRPr lang="en-IN" dirty="0"/>
          </a:p>
        </p:txBody>
      </p:sp>
      <p:sp>
        <p:nvSpPr>
          <p:cNvPr id="8" name="Title 7">
            <a:extLst>
              <a:ext uri="{FF2B5EF4-FFF2-40B4-BE49-F238E27FC236}">
                <a16:creationId xmlns:a16="http://schemas.microsoft.com/office/drawing/2014/main" id="{576F9CDE-CA5C-39AE-F73A-C5BF37FC7AF1}"/>
              </a:ext>
            </a:extLst>
          </p:cNvPr>
          <p:cNvSpPr>
            <a:spLocks noGrp="1"/>
          </p:cNvSpPr>
          <p:nvPr>
            <p:ph type="title"/>
          </p:nvPr>
        </p:nvSpPr>
        <p:spPr/>
        <p:txBody>
          <a:bodyPr/>
          <a:lstStyle/>
          <a:p>
            <a:r>
              <a:rPr lang="en-US" b="1" dirty="0">
                <a:solidFill>
                  <a:schemeClr val="tx1">
                    <a:lumMod val="75000"/>
                  </a:schemeClr>
                </a:solidFill>
              </a:rPr>
              <a:t>Needs of Software Testing</a:t>
            </a:r>
            <a:endParaRPr lang="en-IN" b="1" dirty="0">
              <a:solidFill>
                <a:schemeClr val="tx1">
                  <a:lumMod val="75000"/>
                </a:schemeClr>
              </a:solidFill>
            </a:endParaRPr>
          </a:p>
        </p:txBody>
      </p:sp>
      <p:sp>
        <p:nvSpPr>
          <p:cNvPr id="10" name="TextBox 9">
            <a:extLst>
              <a:ext uri="{FF2B5EF4-FFF2-40B4-BE49-F238E27FC236}">
                <a16:creationId xmlns:a16="http://schemas.microsoft.com/office/drawing/2014/main" id="{1194E268-BF46-D374-F13B-72936C727A68}"/>
              </a:ext>
            </a:extLst>
          </p:cNvPr>
          <p:cNvSpPr txBox="1"/>
          <p:nvPr/>
        </p:nvSpPr>
        <p:spPr>
          <a:xfrm>
            <a:off x="646111" y="3488790"/>
            <a:ext cx="10003960" cy="940371"/>
          </a:xfrm>
          <a:prstGeom prst="rect">
            <a:avLst/>
          </a:prstGeom>
          <a:noFill/>
        </p:spPr>
        <p:txBody>
          <a:bodyPr wrap="square">
            <a:spAutoFit/>
          </a:bodyPr>
          <a:lstStyle/>
          <a:p>
            <a:r>
              <a:rPr lang="en-US" b="0" i="0" dirty="0">
                <a:effectLst/>
                <a:latin typeface="arial" panose="020B0604020202020204" pitchFamily="34" charset="0"/>
              </a:rPr>
              <a:t>    The major objectives of Software testing are as follows: </a:t>
            </a:r>
            <a:r>
              <a:rPr lang="en-US" b="1" i="0" dirty="0">
                <a:effectLst/>
                <a:latin typeface="arial" panose="020B0604020202020204" pitchFamily="34" charset="0"/>
              </a:rPr>
              <a:t>Finding defects which may get created by the programmer while developing the software.</a:t>
            </a:r>
            <a:r>
              <a:rPr lang="en-US" b="0" i="0" dirty="0">
                <a:effectLst/>
                <a:latin typeface="arial" panose="020B0604020202020204" pitchFamily="34" charset="0"/>
              </a:rPr>
              <a:t> </a:t>
            </a:r>
            <a:r>
              <a:rPr lang="en-US" b="1" i="0" dirty="0">
                <a:effectLst/>
                <a:latin typeface="arial" panose="020B0604020202020204" pitchFamily="34" charset="0"/>
              </a:rPr>
              <a:t>Gaining confidence in and providing information about the level of quality.</a:t>
            </a:r>
            <a:r>
              <a:rPr lang="en-US" b="0" i="0" dirty="0">
                <a:effectLst/>
                <a:latin typeface="arial" panose="020B0604020202020204" pitchFamily="34" charset="0"/>
              </a:rPr>
              <a:t> </a:t>
            </a:r>
            <a:r>
              <a:rPr lang="en-US" b="1" i="0" dirty="0">
                <a:effectLst/>
                <a:latin typeface="arial" panose="020B0604020202020204" pitchFamily="34" charset="0"/>
              </a:rPr>
              <a:t>To prevent defects</a:t>
            </a:r>
            <a:r>
              <a:rPr lang="en-US" b="0" i="0" dirty="0">
                <a:effectLst/>
                <a:latin typeface="arial" panose="020B0604020202020204" pitchFamily="34" charset="0"/>
              </a:rPr>
              <a:t>.</a:t>
            </a:r>
            <a:endParaRPr lang="en-IN" dirty="0"/>
          </a:p>
        </p:txBody>
      </p:sp>
      <p:sp>
        <p:nvSpPr>
          <p:cNvPr id="12" name="TextBox 11">
            <a:extLst>
              <a:ext uri="{FF2B5EF4-FFF2-40B4-BE49-F238E27FC236}">
                <a16:creationId xmlns:a16="http://schemas.microsoft.com/office/drawing/2014/main" id="{98DC348F-F689-C30E-93F5-D811BEDD817F}"/>
              </a:ext>
            </a:extLst>
          </p:cNvPr>
          <p:cNvSpPr txBox="1"/>
          <p:nvPr/>
        </p:nvSpPr>
        <p:spPr>
          <a:xfrm>
            <a:off x="797859" y="4831976"/>
            <a:ext cx="10139082" cy="1200329"/>
          </a:xfrm>
          <a:prstGeom prst="rect">
            <a:avLst/>
          </a:prstGeom>
          <a:noFill/>
        </p:spPr>
        <p:txBody>
          <a:bodyPr wrap="square">
            <a:spAutoFit/>
          </a:bodyPr>
          <a:lstStyle/>
          <a:p>
            <a:r>
              <a:rPr lang="en-US" b="0" i="0" dirty="0">
                <a:effectLst/>
                <a:latin typeface="open sans" panose="020B0606030504020204" pitchFamily="34" charset="0"/>
              </a:rPr>
              <a:t>   Software Testing is necessary because we all make mistakes. Some of those mistakes are unimportant, but some of them are expensive or dangerous. We need to check everything and anything we produce because things can always go wrong – Humans make mistakes all the times.</a:t>
            </a:r>
            <a:endParaRPr lang="en-IN" dirty="0"/>
          </a:p>
        </p:txBody>
      </p:sp>
    </p:spTree>
    <p:extLst>
      <p:ext uri="{BB962C8B-B14F-4D97-AF65-F5344CB8AC3E}">
        <p14:creationId xmlns:p14="http://schemas.microsoft.com/office/powerpoint/2010/main" val="2393515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6F94-3B1E-85ED-E787-0F6D22DBFFE8}"/>
              </a:ext>
            </a:extLst>
          </p:cNvPr>
          <p:cNvSpPr>
            <a:spLocks noGrp="1"/>
          </p:cNvSpPr>
          <p:nvPr>
            <p:ph type="title"/>
          </p:nvPr>
        </p:nvSpPr>
        <p:spPr/>
        <p:txBody>
          <a:bodyPr/>
          <a:lstStyle/>
          <a:p>
            <a:r>
              <a:rPr lang="en-US" b="1" dirty="0">
                <a:solidFill>
                  <a:schemeClr val="accent2">
                    <a:lumMod val="75000"/>
                  </a:schemeClr>
                </a:solidFill>
              </a:rPr>
              <a:t>Causes of Software Defects</a:t>
            </a:r>
            <a:endParaRPr lang="en-IN" b="1" dirty="0">
              <a:solidFill>
                <a:schemeClr val="accent2">
                  <a:lumMod val="75000"/>
                </a:schemeClr>
              </a:solidFill>
            </a:endParaRPr>
          </a:p>
        </p:txBody>
      </p:sp>
      <p:sp>
        <p:nvSpPr>
          <p:cNvPr id="4" name="TextBox 3">
            <a:extLst>
              <a:ext uri="{FF2B5EF4-FFF2-40B4-BE49-F238E27FC236}">
                <a16:creationId xmlns:a16="http://schemas.microsoft.com/office/drawing/2014/main" id="{037B0150-E2D5-20C2-FE90-C58C6E7818C5}"/>
              </a:ext>
            </a:extLst>
          </p:cNvPr>
          <p:cNvSpPr txBox="1"/>
          <p:nvPr/>
        </p:nvSpPr>
        <p:spPr>
          <a:xfrm>
            <a:off x="717176" y="1853249"/>
            <a:ext cx="6553200" cy="1754326"/>
          </a:xfrm>
          <a:prstGeom prst="rect">
            <a:avLst/>
          </a:prstGeom>
          <a:noFill/>
        </p:spPr>
        <p:txBody>
          <a:bodyPr wrap="square">
            <a:spAutoFit/>
          </a:bodyPr>
          <a:lstStyle/>
          <a:p>
            <a:r>
              <a:rPr lang="en-US" b="0" i="0" dirty="0">
                <a:effectLst/>
                <a:latin typeface="arial" panose="020B0604020202020204" pitchFamily="34" charset="0"/>
              </a:rPr>
              <a:t>Defects are defined as </a:t>
            </a:r>
            <a:r>
              <a:rPr lang="en-US" b="1" i="0" dirty="0">
                <a:effectLst/>
                <a:latin typeface="arial" panose="020B0604020202020204" pitchFamily="34" charset="0"/>
              </a:rPr>
              <a:t>the deviation of the actual and expected result of system or software application</a:t>
            </a:r>
            <a:r>
              <a:rPr lang="en-US" b="0" i="0" dirty="0">
                <a:effectLst/>
                <a:latin typeface="arial" panose="020B0604020202020204" pitchFamily="34" charset="0"/>
              </a:rPr>
              <a:t>. Defects can also be defined as any deviation or irregularity from the specifications mentioned in the product functional specification document. Defects are caused by the developer in development phase of software.</a:t>
            </a:r>
            <a:endParaRPr lang="en-IN" dirty="0"/>
          </a:p>
        </p:txBody>
      </p:sp>
      <p:pic>
        <p:nvPicPr>
          <p:cNvPr id="6" name="Picture 5">
            <a:extLst>
              <a:ext uri="{FF2B5EF4-FFF2-40B4-BE49-F238E27FC236}">
                <a16:creationId xmlns:a16="http://schemas.microsoft.com/office/drawing/2014/main" id="{0BB7F9B9-41D4-83FB-4560-3DDB9053CF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0376" y="2383245"/>
            <a:ext cx="4484034" cy="2608061"/>
          </a:xfrm>
          <a:prstGeom prst="rect">
            <a:avLst/>
          </a:prstGeom>
        </p:spPr>
      </p:pic>
      <p:sp>
        <p:nvSpPr>
          <p:cNvPr id="8" name="TextBox 7">
            <a:extLst>
              <a:ext uri="{FF2B5EF4-FFF2-40B4-BE49-F238E27FC236}">
                <a16:creationId xmlns:a16="http://schemas.microsoft.com/office/drawing/2014/main" id="{18C2D59B-C302-ABA5-1B75-F25B3DE19054}"/>
              </a:ext>
            </a:extLst>
          </p:cNvPr>
          <p:cNvSpPr txBox="1"/>
          <p:nvPr/>
        </p:nvSpPr>
        <p:spPr>
          <a:xfrm>
            <a:off x="788894" y="3754014"/>
            <a:ext cx="6096000" cy="2308324"/>
          </a:xfrm>
          <a:prstGeom prst="rect">
            <a:avLst/>
          </a:prstGeom>
          <a:noFill/>
        </p:spPr>
        <p:txBody>
          <a:bodyPr wrap="square">
            <a:spAutoFit/>
          </a:bodyPr>
          <a:lstStyle/>
          <a:p>
            <a:pPr algn="l"/>
            <a:r>
              <a:rPr lang="en-US" b="0" i="0" dirty="0">
                <a:effectLst/>
                <a:latin typeface="Arial" panose="020B0604020202020204" pitchFamily="34" charset="0"/>
                <a:cs typeface="Arial" panose="020B0604020202020204" pitchFamily="34" charset="0"/>
              </a:rPr>
              <a:t>There are many reasons for the occurrence of Software Bugs. The most common reason is human mistakes in software design and coding.</a:t>
            </a:r>
          </a:p>
          <a:p>
            <a:pPr algn="l"/>
            <a:r>
              <a:rPr lang="en-US" b="0" i="0" dirty="0">
                <a:effectLst/>
                <a:latin typeface="Arial" panose="020B0604020202020204" pitchFamily="34" charset="0"/>
                <a:cs typeface="Arial" panose="020B0604020202020204" pitchFamily="34" charset="0"/>
              </a:rPr>
              <a:t>Once you get to know the causes for Software Defects, then it will be easier for you to take corrective actions to minimize these defects</a:t>
            </a:r>
            <a:r>
              <a:rPr lang="en-US" b="0" i="0" dirty="0">
                <a:effectLst/>
                <a:latin typeface="Work Sans" panose="020B0604020202020204" pitchFamily="2" charset="0"/>
              </a:rPr>
              <a:t>.</a:t>
            </a:r>
          </a:p>
          <a:p>
            <a:br>
              <a:rPr lang="en-US" dirty="0"/>
            </a:br>
            <a:endParaRPr lang="en-IN" dirty="0"/>
          </a:p>
        </p:txBody>
      </p:sp>
    </p:spTree>
    <p:extLst>
      <p:ext uri="{BB962C8B-B14F-4D97-AF65-F5344CB8AC3E}">
        <p14:creationId xmlns:p14="http://schemas.microsoft.com/office/powerpoint/2010/main" val="2821841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422D5-FA66-4F2B-739C-2FE4F5E70B00}"/>
              </a:ext>
            </a:extLst>
          </p:cNvPr>
          <p:cNvSpPr>
            <a:spLocks noGrp="1"/>
          </p:cNvSpPr>
          <p:nvPr>
            <p:ph type="title"/>
          </p:nvPr>
        </p:nvSpPr>
        <p:spPr/>
        <p:txBody>
          <a:bodyPr/>
          <a:lstStyle/>
          <a:p>
            <a:r>
              <a:rPr lang="en-US" b="1" dirty="0">
                <a:solidFill>
                  <a:srgbClr val="FF5050"/>
                </a:solidFill>
              </a:rPr>
              <a:t>Costs of Software Defects</a:t>
            </a:r>
            <a:endParaRPr lang="en-IN" b="1" dirty="0">
              <a:solidFill>
                <a:srgbClr val="FF5050"/>
              </a:solidFill>
            </a:endParaRPr>
          </a:p>
        </p:txBody>
      </p:sp>
      <p:sp>
        <p:nvSpPr>
          <p:cNvPr id="4" name="TextBox 3">
            <a:extLst>
              <a:ext uri="{FF2B5EF4-FFF2-40B4-BE49-F238E27FC236}">
                <a16:creationId xmlns:a16="http://schemas.microsoft.com/office/drawing/2014/main" id="{EFAD37FB-6DE8-992C-8ACE-04C2C52ACC48}"/>
              </a:ext>
            </a:extLst>
          </p:cNvPr>
          <p:cNvSpPr txBox="1"/>
          <p:nvPr/>
        </p:nvSpPr>
        <p:spPr>
          <a:xfrm>
            <a:off x="646111" y="1443841"/>
            <a:ext cx="6830454" cy="5355312"/>
          </a:xfrm>
          <a:prstGeom prst="rect">
            <a:avLst/>
          </a:prstGeom>
          <a:noFill/>
        </p:spPr>
        <p:txBody>
          <a:bodyPr wrap="square">
            <a:spAutoFit/>
          </a:bodyPr>
          <a:lstStyle/>
          <a:p>
            <a:pPr algn="l"/>
            <a:r>
              <a:rPr lang="en-US" b="0" i="0" dirty="0">
                <a:effectLst/>
                <a:latin typeface="Arial" panose="020B0604020202020204" pitchFamily="34" charset="0"/>
                <a:cs typeface="Arial" panose="020B0604020202020204" pitchFamily="34" charset="0"/>
              </a:rPr>
              <a:t> The cost of defects identified during Software Testing, completely depends on the impact of the defects found. The earlier the defect is found, easier and less costly it is to fix these defects. For instance, if there is a defect found in the project requirement specifications and analysis, then it is relatively cheaper to fix it.</a:t>
            </a:r>
          </a:p>
          <a:p>
            <a:pPr algn="l"/>
            <a:endParaRPr lang="en-US" b="0" i="0" dirty="0">
              <a:effectLst/>
              <a:latin typeface="Arial" panose="020B0604020202020204" pitchFamily="34" charset="0"/>
              <a:cs typeface="Arial" panose="020B0604020202020204" pitchFamily="34" charset="0"/>
            </a:endParaRPr>
          </a:p>
          <a:p>
            <a:pPr algn="l"/>
            <a:r>
              <a:rPr lang="en-US" b="0" i="0" dirty="0">
                <a:effectLst/>
                <a:latin typeface="Arial" panose="020B0604020202020204" pitchFamily="34" charset="0"/>
                <a:cs typeface="Arial" panose="020B0604020202020204" pitchFamily="34" charset="0"/>
              </a:rPr>
              <a:t>   Similarly, if the defects or failures are found in the design of the software, then the product design is corrected and then re-issued. However, if these defects somehow get missed by testers and if they are identified during the user acceptance phase, then it can be way too expensive to fix such type of errors.</a:t>
            </a:r>
          </a:p>
          <a:p>
            <a:pPr algn="l"/>
            <a:endParaRPr lang="en-US" b="0" i="0" dirty="0">
              <a:effectLst/>
              <a:latin typeface="Arial" panose="020B0604020202020204" pitchFamily="34" charset="0"/>
              <a:cs typeface="Arial" panose="020B0604020202020204" pitchFamily="34" charset="0"/>
            </a:endParaRPr>
          </a:p>
          <a:p>
            <a:pPr algn="l"/>
            <a:r>
              <a:rPr lang="en-US" b="0" i="0" dirty="0">
                <a:effectLst/>
                <a:latin typeface="Arial" panose="020B0604020202020204" pitchFamily="34" charset="0"/>
                <a:cs typeface="Arial" panose="020B0604020202020204" pitchFamily="34" charset="0"/>
              </a:rPr>
              <a:t>   If during the software development process, an error is made and the consequent defect is detected in the requirements phase itself, then it is relatively cheaper to fix it. This is because the software is not yet in developing stage and it is easy to make requirement specified changes.</a:t>
            </a:r>
          </a:p>
          <a:p>
            <a:br>
              <a:rPr lang="en-US" dirty="0"/>
            </a:br>
            <a:endParaRPr lang="en-IN" dirty="0"/>
          </a:p>
        </p:txBody>
      </p:sp>
      <p:pic>
        <p:nvPicPr>
          <p:cNvPr id="6" name="Picture 5">
            <a:extLst>
              <a:ext uri="{FF2B5EF4-FFF2-40B4-BE49-F238E27FC236}">
                <a16:creationId xmlns:a16="http://schemas.microsoft.com/office/drawing/2014/main" id="{5596E938-9E72-576D-2CF5-9FBBE86F59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6565" y="2049127"/>
            <a:ext cx="4383169" cy="2522818"/>
          </a:xfrm>
          <a:prstGeom prst="rect">
            <a:avLst/>
          </a:prstGeom>
        </p:spPr>
      </p:pic>
    </p:spTree>
    <p:extLst>
      <p:ext uri="{BB962C8B-B14F-4D97-AF65-F5344CB8AC3E}">
        <p14:creationId xmlns:p14="http://schemas.microsoft.com/office/powerpoint/2010/main" val="349182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11ECB-593C-D91F-5353-5B41A77818D2}"/>
              </a:ext>
            </a:extLst>
          </p:cNvPr>
          <p:cNvSpPr>
            <a:spLocks noGrp="1"/>
          </p:cNvSpPr>
          <p:nvPr>
            <p:ph type="title"/>
          </p:nvPr>
        </p:nvSpPr>
        <p:spPr/>
        <p:txBody>
          <a:bodyPr/>
          <a:lstStyle/>
          <a:p>
            <a:r>
              <a:rPr lang="en-US" b="1" dirty="0">
                <a:solidFill>
                  <a:schemeClr val="accent2">
                    <a:lumMod val="60000"/>
                    <a:lumOff val="40000"/>
                  </a:schemeClr>
                </a:solidFill>
              </a:rPr>
              <a:t>Errors  - Defect - Failure</a:t>
            </a:r>
            <a:endParaRPr lang="en-IN" b="1" dirty="0">
              <a:solidFill>
                <a:schemeClr val="accent2">
                  <a:lumMod val="60000"/>
                  <a:lumOff val="40000"/>
                </a:schemeClr>
              </a:solidFill>
            </a:endParaRPr>
          </a:p>
        </p:txBody>
      </p:sp>
      <p:pic>
        <p:nvPicPr>
          <p:cNvPr id="4" name="Picture 3">
            <a:extLst>
              <a:ext uri="{FF2B5EF4-FFF2-40B4-BE49-F238E27FC236}">
                <a16:creationId xmlns:a16="http://schemas.microsoft.com/office/drawing/2014/main" id="{CB0EC9C8-85A8-6CAF-C58D-EFBB06F41C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5297" y="1672276"/>
            <a:ext cx="5086350" cy="4425125"/>
          </a:xfrm>
          <a:prstGeom prst="rect">
            <a:avLst/>
          </a:prstGeom>
        </p:spPr>
      </p:pic>
    </p:spTree>
    <p:extLst>
      <p:ext uri="{BB962C8B-B14F-4D97-AF65-F5344CB8AC3E}">
        <p14:creationId xmlns:p14="http://schemas.microsoft.com/office/powerpoint/2010/main" val="3506963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21574-F2DD-67FB-CBBA-101886B993B7}"/>
              </a:ext>
            </a:extLst>
          </p:cNvPr>
          <p:cNvSpPr>
            <a:spLocks noGrp="1"/>
          </p:cNvSpPr>
          <p:nvPr>
            <p:ph type="title"/>
          </p:nvPr>
        </p:nvSpPr>
        <p:spPr>
          <a:xfrm>
            <a:off x="233735" y="219635"/>
            <a:ext cx="9404723" cy="1400530"/>
          </a:xfrm>
        </p:spPr>
        <p:txBody>
          <a:bodyPr/>
          <a:lstStyle/>
          <a:p>
            <a:r>
              <a:rPr lang="en-US" b="1" dirty="0">
                <a:solidFill>
                  <a:schemeClr val="accent2">
                    <a:lumMod val="50000"/>
                  </a:schemeClr>
                </a:solidFill>
              </a:rPr>
              <a:t>Errors</a:t>
            </a:r>
            <a:endParaRPr lang="en-IN" b="1" dirty="0">
              <a:solidFill>
                <a:schemeClr val="accent2">
                  <a:lumMod val="50000"/>
                </a:schemeClr>
              </a:solidFill>
            </a:endParaRPr>
          </a:p>
        </p:txBody>
      </p:sp>
      <p:sp>
        <p:nvSpPr>
          <p:cNvPr id="4" name="TextBox 3">
            <a:extLst>
              <a:ext uri="{FF2B5EF4-FFF2-40B4-BE49-F238E27FC236}">
                <a16:creationId xmlns:a16="http://schemas.microsoft.com/office/drawing/2014/main" id="{416228B7-D511-8E83-B6D6-57D33A7A957E}"/>
              </a:ext>
            </a:extLst>
          </p:cNvPr>
          <p:cNvSpPr txBox="1"/>
          <p:nvPr/>
        </p:nvSpPr>
        <p:spPr>
          <a:xfrm>
            <a:off x="627343" y="919900"/>
            <a:ext cx="9764432" cy="923330"/>
          </a:xfrm>
          <a:prstGeom prst="rect">
            <a:avLst/>
          </a:prstGeom>
          <a:noFill/>
        </p:spPr>
        <p:txBody>
          <a:bodyPr wrap="square">
            <a:spAutoFit/>
          </a:bodyPr>
          <a:lstStyle/>
          <a:p>
            <a:r>
              <a:rPr lang="en-US" b="0" i="0" dirty="0">
                <a:effectLst/>
                <a:latin typeface="Arial" panose="020B0604020202020204" pitchFamily="34" charset="0"/>
                <a:cs typeface="Arial" panose="020B0604020202020204" pitchFamily="34" charset="0"/>
              </a:rPr>
              <a:t>The </a:t>
            </a:r>
            <a:r>
              <a:rPr lang="en-US" b="1" i="1" dirty="0">
                <a:effectLst/>
                <a:latin typeface="Arial" panose="020B0604020202020204" pitchFamily="34" charset="0"/>
                <a:cs typeface="Arial" panose="020B0604020202020204" pitchFamily="34" charset="0"/>
              </a:rPr>
              <a:t>Error</a:t>
            </a:r>
            <a:r>
              <a:rPr lang="en-US" b="0" i="0" dirty="0">
                <a:effectLst/>
                <a:latin typeface="Arial" panose="020B0604020202020204" pitchFamily="34" charset="0"/>
                <a:cs typeface="Arial" panose="020B0604020202020204" pitchFamily="34" charset="0"/>
              </a:rPr>
              <a:t> is a human mistake. An Error appears not only due to the logical mistake in the code made by the developer. Anyone in the team can make mistakes during the different phases of software development. For instance</a:t>
            </a:r>
            <a:endParaRPr lang="en-IN"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D0B147C5-A496-A138-740B-4381618EA4FD}"/>
              </a:ext>
            </a:extLst>
          </p:cNvPr>
          <p:cNvSpPr txBox="1"/>
          <p:nvPr/>
        </p:nvSpPr>
        <p:spPr>
          <a:xfrm>
            <a:off x="461448" y="1839971"/>
            <a:ext cx="11402454" cy="5447645"/>
          </a:xfrm>
          <a:prstGeom prst="rect">
            <a:avLst/>
          </a:prstGeom>
          <a:noFill/>
        </p:spPr>
        <p:txBody>
          <a:bodyPr wrap="square">
            <a:spAutoFit/>
          </a:bodyPr>
          <a:lstStyle/>
          <a:p>
            <a:pPr algn="l"/>
            <a:r>
              <a:rPr lang="en-US" sz="2400" b="1" i="1" dirty="0">
                <a:solidFill>
                  <a:schemeClr val="bg1"/>
                </a:solidFill>
                <a:effectLst/>
                <a:latin typeface="Arial" panose="020B0604020202020204" pitchFamily="34" charset="0"/>
                <a:cs typeface="Arial" panose="020B0604020202020204" pitchFamily="34" charset="0"/>
              </a:rPr>
              <a:t>Types of Error</a:t>
            </a:r>
            <a:endParaRPr lang="en-US" b="1" i="0" dirty="0">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b="1" i="1" dirty="0">
                <a:effectLst/>
                <a:latin typeface="Arial" panose="020B0604020202020204" pitchFamily="34" charset="0"/>
                <a:cs typeface="Arial" panose="020B0604020202020204" pitchFamily="34" charset="0"/>
              </a:rPr>
              <a:t>User Interface Error</a:t>
            </a:r>
            <a:r>
              <a:rPr lang="en-US" b="0" i="1" dirty="0">
                <a:effectLst/>
                <a:latin typeface="Arial" panose="020B0604020202020204" pitchFamily="34" charset="0"/>
                <a:cs typeface="Arial" panose="020B0604020202020204" pitchFamily="34" charset="0"/>
              </a:rPr>
              <a:t>: These are the errors that generally appear during user interaction with the system. Such as missing or incorrect functionality of the system, no backup function or reverse function available, etc.</a:t>
            </a:r>
          </a:p>
          <a:p>
            <a:pPr algn="l"/>
            <a:endParaRPr lang="en-US" b="0" i="0" dirty="0">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b="1" i="1" dirty="0">
                <a:effectLst/>
                <a:latin typeface="Arial" panose="020B0604020202020204" pitchFamily="34" charset="0"/>
                <a:cs typeface="Arial" panose="020B0604020202020204" pitchFamily="34" charset="0"/>
              </a:rPr>
              <a:t>Error handling error</a:t>
            </a:r>
            <a:r>
              <a:rPr lang="en-US" b="0" i="1" dirty="0">
                <a:effectLst/>
                <a:latin typeface="Arial" panose="020B0604020202020204" pitchFamily="34" charset="0"/>
                <a:cs typeface="Arial" panose="020B0604020202020204" pitchFamily="34" charset="0"/>
              </a:rPr>
              <a:t>: Any error that occurs while the user is interacting with the software needs precise and meaningful handling. If not, it confuses. Therefore, such errors are known as </a:t>
            </a:r>
            <a:r>
              <a:rPr lang="en-US" b="1" i="1" dirty="0">
                <a:latin typeface="Arial" panose="020B0604020202020204" pitchFamily="34" charset="0"/>
                <a:cs typeface="Arial" panose="020B0604020202020204" pitchFamily="34" charset="0"/>
              </a:rPr>
              <a:t>error handling errors</a:t>
            </a:r>
            <a:r>
              <a:rPr lang="en-US" b="0" i="0" dirty="0">
                <a:effectLst/>
                <a:latin typeface="Arial" panose="020B0604020202020204" pitchFamily="34" charset="0"/>
                <a:cs typeface="Arial" panose="020B0604020202020204" pitchFamily="34" charset="0"/>
              </a:rPr>
              <a:t>.</a:t>
            </a:r>
          </a:p>
          <a:p>
            <a:pPr algn="l"/>
            <a:endParaRPr lang="en-US" b="0" i="0" dirty="0">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b="1" i="1" dirty="0">
                <a:effectLst/>
                <a:latin typeface="Arial" panose="020B0604020202020204" pitchFamily="34" charset="0"/>
                <a:cs typeface="Arial" panose="020B0604020202020204" pitchFamily="34" charset="0"/>
              </a:rPr>
              <a:t>Syntactic error</a:t>
            </a:r>
            <a:r>
              <a:rPr lang="en-US" b="0" i="1" dirty="0">
                <a:effectLst/>
                <a:latin typeface="Arial" panose="020B0604020202020204" pitchFamily="34" charset="0"/>
                <a:cs typeface="Arial" panose="020B0604020202020204" pitchFamily="34" charset="0"/>
              </a:rPr>
              <a:t>: Misspelled words or grammatically incorrect sentences are Syntactic errors and are very evident when testing the software GUI.</a:t>
            </a:r>
          </a:p>
          <a:p>
            <a:pPr algn="l"/>
            <a:endParaRPr lang="en-US" b="0" i="0" dirty="0">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b="1" i="1" dirty="0">
                <a:effectLst/>
                <a:latin typeface="Arial" panose="020B0604020202020204" pitchFamily="34" charset="0"/>
                <a:cs typeface="Arial" panose="020B0604020202020204" pitchFamily="34" charset="0"/>
              </a:rPr>
              <a:t>Calculation errors</a:t>
            </a:r>
            <a:r>
              <a:rPr lang="en-US" b="0" i="1" dirty="0">
                <a:effectLst/>
                <a:latin typeface="Arial" panose="020B0604020202020204" pitchFamily="34" charset="0"/>
                <a:cs typeface="Arial" panose="020B0604020202020204" pitchFamily="34" charset="0"/>
              </a:rPr>
              <a:t>: These errors occur due to bad logic, incorrect formulas, mismatched data type, etc.</a:t>
            </a:r>
            <a:endParaRPr lang="en-US" b="0" i="0" dirty="0">
              <a:effectLst/>
              <a:latin typeface="Arial" panose="020B0604020202020204" pitchFamily="34" charset="0"/>
              <a:cs typeface="Arial" panose="020B0604020202020204" pitchFamily="34" charset="0"/>
            </a:endParaRPr>
          </a:p>
          <a:p>
            <a:pPr algn="l"/>
            <a:endParaRPr lang="en-US" b="1" i="1" dirty="0">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b="1" i="1" dirty="0">
                <a:effectLst/>
                <a:latin typeface="Arial" panose="020B0604020202020204" pitchFamily="34" charset="0"/>
                <a:cs typeface="Arial" panose="020B0604020202020204" pitchFamily="34" charset="0"/>
              </a:rPr>
              <a:t>Testing errors</a:t>
            </a:r>
            <a:r>
              <a:rPr lang="en-US" b="0" i="1" dirty="0">
                <a:effectLst/>
                <a:latin typeface="Arial" panose="020B0604020202020204" pitchFamily="34" charset="0"/>
                <a:cs typeface="Arial" panose="020B0604020202020204" pitchFamily="34" charset="0"/>
              </a:rPr>
              <a:t>: It implies the errors that occurred when implementing and executing the test process. For example, bug scanning failure, inefficiency in reporting an error or defect</a:t>
            </a:r>
            <a:r>
              <a:rPr lang="en-US" b="0" i="0" dirty="0">
                <a:effectLst/>
                <a:latin typeface="Arial" panose="020B0604020202020204" pitchFamily="34" charset="0"/>
                <a:cs typeface="Arial" panose="020B0604020202020204" pitchFamily="34" charset="0"/>
              </a:rPr>
              <a:t>.</a:t>
            </a:r>
          </a:p>
          <a:p>
            <a:pPr algn="l"/>
            <a:endParaRPr lang="en-US" b="0" i="0" dirty="0">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b="1" i="1" dirty="0">
                <a:effectLst/>
                <a:latin typeface="Arial" panose="020B0604020202020204" pitchFamily="34" charset="0"/>
                <a:cs typeface="Arial" panose="020B0604020202020204" pitchFamily="34" charset="0"/>
              </a:rPr>
              <a:t>Hardware errors</a:t>
            </a:r>
            <a:r>
              <a:rPr lang="en-US" b="0" i="1" dirty="0">
                <a:effectLst/>
                <a:latin typeface="Arial" panose="020B0604020202020204" pitchFamily="34" charset="0"/>
                <a:cs typeface="Arial" panose="020B0604020202020204" pitchFamily="34" charset="0"/>
              </a:rPr>
              <a:t>: Such errors are related to the hardware device. Such as no availability and no compatibility with the device</a:t>
            </a:r>
            <a:r>
              <a:rPr lang="en-US" b="0" i="0" dirty="0">
                <a:effectLst/>
                <a:latin typeface="Arial" panose="020B0604020202020204" pitchFamily="34" charset="0"/>
                <a:cs typeface="Arial" panose="020B0604020202020204" pitchFamily="34" charset="0"/>
              </a:rPr>
              <a:t>.</a:t>
            </a:r>
            <a:endParaRPr lang="en-US" b="1" i="0" dirty="0">
              <a:effectLst/>
              <a:latin typeface="Arial" panose="020B0604020202020204" pitchFamily="34" charset="0"/>
              <a:cs typeface="Arial" panose="020B0604020202020204" pitchFamily="34" charset="0"/>
            </a:endParaRPr>
          </a:p>
          <a:p>
            <a:br>
              <a:rPr lang="en-US" dirty="0"/>
            </a:br>
            <a:endParaRPr lang="en-IN" dirty="0"/>
          </a:p>
        </p:txBody>
      </p:sp>
    </p:spTree>
    <p:extLst>
      <p:ext uri="{BB962C8B-B14F-4D97-AF65-F5344CB8AC3E}">
        <p14:creationId xmlns:p14="http://schemas.microsoft.com/office/powerpoint/2010/main" val="2698459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174D4-2EE3-0DEE-1B1A-E746F2953E65}"/>
              </a:ext>
            </a:extLst>
          </p:cNvPr>
          <p:cNvSpPr>
            <a:spLocks noGrp="1"/>
          </p:cNvSpPr>
          <p:nvPr>
            <p:ph type="title"/>
          </p:nvPr>
        </p:nvSpPr>
        <p:spPr>
          <a:xfrm>
            <a:off x="287523" y="255495"/>
            <a:ext cx="9404723" cy="1400530"/>
          </a:xfrm>
        </p:spPr>
        <p:txBody>
          <a:bodyPr/>
          <a:lstStyle/>
          <a:p>
            <a:r>
              <a:rPr lang="en-US" sz="3600" b="1" dirty="0"/>
              <a:t>Defect</a:t>
            </a:r>
            <a:endParaRPr lang="en-IN" sz="3600" b="1" dirty="0"/>
          </a:p>
        </p:txBody>
      </p:sp>
      <p:sp>
        <p:nvSpPr>
          <p:cNvPr id="4" name="TextBox 3">
            <a:extLst>
              <a:ext uri="{FF2B5EF4-FFF2-40B4-BE49-F238E27FC236}">
                <a16:creationId xmlns:a16="http://schemas.microsoft.com/office/drawing/2014/main" id="{92863CFD-D001-479B-B1DA-C25713DD1596}"/>
              </a:ext>
            </a:extLst>
          </p:cNvPr>
          <p:cNvSpPr txBox="1"/>
          <p:nvPr/>
        </p:nvSpPr>
        <p:spPr>
          <a:xfrm>
            <a:off x="762000" y="986118"/>
            <a:ext cx="10515600" cy="1200329"/>
          </a:xfrm>
          <a:prstGeom prst="rect">
            <a:avLst/>
          </a:prstGeom>
          <a:noFill/>
        </p:spPr>
        <p:txBody>
          <a:bodyPr wrap="square">
            <a:spAutoFit/>
          </a:bodyPr>
          <a:lstStyle/>
          <a:p>
            <a:r>
              <a:rPr lang="en-US" b="0" i="0" dirty="0">
                <a:effectLst/>
                <a:latin typeface="Arial" panose="020B0604020202020204" pitchFamily="34" charset="0"/>
                <a:cs typeface="Arial" panose="020B0604020202020204" pitchFamily="34" charset="0"/>
              </a:rPr>
              <a:t>A </a:t>
            </a:r>
            <a:r>
              <a:rPr lang="en-US" b="1" i="1" dirty="0">
                <a:effectLst/>
                <a:latin typeface="Arial" panose="020B0604020202020204" pitchFamily="34" charset="0"/>
                <a:cs typeface="Arial" panose="020B0604020202020204" pitchFamily="34" charset="0"/>
              </a:rPr>
              <a:t>Defect</a:t>
            </a:r>
            <a:r>
              <a:rPr lang="en-US" b="0" i="0" dirty="0">
                <a:effectLst/>
                <a:latin typeface="Arial" panose="020B0604020202020204" pitchFamily="34" charset="0"/>
                <a:cs typeface="Arial" panose="020B0604020202020204" pitchFamily="34" charset="0"/>
              </a:rPr>
              <a:t> is a variance between expected and actual results. An Error that the tester finds is known as Defect. A Defect in a software product reflects its inability or inefficiency to comply with the specified requirements and criteria and, subsequently, prevent the software application from performing the desired and expected work. The defect is also known as </a:t>
            </a:r>
            <a:r>
              <a:rPr lang="en-US" b="1" i="1" dirty="0">
                <a:effectLst/>
                <a:latin typeface="Arial" panose="020B0604020202020204" pitchFamily="34" charset="0"/>
                <a:cs typeface="Arial" panose="020B0604020202020204" pitchFamily="34" charset="0"/>
              </a:rPr>
              <a:t>Fault</a:t>
            </a:r>
            <a:r>
              <a:rPr lang="en-US" b="0" i="0" dirty="0">
                <a:effectLst/>
                <a:latin typeface="open sans" panose="020B0606030504020204" pitchFamily="34" charset="0"/>
              </a:rPr>
              <a:t>.</a:t>
            </a:r>
            <a:endParaRPr lang="en-IN" dirty="0"/>
          </a:p>
        </p:txBody>
      </p:sp>
      <p:sp>
        <p:nvSpPr>
          <p:cNvPr id="6" name="TextBox 5">
            <a:extLst>
              <a:ext uri="{FF2B5EF4-FFF2-40B4-BE49-F238E27FC236}">
                <a16:creationId xmlns:a16="http://schemas.microsoft.com/office/drawing/2014/main" id="{91BB0A09-A3D6-9181-1A35-A42F584C7E25}"/>
              </a:ext>
            </a:extLst>
          </p:cNvPr>
          <p:cNvSpPr txBox="1"/>
          <p:nvPr/>
        </p:nvSpPr>
        <p:spPr>
          <a:xfrm>
            <a:off x="215154" y="2201982"/>
            <a:ext cx="6096000" cy="369332"/>
          </a:xfrm>
          <a:prstGeom prst="rect">
            <a:avLst/>
          </a:prstGeom>
          <a:noFill/>
        </p:spPr>
        <p:txBody>
          <a:bodyPr wrap="square">
            <a:spAutoFit/>
          </a:bodyPr>
          <a:lstStyle/>
          <a:p>
            <a:pPr algn="l"/>
            <a:r>
              <a:rPr lang="en-IN" b="1" i="1" dirty="0">
                <a:effectLst/>
                <a:latin typeface="open sans" panose="020B0606030504020204" pitchFamily="34" charset="0"/>
              </a:rPr>
              <a:t>Types of defects</a:t>
            </a:r>
            <a:r>
              <a:rPr lang="en-IN" b="1" i="1" dirty="0">
                <a:solidFill>
                  <a:srgbClr val="4A4A4A"/>
                </a:solidFill>
                <a:effectLst/>
                <a:latin typeface="open sans" panose="020B0606030504020204" pitchFamily="34" charset="0"/>
              </a:rPr>
              <a:t> </a:t>
            </a:r>
            <a:r>
              <a:rPr lang="en-IN" b="1" i="1" dirty="0">
                <a:latin typeface="open sans" panose="020B0606030504020204" pitchFamily="34" charset="0"/>
              </a:rPr>
              <a:t>:</a:t>
            </a:r>
            <a:endParaRPr lang="en-IN" b="1" i="0" dirty="0">
              <a:effectLst/>
              <a:latin typeface="open sans" panose="020B0606030504020204" pitchFamily="34" charset="0"/>
            </a:endParaRPr>
          </a:p>
        </p:txBody>
      </p:sp>
      <p:sp>
        <p:nvSpPr>
          <p:cNvPr id="8" name="TextBox 7">
            <a:extLst>
              <a:ext uri="{FF2B5EF4-FFF2-40B4-BE49-F238E27FC236}">
                <a16:creationId xmlns:a16="http://schemas.microsoft.com/office/drawing/2014/main" id="{8327B81D-AEE4-8A84-1494-CD9058C0100C}"/>
              </a:ext>
            </a:extLst>
          </p:cNvPr>
          <p:cNvSpPr txBox="1"/>
          <p:nvPr/>
        </p:nvSpPr>
        <p:spPr>
          <a:xfrm>
            <a:off x="636493" y="2641118"/>
            <a:ext cx="10766613" cy="4524315"/>
          </a:xfrm>
          <a:prstGeom prst="rect">
            <a:avLst/>
          </a:prstGeom>
          <a:noFill/>
        </p:spPr>
        <p:txBody>
          <a:bodyPr wrap="square">
            <a:spAutoFit/>
          </a:bodyPr>
          <a:lstStyle/>
          <a:p>
            <a:pPr algn="l">
              <a:buFont typeface="+mj-lt"/>
              <a:buAutoNum type="arabicPeriod"/>
            </a:pPr>
            <a:r>
              <a:rPr lang="en-US" b="1" i="1" dirty="0">
                <a:effectLst/>
                <a:latin typeface="Arial" panose="020B0604020202020204" pitchFamily="34" charset="0"/>
                <a:cs typeface="Arial" panose="020B0604020202020204" pitchFamily="34" charset="0"/>
              </a:rPr>
              <a:t>Critical</a:t>
            </a:r>
            <a:r>
              <a:rPr lang="en-US" b="0" i="1" dirty="0">
                <a:effectLst/>
                <a:latin typeface="Arial" panose="020B0604020202020204" pitchFamily="34" charset="0"/>
                <a:cs typeface="Arial" panose="020B0604020202020204" pitchFamily="34" charset="0"/>
              </a:rPr>
              <a:t>: Defects that are "</a:t>
            </a:r>
            <a:r>
              <a:rPr lang="en-US" b="1" i="1" dirty="0">
                <a:effectLst/>
                <a:latin typeface="Arial" panose="020B0604020202020204" pitchFamily="34" charset="0"/>
                <a:cs typeface="Arial" panose="020B0604020202020204" pitchFamily="34" charset="0"/>
              </a:rPr>
              <a:t>critical</a:t>
            </a:r>
            <a:r>
              <a:rPr lang="en-US" b="0" i="1" dirty="0">
                <a:effectLst/>
                <a:latin typeface="Arial" panose="020B0604020202020204" pitchFamily="34" charset="0"/>
                <a:cs typeface="Arial" panose="020B0604020202020204" pitchFamily="34" charset="0"/>
              </a:rPr>
              <a:t>" require immediate attention and treatment. A critical defect directly affects the essential functionalities which can otherwise affect a software product or its large-scale functionality. For instance, failure of a feature/functionality or collapse of the entire system, etc.</a:t>
            </a:r>
          </a:p>
          <a:p>
            <a:pPr algn="l"/>
            <a:endParaRPr lang="en-US" b="0" i="0" dirty="0">
              <a:effectLst/>
              <a:latin typeface="Arial" panose="020B0604020202020204" pitchFamily="34" charset="0"/>
              <a:cs typeface="Arial" panose="020B0604020202020204" pitchFamily="34" charset="0"/>
            </a:endParaRPr>
          </a:p>
          <a:p>
            <a:pPr algn="l"/>
            <a:r>
              <a:rPr lang="en-US" b="1" i="1" dirty="0">
                <a:effectLst/>
                <a:latin typeface="Arial" panose="020B0604020202020204" pitchFamily="34" charset="0"/>
                <a:cs typeface="Arial" panose="020B0604020202020204" pitchFamily="34" charset="0"/>
              </a:rPr>
              <a:t>2.Major</a:t>
            </a:r>
            <a:r>
              <a:rPr lang="en-US" b="0" i="1" dirty="0">
                <a:effectLst/>
                <a:latin typeface="Arial" panose="020B0604020202020204" pitchFamily="34" charset="0"/>
                <a:cs typeface="Arial" panose="020B0604020202020204" pitchFamily="34" charset="0"/>
              </a:rPr>
              <a:t>: Defects, which are responsible for affecting the main functions of a software product are Major Defects. Although, these defects do not result in the complete failure of a system but may bring several primary functions of the software to rest.</a:t>
            </a:r>
          </a:p>
          <a:p>
            <a:pPr algn="l"/>
            <a:endParaRPr lang="en-US" b="0" i="0" dirty="0">
              <a:effectLst/>
              <a:latin typeface="Arial" panose="020B0604020202020204" pitchFamily="34" charset="0"/>
              <a:cs typeface="Arial" panose="020B0604020202020204" pitchFamily="34" charset="0"/>
            </a:endParaRPr>
          </a:p>
          <a:p>
            <a:pPr algn="l"/>
            <a:r>
              <a:rPr lang="en-US" b="1" i="1" dirty="0">
                <a:effectLst/>
                <a:latin typeface="Arial" panose="020B0604020202020204" pitchFamily="34" charset="0"/>
                <a:cs typeface="Arial" panose="020B0604020202020204" pitchFamily="34" charset="0"/>
              </a:rPr>
              <a:t>3.Minor</a:t>
            </a:r>
            <a:r>
              <a:rPr lang="en-US" b="0" i="1" dirty="0">
                <a:effectLst/>
                <a:latin typeface="Arial" panose="020B0604020202020204" pitchFamily="34" charset="0"/>
                <a:cs typeface="Arial" panose="020B0604020202020204" pitchFamily="34" charset="0"/>
              </a:rPr>
              <a:t>: These defects produce less impact and have no significant influence on a software product. The results of these defects are visible in the operation of the product. However, it does not prevent users from executing the task. The task can be carried out using some other alternative.</a:t>
            </a:r>
          </a:p>
          <a:p>
            <a:pPr algn="l"/>
            <a:endParaRPr lang="en-US" dirty="0">
              <a:latin typeface="Arial" panose="020B0604020202020204" pitchFamily="34" charset="0"/>
              <a:cs typeface="Arial" panose="020B0604020202020204" pitchFamily="34" charset="0"/>
            </a:endParaRPr>
          </a:p>
          <a:p>
            <a:pPr algn="l"/>
            <a:r>
              <a:rPr lang="en-US" b="1" i="1" dirty="0">
                <a:effectLst/>
                <a:latin typeface="Arial" panose="020B0604020202020204" pitchFamily="34" charset="0"/>
                <a:cs typeface="Arial" panose="020B0604020202020204" pitchFamily="34" charset="0"/>
              </a:rPr>
              <a:t>4.Trivial</a:t>
            </a:r>
            <a:r>
              <a:rPr lang="en-US" b="0" i="1" dirty="0">
                <a:effectLst/>
                <a:latin typeface="Arial" panose="020B0604020202020204" pitchFamily="34" charset="0"/>
                <a:cs typeface="Arial" panose="020B0604020202020204" pitchFamily="34" charset="0"/>
              </a:rPr>
              <a:t>: These types of defects have no impact on the operation of a product. Hence, sometimes, we ignore and omit them. For example, spelling or grammatical errors.</a:t>
            </a:r>
            <a:endParaRPr lang="en-US" b="0" i="0" dirty="0">
              <a:effectLst/>
              <a:latin typeface="Arial" panose="020B0604020202020204" pitchFamily="34" charset="0"/>
              <a:cs typeface="Arial" panose="020B0604020202020204" pitchFamily="34" charset="0"/>
            </a:endParaRPr>
          </a:p>
          <a:p>
            <a:br>
              <a:rPr lang="en-US" dirty="0"/>
            </a:br>
            <a:endParaRPr lang="en-IN" dirty="0"/>
          </a:p>
        </p:txBody>
      </p:sp>
    </p:spTree>
    <p:extLst>
      <p:ext uri="{BB962C8B-B14F-4D97-AF65-F5344CB8AC3E}">
        <p14:creationId xmlns:p14="http://schemas.microsoft.com/office/powerpoint/2010/main" val="15812171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260</TotalTime>
  <Words>2300</Words>
  <Application>Microsoft Office PowerPoint</Application>
  <PresentationFormat>Widescreen</PresentationFormat>
  <Paragraphs>132</Paragraphs>
  <Slides>18</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18</vt:i4>
      </vt:variant>
    </vt:vector>
  </HeadingPairs>
  <TitlesOfParts>
    <vt:vector size="30" baseType="lpstr">
      <vt:lpstr>Algerian</vt:lpstr>
      <vt:lpstr>arial</vt:lpstr>
      <vt:lpstr>arial</vt:lpstr>
      <vt:lpstr>Century Gothic</vt:lpstr>
      <vt:lpstr>Open Sans</vt:lpstr>
      <vt:lpstr>Open Sans</vt:lpstr>
      <vt:lpstr>Source Sans Pro</vt:lpstr>
      <vt:lpstr>Symbol</vt:lpstr>
      <vt:lpstr>Verdana</vt:lpstr>
      <vt:lpstr>Wingdings 3</vt:lpstr>
      <vt:lpstr>Work Sans</vt:lpstr>
      <vt:lpstr>Ion</vt:lpstr>
      <vt:lpstr>SOFTWARE TESTING</vt:lpstr>
      <vt:lpstr>Introduction to Software Testing</vt:lpstr>
      <vt:lpstr>Definition of Software Testing</vt:lpstr>
      <vt:lpstr>Needs of Software Testing</vt:lpstr>
      <vt:lpstr>Causes of Software Defects</vt:lpstr>
      <vt:lpstr>Costs of Software Defects</vt:lpstr>
      <vt:lpstr>Errors  - Defect - Failure</vt:lpstr>
      <vt:lpstr>Errors</vt:lpstr>
      <vt:lpstr>Defect</vt:lpstr>
      <vt:lpstr>PowerPoint Presentation</vt:lpstr>
      <vt:lpstr>What does Software testing Reveal….?</vt:lpstr>
      <vt:lpstr>Importance of Software Testing</vt:lpstr>
      <vt:lpstr>Testing and Quality</vt:lpstr>
      <vt:lpstr>Perceptions of Quality Software</vt:lpstr>
      <vt:lpstr>Seven Testing principles</vt:lpstr>
      <vt:lpstr>PowerPoint Presentation</vt:lpstr>
      <vt:lpstr>Economics of Software Testing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TESTING</dc:title>
  <dc:creator>pavan gujjuru</dc:creator>
  <cp:lastModifiedBy>Pavan Kumar Gujjuru</cp:lastModifiedBy>
  <cp:revision>1</cp:revision>
  <dcterms:created xsi:type="dcterms:W3CDTF">2022-06-27T08:04:16Z</dcterms:created>
  <dcterms:modified xsi:type="dcterms:W3CDTF">2022-06-27T12:26:54Z</dcterms:modified>
</cp:coreProperties>
</file>