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sldIdLst>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Sri Kandi" userId="9d42ff85-b20a-4a14-b842-2a42a4b1e364" providerId="ADAL" clId="{3E4A1213-EEBC-4A43-BCE7-12F81F67ED39}"/>
    <pc:docChg chg="custSel addSld delSld modSld">
      <pc:chgData name="Satya Sri Kandi" userId="9d42ff85-b20a-4a14-b842-2a42a4b1e364" providerId="ADAL" clId="{3E4A1213-EEBC-4A43-BCE7-12F81F67ED39}" dt="2022-06-29T10:33:23.742" v="160" actId="20577"/>
      <pc:docMkLst>
        <pc:docMk/>
      </pc:docMkLst>
      <pc:sldChg chg="modSp mod">
        <pc:chgData name="Satya Sri Kandi" userId="9d42ff85-b20a-4a14-b842-2a42a4b1e364" providerId="ADAL" clId="{3E4A1213-EEBC-4A43-BCE7-12F81F67ED39}" dt="2022-06-29T10:28:11.459" v="124" actId="403"/>
        <pc:sldMkLst>
          <pc:docMk/>
          <pc:sldMk cId="2803136203" sldId="277"/>
        </pc:sldMkLst>
        <pc:spChg chg="mod">
          <ac:chgData name="Satya Sri Kandi" userId="9d42ff85-b20a-4a14-b842-2a42a4b1e364" providerId="ADAL" clId="{3E4A1213-EEBC-4A43-BCE7-12F81F67ED39}" dt="2022-06-29T10:28:11.459" v="124" actId="403"/>
          <ac:spMkLst>
            <pc:docMk/>
            <pc:sldMk cId="2803136203" sldId="277"/>
            <ac:spMk id="2" creationId="{263E3F80-D945-4490-916D-6384E6895E6F}"/>
          </ac:spMkLst>
        </pc:spChg>
      </pc:sldChg>
      <pc:sldChg chg="modSp mod">
        <pc:chgData name="Satya Sri Kandi" userId="9d42ff85-b20a-4a14-b842-2a42a4b1e364" providerId="ADAL" clId="{3E4A1213-EEBC-4A43-BCE7-12F81F67ED39}" dt="2022-06-29T10:24:44.993" v="112" actId="115"/>
        <pc:sldMkLst>
          <pc:docMk/>
          <pc:sldMk cId="967649637" sldId="278"/>
        </pc:sldMkLst>
        <pc:spChg chg="mod">
          <ac:chgData name="Satya Sri Kandi" userId="9d42ff85-b20a-4a14-b842-2a42a4b1e364" providerId="ADAL" clId="{3E4A1213-EEBC-4A43-BCE7-12F81F67ED39}" dt="2022-06-29T10:24:44.993" v="112" actId="115"/>
          <ac:spMkLst>
            <pc:docMk/>
            <pc:sldMk cId="967649637" sldId="278"/>
            <ac:spMk id="2" creationId="{0659A64C-EA0D-4DC2-A8C5-C88EFBF64979}"/>
          </ac:spMkLst>
        </pc:spChg>
      </pc:sldChg>
      <pc:sldChg chg="modSp mod">
        <pc:chgData name="Satya Sri Kandi" userId="9d42ff85-b20a-4a14-b842-2a42a4b1e364" providerId="ADAL" clId="{3E4A1213-EEBC-4A43-BCE7-12F81F67ED39}" dt="2022-06-29T10:25:02.385" v="114" actId="115"/>
        <pc:sldMkLst>
          <pc:docMk/>
          <pc:sldMk cId="3331010292" sldId="280"/>
        </pc:sldMkLst>
        <pc:spChg chg="mod">
          <ac:chgData name="Satya Sri Kandi" userId="9d42ff85-b20a-4a14-b842-2a42a4b1e364" providerId="ADAL" clId="{3E4A1213-EEBC-4A43-BCE7-12F81F67ED39}" dt="2022-06-29T10:25:02.385" v="114" actId="115"/>
          <ac:spMkLst>
            <pc:docMk/>
            <pc:sldMk cId="3331010292" sldId="280"/>
            <ac:spMk id="2" creationId="{DCE80DE1-E9CC-5E67-5415-53646BFA3E36}"/>
          </ac:spMkLst>
        </pc:spChg>
      </pc:sldChg>
      <pc:sldChg chg="modSp mod">
        <pc:chgData name="Satya Sri Kandi" userId="9d42ff85-b20a-4a14-b842-2a42a4b1e364" providerId="ADAL" clId="{3E4A1213-EEBC-4A43-BCE7-12F81F67ED39}" dt="2022-06-29T10:25:13.685" v="115" actId="115"/>
        <pc:sldMkLst>
          <pc:docMk/>
          <pc:sldMk cId="283422702" sldId="281"/>
        </pc:sldMkLst>
        <pc:spChg chg="mod">
          <ac:chgData name="Satya Sri Kandi" userId="9d42ff85-b20a-4a14-b842-2a42a4b1e364" providerId="ADAL" clId="{3E4A1213-EEBC-4A43-BCE7-12F81F67ED39}" dt="2022-06-29T10:25:13.685" v="115" actId="115"/>
          <ac:spMkLst>
            <pc:docMk/>
            <pc:sldMk cId="283422702" sldId="281"/>
            <ac:spMk id="2" creationId="{97CDF26B-13CC-921F-4232-82E94DA49F65}"/>
          </ac:spMkLst>
        </pc:spChg>
      </pc:sldChg>
      <pc:sldChg chg="modSp mod">
        <pc:chgData name="Satya Sri Kandi" userId="9d42ff85-b20a-4a14-b842-2a42a4b1e364" providerId="ADAL" clId="{3E4A1213-EEBC-4A43-BCE7-12F81F67ED39}" dt="2022-06-29T10:25:57.572" v="116" actId="115"/>
        <pc:sldMkLst>
          <pc:docMk/>
          <pc:sldMk cId="3184086888" sldId="284"/>
        </pc:sldMkLst>
        <pc:spChg chg="mod">
          <ac:chgData name="Satya Sri Kandi" userId="9d42ff85-b20a-4a14-b842-2a42a4b1e364" providerId="ADAL" clId="{3E4A1213-EEBC-4A43-BCE7-12F81F67ED39}" dt="2022-06-29T10:25:57.572" v="116" actId="115"/>
          <ac:spMkLst>
            <pc:docMk/>
            <pc:sldMk cId="3184086888" sldId="284"/>
            <ac:spMk id="2" creationId="{049DEB58-E23B-DD00-FC4A-75E3347BD228}"/>
          </ac:spMkLst>
        </pc:spChg>
      </pc:sldChg>
      <pc:sldChg chg="modSp mod">
        <pc:chgData name="Satya Sri Kandi" userId="9d42ff85-b20a-4a14-b842-2a42a4b1e364" providerId="ADAL" clId="{3E4A1213-EEBC-4A43-BCE7-12F81F67ED39}" dt="2022-06-29T10:26:41.499" v="117" actId="115"/>
        <pc:sldMkLst>
          <pc:docMk/>
          <pc:sldMk cId="2706349729" sldId="285"/>
        </pc:sldMkLst>
        <pc:spChg chg="mod">
          <ac:chgData name="Satya Sri Kandi" userId="9d42ff85-b20a-4a14-b842-2a42a4b1e364" providerId="ADAL" clId="{3E4A1213-EEBC-4A43-BCE7-12F81F67ED39}" dt="2022-06-29T10:26:41.499" v="117" actId="115"/>
          <ac:spMkLst>
            <pc:docMk/>
            <pc:sldMk cId="2706349729" sldId="285"/>
            <ac:spMk id="2" creationId="{089B35C5-8E9A-A931-4B08-5278987218CF}"/>
          </ac:spMkLst>
        </pc:spChg>
      </pc:sldChg>
      <pc:sldChg chg="modSp mod">
        <pc:chgData name="Satya Sri Kandi" userId="9d42ff85-b20a-4a14-b842-2a42a4b1e364" providerId="ADAL" clId="{3E4A1213-EEBC-4A43-BCE7-12F81F67ED39}" dt="2022-06-29T10:27:23.041" v="118" actId="115"/>
        <pc:sldMkLst>
          <pc:docMk/>
          <pc:sldMk cId="358547949" sldId="287"/>
        </pc:sldMkLst>
        <pc:spChg chg="mod">
          <ac:chgData name="Satya Sri Kandi" userId="9d42ff85-b20a-4a14-b842-2a42a4b1e364" providerId="ADAL" clId="{3E4A1213-EEBC-4A43-BCE7-12F81F67ED39}" dt="2022-06-29T10:27:23.041" v="118" actId="115"/>
          <ac:spMkLst>
            <pc:docMk/>
            <pc:sldMk cId="358547949" sldId="287"/>
            <ac:spMk id="2" creationId="{07F27C7E-B261-ED43-EBFA-E18927C87F55}"/>
          </ac:spMkLst>
        </pc:spChg>
      </pc:sldChg>
      <pc:sldChg chg="modSp mod">
        <pc:chgData name="Satya Sri Kandi" userId="9d42ff85-b20a-4a14-b842-2a42a4b1e364" providerId="ADAL" clId="{3E4A1213-EEBC-4A43-BCE7-12F81F67ED39}" dt="2022-06-29T10:27:33.699" v="119" actId="115"/>
        <pc:sldMkLst>
          <pc:docMk/>
          <pc:sldMk cId="2449889414" sldId="288"/>
        </pc:sldMkLst>
        <pc:spChg chg="mod">
          <ac:chgData name="Satya Sri Kandi" userId="9d42ff85-b20a-4a14-b842-2a42a4b1e364" providerId="ADAL" clId="{3E4A1213-EEBC-4A43-BCE7-12F81F67ED39}" dt="2022-06-29T10:27:33.699" v="119" actId="115"/>
          <ac:spMkLst>
            <pc:docMk/>
            <pc:sldMk cId="2449889414" sldId="288"/>
            <ac:spMk id="2" creationId="{5A032458-C77C-6ED1-4020-00A7F5186C8F}"/>
          </ac:spMkLst>
        </pc:spChg>
      </pc:sldChg>
      <pc:sldChg chg="modSp mod">
        <pc:chgData name="Satya Sri Kandi" userId="9d42ff85-b20a-4a14-b842-2a42a4b1e364" providerId="ADAL" clId="{3E4A1213-EEBC-4A43-BCE7-12F81F67ED39}" dt="2022-06-29T10:33:23.742" v="160" actId="20577"/>
        <pc:sldMkLst>
          <pc:docMk/>
          <pc:sldMk cId="1836117451" sldId="289"/>
        </pc:sldMkLst>
        <pc:spChg chg="mod">
          <ac:chgData name="Satya Sri Kandi" userId="9d42ff85-b20a-4a14-b842-2a42a4b1e364" providerId="ADAL" clId="{3E4A1213-EEBC-4A43-BCE7-12F81F67ED39}" dt="2022-06-29T10:33:23.742" v="160" actId="20577"/>
          <ac:spMkLst>
            <pc:docMk/>
            <pc:sldMk cId="1836117451" sldId="289"/>
            <ac:spMk id="3" creationId="{1562104E-3C67-E494-C2B7-FDF02B623089}"/>
          </ac:spMkLst>
        </pc:spChg>
      </pc:sldChg>
      <pc:sldChg chg="addSp delSp modSp new mod">
        <pc:chgData name="Satya Sri Kandi" userId="9d42ff85-b20a-4a14-b842-2a42a4b1e364" providerId="ADAL" clId="{3E4A1213-EEBC-4A43-BCE7-12F81F67ED39}" dt="2022-06-29T10:27:51.122" v="121" actId="20577"/>
        <pc:sldMkLst>
          <pc:docMk/>
          <pc:sldMk cId="427117706" sldId="290"/>
        </pc:sldMkLst>
        <pc:spChg chg="del mod">
          <ac:chgData name="Satya Sri Kandi" userId="9d42ff85-b20a-4a14-b842-2a42a4b1e364" providerId="ADAL" clId="{3E4A1213-EEBC-4A43-BCE7-12F81F67ED39}" dt="2022-06-29T10:18:29.982" v="68" actId="21"/>
          <ac:spMkLst>
            <pc:docMk/>
            <pc:sldMk cId="427117706" sldId="290"/>
            <ac:spMk id="2" creationId="{C54F63CF-E7E0-5A65-4040-234FCEF29A85}"/>
          </ac:spMkLst>
        </pc:spChg>
        <pc:spChg chg="mod">
          <ac:chgData name="Satya Sri Kandi" userId="9d42ff85-b20a-4a14-b842-2a42a4b1e364" providerId="ADAL" clId="{3E4A1213-EEBC-4A43-BCE7-12F81F67ED39}" dt="2022-06-29T10:27:51.122" v="121" actId="20577"/>
          <ac:spMkLst>
            <pc:docMk/>
            <pc:sldMk cId="427117706" sldId="290"/>
            <ac:spMk id="3" creationId="{D2747A93-0F42-07E7-BE09-9A58779E9669}"/>
          </ac:spMkLst>
        </pc:spChg>
        <pc:spChg chg="add mod">
          <ac:chgData name="Satya Sri Kandi" userId="9d42ff85-b20a-4a14-b842-2a42a4b1e364" providerId="ADAL" clId="{3E4A1213-EEBC-4A43-BCE7-12F81F67ED39}" dt="2022-06-29T10:19:02.815" v="100" actId="1076"/>
          <ac:spMkLst>
            <pc:docMk/>
            <pc:sldMk cId="427117706" sldId="290"/>
            <ac:spMk id="5" creationId="{0BD9BAA5-57F7-5632-DBD8-17B86EE79F50}"/>
          </ac:spMkLst>
        </pc:spChg>
      </pc:sldChg>
      <pc:sldChg chg="modSp new del mod">
        <pc:chgData name="Satya Sri Kandi" userId="9d42ff85-b20a-4a14-b842-2a42a4b1e364" providerId="ADAL" clId="{3E4A1213-EEBC-4A43-BCE7-12F81F67ED39}" dt="2022-06-29T10:17:38.460" v="38" actId="2696"/>
        <pc:sldMkLst>
          <pc:docMk/>
          <pc:sldMk cId="4252378466" sldId="290"/>
        </pc:sldMkLst>
        <pc:spChg chg="mod">
          <ac:chgData name="Satya Sri Kandi" userId="9d42ff85-b20a-4a14-b842-2a42a4b1e364" providerId="ADAL" clId="{3E4A1213-EEBC-4A43-BCE7-12F81F67ED39}" dt="2022-06-29T10:17:21.756" v="37" actId="14100"/>
          <ac:spMkLst>
            <pc:docMk/>
            <pc:sldMk cId="4252378466" sldId="290"/>
            <ac:spMk id="2" creationId="{6A38A1DF-6F15-E7DA-BAB5-B373308B5F6B}"/>
          </ac:spMkLst>
        </pc:spChg>
        <pc:spChg chg="mod">
          <ac:chgData name="Satya Sri Kandi" userId="9d42ff85-b20a-4a14-b842-2a42a4b1e364" providerId="ADAL" clId="{3E4A1213-EEBC-4A43-BCE7-12F81F67ED39}" dt="2022-06-29T10:16:54.009" v="31" actId="1076"/>
          <ac:spMkLst>
            <pc:docMk/>
            <pc:sldMk cId="4252378466" sldId="290"/>
            <ac:spMk id="3" creationId="{DED6B2C6-0A90-D038-758B-1EFCA7FF03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EC09C-9CDC-48F0-BB82-ED223F986966}" type="datetimeFigureOut">
              <a:rPr lang="en-US" smtClean="0"/>
              <a:t>6/29/2022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46CEE3-4835-4F73-BA0B-02C09C038718}" type="slidenum">
              <a:rPr lang="en-US" smtClean="0"/>
              <a:t>‹#›</a:t>
            </a:fld>
            <a:endParaRPr lang="en-US" dirty="0"/>
          </a:p>
        </p:txBody>
      </p:sp>
    </p:spTree>
    <p:extLst>
      <p:ext uri="{BB962C8B-B14F-4D97-AF65-F5344CB8AC3E}">
        <p14:creationId xmlns:p14="http://schemas.microsoft.com/office/powerpoint/2010/main" val="357908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9D874152-028B-486A-9CCC-467A5536A7DC}" type="datetime1">
              <a:rPr lang="en-US" smtClean="0"/>
              <a:t>6/29/2022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558FF-9F53-4DAD-84A1-1EEE4F190FF1}"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FA1A6-D89D-4E0B-ACDC-F92429034F56}"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382F0-6EA8-4D82-951F-1579D6A93CC4}"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BE913C-F349-4CE3-A910-0EA13427FE0D}"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D4C5C7-4D27-4EBE-9DB8-92F5F0F40B34}"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DAF82-EDB2-4FBF-83F4-247A1B3455CB}"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5E59DB-4C5A-44A3-897C-FF6803F94296}"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6B6E0-E0F8-4800-BD74-7D33DFE5ED7E}"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6DC824-D0E7-4046-8B44-4AAD1C4DE2CF}"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221C-17A4-4F42-9F54-9F7E03AA1BBB}" type="datetime1">
              <a:rPr lang="en-US" smtClean="0"/>
              <a:t>6/29/2022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CD7CBA-5256-42F3-BAB5-33F095514AE3}"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80C04-2E33-403B-B014-7E203A57326C}" type="datetime1">
              <a:rPr lang="en-US" smtClean="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92A49D-7D7F-4D69-A8AA-65D6B58C15F2}"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9E02903-36C1-4F6B-9F27-EA2305255204}" type="datetime1">
              <a:rPr lang="en-US" smtClean="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BBFA8-C775-4121-A7F6-6851C8035873}"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C01760-8EEC-4A4C-BD0D-3CDAAA80A266}"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183DE74-4CAD-4852-95E7-A055FD779420}" type="datetime1">
              <a:rPr lang="en-US" smtClean="0"/>
              <a:t>6/29/2022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3E3F80-D945-4490-916D-6384E6895E6F}"/>
              </a:ext>
            </a:extLst>
          </p:cNvPr>
          <p:cNvSpPr>
            <a:spLocks noGrp="1"/>
          </p:cNvSpPr>
          <p:nvPr>
            <p:ph type="ctrTitle"/>
          </p:nvPr>
        </p:nvSpPr>
        <p:spPr>
          <a:xfrm>
            <a:off x="1993805" y="1354668"/>
            <a:ext cx="8204391" cy="2346475"/>
          </a:xfrm>
        </p:spPr>
        <p:txBody>
          <a:bodyPr>
            <a:normAutofit/>
          </a:bodyPr>
          <a:lstStyle/>
          <a:p>
            <a:pPr algn="ctr"/>
            <a:r>
              <a:rPr lang="en-US" sz="7200" b="1" dirty="0"/>
              <a:t>Software testing</a:t>
            </a:r>
          </a:p>
        </p:txBody>
      </p:sp>
      <p:cxnSp>
        <p:nvCxnSpPr>
          <p:cNvPr id="91" name="Straight Connector 90">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66A7AD5B-4FC2-1526-BC8E-C70F98555F8A}"/>
              </a:ext>
            </a:extLst>
          </p:cNvPr>
          <p:cNvSpPr>
            <a:spLocks noGrp="1"/>
          </p:cNvSpPr>
          <p:nvPr>
            <p:ph type="subTitle" idx="1"/>
          </p:nvPr>
        </p:nvSpPr>
        <p:spPr/>
        <p:txBody>
          <a:bodyPr/>
          <a:lstStyle/>
          <a:p>
            <a:r>
              <a:rPr lang="en-US" dirty="0"/>
              <a:t> </a:t>
            </a:r>
            <a:endParaRPr lang="en-IN" dirty="0"/>
          </a:p>
        </p:txBody>
      </p:sp>
    </p:spTree>
    <p:extLst>
      <p:ext uri="{BB962C8B-B14F-4D97-AF65-F5344CB8AC3E}">
        <p14:creationId xmlns:p14="http://schemas.microsoft.com/office/powerpoint/2010/main" val="28031362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E63FA-0CAC-E732-26A3-D6C79ECA08C6}"/>
              </a:ext>
            </a:extLst>
          </p:cNvPr>
          <p:cNvSpPr>
            <a:spLocks noGrp="1"/>
          </p:cNvSpPr>
          <p:nvPr>
            <p:ph type="title"/>
          </p:nvPr>
        </p:nvSpPr>
        <p:spPr>
          <a:xfrm>
            <a:off x="685799" y="1150076"/>
            <a:ext cx="3659389" cy="4557849"/>
          </a:xfrm>
        </p:spPr>
        <p:txBody>
          <a:bodyPr>
            <a:normAutofit/>
          </a:bodyPr>
          <a:lstStyle/>
          <a:p>
            <a:pPr algn="r"/>
            <a:r>
              <a:rPr lang="en-US" b="1" dirty="0"/>
              <a:t>Attributes of testing</a:t>
            </a:r>
            <a:endParaRPr lang="en-IN" b="1" dirty="0"/>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482214E-99DF-F3BD-1FDE-3A4A66F8EA6E}"/>
              </a:ext>
            </a:extLst>
          </p:cNvPr>
          <p:cNvSpPr>
            <a:spLocks noGrp="1"/>
          </p:cNvSpPr>
          <p:nvPr>
            <p:ph idx="1"/>
          </p:nvPr>
        </p:nvSpPr>
        <p:spPr>
          <a:xfrm>
            <a:off x="4988658" y="1150076"/>
            <a:ext cx="6517543" cy="4557849"/>
          </a:xfrm>
        </p:spPr>
        <p:txBody>
          <a:bodyPr>
            <a:normAutofit fontScale="92500" lnSpcReduction="10000"/>
          </a:bodyPr>
          <a:lstStyle/>
          <a:p>
            <a:r>
              <a:rPr lang="en-US" sz="3200" dirty="0"/>
              <a:t>Communication </a:t>
            </a:r>
          </a:p>
          <a:p>
            <a:r>
              <a:rPr lang="en-US" sz="3200" dirty="0"/>
              <a:t>Efficiency </a:t>
            </a:r>
          </a:p>
          <a:p>
            <a:r>
              <a:rPr lang="en-US" sz="3200" dirty="0"/>
              <a:t>Creativity </a:t>
            </a:r>
          </a:p>
          <a:p>
            <a:r>
              <a:rPr lang="en-US" sz="3200" dirty="0"/>
              <a:t>Continues Learning </a:t>
            </a:r>
          </a:p>
          <a:p>
            <a:r>
              <a:rPr lang="en-US" sz="3200" dirty="0"/>
              <a:t>Responsibilities </a:t>
            </a:r>
          </a:p>
          <a:p>
            <a:r>
              <a:rPr lang="en-US" sz="3200" dirty="0"/>
              <a:t>Time Management </a:t>
            </a:r>
          </a:p>
          <a:p>
            <a:r>
              <a:rPr lang="en-US" sz="3200" dirty="0"/>
              <a:t>Analyzing the data.</a:t>
            </a:r>
          </a:p>
          <a:p>
            <a:r>
              <a:rPr lang="en-US" sz="3200" dirty="0"/>
              <a:t>Curiosity </a:t>
            </a:r>
          </a:p>
          <a:p>
            <a:endParaRPr lang="en-IN" dirty="0"/>
          </a:p>
        </p:txBody>
      </p:sp>
    </p:spTree>
    <p:extLst>
      <p:ext uri="{BB962C8B-B14F-4D97-AF65-F5344CB8AC3E}">
        <p14:creationId xmlns:p14="http://schemas.microsoft.com/office/powerpoint/2010/main" val="2362350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27C7E-B261-ED43-EBFA-E18927C87F55}"/>
              </a:ext>
            </a:extLst>
          </p:cNvPr>
          <p:cNvSpPr>
            <a:spLocks noGrp="1"/>
          </p:cNvSpPr>
          <p:nvPr>
            <p:ph type="title"/>
          </p:nvPr>
        </p:nvSpPr>
        <p:spPr>
          <a:xfrm>
            <a:off x="685801" y="533400"/>
            <a:ext cx="10820400" cy="1177092"/>
          </a:xfrm>
        </p:spPr>
        <p:txBody>
          <a:bodyPr anchor="b">
            <a:normAutofit/>
          </a:bodyPr>
          <a:lstStyle/>
          <a:p>
            <a:pPr algn="ctr"/>
            <a:r>
              <a:rPr lang="en-US" sz="4800" b="1" u="sng" dirty="0"/>
              <a:t>Psychology of testing</a:t>
            </a:r>
            <a:endParaRPr lang="en-IN" sz="4800" b="1" u="sng"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ED2CD11-9862-104A-521C-529A665AAE81}"/>
              </a:ext>
            </a:extLst>
          </p:cNvPr>
          <p:cNvSpPr>
            <a:spLocks noGrp="1"/>
          </p:cNvSpPr>
          <p:nvPr>
            <p:ph idx="1"/>
          </p:nvPr>
        </p:nvSpPr>
        <p:spPr>
          <a:xfrm>
            <a:off x="1432559" y="2092961"/>
            <a:ext cx="10073641" cy="3698240"/>
          </a:xfrm>
        </p:spPr>
        <p:txBody>
          <a:bodyPr anchor="t">
            <a:normAutofit/>
          </a:bodyPr>
          <a:lstStyle/>
          <a:p>
            <a:pPr marL="0" indent="0">
              <a:buNone/>
            </a:pPr>
            <a:r>
              <a:rPr lang="en-US" sz="3200" b="1" dirty="0"/>
              <a:t>Psychology of Testing enables smooth testing as well as makes the process hassle free. It is mainly dependent on the mindset of the developers and testers, as well as the quality of communication between them.</a:t>
            </a:r>
            <a:endParaRPr lang="en-IN" sz="3200" b="1" dirty="0"/>
          </a:p>
        </p:txBody>
      </p:sp>
    </p:spTree>
    <p:extLst>
      <p:ext uri="{BB962C8B-B14F-4D97-AF65-F5344CB8AC3E}">
        <p14:creationId xmlns:p14="http://schemas.microsoft.com/office/powerpoint/2010/main" val="358547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32458-C77C-6ED1-4020-00A7F5186C8F}"/>
              </a:ext>
            </a:extLst>
          </p:cNvPr>
          <p:cNvSpPr>
            <a:spLocks noGrp="1"/>
          </p:cNvSpPr>
          <p:nvPr>
            <p:ph type="title"/>
          </p:nvPr>
        </p:nvSpPr>
        <p:spPr>
          <a:xfrm>
            <a:off x="568960" y="518164"/>
            <a:ext cx="10937241" cy="802636"/>
          </a:xfrm>
        </p:spPr>
        <p:txBody>
          <a:bodyPr anchor="b">
            <a:normAutofit/>
          </a:bodyPr>
          <a:lstStyle/>
          <a:p>
            <a:pPr algn="ctr"/>
            <a:r>
              <a:rPr lang="en-US" sz="4400" b="1" u="sng" dirty="0"/>
              <a:t>Code of ethics for tester</a:t>
            </a:r>
            <a:endParaRPr lang="en-IN" sz="4400" b="1" u="sng"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8B311D1-3DAB-9D97-C9C0-2BB77E811D98}"/>
              </a:ext>
            </a:extLst>
          </p:cNvPr>
          <p:cNvSpPr>
            <a:spLocks noGrp="1"/>
          </p:cNvSpPr>
          <p:nvPr>
            <p:ph idx="1"/>
          </p:nvPr>
        </p:nvSpPr>
        <p:spPr>
          <a:xfrm>
            <a:off x="568960" y="1757680"/>
            <a:ext cx="10937241" cy="4033520"/>
          </a:xfrm>
        </p:spPr>
        <p:txBody>
          <a:bodyPr anchor="t">
            <a:normAutofit fontScale="92500" lnSpcReduction="20000"/>
          </a:bodyPr>
          <a:lstStyle/>
          <a:p>
            <a:r>
              <a:rPr lang="en-US" sz="2800" dirty="0"/>
              <a:t>Code of ethics for tester is mainly making Analysis, Reporting defects and Bugs, Safety and Welfare to the public.</a:t>
            </a:r>
          </a:p>
          <a:p>
            <a:r>
              <a:rPr lang="en-US" sz="2800" dirty="0"/>
              <a:t>There are some ethics for tester are  according to</a:t>
            </a:r>
          </a:p>
          <a:p>
            <a:pPr marL="0" indent="0">
              <a:buNone/>
            </a:pPr>
            <a:r>
              <a:rPr lang="en-US" sz="2800" dirty="0"/>
              <a:t>                                      1. Public</a:t>
            </a:r>
          </a:p>
          <a:p>
            <a:pPr marL="0" indent="0">
              <a:buNone/>
            </a:pPr>
            <a:r>
              <a:rPr lang="en-US" sz="2800" dirty="0"/>
              <a:t>                                      2. Product</a:t>
            </a:r>
          </a:p>
          <a:p>
            <a:pPr marL="0" indent="0">
              <a:buNone/>
            </a:pPr>
            <a:r>
              <a:rPr lang="en-US" sz="2800" dirty="0"/>
              <a:t>                                      3. Integrity and Independent</a:t>
            </a:r>
          </a:p>
          <a:p>
            <a:pPr marL="0" indent="0">
              <a:buNone/>
            </a:pPr>
            <a:r>
              <a:rPr lang="en-US" sz="2800" dirty="0"/>
              <a:t>                                      4. Management</a:t>
            </a:r>
          </a:p>
          <a:p>
            <a:pPr marL="0" indent="0">
              <a:buNone/>
            </a:pPr>
            <a:r>
              <a:rPr lang="en-US" sz="2800" dirty="0"/>
              <a:t>                                      5. Professional </a:t>
            </a:r>
            <a:r>
              <a:rPr lang="en-US" sz="2800" dirty="0" err="1"/>
              <a:t>Behaviour</a:t>
            </a:r>
            <a:endParaRPr lang="en-US" sz="2800" dirty="0"/>
          </a:p>
          <a:p>
            <a:pPr marL="0" indent="0">
              <a:buNone/>
            </a:pPr>
            <a:r>
              <a:rPr lang="en-US" sz="2800" dirty="0"/>
              <a:t>                                      6. Confidentiality</a:t>
            </a:r>
            <a:endParaRPr lang="en-IN" sz="2800" dirty="0"/>
          </a:p>
        </p:txBody>
      </p:sp>
    </p:spTree>
    <p:extLst>
      <p:ext uri="{BB962C8B-B14F-4D97-AF65-F5344CB8AC3E}">
        <p14:creationId xmlns:p14="http://schemas.microsoft.com/office/powerpoint/2010/main" val="2449889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3A2F5-3746-DDD8-57B9-813DB6B007EA}"/>
              </a:ext>
            </a:extLst>
          </p:cNvPr>
          <p:cNvSpPr>
            <a:spLocks noGrp="1"/>
          </p:cNvSpPr>
          <p:nvPr>
            <p:ph type="title"/>
          </p:nvPr>
        </p:nvSpPr>
        <p:spPr>
          <a:xfrm>
            <a:off x="685799" y="1150076"/>
            <a:ext cx="3659389" cy="4557849"/>
          </a:xfrm>
        </p:spPr>
        <p:txBody>
          <a:bodyPr>
            <a:normAutofit/>
          </a:bodyPr>
          <a:lstStyle/>
          <a:p>
            <a:pPr algn="r"/>
            <a:r>
              <a:rPr lang="en-US" sz="4000" b="1" dirty="0"/>
              <a:t>Limitations of testing</a:t>
            </a:r>
            <a:endParaRPr lang="en-IN" sz="4000" b="1" dirty="0"/>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62104E-3C67-E494-C2B7-FDF02B623089}"/>
              </a:ext>
            </a:extLst>
          </p:cNvPr>
          <p:cNvSpPr>
            <a:spLocks noGrp="1"/>
          </p:cNvSpPr>
          <p:nvPr>
            <p:ph idx="1"/>
          </p:nvPr>
        </p:nvSpPr>
        <p:spPr>
          <a:xfrm>
            <a:off x="4765675" y="935038"/>
            <a:ext cx="6740525" cy="4773612"/>
          </a:xfrm>
        </p:spPr>
        <p:txBody>
          <a:bodyPr>
            <a:normAutofit lnSpcReduction="10000"/>
          </a:bodyPr>
          <a:lstStyle/>
          <a:p>
            <a:r>
              <a:rPr lang="en-US" sz="3600" dirty="0"/>
              <a:t>Time and Budget</a:t>
            </a:r>
          </a:p>
          <a:p>
            <a:r>
              <a:rPr lang="en-US" sz="3600" dirty="0"/>
              <a:t>Test Results</a:t>
            </a:r>
          </a:p>
          <a:p>
            <a:r>
              <a:rPr lang="en-US" sz="3600" dirty="0"/>
              <a:t>Finding Defects</a:t>
            </a:r>
          </a:p>
          <a:p>
            <a:r>
              <a:rPr lang="en-US" sz="3600" dirty="0"/>
              <a:t>Based on Requirements</a:t>
            </a:r>
          </a:p>
          <a:p>
            <a:r>
              <a:rPr lang="en-US" sz="3600" dirty="0"/>
              <a:t>Proper functioning of the Product</a:t>
            </a:r>
          </a:p>
          <a:p>
            <a:r>
              <a:rPr lang="en-US" sz="3600" dirty="0"/>
              <a:t>Dead line</a:t>
            </a:r>
          </a:p>
          <a:p>
            <a:r>
              <a:rPr lang="en-US" sz="3600" dirty="0"/>
              <a:t>Can’t get the result </a:t>
            </a:r>
            <a:r>
              <a:rPr lang="en-US" sz="3600" dirty="0" err="1"/>
              <a:t>completly</a:t>
            </a:r>
            <a:endParaRPr lang="en-US" sz="3600" dirty="0"/>
          </a:p>
          <a:p>
            <a:endParaRPr lang="en-IN" dirty="0"/>
          </a:p>
        </p:txBody>
      </p:sp>
    </p:spTree>
    <p:extLst>
      <p:ext uri="{BB962C8B-B14F-4D97-AF65-F5344CB8AC3E}">
        <p14:creationId xmlns:p14="http://schemas.microsoft.com/office/powerpoint/2010/main" val="1836117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47A93-0F42-07E7-BE09-9A58779E9669}"/>
              </a:ext>
            </a:extLst>
          </p:cNvPr>
          <p:cNvSpPr>
            <a:spLocks noGrp="1"/>
          </p:cNvSpPr>
          <p:nvPr>
            <p:ph idx="1"/>
          </p:nvPr>
        </p:nvSpPr>
        <p:spPr>
          <a:xfrm>
            <a:off x="1619250" y="1000125"/>
            <a:ext cx="9197976" cy="4791076"/>
          </a:xfrm>
        </p:spPr>
        <p:txBody>
          <a:bodyPr>
            <a:normAutofit/>
          </a:bodyPr>
          <a:lstStyle/>
          <a:p>
            <a:pPr marL="0" indent="0">
              <a:buNone/>
            </a:pPr>
            <a:r>
              <a:rPr lang="en-US" sz="11500" dirty="0"/>
              <a:t>Thank You</a:t>
            </a:r>
            <a:endParaRPr lang="en-IN" sz="11500" dirty="0"/>
          </a:p>
        </p:txBody>
      </p:sp>
      <p:sp>
        <p:nvSpPr>
          <p:cNvPr id="5" name="Title 4">
            <a:extLst>
              <a:ext uri="{FF2B5EF4-FFF2-40B4-BE49-F238E27FC236}">
                <a16:creationId xmlns:a16="http://schemas.microsoft.com/office/drawing/2014/main" id="{0BD9BAA5-57F7-5632-DBD8-17B86EE79F50}"/>
              </a:ext>
            </a:extLst>
          </p:cNvPr>
          <p:cNvSpPr>
            <a:spLocks noGrp="1"/>
          </p:cNvSpPr>
          <p:nvPr>
            <p:ph type="title"/>
          </p:nvPr>
        </p:nvSpPr>
        <p:spPr>
          <a:xfrm>
            <a:off x="1352551" y="-1456267"/>
            <a:ext cx="10131425" cy="1456267"/>
          </a:xfrm>
        </p:spPr>
        <p:txBody>
          <a:bodyPr/>
          <a:lstStyle/>
          <a:p>
            <a:endParaRPr lang="en-IN"/>
          </a:p>
        </p:txBody>
      </p:sp>
    </p:spTree>
    <p:extLst>
      <p:ext uri="{BB962C8B-B14F-4D97-AF65-F5344CB8AC3E}">
        <p14:creationId xmlns:p14="http://schemas.microsoft.com/office/powerpoint/2010/main" val="427117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685801" y="514350"/>
            <a:ext cx="10820400" cy="1177092"/>
          </a:xfrm>
        </p:spPr>
        <p:txBody>
          <a:bodyPr anchor="b">
            <a:noAutofit/>
          </a:bodyPr>
          <a:lstStyle/>
          <a:p>
            <a:pPr algn="ctr">
              <a:lnSpc>
                <a:spcPct val="90000"/>
              </a:lnSpc>
            </a:pPr>
            <a:r>
              <a:rPr lang="en-US" sz="4400" b="1" u="sng" dirty="0"/>
              <a:t>Economics  testing</a:t>
            </a:r>
          </a:p>
        </p:txBody>
      </p:sp>
      <p:cxnSp>
        <p:nvCxnSpPr>
          <p:cNvPr id="27" name="Straight Connector 26">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AADCBA-8B92-4FBD-B325-3AA53CFF953E}"/>
              </a:ext>
            </a:extLst>
          </p:cNvPr>
          <p:cNvSpPr>
            <a:spLocks noGrp="1"/>
          </p:cNvSpPr>
          <p:nvPr>
            <p:ph idx="1"/>
          </p:nvPr>
        </p:nvSpPr>
        <p:spPr>
          <a:xfrm>
            <a:off x="514350" y="1850077"/>
            <a:ext cx="10991851" cy="3941123"/>
          </a:xfrm>
        </p:spPr>
        <p:txBody>
          <a:bodyPr anchor="t">
            <a:normAutofit/>
          </a:bodyPr>
          <a:lstStyle/>
          <a:p>
            <a:pPr marL="0" indent="0">
              <a:buNone/>
            </a:pPr>
            <a:r>
              <a:rPr lang="en-US" sz="2800" dirty="0"/>
              <a:t>Economic Testing is defined how the testing will be conducted. It is mainly based on;</a:t>
            </a:r>
          </a:p>
          <a:p>
            <a:r>
              <a:rPr lang="en-US" sz="2800" dirty="0"/>
              <a:t>The way we perform.</a:t>
            </a:r>
          </a:p>
          <a:p>
            <a:r>
              <a:rPr lang="en-US" sz="2800" dirty="0"/>
              <a:t>Based on client Expectations.</a:t>
            </a:r>
          </a:p>
          <a:p>
            <a:r>
              <a:rPr lang="en-US" sz="2800" dirty="0"/>
              <a:t>Cost of defects.</a:t>
            </a:r>
          </a:p>
          <a:p>
            <a:r>
              <a:rPr lang="en-US" sz="2800" dirty="0"/>
              <a:t>Tools used to perform  testing.</a:t>
            </a:r>
          </a:p>
        </p:txBody>
      </p:sp>
    </p:spTree>
    <p:extLst>
      <p:ext uri="{BB962C8B-B14F-4D97-AF65-F5344CB8AC3E}">
        <p14:creationId xmlns:p14="http://schemas.microsoft.com/office/powerpoint/2010/main" val="967649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656C0-700A-7A70-3B80-559F0480FF61}"/>
              </a:ext>
            </a:extLst>
          </p:cNvPr>
          <p:cNvSpPr>
            <a:spLocks noGrp="1"/>
          </p:cNvSpPr>
          <p:nvPr>
            <p:ph type="title"/>
          </p:nvPr>
        </p:nvSpPr>
        <p:spPr>
          <a:xfrm>
            <a:off x="685799" y="1150076"/>
            <a:ext cx="3659389" cy="4557849"/>
          </a:xfrm>
        </p:spPr>
        <p:txBody>
          <a:bodyPr>
            <a:normAutofit/>
          </a:bodyPr>
          <a:lstStyle/>
          <a:p>
            <a:pPr algn="r"/>
            <a:r>
              <a:rPr lang="en-US" sz="4400" b="1" dirty="0"/>
              <a:t>Scope of software testing</a:t>
            </a:r>
            <a:endParaRPr lang="en-IN" sz="4400" b="1" dirty="0"/>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516526-0088-D1D1-5B67-177AFE055098}"/>
              </a:ext>
            </a:extLst>
          </p:cNvPr>
          <p:cNvSpPr>
            <a:spLocks noGrp="1"/>
          </p:cNvSpPr>
          <p:nvPr>
            <p:ph idx="1"/>
          </p:nvPr>
        </p:nvSpPr>
        <p:spPr>
          <a:xfrm>
            <a:off x="5009822" y="1007836"/>
            <a:ext cx="6517543" cy="4557849"/>
          </a:xfrm>
        </p:spPr>
        <p:txBody>
          <a:bodyPr>
            <a:normAutofit/>
          </a:bodyPr>
          <a:lstStyle/>
          <a:p>
            <a:pPr marL="0" indent="0">
              <a:buNone/>
            </a:pPr>
            <a:r>
              <a:rPr lang="en-US" dirty="0"/>
              <a:t>   </a:t>
            </a:r>
            <a:r>
              <a:rPr lang="en-US" sz="2800" dirty="0"/>
              <a:t>Scope of Software testing is defined as</a:t>
            </a:r>
          </a:p>
          <a:p>
            <a:r>
              <a:rPr lang="en-US" sz="2400" dirty="0"/>
              <a:t>What areas of a customer’s product are supposed to get tested.</a:t>
            </a:r>
          </a:p>
          <a:p>
            <a:r>
              <a:rPr lang="en-US" sz="2400" dirty="0"/>
              <a:t> What functionalities to focus on.</a:t>
            </a:r>
          </a:p>
          <a:p>
            <a:r>
              <a:rPr lang="en-US" sz="2400" dirty="0"/>
              <a:t> On what risks to be identified. </a:t>
            </a:r>
          </a:p>
          <a:p>
            <a:r>
              <a:rPr lang="en-US" sz="2400" dirty="0"/>
              <a:t> What features and areas to be added.</a:t>
            </a:r>
          </a:p>
        </p:txBody>
      </p:sp>
    </p:spTree>
    <p:extLst>
      <p:ext uri="{BB962C8B-B14F-4D97-AF65-F5344CB8AC3E}">
        <p14:creationId xmlns:p14="http://schemas.microsoft.com/office/powerpoint/2010/main" val="315662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80DE1-E9CC-5E67-5415-53646BFA3E36}"/>
              </a:ext>
            </a:extLst>
          </p:cNvPr>
          <p:cNvSpPr>
            <a:spLocks noGrp="1"/>
          </p:cNvSpPr>
          <p:nvPr>
            <p:ph type="title"/>
          </p:nvPr>
        </p:nvSpPr>
        <p:spPr>
          <a:xfrm>
            <a:off x="781051" y="533400"/>
            <a:ext cx="10820400" cy="1177092"/>
          </a:xfrm>
        </p:spPr>
        <p:txBody>
          <a:bodyPr anchor="b">
            <a:normAutofit/>
          </a:bodyPr>
          <a:lstStyle/>
          <a:p>
            <a:pPr algn="ctr"/>
            <a:r>
              <a:rPr lang="en-US" sz="4400" b="1" u="sng" dirty="0"/>
              <a:t>Factors influencing the scope of testing</a:t>
            </a:r>
            <a:endParaRPr lang="en-IN" sz="4400" b="1" u="sng" dirty="0"/>
          </a:p>
        </p:txBody>
      </p:sp>
      <p:cxnSp>
        <p:nvCxnSpPr>
          <p:cNvPr id="13"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80469FE-9760-7860-29D5-7B1B2CF4E521}"/>
              </a:ext>
            </a:extLst>
          </p:cNvPr>
          <p:cNvSpPr>
            <a:spLocks noGrp="1"/>
          </p:cNvSpPr>
          <p:nvPr>
            <p:ph idx="1"/>
          </p:nvPr>
        </p:nvSpPr>
        <p:spPr>
          <a:xfrm>
            <a:off x="3495040" y="1710492"/>
            <a:ext cx="9593580" cy="3788723"/>
          </a:xfrm>
        </p:spPr>
        <p:txBody>
          <a:bodyPr anchor="t">
            <a:normAutofit fontScale="25000" lnSpcReduction="20000"/>
          </a:bodyPr>
          <a:lstStyle/>
          <a:p>
            <a:endParaRPr lang="en-US" sz="3400" dirty="0"/>
          </a:p>
          <a:p>
            <a:r>
              <a:rPr lang="en-US" sz="9600" dirty="0"/>
              <a:t>Planning</a:t>
            </a:r>
          </a:p>
          <a:p>
            <a:r>
              <a:rPr lang="en-US" sz="9600" dirty="0"/>
              <a:t>Time </a:t>
            </a:r>
          </a:p>
          <a:p>
            <a:r>
              <a:rPr lang="en-US" sz="9600" dirty="0"/>
              <a:t>Price and complexity</a:t>
            </a:r>
          </a:p>
          <a:p>
            <a:r>
              <a:rPr lang="en-US" sz="9600" dirty="0"/>
              <a:t>Detail Documentation</a:t>
            </a:r>
          </a:p>
          <a:p>
            <a:r>
              <a:rPr lang="en-US" sz="9600" dirty="0"/>
              <a:t>Skills </a:t>
            </a:r>
          </a:p>
          <a:p>
            <a:r>
              <a:rPr lang="en-US" sz="9600" dirty="0"/>
              <a:t>Team Interaction</a:t>
            </a:r>
          </a:p>
          <a:p>
            <a:r>
              <a:rPr lang="en-US" sz="9600" dirty="0"/>
              <a:t>Methodology</a:t>
            </a:r>
          </a:p>
          <a:p>
            <a:r>
              <a:rPr lang="en-US" sz="9600" dirty="0"/>
              <a:t>Testing Techniques</a:t>
            </a:r>
          </a:p>
          <a:p>
            <a:endParaRPr lang="en-IN" sz="2000" dirty="0"/>
          </a:p>
        </p:txBody>
      </p:sp>
    </p:spTree>
    <p:extLst>
      <p:ext uri="{BB962C8B-B14F-4D97-AF65-F5344CB8AC3E}">
        <p14:creationId xmlns:p14="http://schemas.microsoft.com/office/powerpoint/2010/main" val="3331010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CDF26B-13CC-921F-4232-82E94DA49F65}"/>
              </a:ext>
            </a:extLst>
          </p:cNvPr>
          <p:cNvSpPr>
            <a:spLocks noGrp="1"/>
          </p:cNvSpPr>
          <p:nvPr>
            <p:ph type="title"/>
          </p:nvPr>
        </p:nvSpPr>
        <p:spPr>
          <a:xfrm>
            <a:off x="685801" y="533400"/>
            <a:ext cx="10820400" cy="1177092"/>
          </a:xfrm>
        </p:spPr>
        <p:txBody>
          <a:bodyPr anchor="b">
            <a:normAutofit/>
          </a:bodyPr>
          <a:lstStyle/>
          <a:p>
            <a:pPr algn="ctr"/>
            <a:r>
              <a:rPr lang="en-US" sz="4400" b="1" u="sng" dirty="0"/>
              <a:t>Risk based testing</a:t>
            </a:r>
            <a:endParaRPr lang="en-IN" sz="4400" b="1" u="sng" dirty="0"/>
          </a:p>
        </p:txBody>
      </p:sp>
      <p:cxnSp>
        <p:nvCxnSpPr>
          <p:cNvPr id="24" name="Straight Connector 23">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11196ED-A595-CFC0-3579-1D25C90AF3C1}"/>
              </a:ext>
            </a:extLst>
          </p:cNvPr>
          <p:cNvSpPr>
            <a:spLocks noGrp="1"/>
          </p:cNvSpPr>
          <p:nvPr>
            <p:ph idx="1"/>
          </p:nvPr>
        </p:nvSpPr>
        <p:spPr>
          <a:xfrm>
            <a:off x="685801" y="1850077"/>
            <a:ext cx="10820400" cy="3941123"/>
          </a:xfrm>
        </p:spPr>
        <p:txBody>
          <a:bodyPr anchor="t">
            <a:normAutofit/>
          </a:bodyPr>
          <a:lstStyle/>
          <a:p>
            <a:pPr marL="0" indent="0">
              <a:buNone/>
            </a:pPr>
            <a:r>
              <a:rPr lang="en-US" sz="2800" dirty="0"/>
              <a:t>Risk Based Testing is basically a testing done for the project based on risks. Risk is Probability of occurrences  of an undesirable outcome. This outcome is also Associated with an Impact. Risk based testing involves testing the functionality which has the highest impact and probability of failure. Risks also cause because of lack of Domain Knowledge.</a:t>
            </a:r>
          </a:p>
          <a:p>
            <a:pPr marL="0" indent="0">
              <a:buNone/>
            </a:pPr>
            <a:r>
              <a:rPr lang="en-US" sz="2800" dirty="0"/>
              <a:t>We can divide the Risk based test in two ways</a:t>
            </a:r>
          </a:p>
          <a:p>
            <a:pPr marL="0" indent="0">
              <a:buNone/>
            </a:pPr>
            <a:r>
              <a:rPr lang="en-US" sz="2800" dirty="0"/>
              <a:t>                                    1.Project Risks</a:t>
            </a:r>
          </a:p>
          <a:p>
            <a:pPr marL="0" indent="0">
              <a:buNone/>
            </a:pPr>
            <a:r>
              <a:rPr lang="en-US" sz="2800" dirty="0"/>
              <a:t>                                    2.Product Risks</a:t>
            </a:r>
            <a:endParaRPr lang="en-IN" sz="2800" dirty="0"/>
          </a:p>
        </p:txBody>
      </p:sp>
    </p:spTree>
    <p:extLst>
      <p:ext uri="{BB962C8B-B14F-4D97-AF65-F5344CB8AC3E}">
        <p14:creationId xmlns:p14="http://schemas.microsoft.com/office/powerpoint/2010/main" val="283422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87152F-A1C0-F766-CDC0-E114BAFD968A}"/>
              </a:ext>
            </a:extLst>
          </p:cNvPr>
          <p:cNvSpPr>
            <a:spLocks noGrp="1"/>
          </p:cNvSpPr>
          <p:nvPr>
            <p:ph type="title"/>
          </p:nvPr>
        </p:nvSpPr>
        <p:spPr>
          <a:xfrm>
            <a:off x="685799" y="1150076"/>
            <a:ext cx="3659389" cy="4557849"/>
          </a:xfrm>
        </p:spPr>
        <p:txBody>
          <a:bodyPr>
            <a:normAutofit/>
          </a:bodyPr>
          <a:lstStyle/>
          <a:p>
            <a:pPr algn="r"/>
            <a:r>
              <a:rPr lang="en-US" b="1" dirty="0"/>
              <a:t>Project Risks</a:t>
            </a:r>
            <a:endParaRPr lang="en-IN" b="1" dirty="0"/>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519E9E8-AB60-29EF-656B-5D35A0A99B8C}"/>
              </a:ext>
            </a:extLst>
          </p:cNvPr>
          <p:cNvSpPr>
            <a:spLocks noGrp="1"/>
          </p:cNvSpPr>
          <p:nvPr>
            <p:ph idx="1"/>
          </p:nvPr>
        </p:nvSpPr>
        <p:spPr>
          <a:xfrm>
            <a:off x="4988658" y="1150076"/>
            <a:ext cx="6517543" cy="4557849"/>
          </a:xfrm>
        </p:spPr>
        <p:txBody>
          <a:bodyPr>
            <a:normAutofit/>
          </a:bodyPr>
          <a:lstStyle/>
          <a:p>
            <a:r>
              <a:rPr lang="en-US" sz="3200" dirty="0"/>
              <a:t>Project Risks are the Risk that surrounded the project capability to deliver the project. </a:t>
            </a:r>
          </a:p>
          <a:p>
            <a:r>
              <a:rPr lang="en-US" sz="3200" dirty="0"/>
              <a:t>In any late delivery of the test items or any issues with the test environment</a:t>
            </a:r>
            <a:r>
              <a:rPr lang="en-US" dirty="0"/>
              <a:t>.</a:t>
            </a:r>
          </a:p>
          <a:p>
            <a:pPr marL="0" indent="0">
              <a:buNone/>
            </a:pPr>
            <a:endParaRPr lang="en-IN" dirty="0"/>
          </a:p>
        </p:txBody>
      </p:sp>
    </p:spTree>
    <p:extLst>
      <p:ext uri="{BB962C8B-B14F-4D97-AF65-F5344CB8AC3E}">
        <p14:creationId xmlns:p14="http://schemas.microsoft.com/office/powerpoint/2010/main" val="301691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210D0E-57F2-A564-4817-91540C019122}"/>
              </a:ext>
            </a:extLst>
          </p:cNvPr>
          <p:cNvSpPr>
            <a:spLocks noGrp="1"/>
          </p:cNvSpPr>
          <p:nvPr>
            <p:ph type="title"/>
          </p:nvPr>
        </p:nvSpPr>
        <p:spPr>
          <a:xfrm>
            <a:off x="685799" y="1150076"/>
            <a:ext cx="3659389" cy="4557849"/>
          </a:xfrm>
        </p:spPr>
        <p:txBody>
          <a:bodyPr>
            <a:normAutofit/>
          </a:bodyPr>
          <a:lstStyle/>
          <a:p>
            <a:pPr algn="r"/>
            <a:r>
              <a:rPr lang="en-US" sz="4000" b="1" dirty="0"/>
              <a:t>Product risks</a:t>
            </a:r>
            <a:endParaRPr lang="en-IN" sz="4000" b="1" dirty="0"/>
          </a:p>
        </p:txBody>
      </p:sp>
      <p:cxnSp>
        <p:nvCxnSpPr>
          <p:cNvPr id="17" name="Straight Connector 16">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854265-1930-6E2F-BCD3-5B199A6D952D}"/>
              </a:ext>
            </a:extLst>
          </p:cNvPr>
          <p:cNvSpPr>
            <a:spLocks noGrp="1"/>
          </p:cNvSpPr>
          <p:nvPr>
            <p:ph idx="1"/>
          </p:nvPr>
        </p:nvSpPr>
        <p:spPr>
          <a:xfrm>
            <a:off x="4988658" y="1150076"/>
            <a:ext cx="6517543" cy="4557849"/>
          </a:xfrm>
        </p:spPr>
        <p:txBody>
          <a:bodyPr>
            <a:normAutofit/>
          </a:bodyPr>
          <a:lstStyle/>
          <a:p>
            <a:r>
              <a:rPr lang="en-US" sz="3200" dirty="0"/>
              <a:t>Product Risks are defined as the potential failure  areas in the software or a system</a:t>
            </a:r>
            <a:endParaRPr lang="en-IN" sz="3200" dirty="0"/>
          </a:p>
        </p:txBody>
      </p:sp>
    </p:spTree>
    <p:extLst>
      <p:ext uri="{BB962C8B-B14F-4D97-AF65-F5344CB8AC3E}">
        <p14:creationId xmlns:p14="http://schemas.microsoft.com/office/powerpoint/2010/main" val="24781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DEB58-E23B-DD00-FC4A-75E3347BD228}"/>
              </a:ext>
            </a:extLst>
          </p:cNvPr>
          <p:cNvSpPr>
            <a:spLocks noGrp="1"/>
          </p:cNvSpPr>
          <p:nvPr>
            <p:ph type="title"/>
          </p:nvPr>
        </p:nvSpPr>
        <p:spPr>
          <a:xfrm>
            <a:off x="685801" y="533400"/>
            <a:ext cx="10820400" cy="1177092"/>
          </a:xfrm>
        </p:spPr>
        <p:txBody>
          <a:bodyPr anchor="b">
            <a:normAutofit/>
          </a:bodyPr>
          <a:lstStyle/>
          <a:p>
            <a:pPr algn="ctr"/>
            <a:r>
              <a:rPr lang="en-US" sz="4400" b="1" u="sng" dirty="0"/>
              <a:t>Need of independent testing</a:t>
            </a:r>
            <a:endParaRPr lang="en-IN" sz="4400" b="1" u="sng"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C54902-48DC-4E65-8EDD-0570D54B0F6F}"/>
              </a:ext>
            </a:extLst>
          </p:cNvPr>
          <p:cNvSpPr>
            <a:spLocks noGrp="1"/>
          </p:cNvSpPr>
          <p:nvPr>
            <p:ph idx="1"/>
          </p:nvPr>
        </p:nvSpPr>
        <p:spPr>
          <a:xfrm>
            <a:off x="436880" y="1850077"/>
            <a:ext cx="11069321" cy="3941123"/>
          </a:xfrm>
        </p:spPr>
        <p:txBody>
          <a:bodyPr anchor="t">
            <a:normAutofit lnSpcReduction="10000"/>
          </a:bodyPr>
          <a:lstStyle/>
          <a:p>
            <a:pPr marL="0" indent="0">
              <a:buNone/>
            </a:pPr>
            <a:r>
              <a:rPr lang="en-US" sz="2800" dirty="0"/>
              <a:t>Independent testing  is defined as collection of tests performed by one or more professional software testers, who are not related to the product development team.</a:t>
            </a:r>
          </a:p>
          <a:p>
            <a:pPr marL="0" indent="0">
              <a:buNone/>
            </a:pPr>
            <a:r>
              <a:rPr lang="en-US" sz="2800" dirty="0"/>
              <a:t>                                              Improve Software Quality</a:t>
            </a:r>
          </a:p>
          <a:p>
            <a:pPr marL="0" indent="0">
              <a:buNone/>
            </a:pPr>
            <a:r>
              <a:rPr lang="en-US" sz="2800" dirty="0"/>
              <a:t>                                              Reduced Time to Market</a:t>
            </a:r>
          </a:p>
          <a:p>
            <a:pPr marL="0" indent="0">
              <a:buNone/>
            </a:pPr>
            <a:r>
              <a:rPr lang="en-US" sz="2800" dirty="0"/>
              <a:t>                                              Flexibility</a:t>
            </a:r>
          </a:p>
          <a:p>
            <a:pPr marL="0" indent="0">
              <a:buNone/>
            </a:pPr>
            <a:r>
              <a:rPr lang="en-US" sz="2800" dirty="0"/>
              <a:t>                                              Lower Failure Rate</a:t>
            </a:r>
          </a:p>
          <a:p>
            <a:pPr marL="0" indent="0">
              <a:buNone/>
            </a:pPr>
            <a:r>
              <a:rPr lang="en-US" sz="2800" dirty="0"/>
              <a:t>                                              Minimum Budget</a:t>
            </a:r>
            <a:endParaRPr lang="en-IN" sz="2800" dirty="0"/>
          </a:p>
        </p:txBody>
      </p:sp>
    </p:spTree>
    <p:extLst>
      <p:ext uri="{BB962C8B-B14F-4D97-AF65-F5344CB8AC3E}">
        <p14:creationId xmlns:p14="http://schemas.microsoft.com/office/powerpoint/2010/main" val="318408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1709A45-C6F3-4CEE-AA0F-887FAC5CAE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B35C5-8E9A-A931-4B08-5278987218CF}"/>
              </a:ext>
            </a:extLst>
          </p:cNvPr>
          <p:cNvSpPr>
            <a:spLocks noGrp="1"/>
          </p:cNvSpPr>
          <p:nvPr>
            <p:ph type="title"/>
          </p:nvPr>
        </p:nvSpPr>
        <p:spPr>
          <a:xfrm>
            <a:off x="685801" y="533400"/>
            <a:ext cx="10820400" cy="1177092"/>
          </a:xfrm>
        </p:spPr>
        <p:txBody>
          <a:bodyPr anchor="b">
            <a:normAutofit/>
          </a:bodyPr>
          <a:lstStyle/>
          <a:p>
            <a:pPr algn="ctr"/>
            <a:r>
              <a:rPr lang="en-US" sz="4400" b="1" u="sng" dirty="0"/>
              <a:t>Activities in Fundamental test process</a:t>
            </a:r>
            <a:endParaRPr lang="en-IN" sz="4400" b="1" u="sng" dirty="0"/>
          </a:p>
        </p:txBody>
      </p:sp>
      <p:cxnSp>
        <p:nvCxnSpPr>
          <p:cNvPr id="10" name="Straight Connector 9">
            <a:extLst>
              <a:ext uri="{FF2B5EF4-FFF2-40B4-BE49-F238E27FC236}">
                <a16:creationId xmlns:a16="http://schemas.microsoft.com/office/drawing/2014/main" id="{26E963D7-0A73-484A-B8A2-DDBFEA123C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1850077"/>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185B05C-BE53-21F5-5B6F-8066933A6A02}"/>
              </a:ext>
            </a:extLst>
          </p:cNvPr>
          <p:cNvSpPr>
            <a:spLocks noGrp="1"/>
          </p:cNvSpPr>
          <p:nvPr>
            <p:ph idx="1"/>
          </p:nvPr>
        </p:nvSpPr>
        <p:spPr>
          <a:xfrm>
            <a:off x="548640" y="1850076"/>
            <a:ext cx="10962642" cy="4631999"/>
          </a:xfrm>
        </p:spPr>
        <p:txBody>
          <a:bodyPr anchor="t">
            <a:normAutofit/>
          </a:bodyPr>
          <a:lstStyle/>
          <a:p>
            <a:pPr marL="0" indent="0">
              <a:buNone/>
            </a:pPr>
            <a:r>
              <a:rPr lang="en-US" sz="2000" dirty="0"/>
              <a:t>Fundamental test process is the process of executing a program or part of a program with the intention of finding errors. There are  some activities in Fundamental Test Process, </a:t>
            </a:r>
          </a:p>
          <a:p>
            <a:pPr marL="457200" indent="-457200">
              <a:buAutoNum type="arabicPeriod"/>
            </a:pPr>
            <a:r>
              <a:rPr lang="en-US" sz="2000" dirty="0"/>
              <a:t>Planning and Control.</a:t>
            </a:r>
          </a:p>
          <a:p>
            <a:pPr marL="457200" indent="-457200">
              <a:buAutoNum type="arabicPeriod"/>
            </a:pPr>
            <a:r>
              <a:rPr lang="en-US" sz="2000" dirty="0"/>
              <a:t>Analysis and Design.</a:t>
            </a:r>
          </a:p>
          <a:p>
            <a:pPr marL="457200" indent="-457200">
              <a:buAutoNum type="arabicPeriod"/>
            </a:pPr>
            <a:r>
              <a:rPr lang="en-US" sz="2000" dirty="0"/>
              <a:t>Implementation and Execution.</a:t>
            </a:r>
          </a:p>
          <a:p>
            <a:pPr marL="457200" indent="-457200">
              <a:buAutoNum type="arabicPeriod"/>
            </a:pPr>
            <a:r>
              <a:rPr lang="en-US" sz="2000" dirty="0"/>
              <a:t>Evaluating exit criteria and Reporting.</a:t>
            </a:r>
          </a:p>
          <a:p>
            <a:pPr marL="457200" indent="-457200">
              <a:buAutoNum type="arabicPeriod"/>
            </a:pPr>
            <a:r>
              <a:rPr lang="en-US" sz="2000" dirty="0"/>
              <a:t>Test Closure activities.</a:t>
            </a:r>
            <a:endParaRPr lang="en-IN" sz="2000" dirty="0"/>
          </a:p>
        </p:txBody>
      </p:sp>
    </p:spTree>
    <p:extLst>
      <p:ext uri="{BB962C8B-B14F-4D97-AF65-F5344CB8AC3E}">
        <p14:creationId xmlns:p14="http://schemas.microsoft.com/office/powerpoint/2010/main" val="27063497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6D5668-1971-40BB-BC7C-94C9B101AA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E57094B-4684-420B-AFE0-4E41CA2AF714}">
  <ds:schemaRefs>
    <ds:schemaRef ds:uri="http://schemas.microsoft.com/sharepoint/v3/contenttype/forms"/>
  </ds:schemaRefs>
</ds:datastoreItem>
</file>

<file path=customXml/itemProps3.xml><?xml version="1.0" encoding="utf-8"?>
<ds:datastoreItem xmlns:ds="http://schemas.openxmlformats.org/officeDocument/2006/customXml" ds:itemID="{3370F4A1-FC59-4361-989F-6C79533DA5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Celestial design</Template>
  <TotalTime>261</TotalTime>
  <Words>497</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Celestial</vt:lpstr>
      <vt:lpstr>Software testing</vt:lpstr>
      <vt:lpstr>Economics  testing</vt:lpstr>
      <vt:lpstr>Scope of software testing</vt:lpstr>
      <vt:lpstr>Factors influencing the scope of testing</vt:lpstr>
      <vt:lpstr>Risk based testing</vt:lpstr>
      <vt:lpstr>Project Risks</vt:lpstr>
      <vt:lpstr>Product risks</vt:lpstr>
      <vt:lpstr>Need of independent testing</vt:lpstr>
      <vt:lpstr>Activities in Fundamental test process</vt:lpstr>
      <vt:lpstr>Attributes of testing</vt:lpstr>
      <vt:lpstr>Psychology of testing</vt:lpstr>
      <vt:lpstr>Code of ethics for tester</vt:lpstr>
      <vt:lpstr>Limitations of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Satya Sri Kandi</dc:creator>
  <cp:lastModifiedBy>Satya Sri Kandi</cp:lastModifiedBy>
  <cp:revision>1</cp:revision>
  <dcterms:created xsi:type="dcterms:W3CDTF">2022-06-29T06:12:24Z</dcterms:created>
  <dcterms:modified xsi:type="dcterms:W3CDTF">2022-06-29T10:34:01Z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