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4C7D6-92D8-4986-AF5F-1C93163CEEF4}" v="16" dt="2022-07-05T11:16:19.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uma Kalagarla" userId="8ae15129-a2cf-4e50-a107-4fb0a0c28f8a" providerId="ADAL" clId="{3754C7D6-92D8-4986-AF5F-1C93163CEEF4}"/>
    <pc:docChg chg="undo custSel addSld modSld">
      <pc:chgData name="Kusuma Kalagarla" userId="8ae15129-a2cf-4e50-a107-4fb0a0c28f8a" providerId="ADAL" clId="{3754C7D6-92D8-4986-AF5F-1C93163CEEF4}" dt="2022-07-05T11:16:19.199" v="136"/>
      <pc:docMkLst>
        <pc:docMk/>
      </pc:docMkLst>
      <pc:sldChg chg="modSp mod">
        <pc:chgData name="Kusuma Kalagarla" userId="8ae15129-a2cf-4e50-a107-4fb0a0c28f8a" providerId="ADAL" clId="{3754C7D6-92D8-4986-AF5F-1C93163CEEF4}" dt="2022-07-05T10:22:46.989" v="1" actId="207"/>
        <pc:sldMkLst>
          <pc:docMk/>
          <pc:sldMk cId="2508905241" sldId="256"/>
        </pc:sldMkLst>
        <pc:spChg chg="mod">
          <ac:chgData name="Kusuma Kalagarla" userId="8ae15129-a2cf-4e50-a107-4fb0a0c28f8a" providerId="ADAL" clId="{3754C7D6-92D8-4986-AF5F-1C93163CEEF4}" dt="2022-07-05T10:22:46.989" v="1" actId="207"/>
          <ac:spMkLst>
            <pc:docMk/>
            <pc:sldMk cId="2508905241" sldId="256"/>
            <ac:spMk id="4" creationId="{518796D0-6A7D-6D54-C6B4-1088D311FDB1}"/>
          </ac:spMkLst>
        </pc:spChg>
      </pc:sldChg>
      <pc:sldChg chg="modSp mod">
        <pc:chgData name="Kusuma Kalagarla" userId="8ae15129-a2cf-4e50-a107-4fb0a0c28f8a" providerId="ADAL" clId="{3754C7D6-92D8-4986-AF5F-1C93163CEEF4}" dt="2022-07-05T10:50:59.508" v="127" actId="207"/>
        <pc:sldMkLst>
          <pc:docMk/>
          <pc:sldMk cId="2096680710" sldId="257"/>
        </pc:sldMkLst>
        <pc:spChg chg="mod">
          <ac:chgData name="Kusuma Kalagarla" userId="8ae15129-a2cf-4e50-a107-4fb0a0c28f8a" providerId="ADAL" clId="{3754C7D6-92D8-4986-AF5F-1C93163CEEF4}" dt="2022-07-05T10:50:59.508" v="127" actId="207"/>
          <ac:spMkLst>
            <pc:docMk/>
            <pc:sldMk cId="2096680710" sldId="257"/>
            <ac:spMk id="6" creationId="{8A515390-35C9-0465-34E2-AB7603CB691A}"/>
          </ac:spMkLst>
        </pc:spChg>
      </pc:sldChg>
      <pc:sldChg chg="addSp modSp new mod setBg">
        <pc:chgData name="Kusuma Kalagarla" userId="8ae15129-a2cf-4e50-a107-4fb0a0c28f8a" providerId="ADAL" clId="{3754C7D6-92D8-4986-AF5F-1C93163CEEF4}" dt="2022-07-05T10:42:35.733" v="86" actId="255"/>
        <pc:sldMkLst>
          <pc:docMk/>
          <pc:sldMk cId="3288654192" sldId="269"/>
        </pc:sldMkLst>
        <pc:spChg chg="add mod">
          <ac:chgData name="Kusuma Kalagarla" userId="8ae15129-a2cf-4e50-a107-4fb0a0c28f8a" providerId="ADAL" clId="{3754C7D6-92D8-4986-AF5F-1C93163CEEF4}" dt="2022-07-05T10:38:42.135" v="66" actId="2711"/>
          <ac:spMkLst>
            <pc:docMk/>
            <pc:sldMk cId="3288654192" sldId="269"/>
            <ac:spMk id="2" creationId="{7865CB6D-1D8F-38DE-1E5A-6A3A5A4C4358}"/>
          </ac:spMkLst>
        </pc:spChg>
        <pc:spChg chg="add mod">
          <ac:chgData name="Kusuma Kalagarla" userId="8ae15129-a2cf-4e50-a107-4fb0a0c28f8a" providerId="ADAL" clId="{3754C7D6-92D8-4986-AF5F-1C93163CEEF4}" dt="2022-07-05T10:40:32.114" v="70" actId="207"/>
          <ac:spMkLst>
            <pc:docMk/>
            <pc:sldMk cId="3288654192" sldId="269"/>
            <ac:spMk id="3" creationId="{F50E398E-18B3-2A04-9E96-234DDBC521D4}"/>
          </ac:spMkLst>
        </pc:spChg>
        <pc:spChg chg="add mod">
          <ac:chgData name="Kusuma Kalagarla" userId="8ae15129-a2cf-4e50-a107-4fb0a0c28f8a" providerId="ADAL" clId="{3754C7D6-92D8-4986-AF5F-1C93163CEEF4}" dt="2022-07-05T10:42:35.733" v="86" actId="255"/>
          <ac:spMkLst>
            <pc:docMk/>
            <pc:sldMk cId="3288654192" sldId="269"/>
            <ac:spMk id="4" creationId="{6B172169-E075-A84D-69D9-01269A15D813}"/>
          </ac:spMkLst>
        </pc:spChg>
      </pc:sldChg>
      <pc:sldChg chg="addSp modSp new mod setBg">
        <pc:chgData name="Kusuma Kalagarla" userId="8ae15129-a2cf-4e50-a107-4fb0a0c28f8a" providerId="ADAL" clId="{3754C7D6-92D8-4986-AF5F-1C93163CEEF4}" dt="2022-07-05T10:49:31.837" v="126" actId="255"/>
        <pc:sldMkLst>
          <pc:docMk/>
          <pc:sldMk cId="768256046" sldId="270"/>
        </pc:sldMkLst>
        <pc:spChg chg="add mod">
          <ac:chgData name="Kusuma Kalagarla" userId="8ae15129-a2cf-4e50-a107-4fb0a0c28f8a" providerId="ADAL" clId="{3754C7D6-92D8-4986-AF5F-1C93163CEEF4}" dt="2022-07-05T10:48:47.921" v="121" actId="20577"/>
          <ac:spMkLst>
            <pc:docMk/>
            <pc:sldMk cId="768256046" sldId="270"/>
            <ac:spMk id="2" creationId="{7745AA0D-1D0A-8C29-ECA4-E0AE450E46FF}"/>
          </ac:spMkLst>
        </pc:spChg>
        <pc:spChg chg="add mod">
          <ac:chgData name="Kusuma Kalagarla" userId="8ae15129-a2cf-4e50-a107-4fb0a0c28f8a" providerId="ADAL" clId="{3754C7D6-92D8-4986-AF5F-1C93163CEEF4}" dt="2022-07-05T10:49:31.837" v="126" actId="255"/>
          <ac:spMkLst>
            <pc:docMk/>
            <pc:sldMk cId="768256046" sldId="270"/>
            <ac:spMk id="3" creationId="{40556DFB-9E95-3B1E-0B8D-8E8857D4E9D5}"/>
          </ac:spMkLst>
        </pc:spChg>
      </pc:sldChg>
      <pc:sldChg chg="addSp delSp modSp new mod setBg">
        <pc:chgData name="Kusuma Kalagarla" userId="8ae15129-a2cf-4e50-a107-4fb0a0c28f8a" providerId="ADAL" clId="{3754C7D6-92D8-4986-AF5F-1C93163CEEF4}" dt="2022-07-05T11:16:19.199" v="136"/>
        <pc:sldMkLst>
          <pc:docMk/>
          <pc:sldMk cId="2761980340" sldId="271"/>
        </pc:sldMkLst>
        <pc:picChg chg="add del mod">
          <ac:chgData name="Kusuma Kalagarla" userId="8ae15129-a2cf-4e50-a107-4fb0a0c28f8a" providerId="ADAL" clId="{3754C7D6-92D8-4986-AF5F-1C93163CEEF4}" dt="2022-07-05T11:15:56.384" v="133" actId="931"/>
          <ac:picMkLst>
            <pc:docMk/>
            <pc:sldMk cId="2761980340" sldId="271"/>
            <ac:picMk id="3" creationId="{98C5224E-63D2-E6C5-10AB-31F40B0D3B4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7377-9616-BD9D-A3AC-F1871A2B82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D74288-0195-1943-A8C2-ECA0F7DC6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D1DB5C-615D-8A82-596F-73AD5D7AEA50}"/>
              </a:ext>
            </a:extLst>
          </p:cNvPr>
          <p:cNvSpPr>
            <a:spLocks noGrp="1"/>
          </p:cNvSpPr>
          <p:nvPr>
            <p:ph type="dt" sz="half" idx="10"/>
          </p:nvPr>
        </p:nvSpPr>
        <p:spPr/>
        <p:txBody>
          <a:bodyPr/>
          <a:lstStyle/>
          <a:p>
            <a:fld id="{7210E413-6985-4306-830E-189466F96180}" type="datetimeFigureOut">
              <a:rPr lang="en-IN" smtClean="0"/>
              <a:t>05-07-2022</a:t>
            </a:fld>
            <a:endParaRPr lang="en-IN"/>
          </a:p>
        </p:txBody>
      </p:sp>
      <p:sp>
        <p:nvSpPr>
          <p:cNvPr id="5" name="Footer Placeholder 4">
            <a:extLst>
              <a:ext uri="{FF2B5EF4-FFF2-40B4-BE49-F238E27FC236}">
                <a16:creationId xmlns:a16="http://schemas.microsoft.com/office/drawing/2014/main" id="{7F610AEA-BB0F-AFA2-1157-06B6EB8353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34DF1-385B-26B8-25D0-211DB8D83FB6}"/>
              </a:ext>
            </a:extLst>
          </p:cNvPr>
          <p:cNvSpPr>
            <a:spLocks noGrp="1"/>
          </p:cNvSpPr>
          <p:nvPr>
            <p:ph type="sldNum" sz="quarter" idx="12"/>
          </p:nvPr>
        </p:nvSpPr>
        <p:spPr/>
        <p:txBody>
          <a:bodyPr/>
          <a:lstStyle/>
          <a:p>
            <a:fld id="{F222F70A-9762-4F45-BEEF-7E7D32DAAC87}" type="slidenum">
              <a:rPr lang="en-IN" smtClean="0"/>
              <a:t>‹#›</a:t>
            </a:fld>
            <a:endParaRPr lang="en-IN"/>
          </a:p>
        </p:txBody>
      </p:sp>
    </p:spTree>
    <p:extLst>
      <p:ext uri="{BB962C8B-B14F-4D97-AF65-F5344CB8AC3E}">
        <p14:creationId xmlns:p14="http://schemas.microsoft.com/office/powerpoint/2010/main" val="795962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4319-813C-6118-9756-E1894D2FD0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E55BEC-3D2E-C3F3-EDF3-C7B73FF591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BB2509-A1FD-9EA8-633C-47F46A99FC75}"/>
              </a:ext>
            </a:extLst>
          </p:cNvPr>
          <p:cNvSpPr>
            <a:spLocks noGrp="1"/>
          </p:cNvSpPr>
          <p:nvPr>
            <p:ph type="dt" sz="half" idx="10"/>
          </p:nvPr>
        </p:nvSpPr>
        <p:spPr/>
        <p:txBody>
          <a:bodyPr/>
          <a:lstStyle/>
          <a:p>
            <a:fld id="{7210E413-6985-4306-830E-189466F96180}" type="datetimeFigureOut">
              <a:rPr lang="en-IN" smtClean="0"/>
              <a:t>05-07-2022</a:t>
            </a:fld>
            <a:endParaRPr lang="en-IN"/>
          </a:p>
        </p:txBody>
      </p:sp>
      <p:sp>
        <p:nvSpPr>
          <p:cNvPr id="5" name="Footer Placeholder 4">
            <a:extLst>
              <a:ext uri="{FF2B5EF4-FFF2-40B4-BE49-F238E27FC236}">
                <a16:creationId xmlns:a16="http://schemas.microsoft.com/office/drawing/2014/main" id="{310A1A6C-5E29-D6B2-B088-895FD94F2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7FDB1-24B5-AF11-DA20-5D1C2CCA8113}"/>
              </a:ext>
            </a:extLst>
          </p:cNvPr>
          <p:cNvSpPr>
            <a:spLocks noGrp="1"/>
          </p:cNvSpPr>
          <p:nvPr>
            <p:ph type="sldNum" sz="quarter" idx="12"/>
          </p:nvPr>
        </p:nvSpPr>
        <p:spPr/>
        <p:txBody>
          <a:bodyPr/>
          <a:lstStyle/>
          <a:p>
            <a:fld id="{F222F70A-9762-4F45-BEEF-7E7D32DAAC87}" type="slidenum">
              <a:rPr lang="en-IN" smtClean="0"/>
              <a:t>‹#›</a:t>
            </a:fld>
            <a:endParaRPr lang="en-IN"/>
          </a:p>
        </p:txBody>
      </p:sp>
    </p:spTree>
    <p:extLst>
      <p:ext uri="{BB962C8B-B14F-4D97-AF65-F5344CB8AC3E}">
        <p14:creationId xmlns:p14="http://schemas.microsoft.com/office/powerpoint/2010/main" val="248002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B0923-CE62-2CA3-4CEA-8CF9C89452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4AAA2D-1FCE-9758-8425-D3956C9D62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90F3DF-C8A7-9391-B986-DF782482D28C}"/>
              </a:ext>
            </a:extLst>
          </p:cNvPr>
          <p:cNvSpPr>
            <a:spLocks noGrp="1"/>
          </p:cNvSpPr>
          <p:nvPr>
            <p:ph type="dt" sz="half" idx="10"/>
          </p:nvPr>
        </p:nvSpPr>
        <p:spPr/>
        <p:txBody>
          <a:bodyPr/>
          <a:lstStyle/>
          <a:p>
            <a:fld id="{7210E413-6985-4306-830E-189466F96180}" type="datetimeFigureOut">
              <a:rPr lang="en-IN" smtClean="0"/>
              <a:t>05-07-2022</a:t>
            </a:fld>
            <a:endParaRPr lang="en-IN"/>
          </a:p>
        </p:txBody>
      </p:sp>
      <p:sp>
        <p:nvSpPr>
          <p:cNvPr id="5" name="Footer Placeholder 4">
            <a:extLst>
              <a:ext uri="{FF2B5EF4-FFF2-40B4-BE49-F238E27FC236}">
                <a16:creationId xmlns:a16="http://schemas.microsoft.com/office/drawing/2014/main" id="{AB8E2644-1CD6-A698-4714-6F245BDC3C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18AB85-3D32-EA18-27ED-9CD0BB1DF6B5}"/>
              </a:ext>
            </a:extLst>
          </p:cNvPr>
          <p:cNvSpPr>
            <a:spLocks noGrp="1"/>
          </p:cNvSpPr>
          <p:nvPr>
            <p:ph type="sldNum" sz="quarter" idx="12"/>
          </p:nvPr>
        </p:nvSpPr>
        <p:spPr/>
        <p:txBody>
          <a:bodyPr/>
          <a:lstStyle/>
          <a:p>
            <a:fld id="{F222F70A-9762-4F45-BEEF-7E7D32DAAC87}" type="slidenum">
              <a:rPr lang="en-IN" smtClean="0"/>
              <a:t>‹#›</a:t>
            </a:fld>
            <a:endParaRPr lang="en-IN"/>
          </a:p>
        </p:txBody>
      </p:sp>
    </p:spTree>
    <p:extLst>
      <p:ext uri="{BB962C8B-B14F-4D97-AF65-F5344CB8AC3E}">
        <p14:creationId xmlns:p14="http://schemas.microsoft.com/office/powerpoint/2010/main" val="245280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0E71-0D9B-1B27-699F-CEBE3BC05B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984B85-A2E5-F289-9BAA-7C9F35CFD3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F7913A-41EF-D7A1-ACCD-D3DBB3108760}"/>
              </a:ext>
            </a:extLst>
          </p:cNvPr>
          <p:cNvSpPr>
            <a:spLocks noGrp="1"/>
          </p:cNvSpPr>
          <p:nvPr>
            <p:ph type="dt" sz="half" idx="10"/>
          </p:nvPr>
        </p:nvSpPr>
        <p:spPr/>
        <p:txBody>
          <a:bodyPr/>
          <a:lstStyle/>
          <a:p>
            <a:fld id="{7210E413-6985-4306-830E-189466F96180}" type="datetimeFigureOut">
              <a:rPr lang="en-IN" smtClean="0"/>
              <a:t>05-07-2022</a:t>
            </a:fld>
            <a:endParaRPr lang="en-IN"/>
          </a:p>
        </p:txBody>
      </p:sp>
      <p:sp>
        <p:nvSpPr>
          <p:cNvPr id="5" name="Footer Placeholder 4">
            <a:extLst>
              <a:ext uri="{FF2B5EF4-FFF2-40B4-BE49-F238E27FC236}">
                <a16:creationId xmlns:a16="http://schemas.microsoft.com/office/drawing/2014/main" id="{21E07954-FCF5-7055-7C40-8F5FF4116C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2CF84-18D8-5D99-F75C-19236A48E4B9}"/>
              </a:ext>
            </a:extLst>
          </p:cNvPr>
          <p:cNvSpPr>
            <a:spLocks noGrp="1"/>
          </p:cNvSpPr>
          <p:nvPr>
            <p:ph type="sldNum" sz="quarter" idx="12"/>
          </p:nvPr>
        </p:nvSpPr>
        <p:spPr/>
        <p:txBody>
          <a:bodyPr/>
          <a:lstStyle/>
          <a:p>
            <a:fld id="{F222F70A-9762-4F45-BEEF-7E7D32DAAC87}" type="slidenum">
              <a:rPr lang="en-IN" smtClean="0"/>
              <a:t>‹#›</a:t>
            </a:fld>
            <a:endParaRPr lang="en-IN"/>
          </a:p>
        </p:txBody>
      </p:sp>
    </p:spTree>
    <p:extLst>
      <p:ext uri="{BB962C8B-B14F-4D97-AF65-F5344CB8AC3E}">
        <p14:creationId xmlns:p14="http://schemas.microsoft.com/office/powerpoint/2010/main" val="3782809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0492-885D-E7B4-41C5-0A43347E6A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2DAD35-1AD9-647C-2B5C-52A762BF44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D57248-E912-7AD7-F692-9206D60224CD}"/>
              </a:ext>
            </a:extLst>
          </p:cNvPr>
          <p:cNvSpPr>
            <a:spLocks noGrp="1"/>
          </p:cNvSpPr>
          <p:nvPr>
            <p:ph type="dt" sz="half" idx="10"/>
          </p:nvPr>
        </p:nvSpPr>
        <p:spPr/>
        <p:txBody>
          <a:bodyPr/>
          <a:lstStyle/>
          <a:p>
            <a:fld id="{7210E413-6985-4306-830E-189466F96180}" type="datetimeFigureOut">
              <a:rPr lang="en-IN" smtClean="0"/>
              <a:t>05-07-2022</a:t>
            </a:fld>
            <a:endParaRPr lang="en-IN"/>
          </a:p>
        </p:txBody>
      </p:sp>
      <p:sp>
        <p:nvSpPr>
          <p:cNvPr id="5" name="Footer Placeholder 4">
            <a:extLst>
              <a:ext uri="{FF2B5EF4-FFF2-40B4-BE49-F238E27FC236}">
                <a16:creationId xmlns:a16="http://schemas.microsoft.com/office/drawing/2014/main" id="{5E6DE7A0-FC42-C6D2-E517-11BDABAB6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8596D8-855B-0970-195E-6FBD37A7AC9B}"/>
              </a:ext>
            </a:extLst>
          </p:cNvPr>
          <p:cNvSpPr>
            <a:spLocks noGrp="1"/>
          </p:cNvSpPr>
          <p:nvPr>
            <p:ph type="sldNum" sz="quarter" idx="12"/>
          </p:nvPr>
        </p:nvSpPr>
        <p:spPr/>
        <p:txBody>
          <a:bodyPr/>
          <a:lstStyle/>
          <a:p>
            <a:fld id="{F222F70A-9762-4F45-BEEF-7E7D32DAAC87}" type="slidenum">
              <a:rPr lang="en-IN" smtClean="0"/>
              <a:t>‹#›</a:t>
            </a:fld>
            <a:endParaRPr lang="en-IN"/>
          </a:p>
        </p:txBody>
      </p:sp>
    </p:spTree>
    <p:extLst>
      <p:ext uri="{BB962C8B-B14F-4D97-AF65-F5344CB8AC3E}">
        <p14:creationId xmlns:p14="http://schemas.microsoft.com/office/powerpoint/2010/main" val="171869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5393-DFAF-FB26-D225-7D52BC5729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01897D-A4EE-1C0F-83E9-5E33A5825E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41EF81-A468-0E88-FFE4-C8B2981EF7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0A42DE-1421-B1C4-1FF7-5120CA65D20E}"/>
              </a:ext>
            </a:extLst>
          </p:cNvPr>
          <p:cNvSpPr>
            <a:spLocks noGrp="1"/>
          </p:cNvSpPr>
          <p:nvPr>
            <p:ph type="dt" sz="half" idx="10"/>
          </p:nvPr>
        </p:nvSpPr>
        <p:spPr/>
        <p:txBody>
          <a:bodyPr/>
          <a:lstStyle/>
          <a:p>
            <a:fld id="{7210E413-6985-4306-830E-189466F96180}" type="datetimeFigureOut">
              <a:rPr lang="en-IN" smtClean="0"/>
              <a:t>05-07-2022</a:t>
            </a:fld>
            <a:endParaRPr lang="en-IN"/>
          </a:p>
        </p:txBody>
      </p:sp>
      <p:sp>
        <p:nvSpPr>
          <p:cNvPr id="6" name="Footer Placeholder 5">
            <a:extLst>
              <a:ext uri="{FF2B5EF4-FFF2-40B4-BE49-F238E27FC236}">
                <a16:creationId xmlns:a16="http://schemas.microsoft.com/office/drawing/2014/main" id="{316746CA-216C-235E-8393-BEAB1FD2A2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3C0F7C-7157-015A-0679-DC5C91A30D88}"/>
              </a:ext>
            </a:extLst>
          </p:cNvPr>
          <p:cNvSpPr>
            <a:spLocks noGrp="1"/>
          </p:cNvSpPr>
          <p:nvPr>
            <p:ph type="sldNum" sz="quarter" idx="12"/>
          </p:nvPr>
        </p:nvSpPr>
        <p:spPr/>
        <p:txBody>
          <a:bodyPr/>
          <a:lstStyle/>
          <a:p>
            <a:fld id="{F222F70A-9762-4F45-BEEF-7E7D32DAAC87}" type="slidenum">
              <a:rPr lang="en-IN" smtClean="0"/>
              <a:t>‹#›</a:t>
            </a:fld>
            <a:endParaRPr lang="en-IN"/>
          </a:p>
        </p:txBody>
      </p:sp>
    </p:spTree>
    <p:extLst>
      <p:ext uri="{BB962C8B-B14F-4D97-AF65-F5344CB8AC3E}">
        <p14:creationId xmlns:p14="http://schemas.microsoft.com/office/powerpoint/2010/main" val="2800816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58D0-B9DA-9386-96CD-49C84AF1BB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206D45-64FE-1A4F-C1D1-0068D4EAFA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E5264E-C279-3549-8EF0-69187383C0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6D3FC1-D4C7-A408-3EB3-2D22DDEC28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D181CE-8731-9D9D-5704-FD7FCCFD69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0C7088-5732-B008-AED7-976707F8EB76}"/>
              </a:ext>
            </a:extLst>
          </p:cNvPr>
          <p:cNvSpPr>
            <a:spLocks noGrp="1"/>
          </p:cNvSpPr>
          <p:nvPr>
            <p:ph type="dt" sz="half" idx="10"/>
          </p:nvPr>
        </p:nvSpPr>
        <p:spPr/>
        <p:txBody>
          <a:bodyPr/>
          <a:lstStyle/>
          <a:p>
            <a:fld id="{7210E413-6985-4306-830E-189466F96180}" type="datetimeFigureOut">
              <a:rPr lang="en-IN" smtClean="0"/>
              <a:t>05-07-2022</a:t>
            </a:fld>
            <a:endParaRPr lang="en-IN"/>
          </a:p>
        </p:txBody>
      </p:sp>
      <p:sp>
        <p:nvSpPr>
          <p:cNvPr id="8" name="Footer Placeholder 7">
            <a:extLst>
              <a:ext uri="{FF2B5EF4-FFF2-40B4-BE49-F238E27FC236}">
                <a16:creationId xmlns:a16="http://schemas.microsoft.com/office/drawing/2014/main" id="{704A5A15-05B4-32FE-DD78-B64CBE3971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3A60DD-0CA6-7074-5D51-3431F5325194}"/>
              </a:ext>
            </a:extLst>
          </p:cNvPr>
          <p:cNvSpPr>
            <a:spLocks noGrp="1"/>
          </p:cNvSpPr>
          <p:nvPr>
            <p:ph type="sldNum" sz="quarter" idx="12"/>
          </p:nvPr>
        </p:nvSpPr>
        <p:spPr/>
        <p:txBody>
          <a:bodyPr/>
          <a:lstStyle/>
          <a:p>
            <a:fld id="{F222F70A-9762-4F45-BEEF-7E7D32DAAC87}" type="slidenum">
              <a:rPr lang="en-IN" smtClean="0"/>
              <a:t>‹#›</a:t>
            </a:fld>
            <a:endParaRPr lang="en-IN"/>
          </a:p>
        </p:txBody>
      </p:sp>
    </p:spTree>
    <p:extLst>
      <p:ext uri="{BB962C8B-B14F-4D97-AF65-F5344CB8AC3E}">
        <p14:creationId xmlns:p14="http://schemas.microsoft.com/office/powerpoint/2010/main" val="3455088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C561-63B1-B53E-91E3-C00C863B97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693A4B-9CE1-A4C1-6D6E-02E890E49BD1}"/>
              </a:ext>
            </a:extLst>
          </p:cNvPr>
          <p:cNvSpPr>
            <a:spLocks noGrp="1"/>
          </p:cNvSpPr>
          <p:nvPr>
            <p:ph type="dt" sz="half" idx="10"/>
          </p:nvPr>
        </p:nvSpPr>
        <p:spPr/>
        <p:txBody>
          <a:bodyPr/>
          <a:lstStyle/>
          <a:p>
            <a:fld id="{7210E413-6985-4306-830E-189466F96180}" type="datetimeFigureOut">
              <a:rPr lang="en-IN" smtClean="0"/>
              <a:t>05-07-2022</a:t>
            </a:fld>
            <a:endParaRPr lang="en-IN"/>
          </a:p>
        </p:txBody>
      </p:sp>
      <p:sp>
        <p:nvSpPr>
          <p:cNvPr id="4" name="Footer Placeholder 3">
            <a:extLst>
              <a:ext uri="{FF2B5EF4-FFF2-40B4-BE49-F238E27FC236}">
                <a16:creationId xmlns:a16="http://schemas.microsoft.com/office/drawing/2014/main" id="{01667104-F40A-F5B1-867B-225F4AFA6A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74DBF4-AD0E-34EA-724E-6BEFFDAB0513}"/>
              </a:ext>
            </a:extLst>
          </p:cNvPr>
          <p:cNvSpPr>
            <a:spLocks noGrp="1"/>
          </p:cNvSpPr>
          <p:nvPr>
            <p:ph type="sldNum" sz="quarter" idx="12"/>
          </p:nvPr>
        </p:nvSpPr>
        <p:spPr/>
        <p:txBody>
          <a:bodyPr/>
          <a:lstStyle/>
          <a:p>
            <a:fld id="{F222F70A-9762-4F45-BEEF-7E7D32DAAC87}" type="slidenum">
              <a:rPr lang="en-IN" smtClean="0"/>
              <a:t>‹#›</a:t>
            </a:fld>
            <a:endParaRPr lang="en-IN"/>
          </a:p>
        </p:txBody>
      </p:sp>
    </p:spTree>
    <p:extLst>
      <p:ext uri="{BB962C8B-B14F-4D97-AF65-F5344CB8AC3E}">
        <p14:creationId xmlns:p14="http://schemas.microsoft.com/office/powerpoint/2010/main" val="54005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EC21D5-D3D3-732A-D0A4-B251F50D1F2E}"/>
              </a:ext>
            </a:extLst>
          </p:cNvPr>
          <p:cNvSpPr>
            <a:spLocks noGrp="1"/>
          </p:cNvSpPr>
          <p:nvPr>
            <p:ph type="dt" sz="half" idx="10"/>
          </p:nvPr>
        </p:nvSpPr>
        <p:spPr/>
        <p:txBody>
          <a:bodyPr/>
          <a:lstStyle/>
          <a:p>
            <a:fld id="{7210E413-6985-4306-830E-189466F96180}" type="datetimeFigureOut">
              <a:rPr lang="en-IN" smtClean="0"/>
              <a:t>05-07-2022</a:t>
            </a:fld>
            <a:endParaRPr lang="en-IN"/>
          </a:p>
        </p:txBody>
      </p:sp>
      <p:sp>
        <p:nvSpPr>
          <p:cNvPr id="3" name="Footer Placeholder 2">
            <a:extLst>
              <a:ext uri="{FF2B5EF4-FFF2-40B4-BE49-F238E27FC236}">
                <a16:creationId xmlns:a16="http://schemas.microsoft.com/office/drawing/2014/main" id="{11B6D481-A6FC-7E51-7F42-3A413A6E06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E9FA88-A1FE-6D58-9907-97F5778DC36F}"/>
              </a:ext>
            </a:extLst>
          </p:cNvPr>
          <p:cNvSpPr>
            <a:spLocks noGrp="1"/>
          </p:cNvSpPr>
          <p:nvPr>
            <p:ph type="sldNum" sz="quarter" idx="12"/>
          </p:nvPr>
        </p:nvSpPr>
        <p:spPr/>
        <p:txBody>
          <a:bodyPr/>
          <a:lstStyle/>
          <a:p>
            <a:fld id="{F222F70A-9762-4F45-BEEF-7E7D32DAAC87}" type="slidenum">
              <a:rPr lang="en-IN" smtClean="0"/>
              <a:t>‹#›</a:t>
            </a:fld>
            <a:endParaRPr lang="en-IN"/>
          </a:p>
        </p:txBody>
      </p:sp>
    </p:spTree>
    <p:extLst>
      <p:ext uri="{BB962C8B-B14F-4D97-AF65-F5344CB8AC3E}">
        <p14:creationId xmlns:p14="http://schemas.microsoft.com/office/powerpoint/2010/main" val="122165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C280-2B15-EAA2-5F34-38D00B399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575C31-2BD1-E9E0-9FAB-4381198467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E6674-4115-012A-D0DA-F55E95836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2B408-8199-2837-9BB2-3399ADAC1399}"/>
              </a:ext>
            </a:extLst>
          </p:cNvPr>
          <p:cNvSpPr>
            <a:spLocks noGrp="1"/>
          </p:cNvSpPr>
          <p:nvPr>
            <p:ph type="dt" sz="half" idx="10"/>
          </p:nvPr>
        </p:nvSpPr>
        <p:spPr/>
        <p:txBody>
          <a:bodyPr/>
          <a:lstStyle/>
          <a:p>
            <a:fld id="{7210E413-6985-4306-830E-189466F96180}" type="datetimeFigureOut">
              <a:rPr lang="en-IN" smtClean="0"/>
              <a:t>05-07-2022</a:t>
            </a:fld>
            <a:endParaRPr lang="en-IN"/>
          </a:p>
        </p:txBody>
      </p:sp>
      <p:sp>
        <p:nvSpPr>
          <p:cNvPr id="6" name="Footer Placeholder 5">
            <a:extLst>
              <a:ext uri="{FF2B5EF4-FFF2-40B4-BE49-F238E27FC236}">
                <a16:creationId xmlns:a16="http://schemas.microsoft.com/office/drawing/2014/main" id="{9A4AE685-F152-0B01-FDB7-AC924A8433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B1AC75-3065-FEDA-BD7D-EBB746A673F7}"/>
              </a:ext>
            </a:extLst>
          </p:cNvPr>
          <p:cNvSpPr>
            <a:spLocks noGrp="1"/>
          </p:cNvSpPr>
          <p:nvPr>
            <p:ph type="sldNum" sz="quarter" idx="12"/>
          </p:nvPr>
        </p:nvSpPr>
        <p:spPr/>
        <p:txBody>
          <a:bodyPr/>
          <a:lstStyle/>
          <a:p>
            <a:fld id="{F222F70A-9762-4F45-BEEF-7E7D32DAAC87}" type="slidenum">
              <a:rPr lang="en-IN" smtClean="0"/>
              <a:t>‹#›</a:t>
            </a:fld>
            <a:endParaRPr lang="en-IN"/>
          </a:p>
        </p:txBody>
      </p:sp>
    </p:spTree>
    <p:extLst>
      <p:ext uri="{BB962C8B-B14F-4D97-AF65-F5344CB8AC3E}">
        <p14:creationId xmlns:p14="http://schemas.microsoft.com/office/powerpoint/2010/main" val="281605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8925-5DD9-7C59-6F47-A1C922FFC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1B1F1E-4A47-5D21-83BE-9A9693D96E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F56D55-CDD9-F19B-C21C-DBEF6DFB7B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9AB122-7C24-9399-C585-FE44454C74DF}"/>
              </a:ext>
            </a:extLst>
          </p:cNvPr>
          <p:cNvSpPr>
            <a:spLocks noGrp="1"/>
          </p:cNvSpPr>
          <p:nvPr>
            <p:ph type="dt" sz="half" idx="10"/>
          </p:nvPr>
        </p:nvSpPr>
        <p:spPr/>
        <p:txBody>
          <a:bodyPr/>
          <a:lstStyle/>
          <a:p>
            <a:fld id="{7210E413-6985-4306-830E-189466F96180}" type="datetimeFigureOut">
              <a:rPr lang="en-IN" smtClean="0"/>
              <a:t>05-07-2022</a:t>
            </a:fld>
            <a:endParaRPr lang="en-IN"/>
          </a:p>
        </p:txBody>
      </p:sp>
      <p:sp>
        <p:nvSpPr>
          <p:cNvPr id="6" name="Footer Placeholder 5">
            <a:extLst>
              <a:ext uri="{FF2B5EF4-FFF2-40B4-BE49-F238E27FC236}">
                <a16:creationId xmlns:a16="http://schemas.microsoft.com/office/drawing/2014/main" id="{B747A345-FC78-238D-305B-DC34B4ABCF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6DEFE-980D-6332-36C6-A64D79A2229A}"/>
              </a:ext>
            </a:extLst>
          </p:cNvPr>
          <p:cNvSpPr>
            <a:spLocks noGrp="1"/>
          </p:cNvSpPr>
          <p:nvPr>
            <p:ph type="sldNum" sz="quarter" idx="12"/>
          </p:nvPr>
        </p:nvSpPr>
        <p:spPr/>
        <p:txBody>
          <a:bodyPr/>
          <a:lstStyle/>
          <a:p>
            <a:fld id="{F222F70A-9762-4F45-BEEF-7E7D32DAAC87}" type="slidenum">
              <a:rPr lang="en-IN" smtClean="0"/>
              <a:t>‹#›</a:t>
            </a:fld>
            <a:endParaRPr lang="en-IN"/>
          </a:p>
        </p:txBody>
      </p:sp>
    </p:spTree>
    <p:extLst>
      <p:ext uri="{BB962C8B-B14F-4D97-AF65-F5344CB8AC3E}">
        <p14:creationId xmlns:p14="http://schemas.microsoft.com/office/powerpoint/2010/main" val="288787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15EDAD-3974-53AE-D669-60B4532F83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87751E-FCD0-C1BB-6D9C-2FB334F8B1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DF7743-1AE9-0DAA-262E-CB5DEE1060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0E413-6985-4306-830E-189466F96180}" type="datetimeFigureOut">
              <a:rPr lang="en-IN" smtClean="0"/>
              <a:t>05-07-2022</a:t>
            </a:fld>
            <a:endParaRPr lang="en-IN"/>
          </a:p>
        </p:txBody>
      </p:sp>
      <p:sp>
        <p:nvSpPr>
          <p:cNvPr id="5" name="Footer Placeholder 4">
            <a:extLst>
              <a:ext uri="{FF2B5EF4-FFF2-40B4-BE49-F238E27FC236}">
                <a16:creationId xmlns:a16="http://schemas.microsoft.com/office/drawing/2014/main" id="{F290371C-D0B9-9486-34B8-37A7A0F69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2663DB-1337-033F-88E6-D5E067E33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2F70A-9762-4F45-BEEF-7E7D32DAAC87}" type="slidenum">
              <a:rPr lang="en-IN" smtClean="0"/>
              <a:t>‹#›</a:t>
            </a:fld>
            <a:endParaRPr lang="en-IN"/>
          </a:p>
        </p:txBody>
      </p:sp>
    </p:spTree>
    <p:extLst>
      <p:ext uri="{BB962C8B-B14F-4D97-AF65-F5344CB8AC3E}">
        <p14:creationId xmlns:p14="http://schemas.microsoft.com/office/powerpoint/2010/main" val="353443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F46F-321E-8130-AA24-278314CDECB7}"/>
              </a:ext>
            </a:extLst>
          </p:cNvPr>
          <p:cNvSpPr>
            <a:spLocks noGrp="1"/>
          </p:cNvSpPr>
          <p:nvPr>
            <p:ph type="ctrTitle"/>
          </p:nvPr>
        </p:nvSpPr>
        <p:spPr/>
        <p:txBody>
          <a:bodyPr/>
          <a:lstStyle/>
          <a:p>
            <a:r>
              <a:rPr lang="en-US" dirty="0"/>
              <a:t>   </a:t>
            </a:r>
            <a:endParaRPr lang="en-IN" dirty="0"/>
          </a:p>
        </p:txBody>
      </p:sp>
      <p:sp>
        <p:nvSpPr>
          <p:cNvPr id="3" name="Subtitle 2">
            <a:extLst>
              <a:ext uri="{FF2B5EF4-FFF2-40B4-BE49-F238E27FC236}">
                <a16:creationId xmlns:a16="http://schemas.microsoft.com/office/drawing/2014/main" id="{AD8FCC60-C6DD-1ECD-6E0E-C5FFC50F61C1}"/>
              </a:ext>
            </a:extLst>
          </p:cNvPr>
          <p:cNvSpPr>
            <a:spLocks noGrp="1"/>
          </p:cNvSpPr>
          <p:nvPr>
            <p:ph type="subTitle" idx="1"/>
          </p:nvPr>
        </p:nvSpPr>
        <p:spPr/>
        <p:txBody>
          <a:bodyPr/>
          <a:lstStyle/>
          <a:p>
            <a:r>
              <a:rPr lang="en-US" dirty="0"/>
              <a:t>     </a:t>
            </a:r>
            <a:endParaRPr lang="en-IN" dirty="0"/>
          </a:p>
        </p:txBody>
      </p:sp>
      <p:sp>
        <p:nvSpPr>
          <p:cNvPr id="4" name="TextBox 3">
            <a:extLst>
              <a:ext uri="{FF2B5EF4-FFF2-40B4-BE49-F238E27FC236}">
                <a16:creationId xmlns:a16="http://schemas.microsoft.com/office/drawing/2014/main" id="{518796D0-6A7D-6D54-C6B4-1088D311FDB1}"/>
              </a:ext>
            </a:extLst>
          </p:cNvPr>
          <p:cNvSpPr txBox="1"/>
          <p:nvPr/>
        </p:nvSpPr>
        <p:spPr>
          <a:xfrm>
            <a:off x="1209040" y="604520"/>
            <a:ext cx="9367520" cy="461665"/>
          </a:xfrm>
          <a:prstGeom prst="rect">
            <a:avLst/>
          </a:prstGeom>
          <a:noFill/>
        </p:spPr>
        <p:txBody>
          <a:bodyPr wrap="square" rtlCol="0">
            <a:spAutoFit/>
          </a:bodyPr>
          <a:lstStyle/>
          <a:p>
            <a:r>
              <a:rPr lang="en-US" dirty="0">
                <a:latin typeface="Amasis MT Pro Black" panose="02040A04050005020304" pitchFamily="18" charset="0"/>
              </a:rPr>
              <a:t>                                 </a:t>
            </a:r>
            <a:r>
              <a:rPr lang="en-US" sz="2400" dirty="0">
                <a:solidFill>
                  <a:schemeClr val="accent5">
                    <a:lumMod val="75000"/>
                  </a:schemeClr>
                </a:solidFill>
                <a:latin typeface="Amasis MT Pro Black" panose="02040A04050005020304" pitchFamily="18" charset="0"/>
              </a:rPr>
              <a:t>AGILE METHODOLOGY</a:t>
            </a:r>
            <a:endParaRPr lang="en-IN" dirty="0">
              <a:solidFill>
                <a:schemeClr val="accent5">
                  <a:lumMod val="75000"/>
                </a:schemeClr>
              </a:solidFill>
              <a:latin typeface="Amasis MT Pro Black" panose="02040A04050005020304" pitchFamily="18" charset="0"/>
            </a:endParaRPr>
          </a:p>
        </p:txBody>
      </p:sp>
      <p:sp>
        <p:nvSpPr>
          <p:cNvPr id="5" name="TextBox 4">
            <a:extLst>
              <a:ext uri="{FF2B5EF4-FFF2-40B4-BE49-F238E27FC236}">
                <a16:creationId xmlns:a16="http://schemas.microsoft.com/office/drawing/2014/main" id="{FBD03DA0-BA72-0CE1-C62C-ADEC5F37BA80}"/>
              </a:ext>
            </a:extLst>
          </p:cNvPr>
          <p:cNvSpPr txBox="1"/>
          <p:nvPr/>
        </p:nvSpPr>
        <p:spPr>
          <a:xfrm>
            <a:off x="690880" y="2092960"/>
            <a:ext cx="9367520" cy="2677656"/>
          </a:xfrm>
          <a:prstGeom prst="rect">
            <a:avLst/>
          </a:prstGeom>
          <a:noFill/>
        </p:spPr>
        <p:txBody>
          <a:bodyPr wrap="square" rtlCol="0">
            <a:spAutoFit/>
          </a:bodyPr>
          <a:lstStyle/>
          <a:p>
            <a:r>
              <a:rPr lang="en-US" sz="2800" b="0" i="0" dirty="0">
                <a:solidFill>
                  <a:schemeClr val="accent3">
                    <a:lumMod val="40000"/>
                    <a:lumOff val="60000"/>
                  </a:schemeClr>
                </a:solidFill>
                <a:effectLst/>
                <a:latin typeface="arial" panose="020B0604020202020204" pitchFamily="34" charset="0"/>
              </a:rPr>
              <a:t>The Agile methodology is </a:t>
            </a:r>
            <a:r>
              <a:rPr lang="en-US" sz="2800" b="1" i="0" dirty="0">
                <a:solidFill>
                  <a:schemeClr val="accent3">
                    <a:lumMod val="40000"/>
                    <a:lumOff val="60000"/>
                  </a:schemeClr>
                </a:solidFill>
                <a:effectLst/>
                <a:latin typeface="arial" panose="020B0604020202020204" pitchFamily="34" charset="0"/>
              </a:rPr>
              <a:t>a way to manage a project by breaking it up into several phases</a:t>
            </a:r>
            <a:r>
              <a:rPr lang="en-US" sz="2800" b="0" i="0" dirty="0">
                <a:solidFill>
                  <a:schemeClr val="accent3">
                    <a:lumMod val="40000"/>
                    <a:lumOff val="60000"/>
                  </a:schemeClr>
                </a:solidFill>
                <a:effectLst/>
                <a:latin typeface="arial" panose="020B0604020202020204" pitchFamily="34" charset="0"/>
              </a:rPr>
              <a:t>. It involves constant collaboration with stakeholders and continuous improvement at every stage. Once the work begins, teams cycle through a process of planning, executing, and evaluating.</a:t>
            </a:r>
            <a:endParaRPr lang="en-IN" sz="2800" dirty="0">
              <a:solidFill>
                <a:schemeClr val="accent3">
                  <a:lumMod val="40000"/>
                  <a:lumOff val="60000"/>
                </a:schemeClr>
              </a:solidFill>
            </a:endParaRPr>
          </a:p>
        </p:txBody>
      </p:sp>
      <p:pic>
        <p:nvPicPr>
          <p:cNvPr id="7" name="Picture 6" descr="Diagram&#10;&#10;Description automatically generated with medium confidence">
            <a:extLst>
              <a:ext uri="{FF2B5EF4-FFF2-40B4-BE49-F238E27FC236}">
                <a16:creationId xmlns:a16="http://schemas.microsoft.com/office/drawing/2014/main" id="{054E3E16-82B1-5BFD-36F9-84CDB95B0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319" y="4368800"/>
            <a:ext cx="4226560" cy="2377440"/>
          </a:xfrm>
          <a:prstGeom prst="rect">
            <a:avLst/>
          </a:prstGeom>
        </p:spPr>
      </p:pic>
    </p:spTree>
    <p:extLst>
      <p:ext uri="{BB962C8B-B14F-4D97-AF65-F5344CB8AC3E}">
        <p14:creationId xmlns:p14="http://schemas.microsoft.com/office/powerpoint/2010/main" val="2508905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E584E3-7988-AF33-79B9-2F3A294F976F}"/>
              </a:ext>
            </a:extLst>
          </p:cNvPr>
          <p:cNvSpPr txBox="1"/>
          <p:nvPr/>
        </p:nvSpPr>
        <p:spPr>
          <a:xfrm>
            <a:off x="1422400" y="640080"/>
            <a:ext cx="8503920" cy="707886"/>
          </a:xfrm>
          <a:prstGeom prst="rect">
            <a:avLst/>
          </a:prstGeom>
          <a:noFill/>
        </p:spPr>
        <p:txBody>
          <a:bodyPr wrap="square" rtlCol="0">
            <a:spAutoFit/>
          </a:bodyPr>
          <a:lstStyle/>
          <a:p>
            <a:r>
              <a:rPr lang="en-US" sz="4000" dirty="0">
                <a:solidFill>
                  <a:schemeClr val="accent4">
                    <a:lumMod val="60000"/>
                    <a:lumOff val="40000"/>
                  </a:schemeClr>
                </a:solidFill>
                <a:latin typeface="Algerian" panose="04020705040A02060702" pitchFamily="82" charset="0"/>
              </a:rPr>
              <a:t>Extreme Programming:</a:t>
            </a:r>
            <a:endParaRPr lang="en-IN" sz="4000" dirty="0">
              <a:solidFill>
                <a:schemeClr val="accent4">
                  <a:lumMod val="60000"/>
                  <a:lumOff val="40000"/>
                </a:schemeClr>
              </a:solidFill>
              <a:latin typeface="Algerian" panose="04020705040A02060702" pitchFamily="82" charset="0"/>
            </a:endParaRPr>
          </a:p>
        </p:txBody>
      </p:sp>
      <p:sp>
        <p:nvSpPr>
          <p:cNvPr id="3" name="TextBox 2">
            <a:extLst>
              <a:ext uri="{FF2B5EF4-FFF2-40B4-BE49-F238E27FC236}">
                <a16:creationId xmlns:a16="http://schemas.microsoft.com/office/drawing/2014/main" id="{BB5FD509-6D55-2387-FB89-D2F07EF3A764}"/>
              </a:ext>
            </a:extLst>
          </p:cNvPr>
          <p:cNvSpPr txBox="1"/>
          <p:nvPr/>
        </p:nvSpPr>
        <p:spPr>
          <a:xfrm>
            <a:off x="1239520" y="1778000"/>
            <a:ext cx="8270240" cy="4524315"/>
          </a:xfrm>
          <a:prstGeom prst="rect">
            <a:avLst/>
          </a:prstGeom>
          <a:noFill/>
        </p:spPr>
        <p:txBody>
          <a:bodyPr wrap="square" rtlCol="0">
            <a:spAutoFit/>
          </a:bodyPr>
          <a:lstStyle/>
          <a:p>
            <a:r>
              <a:rPr lang="en-US" b="0" i="0" dirty="0">
                <a:solidFill>
                  <a:srgbClr val="202124"/>
                </a:solidFill>
                <a:effectLst/>
                <a:latin typeface="arial" panose="020B0604020202020204" pitchFamily="34" charset="0"/>
              </a:rPr>
              <a:t> </a:t>
            </a:r>
            <a:r>
              <a:rPr lang="en-US" sz="3600" b="0" i="0" dirty="0">
                <a:solidFill>
                  <a:schemeClr val="bg1"/>
                </a:solidFill>
                <a:effectLst/>
                <a:latin typeface="arial" panose="020B0604020202020204" pitchFamily="34" charset="0"/>
              </a:rPr>
              <a:t>Extreme Programming (XP) is </a:t>
            </a:r>
            <a:r>
              <a:rPr lang="en-US" sz="3600" b="1" i="0" dirty="0">
                <a:solidFill>
                  <a:schemeClr val="bg1"/>
                </a:solidFill>
                <a:effectLst/>
                <a:latin typeface="arial" panose="020B0604020202020204" pitchFamily="34" charset="0"/>
              </a:rPr>
              <a:t>an agile software development framework that aims to produce higher quality software, and higher quality of life for the development team</a:t>
            </a:r>
            <a:r>
              <a:rPr lang="en-US" sz="3600" b="0" i="0" dirty="0">
                <a:solidFill>
                  <a:schemeClr val="bg1"/>
                </a:solidFill>
                <a:effectLst/>
                <a:latin typeface="arial" panose="020B0604020202020204" pitchFamily="34" charset="0"/>
              </a:rPr>
              <a:t>. XP is the most specific of the agile frameworks regarding appropriate engineering practices for software development</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89183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E308D2-9B04-8320-3322-E366CEEB069F}"/>
              </a:ext>
            </a:extLst>
          </p:cNvPr>
          <p:cNvSpPr txBox="1"/>
          <p:nvPr/>
        </p:nvSpPr>
        <p:spPr>
          <a:xfrm>
            <a:off x="1595120" y="548640"/>
            <a:ext cx="8260080" cy="461665"/>
          </a:xfrm>
          <a:prstGeom prst="rect">
            <a:avLst/>
          </a:prstGeom>
          <a:noFill/>
        </p:spPr>
        <p:txBody>
          <a:bodyPr wrap="square" rtlCol="0">
            <a:spAutoFit/>
          </a:bodyPr>
          <a:lstStyle/>
          <a:p>
            <a:r>
              <a:rPr lang="en-US" dirty="0"/>
              <a:t>                                </a:t>
            </a:r>
            <a:r>
              <a:rPr lang="en-US" sz="2400" dirty="0">
                <a:solidFill>
                  <a:schemeClr val="accent4">
                    <a:lumMod val="60000"/>
                    <a:lumOff val="40000"/>
                  </a:schemeClr>
                </a:solidFill>
                <a:latin typeface="Gill Sans Nova Cond Ultra Bold" panose="020B0B04020104020203" pitchFamily="34" charset="0"/>
              </a:rPr>
              <a:t>Values In Extreme Programming</a:t>
            </a:r>
            <a:endParaRPr lang="en-IN" sz="2400" dirty="0">
              <a:latin typeface="Gill Sans Nova Cond Ultra Bold" panose="020B0B04020104020203" pitchFamily="34" charset="0"/>
            </a:endParaRPr>
          </a:p>
        </p:txBody>
      </p:sp>
      <p:sp>
        <p:nvSpPr>
          <p:cNvPr id="3" name="TextBox 2">
            <a:extLst>
              <a:ext uri="{FF2B5EF4-FFF2-40B4-BE49-F238E27FC236}">
                <a16:creationId xmlns:a16="http://schemas.microsoft.com/office/drawing/2014/main" id="{C68F0401-9506-0E66-C778-FFFD0AEBD504}"/>
              </a:ext>
            </a:extLst>
          </p:cNvPr>
          <p:cNvSpPr txBox="1"/>
          <p:nvPr/>
        </p:nvSpPr>
        <p:spPr>
          <a:xfrm>
            <a:off x="1595120" y="1635759"/>
            <a:ext cx="8188960" cy="5355312"/>
          </a:xfrm>
          <a:prstGeom prst="rect">
            <a:avLst/>
          </a:prstGeom>
          <a:noFill/>
        </p:spPr>
        <p:txBody>
          <a:bodyPr wrap="square" rtlCol="0">
            <a:spAutoFit/>
          </a:bodyPr>
          <a:lstStyle/>
          <a:p>
            <a:pPr algn="l"/>
            <a:r>
              <a:rPr lang="en-US" sz="2800" b="0" i="0" dirty="0">
                <a:solidFill>
                  <a:schemeClr val="accent5">
                    <a:lumMod val="60000"/>
                    <a:lumOff val="40000"/>
                  </a:schemeClr>
                </a:solidFill>
                <a:effectLst/>
                <a:latin typeface="Sitka Heading" panose="02000505000000020004" pitchFamily="2" charset="0"/>
              </a:rPr>
              <a:t>Values</a:t>
            </a:r>
          </a:p>
          <a:p>
            <a:pPr algn="l"/>
            <a:r>
              <a:rPr lang="en-US" b="0" i="0" dirty="0">
                <a:solidFill>
                  <a:schemeClr val="bg1"/>
                </a:solidFill>
                <a:effectLst/>
                <a:latin typeface="Sitka Heading" panose="02000505000000020004" pitchFamily="2" charset="0"/>
              </a:rPr>
              <a:t>The five values of XP are communication, simplicity, feedback, courage, and respect and are described in more detail below.</a:t>
            </a:r>
          </a:p>
          <a:p>
            <a:pPr algn="l"/>
            <a:endParaRPr lang="en-US" b="0" i="0" dirty="0">
              <a:solidFill>
                <a:schemeClr val="bg1"/>
              </a:solidFill>
              <a:effectLst/>
              <a:latin typeface="Sitka Heading" panose="02000505000000020004" pitchFamily="2" charset="0"/>
            </a:endParaRPr>
          </a:p>
          <a:p>
            <a:pPr algn="l"/>
            <a:r>
              <a:rPr lang="en-US" sz="2400" b="0" i="0" dirty="0">
                <a:solidFill>
                  <a:schemeClr val="accent2">
                    <a:lumMod val="60000"/>
                    <a:lumOff val="40000"/>
                  </a:schemeClr>
                </a:solidFill>
                <a:effectLst/>
                <a:latin typeface="Gill Sans Nova Cond Ultra Bold" panose="020B0B04020104020203" pitchFamily="34" charset="0"/>
              </a:rPr>
              <a:t>Communication</a:t>
            </a:r>
          </a:p>
          <a:p>
            <a:pPr algn="l"/>
            <a:endParaRPr lang="en-US" sz="2400" b="0" i="0" dirty="0">
              <a:solidFill>
                <a:schemeClr val="accent2">
                  <a:lumMod val="60000"/>
                  <a:lumOff val="40000"/>
                </a:schemeClr>
              </a:solidFill>
              <a:effectLst/>
              <a:latin typeface="Gill Sans Nova Cond Ultra Bold" panose="020B0B04020104020203" pitchFamily="34" charset="0"/>
            </a:endParaRPr>
          </a:p>
          <a:p>
            <a:pPr algn="l"/>
            <a:r>
              <a:rPr lang="en-US" b="0" i="0" dirty="0">
                <a:solidFill>
                  <a:schemeClr val="bg1"/>
                </a:solidFill>
                <a:effectLst/>
                <a:latin typeface="Sitka Heading" panose="02000505000000020004" pitchFamily="2" charset="0"/>
              </a:rPr>
              <a:t>Software development is inherently a team sport that relies on communication to transfer knowledge from one team member to everyone else on the team. XP stresses the importance of the appropriate kind of communication – face to face discussion with the aid of a white board or other drawing mechanism.</a:t>
            </a:r>
          </a:p>
          <a:p>
            <a:pPr algn="l"/>
            <a:r>
              <a:rPr lang="en-US" sz="3200" b="0" i="0" dirty="0">
                <a:solidFill>
                  <a:schemeClr val="accent4">
                    <a:lumMod val="75000"/>
                  </a:schemeClr>
                </a:solidFill>
                <a:effectLst/>
                <a:latin typeface="Aharoni" panose="02010803020104030203" pitchFamily="2" charset="-79"/>
                <a:cs typeface="Aharoni" panose="02010803020104030203" pitchFamily="2" charset="-79"/>
              </a:rPr>
              <a:t>Simplicity</a:t>
            </a:r>
          </a:p>
          <a:p>
            <a:pPr algn="l"/>
            <a:r>
              <a:rPr lang="en-US" b="0" i="0" dirty="0">
                <a:solidFill>
                  <a:schemeClr val="bg1"/>
                </a:solidFill>
                <a:effectLst/>
                <a:latin typeface="Sitka Heading" panose="02000505000000020004" pitchFamily="2" charset="0"/>
              </a:rPr>
              <a:t>Simplicity means “what is the simplest thing that will work?” The purpose of this is to avoid waste and do only absolutely necessary things such as keep the design of the system as simple as possible so that it is easier to maintain, support, and revise. Simplicity also means address only the requirements that you know about; don’t try to predict the future.</a:t>
            </a:r>
          </a:p>
          <a:p>
            <a:endParaRPr lang="en-IN" dirty="0">
              <a:solidFill>
                <a:schemeClr val="bg1"/>
              </a:solidFill>
            </a:endParaRPr>
          </a:p>
        </p:txBody>
      </p:sp>
    </p:spTree>
    <p:extLst>
      <p:ext uri="{BB962C8B-B14F-4D97-AF65-F5344CB8AC3E}">
        <p14:creationId xmlns:p14="http://schemas.microsoft.com/office/powerpoint/2010/main" val="409952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FEC764-4283-0066-15FB-50F221766831}"/>
              </a:ext>
            </a:extLst>
          </p:cNvPr>
          <p:cNvSpPr txBox="1"/>
          <p:nvPr/>
        </p:nvSpPr>
        <p:spPr>
          <a:xfrm>
            <a:off x="1503680" y="1036320"/>
            <a:ext cx="8900160" cy="5109091"/>
          </a:xfrm>
          <a:prstGeom prst="rect">
            <a:avLst/>
          </a:prstGeom>
          <a:noFill/>
        </p:spPr>
        <p:txBody>
          <a:bodyPr wrap="square" rtlCol="0">
            <a:spAutoFit/>
          </a:bodyPr>
          <a:lstStyle/>
          <a:p>
            <a:pPr algn="l"/>
            <a:r>
              <a:rPr lang="en-US" sz="2400" b="0" i="0" dirty="0">
                <a:solidFill>
                  <a:schemeClr val="accent5">
                    <a:lumMod val="60000"/>
                    <a:lumOff val="40000"/>
                  </a:schemeClr>
                </a:solidFill>
                <a:effectLst/>
                <a:latin typeface="Sitka Small Semibold" panose="020B0604020202020204" pitchFamily="2" charset="0"/>
              </a:rPr>
              <a:t>Feedback</a:t>
            </a:r>
          </a:p>
          <a:p>
            <a:pPr algn="l"/>
            <a:r>
              <a:rPr lang="en-US" sz="2000" b="0" i="0" dirty="0">
                <a:solidFill>
                  <a:schemeClr val="bg1"/>
                </a:solidFill>
                <a:effectLst/>
                <a:latin typeface="sofia-pro"/>
              </a:rPr>
              <a:t>Through constant feedback about their previous efforts, teams can identify areas for improvement and revise their practices. Feedback also supports simple design. Your team builds something, gathers feedback on your design and implementation, and then adjust your product going forward.</a:t>
            </a:r>
          </a:p>
          <a:p>
            <a:pPr algn="l"/>
            <a:endParaRPr lang="en-US" sz="2000" b="0" i="0" dirty="0">
              <a:solidFill>
                <a:schemeClr val="bg1"/>
              </a:solidFill>
              <a:effectLst/>
              <a:latin typeface="sofia-pro"/>
            </a:endParaRPr>
          </a:p>
          <a:p>
            <a:pPr algn="l"/>
            <a:r>
              <a:rPr lang="en-US" sz="3200" b="0" i="0" dirty="0">
                <a:solidFill>
                  <a:schemeClr val="accent5">
                    <a:lumMod val="75000"/>
                  </a:schemeClr>
                </a:solidFill>
                <a:effectLst/>
                <a:latin typeface="Sitka Display Semibold" panose="020B0604020202020204" pitchFamily="2" charset="0"/>
              </a:rPr>
              <a:t>Courage</a:t>
            </a:r>
          </a:p>
          <a:p>
            <a:pPr algn="l"/>
            <a:endParaRPr lang="en-US" sz="3200" b="0" i="0" dirty="0">
              <a:solidFill>
                <a:schemeClr val="accent5">
                  <a:lumMod val="75000"/>
                </a:schemeClr>
              </a:solidFill>
              <a:effectLst/>
              <a:latin typeface="Sitka Display Semibold" panose="020B0604020202020204" pitchFamily="2" charset="0"/>
            </a:endParaRPr>
          </a:p>
          <a:p>
            <a:pPr algn="l"/>
            <a:r>
              <a:rPr lang="en-US" sz="2000" b="0" i="0" dirty="0">
                <a:solidFill>
                  <a:schemeClr val="bg1"/>
                </a:solidFill>
                <a:effectLst/>
                <a:latin typeface="sofia-pro"/>
              </a:rPr>
              <a:t>Kent Beck defined courage as “effective action in the face of fear” (Extreme Programming Explained P. 20). This definition shows a preference for action based on other principles so that the results aren’t harmful to the team. You need courage to raise organizational issues that reduce your team’s effectiveness. You need courage to stop doing something that doesn’t work and try something else. You need courage to accept and act on feedback, even when</a:t>
            </a:r>
          </a:p>
          <a:p>
            <a:endParaRPr lang="en-IN" dirty="0"/>
          </a:p>
        </p:txBody>
      </p:sp>
    </p:spTree>
    <p:extLst>
      <p:ext uri="{BB962C8B-B14F-4D97-AF65-F5344CB8AC3E}">
        <p14:creationId xmlns:p14="http://schemas.microsoft.com/office/powerpoint/2010/main" val="51252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CA0A83-44CE-B4F1-D988-F5780FAB21D4}"/>
              </a:ext>
            </a:extLst>
          </p:cNvPr>
          <p:cNvSpPr txBox="1"/>
          <p:nvPr/>
        </p:nvSpPr>
        <p:spPr>
          <a:xfrm>
            <a:off x="1706880" y="660400"/>
            <a:ext cx="7945120" cy="584775"/>
          </a:xfrm>
          <a:prstGeom prst="rect">
            <a:avLst/>
          </a:prstGeom>
          <a:noFill/>
        </p:spPr>
        <p:txBody>
          <a:bodyPr wrap="square" rtlCol="0">
            <a:spAutoFit/>
          </a:bodyPr>
          <a:lstStyle/>
          <a:p>
            <a:r>
              <a:rPr lang="en-US" dirty="0"/>
              <a:t> </a:t>
            </a:r>
            <a:r>
              <a:rPr lang="en-US" sz="3200" dirty="0">
                <a:solidFill>
                  <a:schemeClr val="accent2">
                    <a:lumMod val="60000"/>
                    <a:lumOff val="40000"/>
                  </a:schemeClr>
                </a:solidFill>
                <a:latin typeface="Gill Sans Nova Cond Ultra Bold" panose="020B0B04020104020203" pitchFamily="34" charset="0"/>
              </a:rPr>
              <a:t>Principles Of Extreme Programming</a:t>
            </a:r>
            <a:endParaRPr lang="en-IN" sz="3200" dirty="0">
              <a:latin typeface="Gill Sans Nova Cond Ultra Bold" panose="020B0B04020104020203" pitchFamily="34" charset="0"/>
            </a:endParaRPr>
          </a:p>
        </p:txBody>
      </p:sp>
      <p:sp>
        <p:nvSpPr>
          <p:cNvPr id="3" name="TextBox 2">
            <a:extLst>
              <a:ext uri="{FF2B5EF4-FFF2-40B4-BE49-F238E27FC236}">
                <a16:creationId xmlns:a16="http://schemas.microsoft.com/office/drawing/2014/main" id="{48F7064F-4907-6ADB-4DF5-9E62356B98FC}"/>
              </a:ext>
            </a:extLst>
          </p:cNvPr>
          <p:cNvSpPr txBox="1"/>
          <p:nvPr/>
        </p:nvSpPr>
        <p:spPr>
          <a:xfrm>
            <a:off x="1859280" y="1767840"/>
            <a:ext cx="6604000" cy="3139321"/>
          </a:xfrm>
          <a:prstGeom prst="rect">
            <a:avLst/>
          </a:prstGeom>
          <a:noFill/>
        </p:spPr>
        <p:txBody>
          <a:bodyPr wrap="square" rtlCol="0">
            <a:spAutoFit/>
          </a:bodyPr>
          <a:lstStyle/>
          <a:p>
            <a:pPr algn="l">
              <a:buFont typeface="Arial" panose="020B0604020202020204" pitchFamily="34" charset="0"/>
              <a:buChar char="•"/>
            </a:pPr>
            <a:r>
              <a:rPr lang="en-US" sz="3600" b="0" i="0" dirty="0">
                <a:solidFill>
                  <a:schemeClr val="accent1">
                    <a:lumMod val="40000"/>
                    <a:lumOff val="60000"/>
                  </a:schemeClr>
                </a:solidFill>
                <a:effectLst/>
                <a:latin typeface="Amasis MT Pro Medium" panose="020B0604020202020204" pitchFamily="18" charset="0"/>
              </a:rPr>
              <a:t>Rapid feedback.</a:t>
            </a:r>
          </a:p>
          <a:p>
            <a:pPr algn="l">
              <a:buFont typeface="Arial" panose="020B0604020202020204" pitchFamily="34" charset="0"/>
              <a:buChar char="•"/>
            </a:pPr>
            <a:r>
              <a:rPr lang="en-US" sz="3600" b="0" i="0" dirty="0">
                <a:solidFill>
                  <a:schemeClr val="accent1">
                    <a:lumMod val="40000"/>
                    <a:lumOff val="60000"/>
                  </a:schemeClr>
                </a:solidFill>
                <a:effectLst/>
                <a:latin typeface="Amasis MT Pro Medium" panose="020B0604020202020204" pitchFamily="18" charset="0"/>
              </a:rPr>
              <a:t>Assume simplicity.</a:t>
            </a:r>
          </a:p>
          <a:p>
            <a:pPr algn="l">
              <a:buFont typeface="Arial" panose="020B0604020202020204" pitchFamily="34" charset="0"/>
              <a:buChar char="•"/>
            </a:pPr>
            <a:r>
              <a:rPr lang="en-US" sz="3600" b="0" i="0" dirty="0">
                <a:solidFill>
                  <a:schemeClr val="accent1">
                    <a:lumMod val="40000"/>
                    <a:lumOff val="60000"/>
                  </a:schemeClr>
                </a:solidFill>
                <a:effectLst/>
                <a:latin typeface="Amasis MT Pro Medium" panose="020B0604020202020204" pitchFamily="18" charset="0"/>
              </a:rPr>
              <a:t>Incremental change.</a:t>
            </a:r>
          </a:p>
          <a:p>
            <a:pPr algn="l">
              <a:buFont typeface="Arial" panose="020B0604020202020204" pitchFamily="34" charset="0"/>
              <a:buChar char="•"/>
            </a:pPr>
            <a:r>
              <a:rPr lang="en-US" sz="3600" b="0" i="0" dirty="0">
                <a:solidFill>
                  <a:schemeClr val="accent1">
                    <a:lumMod val="40000"/>
                    <a:lumOff val="60000"/>
                  </a:schemeClr>
                </a:solidFill>
                <a:effectLst/>
                <a:latin typeface="Amasis MT Pro Medium" panose="020B0604020202020204" pitchFamily="18" charset="0"/>
              </a:rPr>
              <a:t>Embracing change.</a:t>
            </a:r>
          </a:p>
          <a:p>
            <a:pPr algn="l">
              <a:buFont typeface="Arial" panose="020B0604020202020204" pitchFamily="34" charset="0"/>
              <a:buChar char="•"/>
            </a:pPr>
            <a:r>
              <a:rPr lang="en-US" sz="3600" b="0" i="0" dirty="0">
                <a:solidFill>
                  <a:schemeClr val="accent1">
                    <a:lumMod val="40000"/>
                    <a:lumOff val="60000"/>
                  </a:schemeClr>
                </a:solidFill>
                <a:effectLst/>
                <a:latin typeface="Amasis MT Pro Medium" panose="020B0604020202020204" pitchFamily="18" charset="0"/>
              </a:rPr>
              <a:t>Quality work.</a:t>
            </a:r>
          </a:p>
          <a:p>
            <a:endParaRPr lang="en-IN" dirty="0"/>
          </a:p>
        </p:txBody>
      </p:sp>
    </p:spTree>
    <p:extLst>
      <p:ext uri="{BB962C8B-B14F-4D97-AF65-F5344CB8AC3E}">
        <p14:creationId xmlns:p14="http://schemas.microsoft.com/office/powerpoint/2010/main" val="225963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65CB6D-1D8F-38DE-1E5A-6A3A5A4C4358}"/>
              </a:ext>
            </a:extLst>
          </p:cNvPr>
          <p:cNvSpPr txBox="1"/>
          <p:nvPr/>
        </p:nvSpPr>
        <p:spPr>
          <a:xfrm>
            <a:off x="2204720" y="701040"/>
            <a:ext cx="7254240" cy="584775"/>
          </a:xfrm>
          <a:prstGeom prst="rect">
            <a:avLst/>
          </a:prstGeom>
          <a:noFill/>
        </p:spPr>
        <p:txBody>
          <a:bodyPr wrap="square" rtlCol="0">
            <a:spAutoFit/>
          </a:bodyPr>
          <a:lstStyle/>
          <a:p>
            <a:r>
              <a:rPr lang="en-US" dirty="0">
                <a:solidFill>
                  <a:schemeClr val="accent6">
                    <a:lumMod val="75000"/>
                  </a:schemeClr>
                </a:solidFill>
              </a:rPr>
              <a:t>                                    </a:t>
            </a:r>
            <a:r>
              <a:rPr lang="en-US" sz="3200" dirty="0">
                <a:solidFill>
                  <a:schemeClr val="accent6">
                    <a:lumMod val="75000"/>
                  </a:schemeClr>
                </a:solidFill>
                <a:latin typeface="Amasis MT Pro Black" panose="02040A04050005020304" pitchFamily="18" charset="0"/>
              </a:rPr>
              <a:t>KANBAN</a:t>
            </a:r>
            <a:endParaRPr lang="en-IN" sz="3200" dirty="0">
              <a:solidFill>
                <a:schemeClr val="accent4">
                  <a:lumMod val="60000"/>
                  <a:lumOff val="40000"/>
                </a:schemeClr>
              </a:solidFill>
              <a:latin typeface="Amasis MT Pro Black" panose="02040A04050005020304" pitchFamily="18" charset="0"/>
            </a:endParaRPr>
          </a:p>
        </p:txBody>
      </p:sp>
      <p:sp>
        <p:nvSpPr>
          <p:cNvPr id="3" name="TextBox 2">
            <a:extLst>
              <a:ext uri="{FF2B5EF4-FFF2-40B4-BE49-F238E27FC236}">
                <a16:creationId xmlns:a16="http://schemas.microsoft.com/office/drawing/2014/main" id="{F50E398E-18B3-2A04-9E96-234DDBC521D4}"/>
              </a:ext>
            </a:extLst>
          </p:cNvPr>
          <p:cNvSpPr txBox="1"/>
          <p:nvPr/>
        </p:nvSpPr>
        <p:spPr>
          <a:xfrm>
            <a:off x="1483360" y="2367280"/>
            <a:ext cx="9926320" cy="1938992"/>
          </a:xfrm>
          <a:prstGeom prst="rect">
            <a:avLst/>
          </a:prstGeom>
          <a:noFill/>
        </p:spPr>
        <p:txBody>
          <a:bodyPr wrap="square" rtlCol="0">
            <a:spAutoFit/>
          </a:bodyPr>
          <a:lstStyle/>
          <a:p>
            <a:r>
              <a:rPr lang="en-US" sz="2400" b="0" i="0" dirty="0">
                <a:solidFill>
                  <a:schemeClr val="bg1">
                    <a:lumMod val="75000"/>
                  </a:schemeClr>
                </a:solidFill>
                <a:effectLst/>
                <a:latin typeface="Nunito" pitchFamily="2" charset="0"/>
              </a:rPr>
              <a:t>Agile Kanban is Agile Software Development with Kanban approach. In Agile Kanban, the Kanban board is used to visualize the workflow. The Kanban board is normally put up on a wall in the project room. The status and progress of the story development tasks is tracked visually on the Kanban board with flowing Kanban cards.</a:t>
            </a:r>
            <a:endParaRPr lang="en-IN" sz="2400" dirty="0">
              <a:solidFill>
                <a:schemeClr val="bg1">
                  <a:lumMod val="75000"/>
                </a:schemeClr>
              </a:solidFill>
            </a:endParaRPr>
          </a:p>
        </p:txBody>
      </p:sp>
      <p:sp>
        <p:nvSpPr>
          <p:cNvPr id="4" name="TextBox 3">
            <a:extLst>
              <a:ext uri="{FF2B5EF4-FFF2-40B4-BE49-F238E27FC236}">
                <a16:creationId xmlns:a16="http://schemas.microsoft.com/office/drawing/2014/main" id="{6B172169-E075-A84D-69D9-01269A15D813}"/>
              </a:ext>
            </a:extLst>
          </p:cNvPr>
          <p:cNvSpPr txBox="1"/>
          <p:nvPr/>
        </p:nvSpPr>
        <p:spPr>
          <a:xfrm>
            <a:off x="1076960" y="4653280"/>
            <a:ext cx="11115040" cy="2246769"/>
          </a:xfrm>
          <a:prstGeom prst="rect">
            <a:avLst/>
          </a:prstGeom>
          <a:noFill/>
        </p:spPr>
        <p:txBody>
          <a:bodyPr wrap="square" rtlCol="0">
            <a:spAutoFit/>
          </a:bodyPr>
          <a:lstStyle/>
          <a:p>
            <a:r>
              <a:rPr lang="en-US" sz="2800" b="0" i="0" dirty="0">
                <a:solidFill>
                  <a:schemeClr val="bg1">
                    <a:lumMod val="65000"/>
                  </a:schemeClr>
                </a:solidFill>
                <a:effectLst/>
                <a:latin typeface="Amasis MT Pro" panose="02040504050005020304" pitchFamily="18" charset="0"/>
              </a:rPr>
              <a:t>    It</a:t>
            </a:r>
            <a:r>
              <a:rPr lang="en-US" b="0" i="0" dirty="0">
                <a:solidFill>
                  <a:schemeClr val="bg1">
                    <a:lumMod val="65000"/>
                  </a:schemeClr>
                </a:solidFill>
                <a:effectLst/>
                <a:latin typeface="Amasis MT Pro" panose="02040504050005020304" pitchFamily="18" charset="0"/>
              </a:rPr>
              <a:t> </a:t>
            </a:r>
            <a:r>
              <a:rPr lang="en-US" sz="2800" b="0" i="0" dirty="0">
                <a:solidFill>
                  <a:schemeClr val="bg1">
                    <a:lumMod val="65000"/>
                  </a:schemeClr>
                </a:solidFill>
                <a:effectLst/>
                <a:latin typeface="Amasis MT Pro" panose="02040504050005020304" pitchFamily="18" charset="0"/>
              </a:rPr>
              <a:t>is </a:t>
            </a:r>
            <a:r>
              <a:rPr lang="en-US" sz="2800" b="1" i="0" dirty="0">
                <a:solidFill>
                  <a:schemeClr val="bg1">
                    <a:lumMod val="65000"/>
                  </a:schemeClr>
                </a:solidFill>
                <a:effectLst/>
                <a:latin typeface="Amasis MT Pro" panose="02040504050005020304" pitchFamily="18" charset="0"/>
              </a:rPr>
              <a:t>a popular framework used to implement agile and DevOps software development</a:t>
            </a:r>
            <a:r>
              <a:rPr lang="en-US" sz="2800" b="0" i="0" dirty="0">
                <a:solidFill>
                  <a:schemeClr val="bg1">
                    <a:lumMod val="65000"/>
                  </a:schemeClr>
                </a:solidFill>
                <a:effectLst/>
                <a:latin typeface="Amasis MT Pro" panose="02040504050005020304" pitchFamily="18" charset="0"/>
              </a:rPr>
              <a:t>. It requires real-time communication of capacity and full transparency of work. Work items are represented visually on a </a:t>
            </a:r>
            <a:r>
              <a:rPr lang="en-US" sz="2800" b="0" i="0" dirty="0" err="1">
                <a:solidFill>
                  <a:schemeClr val="bg1">
                    <a:lumMod val="65000"/>
                  </a:schemeClr>
                </a:solidFill>
                <a:effectLst/>
                <a:latin typeface="Amasis MT Pro" panose="02040504050005020304" pitchFamily="18" charset="0"/>
              </a:rPr>
              <a:t>kanban</a:t>
            </a:r>
            <a:r>
              <a:rPr lang="en-US" sz="2800" b="0" i="0" dirty="0">
                <a:solidFill>
                  <a:schemeClr val="bg1">
                    <a:lumMod val="65000"/>
                  </a:schemeClr>
                </a:solidFill>
                <a:effectLst/>
                <a:latin typeface="Amasis MT Pro" panose="02040504050005020304" pitchFamily="18" charset="0"/>
              </a:rPr>
              <a:t> board, allowing team members to see the state of every piece of work at any time</a:t>
            </a:r>
            <a:r>
              <a:rPr lang="en-US" b="0" i="0" dirty="0">
                <a:solidFill>
                  <a:schemeClr val="bg1">
                    <a:lumMod val="65000"/>
                  </a:schemeClr>
                </a:solidFill>
                <a:effectLst/>
                <a:latin typeface="Amasis MT Pro" panose="02040504050005020304" pitchFamily="18" charset="0"/>
              </a:rPr>
              <a:t>.</a:t>
            </a:r>
            <a:endParaRPr lang="en-IN" dirty="0">
              <a:solidFill>
                <a:schemeClr val="bg1">
                  <a:lumMod val="65000"/>
                </a:schemeClr>
              </a:solidFill>
              <a:latin typeface="Amasis MT Pro" panose="02040504050005020304" pitchFamily="18" charset="0"/>
            </a:endParaRPr>
          </a:p>
        </p:txBody>
      </p:sp>
    </p:spTree>
    <p:extLst>
      <p:ext uri="{BB962C8B-B14F-4D97-AF65-F5344CB8AC3E}">
        <p14:creationId xmlns:p14="http://schemas.microsoft.com/office/powerpoint/2010/main" val="3288654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45AA0D-1D0A-8C29-ECA4-E0AE450E46FF}"/>
              </a:ext>
            </a:extLst>
          </p:cNvPr>
          <p:cNvSpPr txBox="1"/>
          <p:nvPr/>
        </p:nvSpPr>
        <p:spPr>
          <a:xfrm>
            <a:off x="1747520" y="609600"/>
            <a:ext cx="8107680" cy="646331"/>
          </a:xfrm>
          <a:prstGeom prst="rect">
            <a:avLst/>
          </a:prstGeom>
          <a:noFill/>
        </p:spPr>
        <p:txBody>
          <a:bodyPr wrap="square" rtlCol="0">
            <a:spAutoFit/>
          </a:bodyPr>
          <a:lstStyle/>
          <a:p>
            <a:r>
              <a:rPr lang="en-US" dirty="0"/>
              <a:t> </a:t>
            </a:r>
            <a:r>
              <a:rPr lang="en-US" sz="3600" dirty="0" err="1">
                <a:latin typeface="Amasis MT Pro Black" panose="02040A04050005020304" pitchFamily="18" charset="0"/>
              </a:rPr>
              <a:t>P</a:t>
            </a:r>
            <a:r>
              <a:rPr lang="en-US" sz="3600" dirty="0" err="1">
                <a:solidFill>
                  <a:schemeClr val="accent4">
                    <a:lumMod val="60000"/>
                    <a:lumOff val="40000"/>
                  </a:schemeClr>
                </a:solidFill>
                <a:latin typeface="Amasis MT Pro Black" panose="02040A04050005020304" pitchFamily="18" charset="0"/>
              </a:rPr>
              <a:t>Principles</a:t>
            </a:r>
            <a:r>
              <a:rPr lang="en-US" sz="3600" dirty="0">
                <a:solidFill>
                  <a:schemeClr val="accent4">
                    <a:lumMod val="60000"/>
                    <a:lumOff val="40000"/>
                  </a:schemeClr>
                </a:solidFill>
                <a:latin typeface="Amasis MT Pro Black" panose="02040A04050005020304" pitchFamily="18" charset="0"/>
              </a:rPr>
              <a:t> Of Kanban </a:t>
            </a:r>
            <a:endParaRPr lang="en-IN" sz="3600" dirty="0">
              <a:latin typeface="Amasis MT Pro Black" panose="02040A04050005020304" pitchFamily="18" charset="0"/>
            </a:endParaRPr>
          </a:p>
        </p:txBody>
      </p:sp>
      <p:sp>
        <p:nvSpPr>
          <p:cNvPr id="3" name="TextBox 2">
            <a:extLst>
              <a:ext uri="{FF2B5EF4-FFF2-40B4-BE49-F238E27FC236}">
                <a16:creationId xmlns:a16="http://schemas.microsoft.com/office/drawing/2014/main" id="{40556DFB-9E95-3B1E-0B8D-8E8857D4E9D5}"/>
              </a:ext>
            </a:extLst>
          </p:cNvPr>
          <p:cNvSpPr txBox="1"/>
          <p:nvPr/>
        </p:nvSpPr>
        <p:spPr>
          <a:xfrm>
            <a:off x="1351280" y="1747520"/>
            <a:ext cx="9265920" cy="3816429"/>
          </a:xfrm>
          <a:prstGeom prst="rect">
            <a:avLst/>
          </a:prstGeom>
          <a:noFill/>
        </p:spPr>
        <p:txBody>
          <a:bodyPr wrap="square" rtlCol="0">
            <a:spAutoFit/>
          </a:bodyPr>
          <a:lstStyle/>
          <a:p>
            <a:pPr algn="l">
              <a:buFont typeface="+mj-lt"/>
              <a:buAutoNum type="arabicPeriod"/>
            </a:pPr>
            <a:r>
              <a:rPr lang="en-US" sz="3200" b="0" i="0" dirty="0">
                <a:solidFill>
                  <a:schemeClr val="bg1"/>
                </a:solidFill>
                <a:effectLst/>
                <a:latin typeface="Nunito ExtraLight" panose="020B0604020202020204" pitchFamily="2" charset="0"/>
              </a:rPr>
              <a:t>Start with what you do now</a:t>
            </a:r>
          </a:p>
          <a:p>
            <a:pPr algn="l">
              <a:buFont typeface="+mj-lt"/>
              <a:buAutoNum type="arabicPeriod"/>
            </a:pPr>
            <a:r>
              <a:rPr lang="en-US" sz="3200" b="0" i="0" dirty="0">
                <a:solidFill>
                  <a:schemeClr val="bg1"/>
                </a:solidFill>
                <a:effectLst/>
                <a:latin typeface="Nunito ExtraLight" panose="020B0604020202020204" pitchFamily="2" charset="0"/>
              </a:rPr>
              <a:t>Agree to pursue incremental, evolutionary change</a:t>
            </a:r>
          </a:p>
          <a:p>
            <a:pPr algn="l">
              <a:buFont typeface="+mj-lt"/>
              <a:buAutoNum type="arabicPeriod"/>
            </a:pPr>
            <a:r>
              <a:rPr lang="en-US" sz="3200" b="0" i="0" dirty="0">
                <a:solidFill>
                  <a:schemeClr val="bg1"/>
                </a:solidFill>
                <a:effectLst/>
                <a:latin typeface="Nunito ExtraLight" panose="020B0604020202020204" pitchFamily="2" charset="0"/>
              </a:rPr>
              <a:t>Respect the current process, roles, responsibilities, and titles</a:t>
            </a:r>
          </a:p>
          <a:p>
            <a:pPr algn="l">
              <a:buFont typeface="+mj-lt"/>
              <a:buAutoNum type="arabicPeriod"/>
            </a:pPr>
            <a:r>
              <a:rPr lang="en-US" sz="3200" b="0" i="0" dirty="0">
                <a:solidFill>
                  <a:schemeClr val="bg1"/>
                </a:solidFill>
                <a:effectLst/>
                <a:latin typeface="Nunito ExtraLight" panose="020B0604020202020204" pitchFamily="2" charset="0"/>
              </a:rPr>
              <a:t>Encourage acts of leadership at all levels in your organization</a:t>
            </a:r>
          </a:p>
          <a:p>
            <a:endParaRPr lang="en-IN" dirty="0"/>
          </a:p>
        </p:txBody>
      </p:sp>
    </p:spTree>
    <p:extLst>
      <p:ext uri="{BB962C8B-B14F-4D97-AF65-F5344CB8AC3E}">
        <p14:creationId xmlns:p14="http://schemas.microsoft.com/office/powerpoint/2010/main" val="76825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98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1A6924-8BB9-A9A5-ADD1-56F79E0520F5}"/>
              </a:ext>
            </a:extLst>
          </p:cNvPr>
          <p:cNvSpPr txBox="1"/>
          <p:nvPr/>
        </p:nvSpPr>
        <p:spPr>
          <a:xfrm>
            <a:off x="2052320" y="792480"/>
            <a:ext cx="8382000" cy="369332"/>
          </a:xfrm>
          <a:prstGeom prst="rect">
            <a:avLst/>
          </a:prstGeom>
          <a:noFill/>
        </p:spPr>
        <p:txBody>
          <a:bodyPr wrap="square" rtlCol="0">
            <a:spAutoFit/>
          </a:bodyPr>
          <a:lstStyle/>
          <a:p>
            <a:pPr algn="r"/>
            <a:r>
              <a:rPr lang="en-US" dirty="0">
                <a:solidFill>
                  <a:schemeClr val="accent5">
                    <a:lumMod val="60000"/>
                    <a:lumOff val="40000"/>
                  </a:schemeClr>
                </a:solidFill>
              </a:rPr>
              <a:t>  </a:t>
            </a:r>
            <a:endParaRPr lang="en-IN" dirty="0">
              <a:solidFill>
                <a:schemeClr val="accent5">
                  <a:lumMod val="60000"/>
                  <a:lumOff val="40000"/>
                </a:schemeClr>
              </a:solidFill>
            </a:endParaRPr>
          </a:p>
        </p:txBody>
      </p:sp>
      <p:sp>
        <p:nvSpPr>
          <p:cNvPr id="3" name="TextBox 2">
            <a:extLst>
              <a:ext uri="{FF2B5EF4-FFF2-40B4-BE49-F238E27FC236}">
                <a16:creationId xmlns:a16="http://schemas.microsoft.com/office/drawing/2014/main" id="{DB70D783-5B2A-596E-FF3C-159F18287997}"/>
              </a:ext>
            </a:extLst>
          </p:cNvPr>
          <p:cNvSpPr txBox="1"/>
          <p:nvPr/>
        </p:nvSpPr>
        <p:spPr>
          <a:xfrm>
            <a:off x="2052320" y="579120"/>
            <a:ext cx="7081520" cy="461665"/>
          </a:xfrm>
          <a:prstGeom prst="rect">
            <a:avLst/>
          </a:prstGeom>
          <a:noFill/>
        </p:spPr>
        <p:txBody>
          <a:bodyPr wrap="square" rtlCol="0">
            <a:spAutoFit/>
          </a:bodyPr>
          <a:lstStyle/>
          <a:p>
            <a:r>
              <a:rPr lang="en-US" sz="2400" dirty="0">
                <a:solidFill>
                  <a:schemeClr val="accent1">
                    <a:lumMod val="40000"/>
                    <a:lumOff val="60000"/>
                  </a:schemeClr>
                </a:solidFill>
                <a:latin typeface="Amasis MT Pro Black" panose="02040A04050005020304" pitchFamily="18" charset="0"/>
              </a:rPr>
              <a:t>                         Roles in Agile Methodology:</a:t>
            </a:r>
            <a:endParaRPr lang="en-IN" sz="2400" dirty="0">
              <a:solidFill>
                <a:schemeClr val="accent1">
                  <a:lumMod val="40000"/>
                  <a:lumOff val="60000"/>
                </a:schemeClr>
              </a:solidFill>
              <a:latin typeface="Amasis MT Pro Black" panose="02040A04050005020304" pitchFamily="18" charset="0"/>
            </a:endParaRPr>
          </a:p>
        </p:txBody>
      </p:sp>
      <p:sp>
        <p:nvSpPr>
          <p:cNvPr id="4" name="TextBox 3">
            <a:extLst>
              <a:ext uri="{FF2B5EF4-FFF2-40B4-BE49-F238E27FC236}">
                <a16:creationId xmlns:a16="http://schemas.microsoft.com/office/drawing/2014/main" id="{3A42AE06-ABF1-6652-D07D-13EE547E2025}"/>
              </a:ext>
            </a:extLst>
          </p:cNvPr>
          <p:cNvSpPr txBox="1"/>
          <p:nvPr/>
        </p:nvSpPr>
        <p:spPr>
          <a:xfrm>
            <a:off x="1036320" y="1605280"/>
            <a:ext cx="8097520" cy="400110"/>
          </a:xfrm>
          <a:prstGeom prst="rect">
            <a:avLst/>
          </a:prstGeom>
          <a:noFill/>
        </p:spPr>
        <p:txBody>
          <a:bodyPr wrap="square" rtlCol="0">
            <a:spAutoFit/>
          </a:bodyPr>
          <a:lstStyle/>
          <a:p>
            <a:r>
              <a:rPr lang="en-US" sz="2000" dirty="0">
                <a:solidFill>
                  <a:schemeClr val="bg2"/>
                </a:solidFill>
                <a:latin typeface="Amasis MT Pro Black" panose="02040A04050005020304" pitchFamily="18" charset="0"/>
              </a:rPr>
              <a:t>There are 3 main roles in Agile methodology . They are:</a:t>
            </a:r>
            <a:endParaRPr lang="en-IN" sz="2000" dirty="0">
              <a:solidFill>
                <a:schemeClr val="bg2"/>
              </a:solidFill>
              <a:latin typeface="Amasis MT Pro Black" panose="02040A04050005020304" pitchFamily="18" charset="0"/>
            </a:endParaRPr>
          </a:p>
        </p:txBody>
      </p:sp>
      <p:sp>
        <p:nvSpPr>
          <p:cNvPr id="5" name="TextBox 4">
            <a:extLst>
              <a:ext uri="{FF2B5EF4-FFF2-40B4-BE49-F238E27FC236}">
                <a16:creationId xmlns:a16="http://schemas.microsoft.com/office/drawing/2014/main" id="{51A25AFD-6FD7-4E37-7CB5-023694AC885C}"/>
              </a:ext>
            </a:extLst>
          </p:cNvPr>
          <p:cNvSpPr txBox="1"/>
          <p:nvPr/>
        </p:nvSpPr>
        <p:spPr>
          <a:xfrm>
            <a:off x="904240" y="2641600"/>
            <a:ext cx="6827520" cy="1754326"/>
          </a:xfrm>
          <a:prstGeom prst="rect">
            <a:avLst/>
          </a:prstGeom>
          <a:noFill/>
        </p:spPr>
        <p:txBody>
          <a:bodyPr wrap="square" rtlCol="0">
            <a:spAutoFit/>
          </a:bodyPr>
          <a:lstStyle/>
          <a:p>
            <a:pPr marL="342900" indent="-342900">
              <a:buAutoNum type="arabicPeriod"/>
            </a:pPr>
            <a:r>
              <a:rPr lang="en-US" sz="3600" dirty="0">
                <a:solidFill>
                  <a:schemeClr val="bg2"/>
                </a:solidFill>
              </a:rPr>
              <a:t>Scrum Master</a:t>
            </a:r>
          </a:p>
          <a:p>
            <a:pPr marL="342900" indent="-342900">
              <a:buAutoNum type="arabicPeriod"/>
            </a:pPr>
            <a:r>
              <a:rPr lang="en-US" sz="3600" dirty="0">
                <a:solidFill>
                  <a:schemeClr val="bg2"/>
                </a:solidFill>
              </a:rPr>
              <a:t>Product Owner</a:t>
            </a:r>
          </a:p>
          <a:p>
            <a:pPr marL="342900" indent="-342900">
              <a:buAutoNum type="arabicPeriod"/>
            </a:pPr>
            <a:r>
              <a:rPr lang="en-US" sz="3600" dirty="0">
                <a:solidFill>
                  <a:schemeClr val="bg2"/>
                </a:solidFill>
              </a:rPr>
              <a:t>Team Member</a:t>
            </a:r>
            <a:endParaRPr lang="en-IN" sz="3600" dirty="0">
              <a:solidFill>
                <a:schemeClr val="bg2"/>
              </a:solidFill>
            </a:endParaRPr>
          </a:p>
        </p:txBody>
      </p:sp>
      <p:sp>
        <p:nvSpPr>
          <p:cNvPr id="6" name="TextBox 5">
            <a:extLst>
              <a:ext uri="{FF2B5EF4-FFF2-40B4-BE49-F238E27FC236}">
                <a16:creationId xmlns:a16="http://schemas.microsoft.com/office/drawing/2014/main" id="{8A515390-35C9-0465-34E2-AB7603CB691A}"/>
              </a:ext>
            </a:extLst>
          </p:cNvPr>
          <p:cNvSpPr txBox="1"/>
          <p:nvPr/>
        </p:nvSpPr>
        <p:spPr>
          <a:xfrm>
            <a:off x="1036320" y="4785360"/>
            <a:ext cx="10698480" cy="2215991"/>
          </a:xfrm>
          <a:prstGeom prst="rect">
            <a:avLst/>
          </a:prstGeom>
          <a:noFill/>
        </p:spPr>
        <p:txBody>
          <a:bodyPr wrap="square" rtlCol="0">
            <a:spAutoFit/>
          </a:bodyPr>
          <a:lstStyle/>
          <a:p>
            <a:r>
              <a:rPr lang="en-US" sz="2400" b="0" i="0" dirty="0">
                <a:solidFill>
                  <a:schemeClr val="accent2">
                    <a:lumMod val="60000"/>
                    <a:lumOff val="40000"/>
                  </a:schemeClr>
                </a:solidFill>
                <a:effectLst/>
                <a:latin typeface="inherit"/>
              </a:rPr>
              <a:t>The </a:t>
            </a:r>
            <a:r>
              <a:rPr lang="en-US" sz="2400" b="0" i="0" dirty="0">
                <a:solidFill>
                  <a:schemeClr val="accent2">
                    <a:lumMod val="60000"/>
                    <a:lumOff val="40000"/>
                  </a:schemeClr>
                </a:solidFill>
                <a:effectLst/>
                <a:latin typeface="DomineBold"/>
              </a:rPr>
              <a:t>Product Owner</a:t>
            </a:r>
            <a:r>
              <a:rPr lang="en-US" sz="2400" b="0" i="0" dirty="0">
                <a:solidFill>
                  <a:schemeClr val="accent2">
                    <a:lumMod val="60000"/>
                    <a:lumOff val="40000"/>
                  </a:schemeClr>
                </a:solidFill>
                <a:effectLst/>
                <a:latin typeface="inherit"/>
              </a:rPr>
              <a:t> </a:t>
            </a:r>
            <a:r>
              <a:rPr lang="en-US" sz="2400" b="0" i="0" dirty="0">
                <a:solidFill>
                  <a:schemeClr val="bg1"/>
                </a:solidFill>
                <a:effectLst/>
                <a:latin typeface="inherit"/>
              </a:rPr>
              <a:t>– Often an executive or key stakeholder, the Product Owner has a vision for the end product and a sense of how it will fit into the company’s long-term goals. This person will need to direct communication efforts, alerting the team to major developments and stepping in to course-correct and implement high-level changes as necessary.</a:t>
            </a:r>
          </a:p>
          <a:p>
            <a:endParaRPr lang="en-IN" dirty="0"/>
          </a:p>
        </p:txBody>
      </p:sp>
      <p:pic>
        <p:nvPicPr>
          <p:cNvPr id="8" name="Picture 7" descr="Diagram&#10;&#10;Description automatically generated">
            <a:extLst>
              <a:ext uri="{FF2B5EF4-FFF2-40B4-BE49-F238E27FC236}">
                <a16:creationId xmlns:a16="http://schemas.microsoft.com/office/drawing/2014/main" id="{C152D386-0162-34BF-67D4-3DC5E55B5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3034" y="1892886"/>
            <a:ext cx="3345233" cy="2858654"/>
          </a:xfrm>
          <a:prstGeom prst="rect">
            <a:avLst/>
          </a:prstGeom>
        </p:spPr>
      </p:pic>
    </p:spTree>
    <p:extLst>
      <p:ext uri="{BB962C8B-B14F-4D97-AF65-F5344CB8AC3E}">
        <p14:creationId xmlns:p14="http://schemas.microsoft.com/office/powerpoint/2010/main" val="209668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0B3F52-50A9-B63B-BED5-623D7E955C10}"/>
              </a:ext>
            </a:extLst>
          </p:cNvPr>
          <p:cNvSpPr txBox="1"/>
          <p:nvPr/>
        </p:nvSpPr>
        <p:spPr>
          <a:xfrm>
            <a:off x="1097280" y="629920"/>
            <a:ext cx="10678160" cy="6278642"/>
          </a:xfrm>
          <a:prstGeom prst="rect">
            <a:avLst/>
          </a:prstGeom>
          <a:noFill/>
        </p:spPr>
        <p:txBody>
          <a:bodyPr wrap="square" rtlCol="0">
            <a:spAutoFit/>
          </a:bodyPr>
          <a:lstStyle/>
          <a:p>
            <a:pPr algn="l" fontAlgn="base">
              <a:buFont typeface="Arial" panose="020B0604020202020204" pitchFamily="34" charset="0"/>
              <a:buChar char="•"/>
            </a:pPr>
            <a:r>
              <a:rPr lang="en-US" sz="3200" b="0" i="0" dirty="0">
                <a:solidFill>
                  <a:schemeClr val="accent1">
                    <a:lumMod val="60000"/>
                    <a:lumOff val="40000"/>
                  </a:schemeClr>
                </a:solidFill>
                <a:effectLst/>
                <a:latin typeface="inherit"/>
              </a:rPr>
              <a:t>The </a:t>
            </a:r>
            <a:r>
              <a:rPr lang="en-US" sz="3200" b="0" i="0" dirty="0">
                <a:solidFill>
                  <a:schemeClr val="accent1">
                    <a:lumMod val="60000"/>
                    <a:lumOff val="40000"/>
                  </a:schemeClr>
                </a:solidFill>
                <a:effectLst/>
                <a:latin typeface="DomineBold"/>
              </a:rPr>
              <a:t>Scrum Master</a:t>
            </a:r>
            <a:r>
              <a:rPr lang="en-US" sz="3200" b="0" i="0" dirty="0">
                <a:solidFill>
                  <a:schemeClr val="accent1">
                    <a:lumMod val="60000"/>
                    <a:lumOff val="40000"/>
                  </a:schemeClr>
                </a:solidFill>
                <a:effectLst/>
                <a:latin typeface="inherit"/>
              </a:rPr>
              <a:t> </a:t>
            </a:r>
            <a:r>
              <a:rPr lang="en-US" sz="3200" b="0" i="0" dirty="0">
                <a:solidFill>
                  <a:schemeClr val="bg1"/>
                </a:solidFill>
                <a:effectLst/>
                <a:latin typeface="inherit"/>
              </a:rPr>
              <a:t>– The Scrum Master is most akin to a project manager. They are guardians of process, givers of feedback, and mentors to junior team members. They oversee day-to-day functions, maintain the Scrum board, check in with team members, and make sure tasks are being completed on target.</a:t>
            </a:r>
          </a:p>
          <a:p>
            <a:pPr algn="l" fontAlgn="base"/>
            <a:endParaRPr lang="en-US" sz="3200" b="0" i="0" dirty="0">
              <a:solidFill>
                <a:schemeClr val="bg1"/>
              </a:solidFill>
              <a:effectLst/>
              <a:latin typeface="inherit"/>
            </a:endParaRPr>
          </a:p>
          <a:p>
            <a:pPr algn="l" fontAlgn="base">
              <a:buFont typeface="Arial" panose="020B0604020202020204" pitchFamily="34" charset="0"/>
              <a:buChar char="•"/>
            </a:pPr>
            <a:r>
              <a:rPr lang="en-US" sz="3200" b="0" i="0" dirty="0">
                <a:solidFill>
                  <a:schemeClr val="accent1">
                    <a:lumMod val="40000"/>
                    <a:lumOff val="60000"/>
                  </a:schemeClr>
                </a:solidFill>
                <a:effectLst/>
                <a:latin typeface="inherit"/>
              </a:rPr>
              <a:t>The </a:t>
            </a:r>
            <a:r>
              <a:rPr lang="en-US" sz="3200" b="0" i="0" dirty="0">
                <a:solidFill>
                  <a:schemeClr val="accent1">
                    <a:lumMod val="40000"/>
                    <a:lumOff val="60000"/>
                  </a:schemeClr>
                </a:solidFill>
                <a:effectLst/>
                <a:latin typeface="DomineBold"/>
              </a:rPr>
              <a:t>Team Member</a:t>
            </a:r>
            <a:r>
              <a:rPr lang="en-US" sz="3200" b="0" i="0" dirty="0">
                <a:solidFill>
                  <a:schemeClr val="accent1">
                    <a:lumMod val="40000"/>
                    <a:lumOff val="60000"/>
                  </a:schemeClr>
                </a:solidFill>
                <a:effectLst/>
                <a:latin typeface="inherit"/>
              </a:rPr>
              <a:t> </a:t>
            </a:r>
            <a:r>
              <a:rPr lang="en-US" sz="3200" b="0" i="0" dirty="0">
                <a:solidFill>
                  <a:schemeClr val="bg1"/>
                </a:solidFill>
                <a:effectLst/>
                <a:latin typeface="inherit"/>
              </a:rPr>
              <a:t>– Team members are the makers: front- and back-end engineers, copywriters, designers, videographers, you name it. Team members have varied roles and skills but all are responsible for getting stuff done on time and in excellent quality</a:t>
            </a:r>
            <a:r>
              <a:rPr lang="en-US" b="0" i="0" dirty="0">
                <a:solidFill>
                  <a:srgbClr val="333333"/>
                </a:solidFill>
                <a:effectLst/>
                <a:latin typeface="inherit"/>
              </a:rPr>
              <a:t>.</a:t>
            </a:r>
          </a:p>
          <a:p>
            <a:endParaRPr lang="en-IN" dirty="0"/>
          </a:p>
        </p:txBody>
      </p:sp>
    </p:spTree>
    <p:extLst>
      <p:ext uri="{BB962C8B-B14F-4D97-AF65-F5344CB8AC3E}">
        <p14:creationId xmlns:p14="http://schemas.microsoft.com/office/powerpoint/2010/main" val="28913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1489EA-94E4-CFF2-D3FF-3F91A5F3077B}"/>
              </a:ext>
            </a:extLst>
          </p:cNvPr>
          <p:cNvSpPr txBox="1"/>
          <p:nvPr/>
        </p:nvSpPr>
        <p:spPr>
          <a:xfrm>
            <a:off x="2458720" y="690880"/>
            <a:ext cx="7538720" cy="584775"/>
          </a:xfrm>
          <a:prstGeom prst="rect">
            <a:avLst/>
          </a:prstGeom>
          <a:noFill/>
        </p:spPr>
        <p:txBody>
          <a:bodyPr wrap="square" rtlCol="0">
            <a:spAutoFit/>
          </a:bodyPr>
          <a:lstStyle/>
          <a:p>
            <a:r>
              <a:rPr lang="en-US" dirty="0"/>
              <a:t>  </a:t>
            </a:r>
            <a:r>
              <a:rPr lang="en-US" sz="3200" dirty="0">
                <a:solidFill>
                  <a:schemeClr val="accent1">
                    <a:lumMod val="40000"/>
                    <a:lumOff val="60000"/>
                  </a:schemeClr>
                </a:solidFill>
                <a:latin typeface="Amasis MT Pro Black" panose="02040A04050005020304" pitchFamily="18" charset="0"/>
              </a:rPr>
              <a:t>Advantages Of Agile Methodology</a:t>
            </a:r>
            <a:endParaRPr lang="en-IN" sz="3200" dirty="0">
              <a:latin typeface="Amasis MT Pro Black" panose="02040A04050005020304" pitchFamily="18" charset="0"/>
            </a:endParaRPr>
          </a:p>
        </p:txBody>
      </p:sp>
      <p:sp>
        <p:nvSpPr>
          <p:cNvPr id="3" name="TextBox 2">
            <a:extLst>
              <a:ext uri="{FF2B5EF4-FFF2-40B4-BE49-F238E27FC236}">
                <a16:creationId xmlns:a16="http://schemas.microsoft.com/office/drawing/2014/main" id="{7900FA79-508C-21ED-EE93-914EA32901C3}"/>
              </a:ext>
            </a:extLst>
          </p:cNvPr>
          <p:cNvSpPr txBox="1"/>
          <p:nvPr/>
        </p:nvSpPr>
        <p:spPr>
          <a:xfrm>
            <a:off x="1920240" y="1971041"/>
            <a:ext cx="5374640" cy="5632311"/>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bg1"/>
                </a:solidFill>
                <a:effectLst/>
                <a:latin typeface="arial" panose="020B0604020202020204" pitchFamily="34" charset="0"/>
              </a:rPr>
              <a:t>Superior quality product.</a:t>
            </a:r>
          </a:p>
          <a:p>
            <a:pPr algn="l">
              <a:buFont typeface="Arial" panose="020B0604020202020204" pitchFamily="34" charset="0"/>
              <a:buChar char="•"/>
            </a:pPr>
            <a:endParaRPr lang="en-US" sz="2400" b="0" i="0" dirty="0">
              <a:solidFill>
                <a:schemeClr val="bg1"/>
              </a:solidFill>
              <a:effectLst/>
              <a:latin typeface="arial" panose="020B0604020202020204" pitchFamily="34" charset="0"/>
            </a:endParaRPr>
          </a:p>
          <a:p>
            <a:pPr algn="l">
              <a:buFont typeface="Arial" panose="020B0604020202020204" pitchFamily="34" charset="0"/>
              <a:buChar char="•"/>
            </a:pPr>
            <a:r>
              <a:rPr lang="en-US" sz="2400" b="0" i="0" dirty="0">
                <a:solidFill>
                  <a:schemeClr val="bg1"/>
                </a:solidFill>
                <a:effectLst/>
                <a:latin typeface="arial" panose="020B0604020202020204" pitchFamily="34" charset="0"/>
              </a:rPr>
              <a:t>Customer satisfaction.</a:t>
            </a:r>
          </a:p>
          <a:p>
            <a:pPr algn="l"/>
            <a:endParaRPr lang="en-US" sz="2400" b="0" i="0" dirty="0">
              <a:solidFill>
                <a:schemeClr val="bg1"/>
              </a:solidFill>
              <a:effectLst/>
              <a:latin typeface="arial" panose="020B0604020202020204" pitchFamily="34" charset="0"/>
            </a:endParaRPr>
          </a:p>
          <a:p>
            <a:pPr algn="l">
              <a:buFont typeface="Arial" panose="020B0604020202020204" pitchFamily="34" charset="0"/>
              <a:buChar char="•"/>
            </a:pPr>
            <a:r>
              <a:rPr lang="en-US" sz="2400" b="0" i="0" dirty="0">
                <a:solidFill>
                  <a:schemeClr val="bg1"/>
                </a:solidFill>
                <a:effectLst/>
                <a:latin typeface="arial" panose="020B0604020202020204" pitchFamily="34" charset="0"/>
              </a:rPr>
              <a:t>Better control.</a:t>
            </a:r>
          </a:p>
          <a:p>
            <a:pPr algn="l"/>
            <a:endParaRPr lang="en-US" sz="2400" b="0" i="0" dirty="0">
              <a:solidFill>
                <a:schemeClr val="bg1"/>
              </a:solidFill>
              <a:effectLst/>
              <a:latin typeface="arial" panose="020B0604020202020204" pitchFamily="34" charset="0"/>
            </a:endParaRPr>
          </a:p>
          <a:p>
            <a:pPr algn="l">
              <a:buFont typeface="Arial" panose="020B0604020202020204" pitchFamily="34" charset="0"/>
              <a:buChar char="•"/>
            </a:pPr>
            <a:r>
              <a:rPr lang="en-US" sz="2400" b="0" i="0" dirty="0">
                <a:solidFill>
                  <a:schemeClr val="bg1"/>
                </a:solidFill>
                <a:effectLst/>
                <a:latin typeface="arial" panose="020B0604020202020204" pitchFamily="34" charset="0"/>
              </a:rPr>
              <a:t>Improved project predictability</a:t>
            </a:r>
          </a:p>
          <a:p>
            <a:pPr algn="l"/>
            <a:r>
              <a:rPr lang="en-US" sz="2400" b="0" i="0" dirty="0">
                <a:solidFill>
                  <a:schemeClr val="bg1"/>
                </a:solidFill>
                <a:effectLst/>
                <a:latin typeface="arial" panose="020B0604020202020204" pitchFamily="34" charset="0"/>
              </a:rPr>
              <a:t>.</a:t>
            </a:r>
          </a:p>
          <a:p>
            <a:pPr algn="l">
              <a:buFont typeface="Arial" panose="020B0604020202020204" pitchFamily="34" charset="0"/>
              <a:buChar char="•"/>
            </a:pPr>
            <a:r>
              <a:rPr lang="en-US" sz="2400" b="0" i="0" dirty="0">
                <a:solidFill>
                  <a:schemeClr val="bg1"/>
                </a:solidFill>
                <a:effectLst/>
                <a:latin typeface="arial" panose="020B0604020202020204" pitchFamily="34" charset="0"/>
              </a:rPr>
              <a:t>Reduced risks.</a:t>
            </a:r>
          </a:p>
          <a:p>
            <a:pPr algn="l">
              <a:buFont typeface="Arial" panose="020B0604020202020204" pitchFamily="34" charset="0"/>
              <a:buChar char="•"/>
            </a:pPr>
            <a:endParaRPr lang="en-US" sz="2400" b="0" i="0" dirty="0">
              <a:solidFill>
                <a:schemeClr val="bg1"/>
              </a:solidFill>
              <a:effectLst/>
              <a:latin typeface="arial" panose="020B0604020202020204" pitchFamily="34" charset="0"/>
            </a:endParaRPr>
          </a:p>
          <a:p>
            <a:pPr algn="l">
              <a:buFont typeface="Arial" panose="020B0604020202020204" pitchFamily="34" charset="0"/>
              <a:buChar char="•"/>
            </a:pPr>
            <a:r>
              <a:rPr lang="en-US" sz="2400" b="0" i="0" dirty="0">
                <a:solidFill>
                  <a:schemeClr val="bg1"/>
                </a:solidFill>
                <a:effectLst/>
                <a:latin typeface="arial" panose="020B0604020202020204" pitchFamily="34" charset="0"/>
              </a:rPr>
              <a:t>Increased flexibility.</a:t>
            </a:r>
          </a:p>
          <a:p>
            <a:pPr algn="l">
              <a:buFont typeface="Arial" panose="020B0604020202020204" pitchFamily="34" charset="0"/>
              <a:buChar char="•"/>
            </a:pPr>
            <a:endParaRPr lang="en-US" sz="2400" b="0" i="0" dirty="0">
              <a:solidFill>
                <a:schemeClr val="bg1"/>
              </a:solidFill>
              <a:effectLst/>
              <a:latin typeface="arial" panose="020B0604020202020204" pitchFamily="34" charset="0"/>
            </a:endParaRPr>
          </a:p>
          <a:p>
            <a:pPr algn="l">
              <a:buFont typeface="Arial" panose="020B0604020202020204" pitchFamily="34" charset="0"/>
              <a:buChar char="•"/>
            </a:pPr>
            <a:r>
              <a:rPr lang="en-US" sz="2400" b="0" i="0" dirty="0">
                <a:solidFill>
                  <a:schemeClr val="bg1"/>
                </a:solidFill>
                <a:effectLst/>
                <a:latin typeface="arial" panose="020B0604020202020204" pitchFamily="34" charset="0"/>
              </a:rPr>
              <a:t>Continuous improvement</a:t>
            </a:r>
          </a:p>
          <a:p>
            <a:br>
              <a:rPr lang="en-US" sz="2400" dirty="0">
                <a:solidFill>
                  <a:schemeClr val="bg1"/>
                </a:solidFill>
              </a:rPr>
            </a:br>
            <a:endParaRPr lang="en-IN" sz="2400" dirty="0">
              <a:solidFill>
                <a:schemeClr val="bg1"/>
              </a:solidFill>
            </a:endParaRPr>
          </a:p>
        </p:txBody>
      </p:sp>
    </p:spTree>
    <p:extLst>
      <p:ext uri="{BB962C8B-B14F-4D97-AF65-F5344CB8AC3E}">
        <p14:creationId xmlns:p14="http://schemas.microsoft.com/office/powerpoint/2010/main" val="265532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9AD24B-B757-D22C-D614-E6AA72085CD0}"/>
              </a:ext>
            </a:extLst>
          </p:cNvPr>
          <p:cNvSpPr txBox="1"/>
          <p:nvPr/>
        </p:nvSpPr>
        <p:spPr>
          <a:xfrm>
            <a:off x="1300480" y="701040"/>
            <a:ext cx="9438640" cy="5355312"/>
          </a:xfrm>
          <a:prstGeom prst="rect">
            <a:avLst/>
          </a:prstGeom>
          <a:noFill/>
        </p:spPr>
        <p:txBody>
          <a:bodyPr wrap="square" rtlCol="0">
            <a:spAutoFit/>
          </a:bodyPr>
          <a:lstStyle/>
          <a:p>
            <a:pPr algn="just">
              <a:buFont typeface="+mj-lt"/>
              <a:buAutoNum type="arabicPeriod"/>
            </a:pPr>
            <a:r>
              <a:rPr lang="en-US" b="0" i="0" dirty="0">
                <a:solidFill>
                  <a:schemeClr val="bg1"/>
                </a:solidFill>
                <a:effectLst/>
                <a:latin typeface="Lucida Bright" panose="02040602050505020304" pitchFamily="18" charset="0"/>
              </a:rPr>
              <a:t>Customer satisfaction is rapid, continuous development and delivery of useful software.</a:t>
            </a:r>
          </a:p>
          <a:p>
            <a:pPr algn="just"/>
            <a:endParaRPr lang="en-US" b="0" i="0" dirty="0">
              <a:solidFill>
                <a:schemeClr val="bg1"/>
              </a:solidFill>
              <a:effectLst/>
              <a:latin typeface="Lucida Bright" panose="02040602050505020304" pitchFamily="18" charset="0"/>
            </a:endParaRPr>
          </a:p>
          <a:p>
            <a:pPr algn="just"/>
            <a:r>
              <a:rPr lang="en-US" dirty="0">
                <a:solidFill>
                  <a:schemeClr val="bg1"/>
                </a:solidFill>
                <a:latin typeface="Lucida Bright" panose="02040602050505020304" pitchFamily="18" charset="0"/>
              </a:rPr>
              <a:t>2.</a:t>
            </a:r>
            <a:r>
              <a:rPr lang="en-US" b="0" i="0" dirty="0">
                <a:solidFill>
                  <a:schemeClr val="bg1"/>
                </a:solidFill>
                <a:effectLst/>
                <a:latin typeface="Lucida Bright" panose="02040602050505020304" pitchFamily="18" charset="0"/>
              </a:rPr>
              <a:t>Customer, Developer, and Product Owner interact regularly to emphasize rather than processes and tools.</a:t>
            </a:r>
          </a:p>
          <a:p>
            <a:pPr algn="just"/>
            <a:endParaRPr lang="en-US" b="0" i="0" dirty="0">
              <a:solidFill>
                <a:schemeClr val="bg1"/>
              </a:solidFill>
              <a:effectLst/>
              <a:latin typeface="Lucida Bright" panose="02040602050505020304" pitchFamily="18" charset="0"/>
            </a:endParaRPr>
          </a:p>
          <a:p>
            <a:pPr algn="just"/>
            <a:r>
              <a:rPr lang="en-US" b="0" i="0" dirty="0">
                <a:solidFill>
                  <a:schemeClr val="bg1"/>
                </a:solidFill>
                <a:effectLst/>
                <a:latin typeface="Lucida Bright" panose="02040602050505020304" pitchFamily="18" charset="0"/>
              </a:rPr>
              <a:t>3.Product is developed fast and frequently delivered (weeks rather than months.)</a:t>
            </a:r>
          </a:p>
          <a:p>
            <a:pPr algn="just"/>
            <a:endParaRPr lang="en-US" b="0" i="0" dirty="0">
              <a:solidFill>
                <a:schemeClr val="bg1"/>
              </a:solidFill>
              <a:effectLst/>
              <a:latin typeface="Lucida Bright" panose="02040602050505020304" pitchFamily="18" charset="0"/>
            </a:endParaRPr>
          </a:p>
          <a:p>
            <a:pPr algn="just"/>
            <a:r>
              <a:rPr lang="en-US" b="0" i="0" dirty="0">
                <a:solidFill>
                  <a:schemeClr val="bg1"/>
                </a:solidFill>
                <a:effectLst/>
                <a:latin typeface="Lucida Bright" panose="02040602050505020304" pitchFamily="18" charset="0"/>
              </a:rPr>
              <a:t>4.A face-to-face conversation is the best form of communication.</a:t>
            </a:r>
          </a:p>
          <a:p>
            <a:pPr algn="just"/>
            <a:endParaRPr lang="en-US" b="0" i="0" dirty="0">
              <a:solidFill>
                <a:schemeClr val="bg1"/>
              </a:solidFill>
              <a:effectLst/>
              <a:latin typeface="Lucida Bright" panose="02040602050505020304" pitchFamily="18" charset="0"/>
            </a:endParaRPr>
          </a:p>
          <a:p>
            <a:pPr algn="just">
              <a:buFont typeface="+mj-lt"/>
              <a:buAutoNum type="arabicPeriod"/>
            </a:pPr>
            <a:endParaRPr lang="en-US" b="0" i="0" dirty="0">
              <a:solidFill>
                <a:schemeClr val="bg1"/>
              </a:solidFill>
              <a:effectLst/>
              <a:latin typeface="Lucida Bright" panose="02040602050505020304" pitchFamily="18" charset="0"/>
            </a:endParaRPr>
          </a:p>
          <a:p>
            <a:pPr algn="just"/>
            <a:r>
              <a:rPr lang="en-US" b="0" i="0" dirty="0">
                <a:solidFill>
                  <a:schemeClr val="bg1"/>
                </a:solidFill>
                <a:effectLst/>
                <a:latin typeface="Lucida Bright" panose="02040602050505020304" pitchFamily="18" charset="0"/>
              </a:rPr>
              <a:t>5.It continuously gave attention to technical excellence and good design</a:t>
            </a:r>
          </a:p>
          <a:p>
            <a:pPr algn="just"/>
            <a:endParaRPr lang="en-US" b="0" i="0" dirty="0">
              <a:solidFill>
                <a:schemeClr val="bg1"/>
              </a:solidFill>
              <a:effectLst/>
              <a:latin typeface="Lucida Bright" panose="02040602050505020304" pitchFamily="18" charset="0"/>
            </a:endParaRPr>
          </a:p>
          <a:p>
            <a:pPr algn="just"/>
            <a:r>
              <a:rPr lang="en-US" b="0" i="0" dirty="0">
                <a:solidFill>
                  <a:schemeClr val="bg1"/>
                </a:solidFill>
                <a:effectLst/>
                <a:latin typeface="Lucida Bright" panose="02040602050505020304" pitchFamily="18" charset="0"/>
              </a:rPr>
              <a:t>6.Daily and close cooperation between business people and developers.</a:t>
            </a:r>
          </a:p>
          <a:p>
            <a:pPr algn="just"/>
            <a:endParaRPr lang="en-US" b="0" i="0" dirty="0">
              <a:solidFill>
                <a:schemeClr val="bg1"/>
              </a:solidFill>
              <a:effectLst/>
              <a:latin typeface="Lucida Bright" panose="02040602050505020304" pitchFamily="18" charset="0"/>
            </a:endParaRPr>
          </a:p>
          <a:p>
            <a:pPr algn="just"/>
            <a:r>
              <a:rPr lang="en-US" b="0" i="0" dirty="0">
                <a:solidFill>
                  <a:schemeClr val="bg1"/>
                </a:solidFill>
                <a:effectLst/>
                <a:latin typeface="Lucida Bright" panose="02040602050505020304" pitchFamily="18" charset="0"/>
              </a:rPr>
              <a:t>7.Regular adaptation to changing circumstances.</a:t>
            </a:r>
          </a:p>
          <a:p>
            <a:pPr algn="just"/>
            <a:endParaRPr lang="en-US" b="0" i="0" dirty="0">
              <a:solidFill>
                <a:schemeClr val="bg1"/>
              </a:solidFill>
              <a:effectLst/>
              <a:latin typeface="Lucida Bright" panose="02040602050505020304" pitchFamily="18" charset="0"/>
            </a:endParaRPr>
          </a:p>
          <a:p>
            <a:pPr algn="just"/>
            <a:r>
              <a:rPr lang="en-US" b="0" i="0" dirty="0">
                <a:solidFill>
                  <a:schemeClr val="bg1"/>
                </a:solidFill>
                <a:effectLst/>
                <a:latin typeface="Lucida Bright" panose="02040602050505020304" pitchFamily="18" charset="0"/>
              </a:rPr>
              <a:t>8.Even late changes in requirements are welcomed</a:t>
            </a:r>
            <a:r>
              <a:rPr lang="en-US" b="0" i="0" dirty="0">
                <a:solidFill>
                  <a:srgbClr val="000000"/>
                </a:solidFill>
                <a:effectLst/>
                <a:latin typeface="Lucida Bright" panose="02040602050505020304" pitchFamily="18" charset="0"/>
              </a:rPr>
              <a:t>.</a:t>
            </a:r>
          </a:p>
          <a:p>
            <a:endParaRPr lang="en-IN" dirty="0">
              <a:solidFill>
                <a:schemeClr val="bg1"/>
              </a:solidFill>
            </a:endParaRPr>
          </a:p>
        </p:txBody>
      </p:sp>
    </p:spTree>
    <p:extLst>
      <p:ext uri="{BB962C8B-B14F-4D97-AF65-F5344CB8AC3E}">
        <p14:creationId xmlns:p14="http://schemas.microsoft.com/office/powerpoint/2010/main" val="316142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F0D911-BDDA-A68E-F05E-FAECBC1248FE}"/>
              </a:ext>
            </a:extLst>
          </p:cNvPr>
          <p:cNvSpPr txBox="1"/>
          <p:nvPr/>
        </p:nvSpPr>
        <p:spPr>
          <a:xfrm>
            <a:off x="1524000" y="1168400"/>
            <a:ext cx="10139680" cy="4247317"/>
          </a:xfrm>
          <a:prstGeom prst="rect">
            <a:avLst/>
          </a:prstGeom>
          <a:noFill/>
        </p:spPr>
        <p:txBody>
          <a:bodyPr wrap="square" rtlCol="0">
            <a:spAutoFit/>
          </a:bodyPr>
          <a:lstStyle/>
          <a:p>
            <a:pPr algn="just">
              <a:buFont typeface="+mj-lt"/>
              <a:buAutoNum type="arabicPeriod"/>
            </a:pPr>
            <a:r>
              <a:rPr lang="en-US" sz="2800" b="0" i="0" dirty="0">
                <a:solidFill>
                  <a:schemeClr val="bg1"/>
                </a:solidFill>
                <a:effectLst/>
                <a:latin typeface="inter-regular"/>
              </a:rPr>
              <a:t>It is not useful for small development projects.</a:t>
            </a:r>
          </a:p>
          <a:p>
            <a:pPr algn="just">
              <a:buFont typeface="+mj-lt"/>
              <a:buAutoNum type="arabicPeriod"/>
            </a:pPr>
            <a:r>
              <a:rPr lang="en-US" sz="2800" b="0" i="0" dirty="0">
                <a:solidFill>
                  <a:schemeClr val="bg1"/>
                </a:solidFill>
                <a:effectLst/>
                <a:latin typeface="inter-regular"/>
              </a:rPr>
              <a:t>There is a lack of intensity on necessary designing and documentation.</a:t>
            </a:r>
          </a:p>
          <a:p>
            <a:pPr algn="just">
              <a:buFont typeface="+mj-lt"/>
              <a:buAutoNum type="arabicPeriod"/>
            </a:pPr>
            <a:r>
              <a:rPr lang="en-US" sz="2800" b="0" i="0" dirty="0">
                <a:solidFill>
                  <a:schemeClr val="bg1"/>
                </a:solidFill>
                <a:effectLst/>
                <a:latin typeface="inter-regular"/>
              </a:rPr>
              <a:t>It requires an expert project member to take crucial decisions in the meeting.</a:t>
            </a:r>
          </a:p>
          <a:p>
            <a:pPr algn="just">
              <a:buFont typeface="+mj-lt"/>
              <a:buAutoNum type="arabicPeriod"/>
            </a:pPr>
            <a:r>
              <a:rPr lang="en-US" sz="2800" b="0" i="0" dirty="0">
                <a:solidFill>
                  <a:schemeClr val="bg1"/>
                </a:solidFill>
                <a:effectLst/>
                <a:latin typeface="inter-regular"/>
              </a:rPr>
              <a:t>Cost of Agile development methodology is slightly more as compared to other development methodology.</a:t>
            </a:r>
          </a:p>
          <a:p>
            <a:pPr algn="just">
              <a:buFont typeface="+mj-lt"/>
              <a:buAutoNum type="arabicPeriod"/>
            </a:pPr>
            <a:r>
              <a:rPr lang="en-US" sz="2800" b="0" i="0" dirty="0">
                <a:solidFill>
                  <a:schemeClr val="bg1"/>
                </a:solidFill>
                <a:effectLst/>
                <a:latin typeface="inter-regular"/>
              </a:rPr>
              <a:t>The project can quickly go out off track if the project manager is not clear about requirements and what outcome he/she wants.</a:t>
            </a:r>
          </a:p>
          <a:p>
            <a:endParaRPr lang="en-IN" dirty="0"/>
          </a:p>
        </p:txBody>
      </p:sp>
      <p:sp>
        <p:nvSpPr>
          <p:cNvPr id="3" name="TextBox 2">
            <a:extLst>
              <a:ext uri="{FF2B5EF4-FFF2-40B4-BE49-F238E27FC236}">
                <a16:creationId xmlns:a16="http://schemas.microsoft.com/office/drawing/2014/main" id="{E5051B4B-A299-38E1-EBF0-B994FA7BC87C}"/>
              </a:ext>
            </a:extLst>
          </p:cNvPr>
          <p:cNvSpPr txBox="1"/>
          <p:nvPr/>
        </p:nvSpPr>
        <p:spPr>
          <a:xfrm>
            <a:off x="1930400" y="365761"/>
            <a:ext cx="7508240" cy="954107"/>
          </a:xfrm>
          <a:prstGeom prst="rect">
            <a:avLst/>
          </a:prstGeom>
          <a:noFill/>
        </p:spPr>
        <p:txBody>
          <a:bodyPr wrap="square" rtlCol="0">
            <a:spAutoFit/>
          </a:bodyPr>
          <a:lstStyle/>
          <a:p>
            <a:r>
              <a:rPr lang="en-US" sz="2800" dirty="0">
                <a:latin typeface="Aharoni" panose="02010803020104030203" pitchFamily="2" charset="-79"/>
                <a:cs typeface="Aharoni" panose="02010803020104030203" pitchFamily="2" charset="-79"/>
              </a:rPr>
              <a:t>         </a:t>
            </a:r>
            <a:r>
              <a:rPr lang="en-US" sz="2800" dirty="0">
                <a:solidFill>
                  <a:schemeClr val="accent4">
                    <a:lumMod val="40000"/>
                    <a:lumOff val="60000"/>
                  </a:schemeClr>
                </a:solidFill>
                <a:latin typeface="Aharoni" panose="02010803020104030203" pitchFamily="2" charset="-79"/>
                <a:cs typeface="Aharoni" panose="02010803020104030203" pitchFamily="2" charset="-79"/>
              </a:rPr>
              <a:t>Disadvantages of Agile Methodology:</a:t>
            </a:r>
          </a:p>
          <a:p>
            <a:endParaRPr lang="en-IN" sz="2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29455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1AD723-E71A-418C-FD1F-2DAB7564116A}"/>
              </a:ext>
            </a:extLst>
          </p:cNvPr>
          <p:cNvSpPr txBox="1"/>
          <p:nvPr/>
        </p:nvSpPr>
        <p:spPr>
          <a:xfrm>
            <a:off x="1706880" y="782320"/>
            <a:ext cx="9956800" cy="369332"/>
          </a:xfrm>
          <a:prstGeom prst="rect">
            <a:avLst/>
          </a:prstGeom>
          <a:noFill/>
        </p:spPr>
        <p:txBody>
          <a:bodyPr wrap="square" rtlCol="0">
            <a:spAutoFit/>
          </a:bodyPr>
          <a:lstStyle/>
          <a:p>
            <a:r>
              <a:rPr lang="en-US" dirty="0">
                <a:solidFill>
                  <a:schemeClr val="accent1"/>
                </a:solidFill>
                <a:latin typeface="Amasis MT Pro Black" panose="02040A04050005020304" pitchFamily="18" charset="0"/>
              </a:rPr>
              <a:t>Principles Of Agile Methodology:</a:t>
            </a:r>
            <a:endParaRPr lang="en-IN" dirty="0">
              <a:solidFill>
                <a:schemeClr val="accent1"/>
              </a:solidFill>
              <a:latin typeface="Amasis MT Pro Black" panose="02040A04050005020304" pitchFamily="18" charset="0"/>
            </a:endParaRPr>
          </a:p>
        </p:txBody>
      </p:sp>
      <p:sp>
        <p:nvSpPr>
          <p:cNvPr id="3" name="TextBox 2">
            <a:extLst>
              <a:ext uri="{FF2B5EF4-FFF2-40B4-BE49-F238E27FC236}">
                <a16:creationId xmlns:a16="http://schemas.microsoft.com/office/drawing/2014/main" id="{8A777514-2A71-B077-4588-CDBB3A9F8899}"/>
              </a:ext>
            </a:extLst>
          </p:cNvPr>
          <p:cNvSpPr txBox="1"/>
          <p:nvPr/>
        </p:nvSpPr>
        <p:spPr>
          <a:xfrm>
            <a:off x="1574800" y="1788160"/>
            <a:ext cx="7782560" cy="4832092"/>
          </a:xfrm>
          <a:prstGeom prst="rect">
            <a:avLst/>
          </a:prstGeom>
          <a:noFill/>
        </p:spPr>
        <p:txBody>
          <a:bodyPr wrap="square" rtlCol="0">
            <a:spAutoFit/>
          </a:bodyPr>
          <a:lstStyle/>
          <a:p>
            <a:pPr marL="342900" indent="-342900">
              <a:buAutoNum type="arabicPeriod"/>
            </a:pPr>
            <a:r>
              <a:rPr lang="en-US" sz="2800" dirty="0">
                <a:solidFill>
                  <a:schemeClr val="bg1"/>
                </a:solidFill>
              </a:rPr>
              <a:t>Customer Satisfaction</a:t>
            </a:r>
          </a:p>
          <a:p>
            <a:pPr marL="342900" indent="-342900">
              <a:buAutoNum type="arabicPeriod"/>
            </a:pPr>
            <a:r>
              <a:rPr lang="en-US" sz="2800" dirty="0">
                <a:solidFill>
                  <a:schemeClr val="bg1"/>
                </a:solidFill>
              </a:rPr>
              <a:t>Welcome Charge</a:t>
            </a:r>
          </a:p>
          <a:p>
            <a:pPr marL="342900" indent="-342900">
              <a:buAutoNum type="arabicPeriod"/>
            </a:pPr>
            <a:r>
              <a:rPr lang="en-US" sz="2800" dirty="0">
                <a:solidFill>
                  <a:schemeClr val="bg1"/>
                </a:solidFill>
              </a:rPr>
              <a:t>Deliver the Working Software Frequently</a:t>
            </a:r>
          </a:p>
          <a:p>
            <a:pPr marL="342900" indent="-342900">
              <a:buAutoNum type="arabicPeriod"/>
            </a:pPr>
            <a:r>
              <a:rPr lang="en-US" sz="2800" dirty="0">
                <a:solidFill>
                  <a:schemeClr val="bg1"/>
                </a:solidFill>
              </a:rPr>
              <a:t>Collaboration</a:t>
            </a:r>
          </a:p>
          <a:p>
            <a:pPr marL="342900" indent="-342900">
              <a:buAutoNum type="arabicPeriod"/>
            </a:pPr>
            <a:r>
              <a:rPr lang="en-US" sz="2800" dirty="0">
                <a:solidFill>
                  <a:schemeClr val="bg1"/>
                </a:solidFill>
              </a:rPr>
              <a:t>Motivation</a:t>
            </a:r>
          </a:p>
          <a:p>
            <a:pPr marL="342900" indent="-342900">
              <a:buAutoNum type="arabicPeriod"/>
            </a:pPr>
            <a:r>
              <a:rPr lang="en-US" sz="2800" dirty="0">
                <a:solidFill>
                  <a:schemeClr val="bg1"/>
                </a:solidFill>
              </a:rPr>
              <a:t>Face to Face Conversation</a:t>
            </a:r>
          </a:p>
          <a:p>
            <a:pPr marL="342900" indent="-342900">
              <a:buAutoNum type="arabicPeriod"/>
            </a:pPr>
            <a:r>
              <a:rPr lang="en-US" sz="2800" dirty="0">
                <a:solidFill>
                  <a:schemeClr val="bg1"/>
                </a:solidFill>
              </a:rPr>
              <a:t>Maintain Constant</a:t>
            </a:r>
          </a:p>
          <a:p>
            <a:pPr marL="342900" indent="-342900">
              <a:buAutoNum type="arabicPeriod"/>
            </a:pPr>
            <a:r>
              <a:rPr lang="en-US" sz="2800" dirty="0">
                <a:solidFill>
                  <a:schemeClr val="bg1"/>
                </a:solidFill>
              </a:rPr>
              <a:t>Monitoring</a:t>
            </a:r>
          </a:p>
          <a:p>
            <a:pPr marL="342900" indent="-342900">
              <a:buAutoNum type="arabicPeriod"/>
            </a:pPr>
            <a:r>
              <a:rPr lang="en-US" sz="2800" dirty="0">
                <a:solidFill>
                  <a:schemeClr val="bg1"/>
                </a:solidFill>
              </a:rPr>
              <a:t>Simplicity</a:t>
            </a:r>
          </a:p>
          <a:p>
            <a:pPr marL="342900" indent="-342900">
              <a:buAutoNum type="arabicPeriod"/>
            </a:pPr>
            <a:r>
              <a:rPr lang="en-US" sz="2800" dirty="0">
                <a:solidFill>
                  <a:schemeClr val="bg1"/>
                </a:solidFill>
              </a:rPr>
              <a:t>Self </a:t>
            </a:r>
            <a:r>
              <a:rPr lang="en-US" sz="2800" dirty="0" err="1">
                <a:solidFill>
                  <a:schemeClr val="bg1"/>
                </a:solidFill>
              </a:rPr>
              <a:t>Organised</a:t>
            </a:r>
            <a:r>
              <a:rPr lang="en-US" sz="2800" dirty="0">
                <a:solidFill>
                  <a:schemeClr val="bg1"/>
                </a:solidFill>
              </a:rPr>
              <a:t> teams</a:t>
            </a:r>
          </a:p>
          <a:p>
            <a:pPr marL="342900" indent="-342900">
              <a:buAutoNum type="arabicPeriod"/>
            </a:pPr>
            <a:r>
              <a:rPr lang="en-US" sz="2800" dirty="0">
                <a:solidFill>
                  <a:schemeClr val="bg1"/>
                </a:solidFill>
              </a:rPr>
              <a:t>Review the Work </a:t>
            </a:r>
            <a:r>
              <a:rPr lang="en-US" sz="2800" dirty="0" err="1">
                <a:solidFill>
                  <a:schemeClr val="bg1"/>
                </a:solidFill>
              </a:rPr>
              <a:t>Reguraly</a:t>
            </a:r>
            <a:endParaRPr lang="en-IN" sz="2800" dirty="0">
              <a:solidFill>
                <a:schemeClr val="bg1"/>
              </a:solidFill>
            </a:endParaRPr>
          </a:p>
        </p:txBody>
      </p:sp>
    </p:spTree>
    <p:extLst>
      <p:ext uri="{BB962C8B-B14F-4D97-AF65-F5344CB8AC3E}">
        <p14:creationId xmlns:p14="http://schemas.microsoft.com/office/powerpoint/2010/main" val="1933517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0A91674-8F97-7EA8-88D3-2AC9578FE715}"/>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300" kern="1200">
                <a:solidFill>
                  <a:srgbClr val="FFFFFF"/>
                </a:solidFill>
                <a:latin typeface="+mj-lt"/>
                <a:ea typeface="+mj-ea"/>
                <a:cs typeface="+mj-cs"/>
              </a:rPr>
              <a:t>     Characteristics Of Agile Methodology:</a:t>
            </a:r>
          </a:p>
        </p:txBody>
      </p:sp>
      <p:pic>
        <p:nvPicPr>
          <p:cNvPr id="4" name="Picture 3" descr="Diagram&#10;&#10;Description automatically generated">
            <a:extLst>
              <a:ext uri="{FF2B5EF4-FFF2-40B4-BE49-F238E27FC236}">
                <a16:creationId xmlns:a16="http://schemas.microsoft.com/office/drawing/2014/main" id="{14515409-75E0-3E64-E9AB-FDB1653A0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597046"/>
            <a:ext cx="6780700" cy="3661578"/>
          </a:xfrm>
          <a:prstGeom prst="rect">
            <a:avLst/>
          </a:prstGeom>
        </p:spPr>
      </p:pic>
    </p:spTree>
    <p:extLst>
      <p:ext uri="{BB962C8B-B14F-4D97-AF65-F5344CB8AC3E}">
        <p14:creationId xmlns:p14="http://schemas.microsoft.com/office/powerpoint/2010/main" val="582063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855930-7887-51DB-E6AA-BA921C7B88F9}"/>
              </a:ext>
            </a:extLst>
          </p:cNvPr>
          <p:cNvSpPr txBox="1"/>
          <p:nvPr/>
        </p:nvSpPr>
        <p:spPr>
          <a:xfrm>
            <a:off x="1330960" y="762000"/>
            <a:ext cx="7579360" cy="5262979"/>
          </a:xfrm>
          <a:prstGeom prst="rect">
            <a:avLst/>
          </a:prstGeom>
          <a:noFill/>
        </p:spPr>
        <p:txBody>
          <a:bodyPr wrap="square" rtlCol="0">
            <a:spAutoFit/>
          </a:bodyPr>
          <a:lstStyle/>
          <a:p>
            <a:pPr algn="l"/>
            <a:r>
              <a:rPr lang="en-US" sz="2400" b="1" i="0" dirty="0">
                <a:solidFill>
                  <a:schemeClr val="accent2"/>
                </a:solidFill>
                <a:effectLst/>
                <a:latin typeface="Gill Sans Nova Cond Ultra Bold" panose="020B0604020202020204" pitchFamily="34" charset="0"/>
              </a:rPr>
              <a:t>Characteristics of agile development success</a:t>
            </a:r>
          </a:p>
          <a:p>
            <a:pPr algn="l"/>
            <a:endParaRPr lang="en-US" sz="2400" b="0" i="0" dirty="0">
              <a:solidFill>
                <a:schemeClr val="accent2"/>
              </a:solidFill>
              <a:effectLst/>
              <a:latin typeface="Gill Sans Nova Cond Ultra Bold" panose="020B0604020202020204" pitchFamily="34" charset="0"/>
            </a:endParaRPr>
          </a:p>
          <a:p>
            <a:pPr algn="l">
              <a:buFont typeface="Arial" panose="020B0604020202020204" pitchFamily="34" charset="0"/>
              <a:buChar char="•"/>
            </a:pPr>
            <a:r>
              <a:rPr lang="en-US" b="0" i="0" dirty="0">
                <a:solidFill>
                  <a:schemeClr val="bg2"/>
                </a:solidFill>
                <a:effectLst/>
                <a:latin typeface="arial" panose="020B0604020202020204" pitchFamily="34" charset="0"/>
              </a:rPr>
              <a:t>Agile development releases and fixed-length iterations.</a:t>
            </a:r>
          </a:p>
          <a:p>
            <a:pPr algn="l"/>
            <a:endParaRPr lang="en-US" b="0" i="0" dirty="0">
              <a:solidFill>
                <a:schemeClr val="bg2"/>
              </a:solidFill>
              <a:effectLst/>
              <a:latin typeface="arial" panose="020B0604020202020204" pitchFamily="34" charset="0"/>
            </a:endParaRPr>
          </a:p>
          <a:p>
            <a:pPr algn="l">
              <a:buFont typeface="Arial" panose="020B0604020202020204" pitchFamily="34" charset="0"/>
              <a:buChar char="•"/>
            </a:pPr>
            <a:r>
              <a:rPr lang="en-US" b="0" i="0" dirty="0">
                <a:solidFill>
                  <a:schemeClr val="bg2"/>
                </a:solidFill>
                <a:effectLst/>
                <a:latin typeface="arial" panose="020B0604020202020204" pitchFamily="34" charset="0"/>
              </a:rPr>
              <a:t>Agile development delivers working, tested software.</a:t>
            </a:r>
          </a:p>
          <a:p>
            <a:pPr algn="l"/>
            <a:r>
              <a:rPr lang="en-US" b="0" i="0" dirty="0">
                <a:solidFill>
                  <a:schemeClr val="bg2"/>
                </a:solidFill>
                <a:effectLst/>
                <a:latin typeface="arial" panose="020B0604020202020204" pitchFamily="34" charset="0"/>
              </a:rPr>
              <a:t> </a:t>
            </a:r>
          </a:p>
          <a:p>
            <a:pPr algn="l">
              <a:buFont typeface="Arial" panose="020B0604020202020204" pitchFamily="34" charset="0"/>
              <a:buChar char="•"/>
            </a:pPr>
            <a:r>
              <a:rPr lang="en-US" b="0" i="0" dirty="0">
                <a:solidFill>
                  <a:schemeClr val="bg2"/>
                </a:solidFill>
                <a:effectLst/>
                <a:latin typeface="arial" panose="020B0604020202020204" pitchFamily="34" charset="0"/>
              </a:rPr>
              <a:t>Value-driven development. </a:t>
            </a:r>
          </a:p>
          <a:p>
            <a:pPr algn="l"/>
            <a:endParaRPr lang="en-US" b="0" i="0" dirty="0">
              <a:solidFill>
                <a:schemeClr val="bg2"/>
              </a:solidFill>
              <a:effectLst/>
              <a:latin typeface="arial" panose="020B0604020202020204" pitchFamily="34" charset="0"/>
            </a:endParaRPr>
          </a:p>
          <a:p>
            <a:pPr algn="l">
              <a:buFont typeface="Arial" panose="020B0604020202020204" pitchFamily="34" charset="0"/>
              <a:buChar char="•"/>
            </a:pPr>
            <a:r>
              <a:rPr lang="en-US" b="0" i="0" dirty="0">
                <a:solidFill>
                  <a:schemeClr val="bg2"/>
                </a:solidFill>
                <a:effectLst/>
                <a:latin typeface="arial" panose="020B0604020202020204" pitchFamily="34" charset="0"/>
              </a:rPr>
              <a:t>Continuous (adaptive) planning. </a:t>
            </a:r>
          </a:p>
          <a:p>
            <a:pPr algn="l"/>
            <a:endParaRPr lang="en-US" b="0" i="0" dirty="0">
              <a:solidFill>
                <a:schemeClr val="bg2"/>
              </a:solidFill>
              <a:effectLst/>
              <a:latin typeface="arial" panose="020B0604020202020204" pitchFamily="34" charset="0"/>
            </a:endParaRPr>
          </a:p>
          <a:p>
            <a:pPr algn="l">
              <a:buFont typeface="Arial" panose="020B0604020202020204" pitchFamily="34" charset="0"/>
              <a:buChar char="•"/>
            </a:pPr>
            <a:r>
              <a:rPr lang="en-US" b="0" i="0" dirty="0">
                <a:solidFill>
                  <a:schemeClr val="bg2"/>
                </a:solidFill>
                <a:effectLst/>
                <a:latin typeface="arial" panose="020B0604020202020204" pitchFamily="34" charset="0"/>
              </a:rPr>
              <a:t>Multi-level planning in agile development.</a:t>
            </a:r>
          </a:p>
          <a:p>
            <a:pPr algn="l"/>
            <a:r>
              <a:rPr lang="en-US" b="0" i="0" dirty="0">
                <a:solidFill>
                  <a:schemeClr val="bg2"/>
                </a:solidFill>
                <a:effectLst/>
                <a:latin typeface="arial" panose="020B0604020202020204" pitchFamily="34" charset="0"/>
              </a:rPr>
              <a:t> </a:t>
            </a:r>
          </a:p>
          <a:p>
            <a:pPr algn="l">
              <a:buFont typeface="Arial" panose="020B0604020202020204" pitchFamily="34" charset="0"/>
              <a:buChar char="•"/>
            </a:pPr>
            <a:r>
              <a:rPr lang="en-US" b="0" i="0" dirty="0">
                <a:solidFill>
                  <a:schemeClr val="bg2"/>
                </a:solidFill>
                <a:effectLst/>
                <a:latin typeface="arial" panose="020B0604020202020204" pitchFamily="34" charset="0"/>
              </a:rPr>
              <a:t>Relative estimation. </a:t>
            </a:r>
          </a:p>
          <a:p>
            <a:pPr algn="l"/>
            <a:endParaRPr lang="en-US" b="0" i="0" dirty="0">
              <a:solidFill>
                <a:schemeClr val="bg2"/>
              </a:solidFill>
              <a:effectLst/>
              <a:latin typeface="arial" panose="020B0604020202020204" pitchFamily="34" charset="0"/>
            </a:endParaRPr>
          </a:p>
          <a:p>
            <a:pPr algn="l">
              <a:buFont typeface="Arial" panose="020B0604020202020204" pitchFamily="34" charset="0"/>
              <a:buChar char="•"/>
            </a:pPr>
            <a:r>
              <a:rPr lang="en-US" b="0" i="0" dirty="0">
                <a:solidFill>
                  <a:schemeClr val="bg2"/>
                </a:solidFill>
                <a:effectLst/>
                <a:latin typeface="arial" panose="020B0604020202020204" pitchFamily="34" charset="0"/>
              </a:rPr>
              <a:t>Emergent feature discovery. </a:t>
            </a:r>
          </a:p>
          <a:p>
            <a:pPr algn="l"/>
            <a:endParaRPr lang="en-US" b="0" i="0" dirty="0">
              <a:solidFill>
                <a:schemeClr val="bg2"/>
              </a:solidFill>
              <a:effectLst/>
              <a:latin typeface="arial" panose="020B0604020202020204" pitchFamily="34" charset="0"/>
            </a:endParaRPr>
          </a:p>
          <a:p>
            <a:pPr algn="l">
              <a:buFont typeface="Arial" panose="020B0604020202020204" pitchFamily="34" charset="0"/>
              <a:buChar char="•"/>
            </a:pPr>
            <a:r>
              <a:rPr lang="en-US" b="0" i="0" dirty="0">
                <a:solidFill>
                  <a:schemeClr val="bg2"/>
                </a:solidFill>
                <a:effectLst/>
                <a:latin typeface="arial" panose="020B0604020202020204" pitchFamily="34" charset="0"/>
              </a:rPr>
              <a:t>Continuous testing.</a:t>
            </a:r>
          </a:p>
          <a:p>
            <a:endParaRPr lang="en-IN" dirty="0"/>
          </a:p>
        </p:txBody>
      </p:sp>
    </p:spTree>
    <p:extLst>
      <p:ext uri="{BB962C8B-B14F-4D97-AF65-F5344CB8AC3E}">
        <p14:creationId xmlns:p14="http://schemas.microsoft.com/office/powerpoint/2010/main" val="2253726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otalTime>314</TotalTime>
  <Words>1048</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16</vt:i4>
      </vt:variant>
    </vt:vector>
  </HeadingPairs>
  <TitlesOfParts>
    <vt:vector size="37" baseType="lpstr">
      <vt:lpstr>Aharoni</vt:lpstr>
      <vt:lpstr>Algerian</vt:lpstr>
      <vt:lpstr>Amasis MT Pro</vt:lpstr>
      <vt:lpstr>Amasis MT Pro Black</vt:lpstr>
      <vt:lpstr>Amasis MT Pro Medium</vt:lpstr>
      <vt:lpstr>Arial</vt:lpstr>
      <vt:lpstr>Arial</vt:lpstr>
      <vt:lpstr>Calibri</vt:lpstr>
      <vt:lpstr>Calibri Light</vt:lpstr>
      <vt:lpstr>DomineBold</vt:lpstr>
      <vt:lpstr>Gill Sans Nova Cond Ultra Bold</vt:lpstr>
      <vt:lpstr>inherit</vt:lpstr>
      <vt:lpstr>inter-regular</vt:lpstr>
      <vt:lpstr>Lucida Bright</vt:lpstr>
      <vt:lpstr>Nunito</vt:lpstr>
      <vt:lpstr>Nunito ExtraLight</vt:lpstr>
      <vt:lpstr>Sitka Display Semibold</vt:lpstr>
      <vt:lpstr>Sitka Heading</vt:lpstr>
      <vt:lpstr>Sitka Small Semibold</vt:lpstr>
      <vt:lpstr>sofia-pro</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Kusuma Kalagarla</dc:creator>
  <cp:lastModifiedBy>Kusuma Kalagarla</cp:lastModifiedBy>
  <cp:revision>1</cp:revision>
  <dcterms:created xsi:type="dcterms:W3CDTF">2022-07-05T06:01:55Z</dcterms:created>
  <dcterms:modified xsi:type="dcterms:W3CDTF">2022-07-05T11:16:22Z</dcterms:modified>
</cp:coreProperties>
</file>