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CF5011-1D26-4FD3-82C6-113B00E7994B}"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503E409E-A50C-42FF-9EF2-F27D8142A5C2}">
      <dgm:prSet/>
      <dgm:spPr/>
      <dgm:t>
        <a:bodyPr/>
        <a:lstStyle/>
        <a:p>
          <a:r>
            <a:rPr lang="en-US" b="0" i="0"/>
            <a:t>Example: A user or browser enters the HTTP request to the server; the server then returns the user response. This response includes the request status information and may consist of the requested material as well.</a:t>
          </a:r>
          <a:endParaRPr lang="en-US"/>
        </a:p>
      </dgm:t>
    </dgm:pt>
    <dgm:pt modelId="{7003A03E-6732-41E8-8682-8406FCFBCE54}" type="parTrans" cxnId="{07BCD52B-CBED-4CB1-AB7F-28247C1EC517}">
      <dgm:prSet/>
      <dgm:spPr/>
      <dgm:t>
        <a:bodyPr/>
        <a:lstStyle/>
        <a:p>
          <a:endParaRPr lang="en-US"/>
        </a:p>
      </dgm:t>
    </dgm:pt>
    <dgm:pt modelId="{03FA94D6-CFFC-4BD0-A427-AA0FE6793883}" type="sibTrans" cxnId="{07BCD52B-CBED-4CB1-AB7F-28247C1EC517}">
      <dgm:prSet/>
      <dgm:spPr/>
      <dgm:t>
        <a:bodyPr/>
        <a:lstStyle/>
        <a:p>
          <a:endParaRPr lang="en-US"/>
        </a:p>
      </dgm:t>
    </dgm:pt>
    <dgm:pt modelId="{DA2094E5-31EC-49DC-8E12-5B90097D84BB}">
      <dgm:prSet/>
      <dgm:spPr/>
      <dgm:t>
        <a:bodyPr/>
        <a:lstStyle/>
        <a:p>
          <a:r>
            <a:rPr lang="en-US" b="0" i="0"/>
            <a:t>The most commonly used HTTP methods are GET, POST, PUT, PATCH, HEAD, DELETE, and OPTIONS.</a:t>
          </a:r>
          <a:endParaRPr lang="en-US"/>
        </a:p>
      </dgm:t>
    </dgm:pt>
    <dgm:pt modelId="{1AB7A897-70B6-4FC4-9748-5D007DC1D96A}" type="parTrans" cxnId="{77D477D3-53ED-4D22-B933-C8F975DDF8D9}">
      <dgm:prSet/>
      <dgm:spPr/>
      <dgm:t>
        <a:bodyPr/>
        <a:lstStyle/>
        <a:p>
          <a:endParaRPr lang="en-US"/>
        </a:p>
      </dgm:t>
    </dgm:pt>
    <dgm:pt modelId="{CD50B8EF-EC66-46C4-962D-D3B3CAB937D2}" type="sibTrans" cxnId="{77D477D3-53ED-4D22-B933-C8F975DDF8D9}">
      <dgm:prSet/>
      <dgm:spPr/>
      <dgm:t>
        <a:bodyPr/>
        <a:lstStyle/>
        <a:p>
          <a:endParaRPr lang="en-US"/>
        </a:p>
      </dgm:t>
    </dgm:pt>
    <dgm:pt modelId="{7E713FEE-EF79-4115-88DA-C5BE59C9A86A}" type="pres">
      <dgm:prSet presAssocID="{30CF5011-1D26-4FD3-82C6-113B00E7994B}" presName="hierChild1" presStyleCnt="0">
        <dgm:presLayoutVars>
          <dgm:chPref val="1"/>
          <dgm:dir/>
          <dgm:animOne val="branch"/>
          <dgm:animLvl val="lvl"/>
          <dgm:resizeHandles/>
        </dgm:presLayoutVars>
      </dgm:prSet>
      <dgm:spPr/>
    </dgm:pt>
    <dgm:pt modelId="{B8338999-A2AD-425F-8CB2-3B993D986432}" type="pres">
      <dgm:prSet presAssocID="{503E409E-A50C-42FF-9EF2-F27D8142A5C2}" presName="hierRoot1" presStyleCnt="0"/>
      <dgm:spPr/>
    </dgm:pt>
    <dgm:pt modelId="{5AE54DD8-412D-4896-B44E-E1FF052B48C3}" type="pres">
      <dgm:prSet presAssocID="{503E409E-A50C-42FF-9EF2-F27D8142A5C2}" presName="composite" presStyleCnt="0"/>
      <dgm:spPr/>
    </dgm:pt>
    <dgm:pt modelId="{9476CA2A-55AC-4F7C-9538-0CB07E0257A8}" type="pres">
      <dgm:prSet presAssocID="{503E409E-A50C-42FF-9EF2-F27D8142A5C2}" presName="background" presStyleLbl="node0" presStyleIdx="0" presStyleCnt="2"/>
      <dgm:spPr/>
    </dgm:pt>
    <dgm:pt modelId="{AA8E63BE-373A-444A-8834-04303335DD70}" type="pres">
      <dgm:prSet presAssocID="{503E409E-A50C-42FF-9EF2-F27D8142A5C2}" presName="text" presStyleLbl="fgAcc0" presStyleIdx="0" presStyleCnt="2">
        <dgm:presLayoutVars>
          <dgm:chPref val="3"/>
        </dgm:presLayoutVars>
      </dgm:prSet>
      <dgm:spPr/>
    </dgm:pt>
    <dgm:pt modelId="{E710BD55-FB5D-4A75-96C7-50839A264DA1}" type="pres">
      <dgm:prSet presAssocID="{503E409E-A50C-42FF-9EF2-F27D8142A5C2}" presName="hierChild2" presStyleCnt="0"/>
      <dgm:spPr/>
    </dgm:pt>
    <dgm:pt modelId="{1DB935AA-6732-4624-8E89-54131EB01B83}" type="pres">
      <dgm:prSet presAssocID="{DA2094E5-31EC-49DC-8E12-5B90097D84BB}" presName="hierRoot1" presStyleCnt="0"/>
      <dgm:spPr/>
    </dgm:pt>
    <dgm:pt modelId="{16F5BD6E-0F6E-4A8D-9EA3-AFDDCFF0F433}" type="pres">
      <dgm:prSet presAssocID="{DA2094E5-31EC-49DC-8E12-5B90097D84BB}" presName="composite" presStyleCnt="0"/>
      <dgm:spPr/>
    </dgm:pt>
    <dgm:pt modelId="{2351A867-F607-41F6-A4D3-225203912502}" type="pres">
      <dgm:prSet presAssocID="{DA2094E5-31EC-49DC-8E12-5B90097D84BB}" presName="background" presStyleLbl="node0" presStyleIdx="1" presStyleCnt="2"/>
      <dgm:spPr/>
    </dgm:pt>
    <dgm:pt modelId="{73A7AF6C-375C-4717-9636-7288210F6439}" type="pres">
      <dgm:prSet presAssocID="{DA2094E5-31EC-49DC-8E12-5B90097D84BB}" presName="text" presStyleLbl="fgAcc0" presStyleIdx="1" presStyleCnt="2">
        <dgm:presLayoutVars>
          <dgm:chPref val="3"/>
        </dgm:presLayoutVars>
      </dgm:prSet>
      <dgm:spPr/>
    </dgm:pt>
    <dgm:pt modelId="{34BC9E2F-0095-400A-8E02-44014198C0BE}" type="pres">
      <dgm:prSet presAssocID="{DA2094E5-31EC-49DC-8E12-5B90097D84BB}" presName="hierChild2" presStyleCnt="0"/>
      <dgm:spPr/>
    </dgm:pt>
  </dgm:ptLst>
  <dgm:cxnLst>
    <dgm:cxn modelId="{07BCD52B-CBED-4CB1-AB7F-28247C1EC517}" srcId="{30CF5011-1D26-4FD3-82C6-113B00E7994B}" destId="{503E409E-A50C-42FF-9EF2-F27D8142A5C2}" srcOrd="0" destOrd="0" parTransId="{7003A03E-6732-41E8-8682-8406FCFBCE54}" sibTransId="{03FA94D6-CFFC-4BD0-A427-AA0FE6793883}"/>
    <dgm:cxn modelId="{24C34877-DDC9-4764-BE68-C37A36548FFE}" type="presOf" srcId="{503E409E-A50C-42FF-9EF2-F27D8142A5C2}" destId="{AA8E63BE-373A-444A-8834-04303335DD70}" srcOrd="0" destOrd="0" presId="urn:microsoft.com/office/officeart/2005/8/layout/hierarchy1"/>
    <dgm:cxn modelId="{4C3EA47E-3022-4530-8E04-645F7F9EF039}" type="presOf" srcId="{30CF5011-1D26-4FD3-82C6-113B00E7994B}" destId="{7E713FEE-EF79-4115-88DA-C5BE59C9A86A}" srcOrd="0" destOrd="0" presId="urn:microsoft.com/office/officeart/2005/8/layout/hierarchy1"/>
    <dgm:cxn modelId="{8A0CBEBB-AD80-4CB4-977D-169AF625115E}" type="presOf" srcId="{DA2094E5-31EC-49DC-8E12-5B90097D84BB}" destId="{73A7AF6C-375C-4717-9636-7288210F6439}" srcOrd="0" destOrd="0" presId="urn:microsoft.com/office/officeart/2005/8/layout/hierarchy1"/>
    <dgm:cxn modelId="{77D477D3-53ED-4D22-B933-C8F975DDF8D9}" srcId="{30CF5011-1D26-4FD3-82C6-113B00E7994B}" destId="{DA2094E5-31EC-49DC-8E12-5B90097D84BB}" srcOrd="1" destOrd="0" parTransId="{1AB7A897-70B6-4FC4-9748-5D007DC1D96A}" sibTransId="{CD50B8EF-EC66-46C4-962D-D3B3CAB937D2}"/>
    <dgm:cxn modelId="{E380D84C-A476-47D8-BBFB-370F8083FC60}" type="presParOf" srcId="{7E713FEE-EF79-4115-88DA-C5BE59C9A86A}" destId="{B8338999-A2AD-425F-8CB2-3B993D986432}" srcOrd="0" destOrd="0" presId="urn:microsoft.com/office/officeart/2005/8/layout/hierarchy1"/>
    <dgm:cxn modelId="{BB06FB1D-6F6B-494E-AFA2-E06071C4E419}" type="presParOf" srcId="{B8338999-A2AD-425F-8CB2-3B993D986432}" destId="{5AE54DD8-412D-4896-B44E-E1FF052B48C3}" srcOrd="0" destOrd="0" presId="urn:microsoft.com/office/officeart/2005/8/layout/hierarchy1"/>
    <dgm:cxn modelId="{DF833AB0-3D90-4B97-90D4-E445574ADE79}" type="presParOf" srcId="{5AE54DD8-412D-4896-B44E-E1FF052B48C3}" destId="{9476CA2A-55AC-4F7C-9538-0CB07E0257A8}" srcOrd="0" destOrd="0" presId="urn:microsoft.com/office/officeart/2005/8/layout/hierarchy1"/>
    <dgm:cxn modelId="{05942CF3-7B4B-4FC3-8040-5430202FE775}" type="presParOf" srcId="{5AE54DD8-412D-4896-B44E-E1FF052B48C3}" destId="{AA8E63BE-373A-444A-8834-04303335DD70}" srcOrd="1" destOrd="0" presId="urn:microsoft.com/office/officeart/2005/8/layout/hierarchy1"/>
    <dgm:cxn modelId="{3FC005BA-7C3D-4F18-B546-F9E8E7537B4A}" type="presParOf" srcId="{B8338999-A2AD-425F-8CB2-3B993D986432}" destId="{E710BD55-FB5D-4A75-96C7-50839A264DA1}" srcOrd="1" destOrd="0" presId="urn:microsoft.com/office/officeart/2005/8/layout/hierarchy1"/>
    <dgm:cxn modelId="{D48BEC8E-B3EF-479C-B3BB-35EC3166CE9F}" type="presParOf" srcId="{7E713FEE-EF79-4115-88DA-C5BE59C9A86A}" destId="{1DB935AA-6732-4624-8E89-54131EB01B83}" srcOrd="1" destOrd="0" presId="urn:microsoft.com/office/officeart/2005/8/layout/hierarchy1"/>
    <dgm:cxn modelId="{771D0B6F-4F6D-42C8-AE16-A1EFBE88C17E}" type="presParOf" srcId="{1DB935AA-6732-4624-8E89-54131EB01B83}" destId="{16F5BD6E-0F6E-4A8D-9EA3-AFDDCFF0F433}" srcOrd="0" destOrd="0" presId="urn:microsoft.com/office/officeart/2005/8/layout/hierarchy1"/>
    <dgm:cxn modelId="{395CCB8C-16F8-4CDD-85FE-977226997338}" type="presParOf" srcId="{16F5BD6E-0F6E-4A8D-9EA3-AFDDCFF0F433}" destId="{2351A867-F607-41F6-A4D3-225203912502}" srcOrd="0" destOrd="0" presId="urn:microsoft.com/office/officeart/2005/8/layout/hierarchy1"/>
    <dgm:cxn modelId="{01DAD0D8-7290-4CB0-814D-20F594026A81}" type="presParOf" srcId="{16F5BD6E-0F6E-4A8D-9EA3-AFDDCFF0F433}" destId="{73A7AF6C-375C-4717-9636-7288210F6439}" srcOrd="1" destOrd="0" presId="urn:microsoft.com/office/officeart/2005/8/layout/hierarchy1"/>
    <dgm:cxn modelId="{E5004CE4-93AF-4949-B368-27BA215DBEEB}" type="presParOf" srcId="{1DB935AA-6732-4624-8E89-54131EB01B83}" destId="{34BC9E2F-0095-400A-8E02-44014198C0B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36EED0-9B12-4504-9035-E6D313E4B25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08C9215-D102-4957-A75B-AC02F54825AB}">
      <dgm:prSet/>
      <dgm:spPr/>
      <dgm:t>
        <a:bodyPr/>
        <a:lstStyle/>
        <a:p>
          <a:r>
            <a:rPr lang="en-US" b="1" i="0"/>
            <a:t>Use Collections</a:t>
          </a:r>
          <a:r>
            <a:rPr lang="en-US" b="0" i="0"/>
            <a:t>-Postman allows users to build collections for their API-calls. Every set can create multiple requests and subfolders. It will help to organize the test suites.</a:t>
          </a:r>
          <a:endParaRPr lang="en-US"/>
        </a:p>
      </dgm:t>
    </dgm:pt>
    <dgm:pt modelId="{A557BDB9-F186-439B-9449-9AD0F5F39401}" type="parTrans" cxnId="{0C5C4D5B-0AA0-442D-B6C1-C4A79F25B2BA}">
      <dgm:prSet/>
      <dgm:spPr/>
      <dgm:t>
        <a:bodyPr/>
        <a:lstStyle/>
        <a:p>
          <a:endParaRPr lang="en-US"/>
        </a:p>
      </dgm:t>
    </dgm:pt>
    <dgm:pt modelId="{85BBF8B3-5AE7-4387-B3B5-EF97F2614EEF}" type="sibTrans" cxnId="{0C5C4D5B-0AA0-442D-B6C1-C4A79F25B2BA}">
      <dgm:prSet/>
      <dgm:spPr/>
      <dgm:t>
        <a:bodyPr/>
        <a:lstStyle/>
        <a:p>
          <a:endParaRPr lang="en-US"/>
        </a:p>
      </dgm:t>
    </dgm:pt>
    <dgm:pt modelId="{BC0ECFB3-07F3-4E35-8451-BE42C910EC92}">
      <dgm:prSet/>
      <dgm:spPr/>
      <dgm:t>
        <a:bodyPr/>
        <a:lstStyle/>
        <a:p>
          <a:r>
            <a:rPr lang="en-US" b="1" i="0"/>
            <a:t>Test development-</a:t>
          </a:r>
          <a:r>
            <a:rPr lang="en-US" b="0" i="0"/>
            <a:t> To test checkpoints, verification of successful HTTP response status shall be added to every API- calls.</a:t>
          </a:r>
          <a:endParaRPr lang="en-US"/>
        </a:p>
      </dgm:t>
    </dgm:pt>
    <dgm:pt modelId="{C2C9DC6F-AB76-4205-888D-E347E6C77134}" type="parTrans" cxnId="{FB94A5AF-9042-4463-9403-F832E46EA28C}">
      <dgm:prSet/>
      <dgm:spPr/>
      <dgm:t>
        <a:bodyPr/>
        <a:lstStyle/>
        <a:p>
          <a:endParaRPr lang="en-US"/>
        </a:p>
      </dgm:t>
    </dgm:pt>
    <dgm:pt modelId="{0E75BD4B-7D1A-482C-9AFC-9470A9064DA9}" type="sibTrans" cxnId="{FB94A5AF-9042-4463-9403-F832E46EA28C}">
      <dgm:prSet/>
      <dgm:spPr/>
      <dgm:t>
        <a:bodyPr/>
        <a:lstStyle/>
        <a:p>
          <a:endParaRPr lang="en-US"/>
        </a:p>
      </dgm:t>
    </dgm:pt>
    <dgm:pt modelId="{8D69E1FD-F7A8-46DC-8155-AA26744195A9}" type="pres">
      <dgm:prSet presAssocID="{4F36EED0-9B12-4504-9035-E6D313E4B251}" presName="linear" presStyleCnt="0">
        <dgm:presLayoutVars>
          <dgm:animLvl val="lvl"/>
          <dgm:resizeHandles val="exact"/>
        </dgm:presLayoutVars>
      </dgm:prSet>
      <dgm:spPr/>
    </dgm:pt>
    <dgm:pt modelId="{4BC66AFB-E03A-43C1-ACCA-0048F44DA891}" type="pres">
      <dgm:prSet presAssocID="{008C9215-D102-4957-A75B-AC02F54825AB}" presName="parentText" presStyleLbl="node1" presStyleIdx="0" presStyleCnt="2">
        <dgm:presLayoutVars>
          <dgm:chMax val="0"/>
          <dgm:bulletEnabled val="1"/>
        </dgm:presLayoutVars>
      </dgm:prSet>
      <dgm:spPr/>
    </dgm:pt>
    <dgm:pt modelId="{3C97A140-6FD8-443E-B7EB-4BD750210674}" type="pres">
      <dgm:prSet presAssocID="{85BBF8B3-5AE7-4387-B3B5-EF97F2614EEF}" presName="spacer" presStyleCnt="0"/>
      <dgm:spPr/>
    </dgm:pt>
    <dgm:pt modelId="{DC14F8E5-2E18-40C7-BB8B-CEA5BE2A1B47}" type="pres">
      <dgm:prSet presAssocID="{BC0ECFB3-07F3-4E35-8451-BE42C910EC92}" presName="parentText" presStyleLbl="node1" presStyleIdx="1" presStyleCnt="2">
        <dgm:presLayoutVars>
          <dgm:chMax val="0"/>
          <dgm:bulletEnabled val="1"/>
        </dgm:presLayoutVars>
      </dgm:prSet>
      <dgm:spPr/>
    </dgm:pt>
  </dgm:ptLst>
  <dgm:cxnLst>
    <dgm:cxn modelId="{5A2D0000-AD9C-472D-93F9-1E1020AA61C4}" type="presOf" srcId="{BC0ECFB3-07F3-4E35-8451-BE42C910EC92}" destId="{DC14F8E5-2E18-40C7-BB8B-CEA5BE2A1B47}" srcOrd="0" destOrd="0" presId="urn:microsoft.com/office/officeart/2005/8/layout/vList2"/>
    <dgm:cxn modelId="{0C5C4D5B-0AA0-442D-B6C1-C4A79F25B2BA}" srcId="{4F36EED0-9B12-4504-9035-E6D313E4B251}" destId="{008C9215-D102-4957-A75B-AC02F54825AB}" srcOrd="0" destOrd="0" parTransId="{A557BDB9-F186-439B-9449-9AD0F5F39401}" sibTransId="{85BBF8B3-5AE7-4387-B3B5-EF97F2614EEF}"/>
    <dgm:cxn modelId="{146E9286-76DF-4046-BA7F-AF14125F1BB5}" type="presOf" srcId="{008C9215-D102-4957-A75B-AC02F54825AB}" destId="{4BC66AFB-E03A-43C1-ACCA-0048F44DA891}" srcOrd="0" destOrd="0" presId="urn:microsoft.com/office/officeart/2005/8/layout/vList2"/>
    <dgm:cxn modelId="{FB94A5AF-9042-4463-9403-F832E46EA28C}" srcId="{4F36EED0-9B12-4504-9035-E6D313E4B251}" destId="{BC0ECFB3-07F3-4E35-8451-BE42C910EC92}" srcOrd="1" destOrd="0" parTransId="{C2C9DC6F-AB76-4205-888D-E347E6C77134}" sibTransId="{0E75BD4B-7D1A-482C-9AFC-9470A9064DA9}"/>
    <dgm:cxn modelId="{3B5A4ED7-0C02-4EFA-B604-9B8605ECCC4D}" type="presOf" srcId="{4F36EED0-9B12-4504-9035-E6D313E4B251}" destId="{8D69E1FD-F7A8-46DC-8155-AA26744195A9}" srcOrd="0" destOrd="0" presId="urn:microsoft.com/office/officeart/2005/8/layout/vList2"/>
    <dgm:cxn modelId="{9A9EDDCE-0439-4806-B653-B01DFDD3AF1A}" type="presParOf" srcId="{8D69E1FD-F7A8-46DC-8155-AA26744195A9}" destId="{4BC66AFB-E03A-43C1-ACCA-0048F44DA891}" srcOrd="0" destOrd="0" presId="urn:microsoft.com/office/officeart/2005/8/layout/vList2"/>
    <dgm:cxn modelId="{50DA2548-C520-4305-9E8F-695BF38E7891}" type="presParOf" srcId="{8D69E1FD-F7A8-46DC-8155-AA26744195A9}" destId="{3C97A140-6FD8-443E-B7EB-4BD750210674}" srcOrd="1" destOrd="0" presId="urn:microsoft.com/office/officeart/2005/8/layout/vList2"/>
    <dgm:cxn modelId="{992AF554-9327-416E-B7DB-E6FCA8C304D1}" type="presParOf" srcId="{8D69E1FD-F7A8-46DC-8155-AA26744195A9}" destId="{DC14F8E5-2E18-40C7-BB8B-CEA5BE2A1B4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D1467D-E6F6-479C-8388-372F37E6F7C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8F9DC15-2028-4CE7-A6E6-24BA9A4C72EF}">
      <dgm:prSet/>
      <dgm:spPr/>
      <dgm:t>
        <a:bodyPr/>
        <a:lstStyle/>
        <a:p>
          <a:r>
            <a:rPr lang="en-US" b="1" i="0"/>
            <a:t>Collaboration-</a:t>
          </a:r>
          <a:r>
            <a:rPr lang="en-US" b="0" i="0"/>
            <a:t> You can import or export collections and environments to enhance the sharing of files. You may also use a direct connection to share the collections.</a:t>
          </a:r>
          <a:endParaRPr lang="en-US"/>
        </a:p>
      </dgm:t>
    </dgm:pt>
    <dgm:pt modelId="{528BBC85-0D46-4FE4-8E36-E7E2A44ECBF1}" type="parTrans" cxnId="{31AB38D0-6570-4BAD-A124-1C0076F03A49}">
      <dgm:prSet/>
      <dgm:spPr/>
      <dgm:t>
        <a:bodyPr/>
        <a:lstStyle/>
        <a:p>
          <a:endParaRPr lang="en-US"/>
        </a:p>
      </dgm:t>
    </dgm:pt>
    <dgm:pt modelId="{B35819E3-E954-4311-A9AC-825C13801DF8}" type="sibTrans" cxnId="{31AB38D0-6570-4BAD-A124-1C0076F03A49}">
      <dgm:prSet/>
      <dgm:spPr/>
      <dgm:t>
        <a:bodyPr/>
        <a:lstStyle/>
        <a:p>
          <a:endParaRPr lang="en-US"/>
        </a:p>
      </dgm:t>
    </dgm:pt>
    <dgm:pt modelId="{8C0427B8-C027-418C-A454-A6EAA043F9B9}">
      <dgm:prSet/>
      <dgm:spPr/>
      <dgm:t>
        <a:bodyPr/>
        <a:lstStyle/>
        <a:p>
          <a:r>
            <a:rPr lang="en-US" b="1" i="0"/>
            <a:t>Continuous integration-</a:t>
          </a:r>
          <a:r>
            <a:rPr lang="en-US" b="0" i="0"/>
            <a:t>It can support continuous integration.</a:t>
          </a:r>
          <a:endParaRPr lang="en-US"/>
        </a:p>
      </dgm:t>
    </dgm:pt>
    <dgm:pt modelId="{4170C14F-A81F-4AF1-B680-22AB9D23BDBD}" type="parTrans" cxnId="{5A7D15ED-57A4-4880-BC67-39BA7702F46A}">
      <dgm:prSet/>
      <dgm:spPr/>
      <dgm:t>
        <a:bodyPr/>
        <a:lstStyle/>
        <a:p>
          <a:endParaRPr lang="en-US"/>
        </a:p>
      </dgm:t>
    </dgm:pt>
    <dgm:pt modelId="{3711AF99-DE51-4137-8A56-FAECABE44299}" type="sibTrans" cxnId="{5A7D15ED-57A4-4880-BC67-39BA7702F46A}">
      <dgm:prSet/>
      <dgm:spPr/>
      <dgm:t>
        <a:bodyPr/>
        <a:lstStyle/>
        <a:p>
          <a:endParaRPr lang="en-US"/>
        </a:p>
      </dgm:t>
    </dgm:pt>
    <dgm:pt modelId="{7AC2D2F4-1331-4052-A3B6-04FF2EC51079}" type="pres">
      <dgm:prSet presAssocID="{C9D1467D-E6F6-479C-8388-372F37E6F7C9}" presName="linear" presStyleCnt="0">
        <dgm:presLayoutVars>
          <dgm:animLvl val="lvl"/>
          <dgm:resizeHandles val="exact"/>
        </dgm:presLayoutVars>
      </dgm:prSet>
      <dgm:spPr/>
    </dgm:pt>
    <dgm:pt modelId="{3B1D2F43-A28B-4599-B1FF-CD8D2EAA7E44}" type="pres">
      <dgm:prSet presAssocID="{E8F9DC15-2028-4CE7-A6E6-24BA9A4C72EF}" presName="parentText" presStyleLbl="node1" presStyleIdx="0" presStyleCnt="2">
        <dgm:presLayoutVars>
          <dgm:chMax val="0"/>
          <dgm:bulletEnabled val="1"/>
        </dgm:presLayoutVars>
      </dgm:prSet>
      <dgm:spPr/>
    </dgm:pt>
    <dgm:pt modelId="{2207B602-3679-48D3-9450-F0FE1F907641}" type="pres">
      <dgm:prSet presAssocID="{B35819E3-E954-4311-A9AC-825C13801DF8}" presName="spacer" presStyleCnt="0"/>
      <dgm:spPr/>
    </dgm:pt>
    <dgm:pt modelId="{A0200A12-9D0C-491B-B75D-AB4BBFBEBEFE}" type="pres">
      <dgm:prSet presAssocID="{8C0427B8-C027-418C-A454-A6EAA043F9B9}" presName="parentText" presStyleLbl="node1" presStyleIdx="1" presStyleCnt="2">
        <dgm:presLayoutVars>
          <dgm:chMax val="0"/>
          <dgm:bulletEnabled val="1"/>
        </dgm:presLayoutVars>
      </dgm:prSet>
      <dgm:spPr/>
    </dgm:pt>
  </dgm:ptLst>
  <dgm:cxnLst>
    <dgm:cxn modelId="{471E7A07-D14C-450C-905D-2237B801F4D4}" type="presOf" srcId="{8C0427B8-C027-418C-A454-A6EAA043F9B9}" destId="{A0200A12-9D0C-491B-B75D-AB4BBFBEBEFE}" srcOrd="0" destOrd="0" presId="urn:microsoft.com/office/officeart/2005/8/layout/vList2"/>
    <dgm:cxn modelId="{2733403D-0DED-4A46-8B05-41D11466AF5F}" type="presOf" srcId="{C9D1467D-E6F6-479C-8388-372F37E6F7C9}" destId="{7AC2D2F4-1331-4052-A3B6-04FF2EC51079}" srcOrd="0" destOrd="0" presId="urn:microsoft.com/office/officeart/2005/8/layout/vList2"/>
    <dgm:cxn modelId="{31AB38D0-6570-4BAD-A124-1C0076F03A49}" srcId="{C9D1467D-E6F6-479C-8388-372F37E6F7C9}" destId="{E8F9DC15-2028-4CE7-A6E6-24BA9A4C72EF}" srcOrd="0" destOrd="0" parTransId="{528BBC85-0D46-4FE4-8E36-E7E2A44ECBF1}" sibTransId="{B35819E3-E954-4311-A9AC-825C13801DF8}"/>
    <dgm:cxn modelId="{FA94A8EC-E558-4847-BB8C-478B80B06D5A}" type="presOf" srcId="{E8F9DC15-2028-4CE7-A6E6-24BA9A4C72EF}" destId="{3B1D2F43-A28B-4599-B1FF-CD8D2EAA7E44}" srcOrd="0" destOrd="0" presId="urn:microsoft.com/office/officeart/2005/8/layout/vList2"/>
    <dgm:cxn modelId="{5A7D15ED-57A4-4880-BC67-39BA7702F46A}" srcId="{C9D1467D-E6F6-479C-8388-372F37E6F7C9}" destId="{8C0427B8-C027-418C-A454-A6EAA043F9B9}" srcOrd="1" destOrd="0" parTransId="{4170C14F-A81F-4AF1-B680-22AB9D23BDBD}" sibTransId="{3711AF99-DE51-4137-8A56-FAECABE44299}"/>
    <dgm:cxn modelId="{6173C1BC-66FE-454A-BEB2-67551C7065B1}" type="presParOf" srcId="{7AC2D2F4-1331-4052-A3B6-04FF2EC51079}" destId="{3B1D2F43-A28B-4599-B1FF-CD8D2EAA7E44}" srcOrd="0" destOrd="0" presId="urn:microsoft.com/office/officeart/2005/8/layout/vList2"/>
    <dgm:cxn modelId="{372B94AB-B51B-40D8-868C-9E68668A4CE0}" type="presParOf" srcId="{7AC2D2F4-1331-4052-A3B6-04FF2EC51079}" destId="{2207B602-3679-48D3-9450-F0FE1F907641}" srcOrd="1" destOrd="0" presId="urn:microsoft.com/office/officeart/2005/8/layout/vList2"/>
    <dgm:cxn modelId="{F72FB1AA-B339-4A78-BE7A-03097019D65A}" type="presParOf" srcId="{7AC2D2F4-1331-4052-A3B6-04FF2EC51079}" destId="{A0200A12-9D0C-491B-B75D-AB4BBFBEBEF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6CA2A-55AC-4F7C-9538-0CB07E0257A8}">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8E63BE-373A-444A-8834-04303335DD70}">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Example: A user or browser enters the HTTP request to the server; the server then returns the user response. This response includes the request status information and may consist of the requested material as well.</a:t>
          </a:r>
          <a:endParaRPr lang="en-US" sz="2300" kern="1200"/>
        </a:p>
      </dsp:txBody>
      <dsp:txXfrm>
        <a:off x="560236" y="832323"/>
        <a:ext cx="4149382" cy="2576345"/>
      </dsp:txXfrm>
    </dsp:sp>
    <dsp:sp modelId="{2351A867-F607-41F6-A4D3-225203912502}">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7AF6C-375C-4717-9636-7288210F6439}">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The most commonly used HTTP methods are GET, POST, PUT, PATCH, HEAD, DELETE, and OPTIONS.</a:t>
          </a:r>
          <a:endParaRPr lang="en-US" sz="2300" kern="1200"/>
        </a:p>
      </dsp:txBody>
      <dsp:txXfrm>
        <a:off x="5827635" y="832323"/>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66AFB-E03A-43C1-ACCA-0048F44DA891}">
      <dsp:nvSpPr>
        <dsp:cNvPr id="0" name=""/>
        <dsp:cNvSpPr/>
      </dsp:nvSpPr>
      <dsp:spPr>
        <a:xfrm>
          <a:off x="0" y="8318"/>
          <a:ext cx="6582555" cy="2510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a:t>Use Collections</a:t>
          </a:r>
          <a:r>
            <a:rPr lang="en-US" sz="2900" b="0" i="0" kern="1200"/>
            <a:t>-Postman allows users to build collections for their API-calls. Every set can create multiple requests and subfolders. It will help to organize the test suites.</a:t>
          </a:r>
          <a:endParaRPr lang="en-US" sz="2900" kern="1200"/>
        </a:p>
      </dsp:txBody>
      <dsp:txXfrm>
        <a:off x="122568" y="130886"/>
        <a:ext cx="6337419" cy="2265683"/>
      </dsp:txXfrm>
    </dsp:sp>
    <dsp:sp modelId="{DC14F8E5-2E18-40C7-BB8B-CEA5BE2A1B47}">
      <dsp:nvSpPr>
        <dsp:cNvPr id="0" name=""/>
        <dsp:cNvSpPr/>
      </dsp:nvSpPr>
      <dsp:spPr>
        <a:xfrm>
          <a:off x="0" y="2602659"/>
          <a:ext cx="6582555" cy="2510819"/>
        </a:xfrm>
        <a:prstGeom prst="roundRect">
          <a:avLst/>
        </a:prstGeom>
        <a:solidFill>
          <a:schemeClr val="accent2">
            <a:hueOff val="-1488843"/>
            <a:satOff val="-577"/>
            <a:lumOff val="7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a:t>Test development-</a:t>
          </a:r>
          <a:r>
            <a:rPr lang="en-US" sz="2900" b="0" i="0" kern="1200"/>
            <a:t> To test checkpoints, verification of successful HTTP response status shall be added to every API- calls.</a:t>
          </a:r>
          <a:endParaRPr lang="en-US" sz="2900" kern="1200"/>
        </a:p>
      </dsp:txBody>
      <dsp:txXfrm>
        <a:off x="122568" y="2725227"/>
        <a:ext cx="6337419" cy="22656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D2F43-A28B-4599-B1FF-CD8D2EAA7E44}">
      <dsp:nvSpPr>
        <dsp:cNvPr id="0" name=""/>
        <dsp:cNvSpPr/>
      </dsp:nvSpPr>
      <dsp:spPr>
        <a:xfrm>
          <a:off x="0" y="8316"/>
          <a:ext cx="6797675" cy="277055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Collaboration-</a:t>
          </a:r>
          <a:r>
            <a:rPr lang="en-US" sz="3200" b="0" i="0" kern="1200"/>
            <a:t> You can import or export collections and environments to enhance the sharing of files. You may also use a direct connection to share the collections.</a:t>
          </a:r>
          <a:endParaRPr lang="en-US" sz="3200" kern="1200"/>
        </a:p>
      </dsp:txBody>
      <dsp:txXfrm>
        <a:off x="135248" y="143564"/>
        <a:ext cx="6527179" cy="2500063"/>
      </dsp:txXfrm>
    </dsp:sp>
    <dsp:sp modelId="{A0200A12-9D0C-491B-B75D-AB4BBFBEBEFE}">
      <dsp:nvSpPr>
        <dsp:cNvPr id="0" name=""/>
        <dsp:cNvSpPr/>
      </dsp:nvSpPr>
      <dsp:spPr>
        <a:xfrm>
          <a:off x="0" y="2871036"/>
          <a:ext cx="6797675" cy="2770559"/>
        </a:xfrm>
        <a:prstGeom prst="roundRect">
          <a:avLst/>
        </a:prstGeom>
        <a:solidFill>
          <a:schemeClr val="accent5">
            <a:hueOff val="-1511056"/>
            <a:satOff val="577"/>
            <a:lumOff val="-7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Continuous integration-</a:t>
          </a:r>
          <a:r>
            <a:rPr lang="en-US" sz="3200" b="0" i="0" kern="1200"/>
            <a:t>It can support continuous integration.</a:t>
          </a:r>
          <a:endParaRPr lang="en-US" sz="3200" kern="1200"/>
        </a:p>
      </dsp:txBody>
      <dsp:txXfrm>
        <a:off x="135248" y="3006284"/>
        <a:ext cx="6527179" cy="25000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1572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209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241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396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68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633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361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833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697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6145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8336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4790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6" name="Rectangle 175">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1" name="Picture 1" descr="Network Technology Background">
            <a:extLst>
              <a:ext uri="{FF2B5EF4-FFF2-40B4-BE49-F238E27FC236}">
                <a16:creationId xmlns:a16="http://schemas.microsoft.com/office/drawing/2014/main" id="{6AA3DF02-D529-97F6-2558-15FA43CF5353}"/>
              </a:ext>
            </a:extLst>
          </p:cNvPr>
          <p:cNvPicPr>
            <a:picLocks noChangeAspect="1"/>
          </p:cNvPicPr>
          <p:nvPr/>
        </p:nvPicPr>
        <p:blipFill rotWithShape="1">
          <a:blip r:embed="rId2"/>
          <a:srcRect b="3434"/>
          <a:stretch/>
        </p:blipFill>
        <p:spPr>
          <a:xfrm>
            <a:off x="-1" y="10"/>
            <a:ext cx="12191999" cy="6857990"/>
          </a:xfrm>
          <a:prstGeom prst="rect">
            <a:avLst/>
          </a:prstGeom>
        </p:spPr>
      </p:pic>
      <p:sp>
        <p:nvSpPr>
          <p:cNvPr id="178" name="Rectangle 177">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E68F2F9-65F1-0A75-C757-5E589B634B50}"/>
              </a:ext>
            </a:extLst>
          </p:cNvPr>
          <p:cNvSpPr txBox="1"/>
          <p:nvPr/>
        </p:nvSpPr>
        <p:spPr>
          <a:xfrm>
            <a:off x="735791" y="3331444"/>
            <a:ext cx="6470692" cy="12293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200" spc="-50">
                <a:latin typeface="+mj-lt"/>
                <a:ea typeface="+mj-ea"/>
                <a:cs typeface="+mj-cs"/>
              </a:rPr>
              <a:t>           </a:t>
            </a:r>
          </a:p>
          <a:p>
            <a:pPr>
              <a:lnSpc>
                <a:spcPct val="90000"/>
              </a:lnSpc>
              <a:spcBef>
                <a:spcPct val="0"/>
              </a:spcBef>
              <a:spcAft>
                <a:spcPts val="600"/>
              </a:spcAft>
            </a:pPr>
            <a:r>
              <a:rPr lang="en-US" sz="2200" spc="-50">
                <a:latin typeface="+mj-lt"/>
                <a:ea typeface="+mj-ea"/>
                <a:cs typeface="+mj-cs"/>
              </a:rPr>
              <a:t>        </a:t>
            </a:r>
          </a:p>
          <a:p>
            <a:pPr>
              <a:lnSpc>
                <a:spcPct val="90000"/>
              </a:lnSpc>
              <a:spcBef>
                <a:spcPct val="0"/>
              </a:spcBef>
              <a:spcAft>
                <a:spcPts val="600"/>
              </a:spcAft>
            </a:pPr>
            <a:r>
              <a:rPr lang="en-US" sz="2200" spc="-50">
                <a:latin typeface="+mj-lt"/>
                <a:ea typeface="+mj-ea"/>
                <a:cs typeface="+mj-cs"/>
              </a:rPr>
              <a:t>              PostMan</a:t>
            </a:r>
          </a:p>
        </p:txBody>
      </p:sp>
      <p:cxnSp>
        <p:nvCxnSpPr>
          <p:cNvPr id="180" name="Straight Connector 179">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82"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12720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78E5B9E-833E-49BC-4688-D4F69843C1FC}"/>
              </a:ext>
            </a:extLst>
          </p:cNvPr>
          <p:cNvSpPr txBox="1"/>
          <p:nvPr/>
        </p:nvSpPr>
        <p:spPr>
          <a:xfrm>
            <a:off x="1097280" y="1086678"/>
            <a:ext cx="10027920" cy="3471467"/>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b="0" i="0">
                <a:solidFill>
                  <a:schemeClr val="tx1">
                    <a:lumMod val="75000"/>
                    <a:lumOff val="25000"/>
                  </a:schemeClr>
                </a:solidFill>
                <a:effectLst/>
              </a:rPr>
              <a:t>Postman is one of the most popular software testing tools which is used for API testing. With the help of this tool, developers can easily create, test, share, and document APIs.</a:t>
            </a:r>
            <a:endParaRPr lang="en-US">
              <a:solidFill>
                <a:schemeClr val="tx1">
                  <a:lumMod val="75000"/>
                  <a:lumOff val="25000"/>
                </a:schemeClr>
              </a:solidFill>
            </a:endParaRPr>
          </a:p>
        </p:txBody>
      </p:sp>
      <p:sp>
        <p:nvSpPr>
          <p:cNvPr id="3" name="TextBox 2">
            <a:extLst>
              <a:ext uri="{FF2B5EF4-FFF2-40B4-BE49-F238E27FC236}">
                <a16:creationId xmlns:a16="http://schemas.microsoft.com/office/drawing/2014/main" id="{B7E5AD3C-1EC3-33AA-FE60-2A23F26B2662}"/>
              </a:ext>
            </a:extLst>
          </p:cNvPr>
          <p:cNvSpPr txBox="1"/>
          <p:nvPr/>
        </p:nvSpPr>
        <p:spPr>
          <a:xfrm>
            <a:off x="2164080" y="2336800"/>
            <a:ext cx="6289040" cy="1554272"/>
          </a:xfrm>
          <a:prstGeom prst="rect">
            <a:avLst/>
          </a:prstGeom>
          <a:noFill/>
        </p:spPr>
        <p:txBody>
          <a:bodyPr wrap="square" rtlCol="0">
            <a:spAutoFit/>
          </a:bodyPr>
          <a:lstStyle/>
          <a:p>
            <a:pPr>
              <a:spcAft>
                <a:spcPts val="600"/>
              </a:spcAft>
            </a:pPr>
            <a:r>
              <a:rPr lang="en-US" b="0" i="0" dirty="0">
                <a:solidFill>
                  <a:srgbClr val="000000"/>
                </a:solidFill>
                <a:effectLst/>
                <a:latin typeface="inter-regular"/>
              </a:rPr>
              <a:t>Postman is a standalone software testing API (Application Programming Interface) platform to build, test, design, modify, and document APIs. It is a simple Graphic User Interface for sending and viewing HTTP requests and responses.</a:t>
            </a:r>
          </a:p>
          <a:p>
            <a:pPr>
              <a:spcAft>
                <a:spcPts val="600"/>
              </a:spcAft>
            </a:pPr>
            <a:endParaRPr lang="en-IN" dirty="0"/>
          </a:p>
        </p:txBody>
      </p:sp>
    </p:spTree>
    <p:extLst>
      <p:ext uri="{BB962C8B-B14F-4D97-AF65-F5344CB8AC3E}">
        <p14:creationId xmlns:p14="http://schemas.microsoft.com/office/powerpoint/2010/main" val="69593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78F2553-EAC8-0017-7521-17D48F5D235E}"/>
              </a:ext>
            </a:extLst>
          </p:cNvPr>
          <p:cNvSpPr txBox="1"/>
          <p:nvPr/>
        </p:nvSpPr>
        <p:spPr>
          <a:xfrm>
            <a:off x="5301798" y="963507"/>
            <a:ext cx="5968181" cy="4938851"/>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b="0" i="0">
                <a:solidFill>
                  <a:schemeClr val="tx1">
                    <a:lumMod val="75000"/>
                    <a:lumOff val="25000"/>
                  </a:schemeClr>
                </a:solidFill>
                <a:effectLst/>
              </a:rPr>
              <a:t>In this tool, nearly any functionality that any developer may need is embedded. This tool has the ability to make various types of HTTP requests like GET, POST, PUT, PATCH, and convert the API to code for languages like JavaScript and Python.</a:t>
            </a:r>
          </a:p>
          <a:p>
            <a:pPr>
              <a:spcAft>
                <a:spcPts val="600"/>
              </a:spcAft>
              <a:buFont typeface="Calibri" panose="020F0502020204030204" pitchFamily="34" charset="0"/>
            </a:pPr>
            <a:endParaRPr lang="en-US">
              <a:solidFill>
                <a:schemeClr val="tx1">
                  <a:lumMod val="75000"/>
                  <a:lumOff val="25000"/>
                </a:schemeClr>
              </a:solidFill>
            </a:endParaRPr>
          </a:p>
        </p:txBody>
      </p:sp>
      <p:pic>
        <p:nvPicPr>
          <p:cNvPr id="1026" name="Picture 2" descr="Postman API Platform | Sign Up for Free">
            <a:extLst>
              <a:ext uri="{FF2B5EF4-FFF2-40B4-BE49-F238E27FC236}">
                <a16:creationId xmlns:a16="http://schemas.microsoft.com/office/drawing/2014/main" id="{C475B612-F2C7-936F-93F1-A5F1E24D1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614" y="2179686"/>
            <a:ext cx="2151103" cy="22218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6D44E0-F80F-F705-2EF5-43AE9290462B}"/>
              </a:ext>
            </a:extLst>
          </p:cNvPr>
          <p:cNvSpPr txBox="1"/>
          <p:nvPr/>
        </p:nvSpPr>
        <p:spPr>
          <a:xfrm>
            <a:off x="6431280" y="4401544"/>
            <a:ext cx="4561840" cy="1754326"/>
          </a:xfrm>
          <a:prstGeom prst="rect">
            <a:avLst/>
          </a:prstGeom>
          <a:noFill/>
        </p:spPr>
        <p:txBody>
          <a:bodyPr wrap="square" rtlCol="0">
            <a:spAutoFit/>
          </a:bodyPr>
          <a:lstStyle/>
          <a:p>
            <a:r>
              <a:rPr lang="en-US" b="0" i="0" dirty="0">
                <a:solidFill>
                  <a:srgbClr val="000000"/>
                </a:solidFill>
                <a:effectLst/>
                <a:latin typeface="inter-regular"/>
              </a:rPr>
              <a:t>While using Postman, for testing purposes, one doesn't need to write any HTTP client network code. Instead, we build test suites called collections and let Postman interact with the API.</a:t>
            </a:r>
          </a:p>
          <a:p>
            <a:endParaRPr lang="en-IN" dirty="0"/>
          </a:p>
        </p:txBody>
      </p:sp>
    </p:spTree>
    <p:extLst>
      <p:ext uri="{BB962C8B-B14F-4D97-AF65-F5344CB8AC3E}">
        <p14:creationId xmlns:p14="http://schemas.microsoft.com/office/powerpoint/2010/main" val="87279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F272A9-7359-4EC4-629A-6BBB848732FB}"/>
              </a:ext>
            </a:extLst>
          </p:cNvPr>
          <p:cNvSpPr txBox="1"/>
          <p:nvPr/>
        </p:nvSpPr>
        <p:spPr>
          <a:xfrm>
            <a:off x="2133600" y="933450"/>
            <a:ext cx="8343900" cy="800219"/>
          </a:xfrm>
          <a:prstGeom prst="rect">
            <a:avLst/>
          </a:prstGeom>
          <a:noFill/>
        </p:spPr>
        <p:txBody>
          <a:bodyPr wrap="square" rtlCol="0">
            <a:spAutoFit/>
          </a:bodyPr>
          <a:lstStyle/>
          <a:p>
            <a:r>
              <a:rPr lang="en-IN" b="0" i="0" dirty="0">
                <a:solidFill>
                  <a:srgbClr val="610B38"/>
                </a:solidFill>
                <a:effectLst/>
                <a:latin typeface="erdana"/>
              </a:rPr>
              <a:t>             </a:t>
            </a:r>
            <a:r>
              <a:rPr lang="en-IN" sz="2800" b="0" i="0" dirty="0">
                <a:solidFill>
                  <a:schemeClr val="accent1"/>
                </a:solidFill>
                <a:effectLst/>
                <a:latin typeface="Elephant Pro" panose="00000500000000000000" pitchFamily="2" charset="0"/>
              </a:rPr>
              <a:t>Terminologies Related to Postman</a:t>
            </a:r>
          </a:p>
          <a:p>
            <a:endParaRPr lang="en-IN" dirty="0"/>
          </a:p>
        </p:txBody>
      </p:sp>
      <p:sp>
        <p:nvSpPr>
          <p:cNvPr id="3" name="TextBox 2">
            <a:extLst>
              <a:ext uri="{FF2B5EF4-FFF2-40B4-BE49-F238E27FC236}">
                <a16:creationId xmlns:a16="http://schemas.microsoft.com/office/drawing/2014/main" id="{7C854CA9-2C0E-76B3-DF72-F751319C8318}"/>
              </a:ext>
            </a:extLst>
          </p:cNvPr>
          <p:cNvSpPr txBox="1"/>
          <p:nvPr/>
        </p:nvSpPr>
        <p:spPr>
          <a:xfrm>
            <a:off x="1463040" y="2763520"/>
            <a:ext cx="9956800" cy="923330"/>
          </a:xfrm>
          <a:prstGeom prst="rect">
            <a:avLst/>
          </a:prstGeom>
          <a:noFill/>
        </p:spPr>
        <p:txBody>
          <a:bodyPr wrap="square" rtlCol="0">
            <a:spAutoFit/>
          </a:bodyPr>
          <a:lstStyle/>
          <a:p>
            <a:r>
              <a:rPr lang="en-US" b="0" i="0" dirty="0">
                <a:solidFill>
                  <a:srgbClr val="333333"/>
                </a:solidFill>
                <a:effectLst/>
                <a:latin typeface="inter-regular"/>
              </a:rPr>
              <a:t>Application Programming Interface (API) is software that acts as an intermediary for two apps to communicate with each other. We use APIs whenever we use an application like Twitter, Facebook, sending text messages, or checking the weather over the phone.</a:t>
            </a:r>
            <a:endParaRPr lang="en-IN" dirty="0"/>
          </a:p>
        </p:txBody>
      </p:sp>
      <p:sp>
        <p:nvSpPr>
          <p:cNvPr id="4" name="TextBox 3">
            <a:extLst>
              <a:ext uri="{FF2B5EF4-FFF2-40B4-BE49-F238E27FC236}">
                <a16:creationId xmlns:a16="http://schemas.microsoft.com/office/drawing/2014/main" id="{84477F91-4FFB-D3A6-E9F4-FB329EDDD0BF}"/>
              </a:ext>
            </a:extLst>
          </p:cNvPr>
          <p:cNvSpPr txBox="1"/>
          <p:nvPr/>
        </p:nvSpPr>
        <p:spPr>
          <a:xfrm>
            <a:off x="579120" y="1971040"/>
            <a:ext cx="3444240" cy="861774"/>
          </a:xfrm>
          <a:prstGeom prst="rect">
            <a:avLst/>
          </a:prstGeom>
          <a:noFill/>
        </p:spPr>
        <p:txBody>
          <a:bodyPr wrap="square" rtlCol="0">
            <a:spAutoFit/>
          </a:bodyPr>
          <a:lstStyle/>
          <a:p>
            <a:r>
              <a:rPr lang="en-IN" b="0" i="0" dirty="0">
                <a:solidFill>
                  <a:srgbClr val="610B4B"/>
                </a:solidFill>
                <a:effectLst/>
                <a:latin typeface="erdana"/>
              </a:rPr>
              <a:t>      </a:t>
            </a:r>
            <a:r>
              <a:rPr lang="en-IN" sz="3200" b="0" i="0" dirty="0">
                <a:solidFill>
                  <a:srgbClr val="610B4B"/>
                </a:solidFill>
                <a:effectLst/>
                <a:latin typeface="Eras Bold ITC" panose="020B0907030504020204" pitchFamily="34" charset="0"/>
              </a:rPr>
              <a:t>API</a:t>
            </a:r>
          </a:p>
          <a:p>
            <a:endParaRPr lang="en-IN" dirty="0"/>
          </a:p>
        </p:txBody>
      </p:sp>
      <p:sp>
        <p:nvSpPr>
          <p:cNvPr id="5" name="TextBox 4">
            <a:extLst>
              <a:ext uri="{FF2B5EF4-FFF2-40B4-BE49-F238E27FC236}">
                <a16:creationId xmlns:a16="http://schemas.microsoft.com/office/drawing/2014/main" id="{E59023B7-3798-E6E2-CF16-AFE083FE96A6}"/>
              </a:ext>
            </a:extLst>
          </p:cNvPr>
          <p:cNvSpPr txBox="1"/>
          <p:nvPr/>
        </p:nvSpPr>
        <p:spPr>
          <a:xfrm>
            <a:off x="914400" y="4338320"/>
            <a:ext cx="2448560" cy="984885"/>
          </a:xfrm>
          <a:prstGeom prst="rect">
            <a:avLst/>
          </a:prstGeom>
          <a:noFill/>
        </p:spPr>
        <p:txBody>
          <a:bodyPr wrap="square" rtlCol="0">
            <a:spAutoFit/>
          </a:bodyPr>
          <a:lstStyle/>
          <a:p>
            <a:r>
              <a:rPr lang="en-IN" sz="4000" b="0" i="0" dirty="0">
                <a:solidFill>
                  <a:srgbClr val="610B4B"/>
                </a:solidFill>
                <a:effectLst/>
                <a:latin typeface="Eras Bold ITC" panose="020B0907030504020204" pitchFamily="34" charset="0"/>
              </a:rPr>
              <a:t>HTTP</a:t>
            </a:r>
          </a:p>
          <a:p>
            <a:endParaRPr lang="en-IN" dirty="0"/>
          </a:p>
        </p:txBody>
      </p:sp>
      <p:sp>
        <p:nvSpPr>
          <p:cNvPr id="6" name="TextBox 5">
            <a:extLst>
              <a:ext uri="{FF2B5EF4-FFF2-40B4-BE49-F238E27FC236}">
                <a16:creationId xmlns:a16="http://schemas.microsoft.com/office/drawing/2014/main" id="{3A439A9E-6BEA-C537-5F35-AE42BB04474E}"/>
              </a:ext>
            </a:extLst>
          </p:cNvPr>
          <p:cNvSpPr txBox="1"/>
          <p:nvPr/>
        </p:nvSpPr>
        <p:spPr>
          <a:xfrm>
            <a:off x="2447925" y="5038725"/>
            <a:ext cx="9258300" cy="923330"/>
          </a:xfrm>
          <a:prstGeom prst="rect">
            <a:avLst/>
          </a:prstGeom>
          <a:noFill/>
        </p:spPr>
        <p:txBody>
          <a:bodyPr wrap="square" rtlCol="0">
            <a:spAutoFit/>
          </a:bodyPr>
          <a:lstStyle/>
          <a:p>
            <a:r>
              <a:rPr lang="en-US" b="0" i="0" dirty="0">
                <a:solidFill>
                  <a:srgbClr val="333333"/>
                </a:solidFill>
                <a:effectLst/>
                <a:latin typeface="inter-regular"/>
              </a:rPr>
              <a:t>HTTP (Hypertext Transfer Protocol) is the collection of rules for the transmission of data on the World Wide Web, like graphic images, text, video, sound, and other multimedia data. The Web users implicitly make use of HTTP as soon as they open their Web browser.</a:t>
            </a:r>
            <a:endParaRPr lang="en-IN" dirty="0"/>
          </a:p>
        </p:txBody>
      </p:sp>
    </p:spTree>
    <p:extLst>
      <p:ext uri="{BB962C8B-B14F-4D97-AF65-F5344CB8AC3E}">
        <p14:creationId xmlns:p14="http://schemas.microsoft.com/office/powerpoint/2010/main" val="368080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extBox 1">
            <a:extLst>
              <a:ext uri="{FF2B5EF4-FFF2-40B4-BE49-F238E27FC236}">
                <a16:creationId xmlns:a16="http://schemas.microsoft.com/office/drawing/2014/main" id="{A005F90C-EF4D-BED5-7975-6854B6A66D16}"/>
              </a:ext>
            </a:extLst>
          </p:cNvPr>
          <p:cNvGraphicFramePr/>
          <p:nvPr>
            <p:extLst>
              <p:ext uri="{D42A27DB-BD31-4B8C-83A1-F6EECF244321}">
                <p14:modId xmlns:p14="http://schemas.microsoft.com/office/powerpoint/2010/main" val="416278471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94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22B207-E784-6DBD-B7AE-F236FB67400C}"/>
              </a:ext>
            </a:extLst>
          </p:cNvPr>
          <p:cNvSpPr txBox="1"/>
          <p:nvPr/>
        </p:nvSpPr>
        <p:spPr>
          <a:xfrm>
            <a:off x="2275840" y="568960"/>
            <a:ext cx="5557520" cy="1846659"/>
          </a:xfrm>
          <a:prstGeom prst="rect">
            <a:avLst/>
          </a:prstGeom>
          <a:noFill/>
        </p:spPr>
        <p:txBody>
          <a:bodyPr wrap="square" rtlCol="0">
            <a:spAutoFit/>
          </a:bodyPr>
          <a:lstStyle/>
          <a:p>
            <a:r>
              <a:rPr lang="en-IN" b="0" i="0">
                <a:solidFill>
                  <a:srgbClr val="610B38"/>
                </a:solidFill>
                <a:effectLst/>
                <a:latin typeface="erdana"/>
              </a:rPr>
              <a:t>          </a:t>
            </a:r>
            <a:r>
              <a:rPr lang="en-IN" sz="8000" b="0" i="0">
                <a:solidFill>
                  <a:schemeClr val="accent4">
                    <a:lumMod val="60000"/>
                    <a:lumOff val="40000"/>
                  </a:schemeClr>
                </a:solidFill>
                <a:effectLst/>
                <a:latin typeface="Felix Titling" panose="04060505060202020A04" pitchFamily="82" charset="0"/>
              </a:rPr>
              <a:t>U</a:t>
            </a:r>
            <a:r>
              <a:rPr lang="en-IN" sz="2800" b="0" i="0">
                <a:solidFill>
                  <a:schemeClr val="accent4">
                    <a:lumMod val="60000"/>
                    <a:lumOff val="40000"/>
                  </a:schemeClr>
                </a:solidFill>
                <a:effectLst/>
                <a:latin typeface="Felix Titling" panose="04060505060202020A04" pitchFamily="82" charset="0"/>
              </a:rPr>
              <a:t>sage of </a:t>
            </a:r>
            <a:r>
              <a:rPr lang="en-IN" sz="9600" b="0" i="0">
                <a:solidFill>
                  <a:schemeClr val="accent4">
                    <a:lumMod val="60000"/>
                    <a:lumOff val="40000"/>
                  </a:schemeClr>
                </a:solidFill>
                <a:effectLst/>
                <a:latin typeface="Felix Titling" panose="04060505060202020A04" pitchFamily="82" charset="0"/>
              </a:rPr>
              <a:t>P</a:t>
            </a:r>
            <a:r>
              <a:rPr lang="en-IN" sz="2800" b="0" i="0">
                <a:solidFill>
                  <a:schemeClr val="accent4">
                    <a:lumMod val="60000"/>
                    <a:lumOff val="40000"/>
                  </a:schemeClr>
                </a:solidFill>
                <a:effectLst/>
                <a:latin typeface="Felix Titling" panose="04060505060202020A04" pitchFamily="82" charset="0"/>
              </a:rPr>
              <a:t>ostman</a:t>
            </a:r>
          </a:p>
          <a:p>
            <a:r>
              <a:rPr lang="en-IN"/>
              <a:t>   </a:t>
            </a:r>
            <a:endParaRPr lang="en-IN" dirty="0"/>
          </a:p>
        </p:txBody>
      </p:sp>
      <p:sp>
        <p:nvSpPr>
          <p:cNvPr id="3" name="TextBox 2">
            <a:extLst>
              <a:ext uri="{FF2B5EF4-FFF2-40B4-BE49-F238E27FC236}">
                <a16:creationId xmlns:a16="http://schemas.microsoft.com/office/drawing/2014/main" id="{B8010FA8-BE07-81BF-8B66-51E23DD66D63}"/>
              </a:ext>
            </a:extLst>
          </p:cNvPr>
          <p:cNvSpPr txBox="1"/>
          <p:nvPr/>
        </p:nvSpPr>
        <p:spPr>
          <a:xfrm>
            <a:off x="1362075" y="2019300"/>
            <a:ext cx="9858375" cy="646331"/>
          </a:xfrm>
          <a:prstGeom prst="rect">
            <a:avLst/>
          </a:prstGeom>
          <a:noFill/>
        </p:spPr>
        <p:txBody>
          <a:bodyPr wrap="square" rtlCol="0">
            <a:spAutoFit/>
          </a:bodyPr>
          <a:lstStyle/>
          <a:p>
            <a:r>
              <a:rPr lang="en-US" b="0" i="0" dirty="0">
                <a:solidFill>
                  <a:srgbClr val="333333"/>
                </a:solidFill>
                <a:effectLst/>
                <a:latin typeface="inter-regular"/>
              </a:rPr>
              <a:t>Postman is based on a wide range of extremely user-friendly power tools. For more than 8 million users, Postman has become a tool of convenience. Following are the reasons why Postman is used:</a:t>
            </a:r>
            <a:endParaRPr lang="en-IN" dirty="0"/>
          </a:p>
        </p:txBody>
      </p:sp>
      <p:sp>
        <p:nvSpPr>
          <p:cNvPr id="4" name="TextBox 3">
            <a:extLst>
              <a:ext uri="{FF2B5EF4-FFF2-40B4-BE49-F238E27FC236}">
                <a16:creationId xmlns:a16="http://schemas.microsoft.com/office/drawing/2014/main" id="{F0803EE1-11B9-51E0-CDF4-731474DAC672}"/>
              </a:ext>
            </a:extLst>
          </p:cNvPr>
          <p:cNvSpPr txBox="1"/>
          <p:nvPr/>
        </p:nvSpPr>
        <p:spPr>
          <a:xfrm>
            <a:off x="1876425" y="3865959"/>
            <a:ext cx="9533255" cy="2769989"/>
          </a:xfrm>
          <a:prstGeom prst="rect">
            <a:avLst/>
          </a:prstGeom>
          <a:noFill/>
        </p:spPr>
        <p:txBody>
          <a:bodyPr wrap="square" rtlCol="0">
            <a:spAutoFit/>
          </a:bodyPr>
          <a:lstStyle/>
          <a:p>
            <a:pPr lvl="4" algn="just">
              <a:buFont typeface="+mj-lt"/>
              <a:buAutoNum type="arabicPeriod"/>
            </a:pPr>
            <a:r>
              <a:rPr lang="en-US" sz="2800" b="1" i="0" dirty="0">
                <a:solidFill>
                  <a:srgbClr val="000000"/>
                </a:solidFill>
                <a:effectLst/>
                <a:latin typeface="inter-bold"/>
              </a:rPr>
              <a:t>Accessibility-</a:t>
            </a:r>
            <a:r>
              <a:rPr lang="en-US" sz="2800" b="0" i="0" dirty="0">
                <a:solidFill>
                  <a:srgbClr val="000000"/>
                </a:solidFill>
                <a:effectLst/>
                <a:latin typeface="inter-regular"/>
              </a:rPr>
              <a:t> One can use it anywhere after installing Postman into the device by simply logging in to the account.</a:t>
            </a:r>
          </a:p>
          <a:p>
            <a:pPr algn="just"/>
            <a:endParaRPr lang="en-US" b="0" i="0" dirty="0">
              <a:solidFill>
                <a:srgbClr val="000000"/>
              </a:solidFill>
              <a:effectLst/>
              <a:latin typeface="inter-regular"/>
            </a:endParaRPr>
          </a:p>
          <a:p>
            <a:pPr algn="just">
              <a:buFont typeface="+mj-lt"/>
              <a:buAutoNum type="arabicPeriod"/>
            </a:pPr>
            <a:endParaRPr lang="en-US" b="0" i="0" dirty="0">
              <a:solidFill>
                <a:srgbClr val="000000"/>
              </a:solidFill>
              <a:effectLst/>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63807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extBox 1">
            <a:extLst>
              <a:ext uri="{FF2B5EF4-FFF2-40B4-BE49-F238E27FC236}">
                <a16:creationId xmlns:a16="http://schemas.microsoft.com/office/drawing/2014/main" id="{55F2C1A9-1D51-7BBB-F69D-9E49AC9EFAEF}"/>
              </a:ext>
            </a:extLst>
          </p:cNvPr>
          <p:cNvGraphicFramePr/>
          <p:nvPr>
            <p:extLst>
              <p:ext uri="{D42A27DB-BD31-4B8C-83A1-F6EECF244321}">
                <p14:modId xmlns:p14="http://schemas.microsoft.com/office/powerpoint/2010/main" val="3780558510"/>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753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0">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F5D34F6C-CB2A-5BA0-3FC8-89629FA6A9FA}"/>
              </a:ext>
            </a:extLst>
          </p:cNvPr>
          <p:cNvSpPr txBox="1"/>
          <p:nvPr/>
        </p:nvSpPr>
        <p:spPr>
          <a:xfrm>
            <a:off x="1096963" y="2675694"/>
            <a:ext cx="10058400" cy="3193294"/>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b="1" i="0">
                <a:solidFill>
                  <a:schemeClr val="tx1">
                    <a:lumMod val="75000"/>
                    <a:lumOff val="25000"/>
                  </a:schemeClr>
                </a:solidFill>
                <a:effectLst/>
              </a:rPr>
              <a:t>Automation Testing-</a:t>
            </a:r>
            <a:r>
              <a:rPr lang="en-US" b="0" i="0">
                <a:solidFill>
                  <a:schemeClr val="tx1">
                    <a:lumMod val="75000"/>
                    <a:lumOff val="25000"/>
                  </a:schemeClr>
                </a:solidFill>
                <a:effectLst/>
              </a:rPr>
              <a:t>Tests can be performed in several repetitions or iterations by using the Collection Runner or Newman, which saves time for repeated tests.</a:t>
            </a:r>
          </a:p>
          <a:p>
            <a:pPr>
              <a:spcAft>
                <a:spcPts val="600"/>
              </a:spcAft>
              <a:buFont typeface="Calibri" panose="020F0502020204030204" pitchFamily="34" charset="0"/>
            </a:pPr>
            <a:r>
              <a:rPr lang="en-US" b="1" i="0">
                <a:solidFill>
                  <a:schemeClr val="tx1">
                    <a:lumMod val="75000"/>
                    <a:lumOff val="25000"/>
                  </a:schemeClr>
                </a:solidFill>
                <a:effectLst/>
              </a:rPr>
              <a:t>Creating Environments-</a:t>
            </a:r>
            <a:r>
              <a:rPr lang="en-US" b="0" i="0">
                <a:solidFill>
                  <a:schemeClr val="tx1">
                    <a:lumMod val="75000"/>
                    <a:lumOff val="25000"/>
                  </a:schemeClr>
                </a:solidFill>
                <a:effectLst/>
              </a:rPr>
              <a:t> The design of multiple environments results in less replication of tests as one can use the same collection but for a different setting.</a:t>
            </a:r>
          </a:p>
          <a:p>
            <a:pPr>
              <a:spcAft>
                <a:spcPts val="600"/>
              </a:spcAft>
              <a:buFont typeface="Calibri" panose="020F0502020204030204" pitchFamily="34" charset="0"/>
            </a:pPr>
            <a:r>
              <a:rPr lang="en-US" b="1" i="0">
                <a:solidFill>
                  <a:schemeClr val="tx1">
                    <a:lumMod val="75000"/>
                    <a:lumOff val="25000"/>
                  </a:schemeClr>
                </a:solidFill>
                <a:effectLst/>
              </a:rPr>
              <a:t>Debugging-</a:t>
            </a:r>
            <a:r>
              <a:rPr lang="en-US" b="0" i="0">
                <a:solidFill>
                  <a:schemeClr val="tx1">
                    <a:lumMod val="75000"/>
                    <a:lumOff val="25000"/>
                  </a:schemeClr>
                </a:solidFill>
                <a:effectLst/>
              </a:rPr>
              <a:t> To effectively debug the tests, the postman console helps to track what data is being retrieved.</a:t>
            </a:r>
          </a:p>
          <a:p>
            <a:pPr>
              <a:spcAft>
                <a:spcPts val="600"/>
              </a:spcAft>
              <a:buFont typeface="Calibri" panose="020F0502020204030204" pitchFamily="34" charset="0"/>
            </a:pPr>
            <a:endParaRPr lang="en-US">
              <a:solidFill>
                <a:schemeClr val="tx1">
                  <a:lumMod val="75000"/>
                  <a:lumOff val="25000"/>
                </a:schemeClr>
              </a:solidFill>
            </a:endParaRPr>
          </a:p>
        </p:txBody>
      </p:sp>
      <p:sp>
        <p:nvSpPr>
          <p:cNvPr id="21" name="Rectangle 14">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531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extBox 1">
            <a:extLst>
              <a:ext uri="{FF2B5EF4-FFF2-40B4-BE49-F238E27FC236}">
                <a16:creationId xmlns:a16="http://schemas.microsoft.com/office/drawing/2014/main" id="{0CE5FEAA-8B00-5660-7DFB-7BFA0510C663}"/>
              </a:ext>
            </a:extLst>
          </p:cNvPr>
          <p:cNvGraphicFramePr/>
          <p:nvPr>
            <p:extLst>
              <p:ext uri="{D42A27DB-BD31-4B8C-83A1-F6EECF244321}">
                <p14:modId xmlns:p14="http://schemas.microsoft.com/office/powerpoint/2010/main" val="52114302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84705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Postman</Template>
  <TotalTime>6</TotalTime>
  <Words>553</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Calibri</vt:lpstr>
      <vt:lpstr>Calibri Light</vt:lpstr>
      <vt:lpstr>Elephant Pro</vt:lpstr>
      <vt:lpstr>Eras Bold ITC</vt:lpstr>
      <vt:lpstr>erdana</vt:lpstr>
      <vt:lpstr>Felix Titling</vt:lpstr>
      <vt:lpstr>inter-bold</vt:lpstr>
      <vt:lpstr>inter-regular</vt:lpstr>
      <vt:lpstr>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Kusuma Kalagarla</dc:creator>
  <cp:lastModifiedBy>Sai Krishna Kumar Komma</cp:lastModifiedBy>
  <cp:revision>2</cp:revision>
  <dcterms:created xsi:type="dcterms:W3CDTF">2022-08-03T18:45:12Z</dcterms:created>
  <dcterms:modified xsi:type="dcterms:W3CDTF">2022-08-04T06:11:24Z</dcterms:modified>
</cp:coreProperties>
</file>