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56" r:id="rId3"/>
    <p:sldId id="257" r:id="rId4"/>
    <p:sldId id="258" r:id="rId5"/>
    <p:sldId id="259" r:id="rId6"/>
    <p:sldId id="261" r:id="rId7"/>
    <p:sldId id="262" r:id="rId8"/>
    <p:sldId id="263" r:id="rId9"/>
    <p:sldId id="264" r:id="rId10"/>
    <p:sldId id="268" r:id="rId11"/>
    <p:sldId id="269" r:id="rId12"/>
    <p:sldId id="265" r:id="rId13"/>
    <p:sldId id="266" r:id="rId14"/>
    <p:sldId id="267"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3661905-602B-4353-875E-7D6EEDC6A2D3}">
          <p14:sldIdLst>
            <p14:sldId id="270"/>
            <p14:sldId id="256"/>
            <p14:sldId id="257"/>
            <p14:sldId id="258"/>
            <p14:sldId id="259"/>
            <p14:sldId id="261"/>
            <p14:sldId id="262"/>
            <p14:sldId id="263"/>
            <p14:sldId id="264"/>
            <p14:sldId id="268"/>
            <p14:sldId id="269"/>
            <p14:sldId id="265"/>
            <p14:sldId id="266"/>
            <p14:sldId id="267"/>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0D30C3-7260-4414-AA13-626B463DE12F}" v="4" dt="2022-06-27T12:55:17.2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85" autoAdjust="0"/>
    <p:restoredTop sz="94660"/>
  </p:normalViewPr>
  <p:slideViewPr>
    <p:cSldViewPr snapToGrid="0">
      <p:cViewPr varScale="1">
        <p:scale>
          <a:sx n="63" d="100"/>
          <a:sy n="63" d="100"/>
        </p:scale>
        <p:origin x="6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Govinda Sarma Lanka" userId="f6d569f4-c29d-4d8c-9614-adf7357ecacd" providerId="ADAL" clId="{3F0D30C3-7260-4414-AA13-626B463DE12F}"/>
    <pc:docChg chg="custSel addSld delSld modSld sldOrd addSection delSection modSection">
      <pc:chgData name="Ganesh Govinda Sarma Lanka" userId="f6d569f4-c29d-4d8c-9614-adf7357ecacd" providerId="ADAL" clId="{3F0D30C3-7260-4414-AA13-626B463DE12F}" dt="2022-06-27T12:55:56.693" v="68" actId="1076"/>
      <pc:docMkLst>
        <pc:docMk/>
      </pc:docMkLst>
      <pc:sldChg chg="modSp ord">
        <pc:chgData name="Ganesh Govinda Sarma Lanka" userId="f6d569f4-c29d-4d8c-9614-adf7357ecacd" providerId="ADAL" clId="{3F0D30C3-7260-4414-AA13-626B463DE12F}" dt="2022-06-27T12:53:00.915" v="32"/>
        <pc:sldMkLst>
          <pc:docMk/>
          <pc:sldMk cId="3383616826" sldId="256"/>
        </pc:sldMkLst>
        <pc:spChg chg="mod">
          <ac:chgData name="Ganesh Govinda Sarma Lanka" userId="f6d569f4-c29d-4d8c-9614-adf7357ecacd" providerId="ADAL" clId="{3F0D30C3-7260-4414-AA13-626B463DE12F}" dt="2022-06-27T11:41:02.230" v="0" actId="20577"/>
          <ac:spMkLst>
            <pc:docMk/>
            <pc:sldMk cId="3383616826" sldId="256"/>
            <ac:spMk id="3" creationId="{47D801CC-180F-AA45-F160-51B37AB302B5}"/>
          </ac:spMkLst>
        </pc:spChg>
      </pc:sldChg>
      <pc:sldChg chg="delSp new del mod modClrScheme chgLayout">
        <pc:chgData name="Ganesh Govinda Sarma Lanka" userId="f6d569f4-c29d-4d8c-9614-adf7357ecacd" providerId="ADAL" clId="{3F0D30C3-7260-4414-AA13-626B463DE12F}" dt="2022-06-27T11:59:47.574" v="6" actId="2696"/>
        <pc:sldMkLst>
          <pc:docMk/>
          <pc:sldMk cId="1616975910" sldId="270"/>
        </pc:sldMkLst>
        <pc:spChg chg="del">
          <ac:chgData name="Ganesh Govinda Sarma Lanka" userId="f6d569f4-c29d-4d8c-9614-adf7357ecacd" providerId="ADAL" clId="{3F0D30C3-7260-4414-AA13-626B463DE12F}" dt="2022-06-27T11:58:15.217" v="2" actId="700"/>
          <ac:spMkLst>
            <pc:docMk/>
            <pc:sldMk cId="1616975910" sldId="270"/>
            <ac:spMk id="2" creationId="{8C2B0BCC-E7EB-A893-A7A1-7277E82366F7}"/>
          </ac:spMkLst>
        </pc:spChg>
        <pc:spChg chg="del">
          <ac:chgData name="Ganesh Govinda Sarma Lanka" userId="f6d569f4-c29d-4d8c-9614-adf7357ecacd" providerId="ADAL" clId="{3F0D30C3-7260-4414-AA13-626B463DE12F}" dt="2022-06-27T11:58:15.217" v="2" actId="700"/>
          <ac:spMkLst>
            <pc:docMk/>
            <pc:sldMk cId="1616975910" sldId="270"/>
            <ac:spMk id="3" creationId="{BB7C3E04-0312-38BF-2798-63B8A7D75C5D}"/>
          </ac:spMkLst>
        </pc:spChg>
      </pc:sldChg>
      <pc:sldChg chg="addSp modSp new mod ord">
        <pc:chgData name="Ganesh Govinda Sarma Lanka" userId="f6d569f4-c29d-4d8c-9614-adf7357ecacd" providerId="ADAL" clId="{3F0D30C3-7260-4414-AA13-626B463DE12F}" dt="2022-06-27T12:54:46.891" v="52" actId="1076"/>
        <pc:sldMkLst>
          <pc:docMk/>
          <pc:sldMk cId="2141513535" sldId="270"/>
        </pc:sldMkLst>
        <pc:spChg chg="add mod">
          <ac:chgData name="Ganesh Govinda Sarma Lanka" userId="f6d569f4-c29d-4d8c-9614-adf7357ecacd" providerId="ADAL" clId="{3F0D30C3-7260-4414-AA13-626B463DE12F}" dt="2022-06-27T12:54:46.891" v="52" actId="1076"/>
          <ac:spMkLst>
            <pc:docMk/>
            <pc:sldMk cId="2141513535" sldId="270"/>
            <ac:spMk id="2" creationId="{4C2814BA-8DED-10D0-BE2C-54BC1F408765}"/>
          </ac:spMkLst>
        </pc:spChg>
      </pc:sldChg>
      <pc:sldChg chg="addSp delSp modSp new del mod">
        <pc:chgData name="Ganesh Govinda Sarma Lanka" userId="f6d569f4-c29d-4d8c-9614-adf7357ecacd" providerId="ADAL" clId="{3F0D30C3-7260-4414-AA13-626B463DE12F}" dt="2022-06-27T12:52:47.415" v="25" actId="2696"/>
        <pc:sldMkLst>
          <pc:docMk/>
          <pc:sldMk cId="2942886866" sldId="270"/>
        </pc:sldMkLst>
        <pc:spChg chg="mod">
          <ac:chgData name="Ganesh Govinda Sarma Lanka" userId="f6d569f4-c29d-4d8c-9614-adf7357ecacd" providerId="ADAL" clId="{3F0D30C3-7260-4414-AA13-626B463DE12F}" dt="2022-06-27T12:52:35.207" v="22" actId="20577"/>
          <ac:spMkLst>
            <pc:docMk/>
            <pc:sldMk cId="2942886866" sldId="270"/>
            <ac:spMk id="2" creationId="{BAF60E38-A15E-79E9-C6E0-1FB05B4783B7}"/>
          </ac:spMkLst>
        </pc:spChg>
        <pc:spChg chg="add del mod">
          <ac:chgData name="Ganesh Govinda Sarma Lanka" userId="f6d569f4-c29d-4d8c-9614-adf7357ecacd" providerId="ADAL" clId="{3F0D30C3-7260-4414-AA13-626B463DE12F}" dt="2022-06-27T12:52:37.201" v="24"/>
          <ac:spMkLst>
            <pc:docMk/>
            <pc:sldMk cId="2942886866" sldId="270"/>
            <ac:spMk id="3" creationId="{DCB99AF5-2EDA-E694-981E-00CCCA95B10B}"/>
          </ac:spMkLst>
        </pc:spChg>
        <pc:spChg chg="add">
          <ac:chgData name="Ganesh Govinda Sarma Lanka" userId="f6d569f4-c29d-4d8c-9614-adf7357ecacd" providerId="ADAL" clId="{3F0D30C3-7260-4414-AA13-626B463DE12F}" dt="2022-06-27T12:52:29.413" v="20" actId="22"/>
          <ac:spMkLst>
            <pc:docMk/>
            <pc:sldMk cId="2942886866" sldId="270"/>
            <ac:spMk id="5" creationId="{E93036C2-B9D5-0AFD-B510-AABE0B12EA5E}"/>
          </ac:spMkLst>
        </pc:spChg>
      </pc:sldChg>
      <pc:sldChg chg="new del">
        <pc:chgData name="Ganesh Govinda Sarma Lanka" userId="f6d569f4-c29d-4d8c-9614-adf7357ecacd" providerId="ADAL" clId="{3F0D30C3-7260-4414-AA13-626B463DE12F}" dt="2022-06-27T12:55:06.454" v="54" actId="2696"/>
        <pc:sldMkLst>
          <pc:docMk/>
          <pc:sldMk cId="856923454" sldId="271"/>
        </pc:sldMkLst>
      </pc:sldChg>
      <pc:sldChg chg="addSp modSp new mod">
        <pc:chgData name="Ganesh Govinda Sarma Lanka" userId="f6d569f4-c29d-4d8c-9614-adf7357ecacd" providerId="ADAL" clId="{3F0D30C3-7260-4414-AA13-626B463DE12F}" dt="2022-06-27T12:55:56.693" v="68" actId="1076"/>
        <pc:sldMkLst>
          <pc:docMk/>
          <pc:sldMk cId="2148552330" sldId="271"/>
        </pc:sldMkLst>
        <pc:spChg chg="add mod">
          <ac:chgData name="Ganesh Govinda Sarma Lanka" userId="f6d569f4-c29d-4d8c-9614-adf7357ecacd" providerId="ADAL" clId="{3F0D30C3-7260-4414-AA13-626B463DE12F}" dt="2022-06-27T12:55:56.693" v="68" actId="1076"/>
          <ac:spMkLst>
            <pc:docMk/>
            <pc:sldMk cId="2148552330" sldId="271"/>
            <ac:spMk id="2" creationId="{B5460C99-EEF5-A653-ACC6-BF28BC5A5E0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87DD03-324A-404C-A9D2-2F6F504011BF}"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9A7B84-D3F9-4B01-A595-5683243C2590}" type="slidenum">
              <a:rPr lang="en-IN" smtClean="0"/>
              <a:t>‹#›</a:t>
            </a:fld>
            <a:endParaRPr lang="en-IN"/>
          </a:p>
        </p:txBody>
      </p:sp>
    </p:spTree>
    <p:extLst>
      <p:ext uri="{BB962C8B-B14F-4D97-AF65-F5344CB8AC3E}">
        <p14:creationId xmlns:p14="http://schemas.microsoft.com/office/powerpoint/2010/main" val="3769738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87DD03-324A-404C-A9D2-2F6F504011BF}" type="datetimeFigureOut">
              <a:rPr lang="en-IN" smtClean="0"/>
              <a:t>27-06-2022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9A7B84-D3F9-4B01-A595-5683243C2590}" type="slidenum">
              <a:rPr lang="en-IN" smtClean="0"/>
              <a:t>‹#›</a:t>
            </a:fld>
            <a:endParaRPr lang="en-IN"/>
          </a:p>
        </p:txBody>
      </p:sp>
    </p:spTree>
    <p:extLst>
      <p:ext uri="{BB962C8B-B14F-4D97-AF65-F5344CB8AC3E}">
        <p14:creationId xmlns:p14="http://schemas.microsoft.com/office/powerpoint/2010/main" val="3616220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87DD03-324A-404C-A9D2-2F6F504011BF}" type="datetimeFigureOut">
              <a:rPr lang="en-IN" smtClean="0"/>
              <a:t>27-06-2022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9A7B84-D3F9-4B01-A595-5683243C2590}" type="slidenum">
              <a:rPr lang="en-IN" smtClean="0"/>
              <a:t>‹#›</a:t>
            </a:fld>
            <a:endParaRPr lang="en-IN"/>
          </a:p>
        </p:txBody>
      </p:sp>
    </p:spTree>
    <p:extLst>
      <p:ext uri="{BB962C8B-B14F-4D97-AF65-F5344CB8AC3E}">
        <p14:creationId xmlns:p14="http://schemas.microsoft.com/office/powerpoint/2010/main" val="3367909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87DD03-324A-404C-A9D2-2F6F504011BF}" type="datetimeFigureOut">
              <a:rPr lang="en-IN" smtClean="0"/>
              <a:t>27-06-2022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9A7B84-D3F9-4B01-A595-5683243C2590}"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96753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87DD03-324A-404C-A9D2-2F6F504011BF}" type="datetimeFigureOut">
              <a:rPr lang="en-IN" smtClean="0"/>
              <a:t>27-06-2022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9A7B84-D3F9-4B01-A595-5683243C2590}" type="slidenum">
              <a:rPr lang="en-IN" smtClean="0"/>
              <a:t>‹#›</a:t>
            </a:fld>
            <a:endParaRPr lang="en-IN"/>
          </a:p>
        </p:txBody>
      </p:sp>
    </p:spTree>
    <p:extLst>
      <p:ext uri="{BB962C8B-B14F-4D97-AF65-F5344CB8AC3E}">
        <p14:creationId xmlns:p14="http://schemas.microsoft.com/office/powerpoint/2010/main" val="3587521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87DD03-324A-404C-A9D2-2F6F504011BF}" type="datetimeFigureOut">
              <a:rPr lang="en-IN" smtClean="0"/>
              <a:t>27-06-2022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9A7B84-D3F9-4B01-A595-5683243C2590}" type="slidenum">
              <a:rPr lang="en-IN" smtClean="0"/>
              <a:t>‹#›</a:t>
            </a:fld>
            <a:endParaRPr lang="en-IN"/>
          </a:p>
        </p:txBody>
      </p:sp>
    </p:spTree>
    <p:extLst>
      <p:ext uri="{BB962C8B-B14F-4D97-AF65-F5344CB8AC3E}">
        <p14:creationId xmlns:p14="http://schemas.microsoft.com/office/powerpoint/2010/main" val="3488020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87DD03-324A-404C-A9D2-2F6F504011BF}" type="datetimeFigureOut">
              <a:rPr lang="en-IN" smtClean="0"/>
              <a:t>27-06-2022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9A7B84-D3F9-4B01-A595-5683243C2590}" type="slidenum">
              <a:rPr lang="en-IN" smtClean="0"/>
              <a:t>‹#›</a:t>
            </a:fld>
            <a:endParaRPr lang="en-IN"/>
          </a:p>
        </p:txBody>
      </p:sp>
    </p:spTree>
    <p:extLst>
      <p:ext uri="{BB962C8B-B14F-4D97-AF65-F5344CB8AC3E}">
        <p14:creationId xmlns:p14="http://schemas.microsoft.com/office/powerpoint/2010/main" val="168257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7DD03-324A-404C-A9D2-2F6F504011BF}"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9A7B84-D3F9-4B01-A595-5683243C2590}" type="slidenum">
              <a:rPr lang="en-IN" smtClean="0"/>
              <a:t>‹#›</a:t>
            </a:fld>
            <a:endParaRPr lang="en-IN"/>
          </a:p>
        </p:txBody>
      </p:sp>
    </p:spTree>
    <p:extLst>
      <p:ext uri="{BB962C8B-B14F-4D97-AF65-F5344CB8AC3E}">
        <p14:creationId xmlns:p14="http://schemas.microsoft.com/office/powerpoint/2010/main" val="3247258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7DD03-324A-404C-A9D2-2F6F504011BF}"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9A7B84-D3F9-4B01-A595-5683243C2590}" type="slidenum">
              <a:rPr lang="en-IN" smtClean="0"/>
              <a:t>‹#›</a:t>
            </a:fld>
            <a:endParaRPr lang="en-IN"/>
          </a:p>
        </p:txBody>
      </p:sp>
    </p:spTree>
    <p:extLst>
      <p:ext uri="{BB962C8B-B14F-4D97-AF65-F5344CB8AC3E}">
        <p14:creationId xmlns:p14="http://schemas.microsoft.com/office/powerpoint/2010/main" val="3832740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7DD03-324A-404C-A9D2-2F6F504011BF}"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9A7B84-D3F9-4B01-A595-5683243C2590}" type="slidenum">
              <a:rPr lang="en-IN" smtClean="0"/>
              <a:t>‹#›</a:t>
            </a:fld>
            <a:endParaRPr lang="en-IN"/>
          </a:p>
        </p:txBody>
      </p:sp>
    </p:spTree>
    <p:extLst>
      <p:ext uri="{BB962C8B-B14F-4D97-AF65-F5344CB8AC3E}">
        <p14:creationId xmlns:p14="http://schemas.microsoft.com/office/powerpoint/2010/main" val="2502417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87DD03-324A-404C-A9D2-2F6F504011BF}"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9A7B84-D3F9-4B01-A595-5683243C2590}" type="slidenum">
              <a:rPr lang="en-IN" smtClean="0"/>
              <a:t>‹#›</a:t>
            </a:fld>
            <a:endParaRPr lang="en-IN"/>
          </a:p>
        </p:txBody>
      </p:sp>
    </p:spTree>
    <p:extLst>
      <p:ext uri="{BB962C8B-B14F-4D97-AF65-F5344CB8AC3E}">
        <p14:creationId xmlns:p14="http://schemas.microsoft.com/office/powerpoint/2010/main" val="414591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87DD03-324A-404C-A9D2-2F6F504011BF}" type="datetimeFigureOut">
              <a:rPr lang="en-IN" smtClean="0"/>
              <a:t>27-06-2022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9A7B84-D3F9-4B01-A595-5683243C2590}" type="slidenum">
              <a:rPr lang="en-IN" smtClean="0"/>
              <a:t>‹#›</a:t>
            </a:fld>
            <a:endParaRPr lang="en-IN"/>
          </a:p>
        </p:txBody>
      </p:sp>
    </p:spTree>
    <p:extLst>
      <p:ext uri="{BB962C8B-B14F-4D97-AF65-F5344CB8AC3E}">
        <p14:creationId xmlns:p14="http://schemas.microsoft.com/office/powerpoint/2010/main" val="2200096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87DD03-324A-404C-A9D2-2F6F504011BF}" type="datetimeFigureOut">
              <a:rPr lang="en-IN" smtClean="0"/>
              <a:t>27-06-2022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9A7B84-D3F9-4B01-A595-5683243C2590}" type="slidenum">
              <a:rPr lang="en-IN" smtClean="0"/>
              <a:t>‹#›</a:t>
            </a:fld>
            <a:endParaRPr lang="en-IN"/>
          </a:p>
        </p:txBody>
      </p:sp>
    </p:spTree>
    <p:extLst>
      <p:ext uri="{BB962C8B-B14F-4D97-AF65-F5344CB8AC3E}">
        <p14:creationId xmlns:p14="http://schemas.microsoft.com/office/powerpoint/2010/main" val="417217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87DD03-324A-404C-A9D2-2F6F504011BF}" type="datetimeFigureOut">
              <a:rPr lang="en-IN" smtClean="0"/>
              <a:t>27-06-2022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9A7B84-D3F9-4B01-A595-5683243C2590}" type="slidenum">
              <a:rPr lang="en-IN" smtClean="0"/>
              <a:t>‹#›</a:t>
            </a:fld>
            <a:endParaRPr lang="en-IN"/>
          </a:p>
        </p:txBody>
      </p:sp>
    </p:spTree>
    <p:extLst>
      <p:ext uri="{BB962C8B-B14F-4D97-AF65-F5344CB8AC3E}">
        <p14:creationId xmlns:p14="http://schemas.microsoft.com/office/powerpoint/2010/main" val="1377295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87DD03-324A-404C-A9D2-2F6F504011BF}" type="datetimeFigureOut">
              <a:rPr lang="en-IN" smtClean="0"/>
              <a:t>27-06-2022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9A7B84-D3F9-4B01-A595-5683243C2590}" type="slidenum">
              <a:rPr lang="en-IN" smtClean="0"/>
              <a:t>‹#›</a:t>
            </a:fld>
            <a:endParaRPr lang="en-IN"/>
          </a:p>
        </p:txBody>
      </p:sp>
    </p:spTree>
    <p:extLst>
      <p:ext uri="{BB962C8B-B14F-4D97-AF65-F5344CB8AC3E}">
        <p14:creationId xmlns:p14="http://schemas.microsoft.com/office/powerpoint/2010/main" val="2663634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87DD03-324A-404C-A9D2-2F6F504011BF}" type="datetimeFigureOut">
              <a:rPr lang="en-IN" smtClean="0"/>
              <a:t>27-06-2022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9A7B84-D3F9-4B01-A595-5683243C2590}" type="slidenum">
              <a:rPr lang="en-IN" smtClean="0"/>
              <a:t>‹#›</a:t>
            </a:fld>
            <a:endParaRPr lang="en-IN"/>
          </a:p>
        </p:txBody>
      </p:sp>
    </p:spTree>
    <p:extLst>
      <p:ext uri="{BB962C8B-B14F-4D97-AF65-F5344CB8AC3E}">
        <p14:creationId xmlns:p14="http://schemas.microsoft.com/office/powerpoint/2010/main" val="743915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87DD03-324A-404C-A9D2-2F6F504011BF}" type="datetimeFigureOut">
              <a:rPr lang="en-IN" smtClean="0"/>
              <a:t>27-06-2022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9A7B84-D3F9-4B01-A595-5683243C2590}" type="slidenum">
              <a:rPr lang="en-IN" smtClean="0"/>
              <a:t>‹#›</a:t>
            </a:fld>
            <a:endParaRPr lang="en-IN"/>
          </a:p>
        </p:txBody>
      </p:sp>
    </p:spTree>
    <p:extLst>
      <p:ext uri="{BB962C8B-B14F-4D97-AF65-F5344CB8AC3E}">
        <p14:creationId xmlns:p14="http://schemas.microsoft.com/office/powerpoint/2010/main" val="551566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187DD03-324A-404C-A9D2-2F6F504011BF}" type="datetimeFigureOut">
              <a:rPr lang="en-IN" smtClean="0"/>
              <a:t>27-06-2022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B9A7B84-D3F9-4B01-A595-5683243C2590}" type="slidenum">
              <a:rPr lang="en-IN" smtClean="0"/>
              <a:t>‹#›</a:t>
            </a:fld>
            <a:endParaRPr lang="en-IN"/>
          </a:p>
        </p:txBody>
      </p:sp>
    </p:spTree>
    <p:extLst>
      <p:ext uri="{BB962C8B-B14F-4D97-AF65-F5344CB8AC3E}">
        <p14:creationId xmlns:p14="http://schemas.microsoft.com/office/powerpoint/2010/main" val="42799660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2814BA-8DED-10D0-BE2C-54BC1F408765}"/>
              </a:ext>
            </a:extLst>
          </p:cNvPr>
          <p:cNvSpPr/>
          <p:nvPr/>
        </p:nvSpPr>
        <p:spPr>
          <a:xfrm>
            <a:off x="590486" y="2652375"/>
            <a:ext cx="11011028" cy="1323439"/>
          </a:xfrm>
          <a:prstGeom prst="rect">
            <a:avLst/>
          </a:prstGeom>
          <a:noFill/>
        </p:spPr>
        <p:txBody>
          <a:bodyPr wrap="none" lIns="91440" tIns="45720" rIns="91440" bIns="45720">
            <a:spAutoFit/>
          </a:bodyPr>
          <a:lstStyle/>
          <a:p>
            <a:pPr algn="ctr"/>
            <a:r>
              <a:rPr lang="en-US" sz="8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SOFTWARE TESTING</a:t>
            </a:r>
          </a:p>
        </p:txBody>
      </p:sp>
    </p:spTree>
    <p:extLst>
      <p:ext uri="{BB962C8B-B14F-4D97-AF65-F5344CB8AC3E}">
        <p14:creationId xmlns:p14="http://schemas.microsoft.com/office/powerpoint/2010/main" val="2141513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64720-2528-6BAD-E5BA-13BD1DAA3020}"/>
              </a:ext>
            </a:extLst>
          </p:cNvPr>
          <p:cNvSpPr>
            <a:spLocks noGrp="1"/>
          </p:cNvSpPr>
          <p:nvPr>
            <p:ph type="title"/>
          </p:nvPr>
        </p:nvSpPr>
        <p:spPr/>
        <p:txBody>
          <a:bodyPr>
            <a:normAutofit/>
          </a:bodyPr>
          <a:lstStyle/>
          <a:p>
            <a:r>
              <a:rPr lang="en-US" sz="3600" dirty="0">
                <a:solidFill>
                  <a:schemeClr val="accent5">
                    <a:lumMod val="40000"/>
                    <a:lumOff val="60000"/>
                  </a:schemeClr>
                </a:solidFill>
              </a:rPr>
              <a:t>TESTING AND QUALITY </a:t>
            </a:r>
            <a:endParaRPr lang="en-IN" sz="3600" dirty="0">
              <a:solidFill>
                <a:schemeClr val="accent5">
                  <a:lumMod val="40000"/>
                  <a:lumOff val="60000"/>
                </a:schemeClr>
              </a:solidFill>
            </a:endParaRPr>
          </a:p>
        </p:txBody>
      </p:sp>
      <p:sp>
        <p:nvSpPr>
          <p:cNvPr id="3" name="Content Placeholder 2">
            <a:extLst>
              <a:ext uri="{FF2B5EF4-FFF2-40B4-BE49-F238E27FC236}">
                <a16:creationId xmlns:a16="http://schemas.microsoft.com/office/drawing/2014/main" id="{BCDB1E97-0587-9DD8-55C4-CC773EE730F9}"/>
              </a:ext>
            </a:extLst>
          </p:cNvPr>
          <p:cNvSpPr>
            <a:spLocks noGrp="1"/>
          </p:cNvSpPr>
          <p:nvPr>
            <p:ph idx="1"/>
          </p:nvPr>
        </p:nvSpPr>
        <p:spPr/>
        <p:txBody>
          <a:bodyPr/>
          <a:lstStyle/>
          <a:p>
            <a:pPr marL="457200" indent="-457200">
              <a:buFont typeface="+mj-lt"/>
              <a:buAutoNum type="arabicPeriod"/>
            </a:pPr>
            <a:r>
              <a:rPr lang="en-US" sz="2800" dirty="0"/>
              <a:t>Testing:</a:t>
            </a:r>
          </a:p>
          <a:p>
            <a:pPr>
              <a:buFont typeface="Courier New" panose="02070309020205020404" pitchFamily="49" charset="0"/>
              <a:buChar char="o"/>
            </a:pPr>
            <a:r>
              <a:rPr lang="en-IN" sz="2400" dirty="0"/>
              <a:t>It includes activities that ensure the identification of bugs/error/defects in a software.</a:t>
            </a:r>
          </a:p>
          <a:p>
            <a:pPr>
              <a:buFont typeface="Courier New" panose="02070309020205020404" pitchFamily="49" charset="0"/>
              <a:buChar char="o"/>
            </a:pPr>
            <a:r>
              <a:rPr lang="en-IN" sz="2400" dirty="0"/>
              <a:t>Focuses on actual testing.</a:t>
            </a:r>
          </a:p>
          <a:p>
            <a:pPr>
              <a:buFont typeface="Courier New" panose="02070309020205020404" pitchFamily="49" charset="0"/>
              <a:buChar char="o"/>
            </a:pPr>
            <a:r>
              <a:rPr lang="en-IN" sz="2400" dirty="0"/>
              <a:t>Product oriented activities.</a:t>
            </a:r>
          </a:p>
          <a:p>
            <a:pPr>
              <a:buFont typeface="Courier New" panose="02070309020205020404" pitchFamily="49" charset="0"/>
              <a:buChar char="o"/>
            </a:pPr>
            <a:r>
              <a:rPr lang="en-IN" sz="2400" dirty="0"/>
              <a:t>It is a preventive process.</a:t>
            </a:r>
          </a:p>
        </p:txBody>
      </p:sp>
    </p:spTree>
    <p:extLst>
      <p:ext uri="{BB962C8B-B14F-4D97-AF65-F5344CB8AC3E}">
        <p14:creationId xmlns:p14="http://schemas.microsoft.com/office/powerpoint/2010/main" val="209870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5762A-0791-66F9-CD6E-AB0C0E5C8737}"/>
              </a:ext>
            </a:extLst>
          </p:cNvPr>
          <p:cNvSpPr>
            <a:spLocks noGrp="1"/>
          </p:cNvSpPr>
          <p:nvPr>
            <p:ph type="title"/>
          </p:nvPr>
        </p:nvSpPr>
        <p:spPr>
          <a:xfrm>
            <a:off x="913796" y="58994"/>
            <a:ext cx="10353761" cy="1326321"/>
          </a:xfrm>
        </p:spPr>
        <p:txBody>
          <a:bodyPr/>
          <a:lstStyle/>
          <a:p>
            <a:r>
              <a:rPr lang="en-US" b="0" cap="none" dirty="0"/>
              <a:t>2.Quality:</a:t>
            </a:r>
            <a:endParaRPr lang="en-IN" b="0" cap="none" dirty="0"/>
          </a:p>
        </p:txBody>
      </p:sp>
      <p:graphicFrame>
        <p:nvGraphicFramePr>
          <p:cNvPr id="13" name="Table 13">
            <a:extLst>
              <a:ext uri="{FF2B5EF4-FFF2-40B4-BE49-F238E27FC236}">
                <a16:creationId xmlns:a16="http://schemas.microsoft.com/office/drawing/2014/main" id="{947AB0B3-DC5A-0F13-D930-1DF7DEAAC693}"/>
              </a:ext>
            </a:extLst>
          </p:cNvPr>
          <p:cNvGraphicFramePr>
            <a:graphicFrameLocks noGrp="1"/>
          </p:cNvGraphicFramePr>
          <p:nvPr>
            <p:ph idx="1"/>
            <p:extLst>
              <p:ext uri="{D42A27DB-BD31-4B8C-83A1-F6EECF244321}">
                <p14:modId xmlns:p14="http://schemas.microsoft.com/office/powerpoint/2010/main" val="2957412095"/>
              </p:ext>
            </p:extLst>
          </p:nvPr>
        </p:nvGraphicFramePr>
        <p:xfrm>
          <a:off x="580103" y="1230260"/>
          <a:ext cx="10225549" cy="4712847"/>
        </p:xfrm>
        <a:graphic>
          <a:graphicData uri="http://schemas.openxmlformats.org/drawingml/2006/table">
            <a:tbl>
              <a:tblPr firstRow="1" bandRow="1">
                <a:tableStyleId>{616DA210-FB5B-4158-B5E0-FEB733F419BA}</a:tableStyleId>
              </a:tblPr>
              <a:tblGrid>
                <a:gridCol w="4989871">
                  <a:extLst>
                    <a:ext uri="{9D8B030D-6E8A-4147-A177-3AD203B41FA5}">
                      <a16:colId xmlns:a16="http://schemas.microsoft.com/office/drawing/2014/main" val="1982504981"/>
                    </a:ext>
                  </a:extLst>
                </a:gridCol>
                <a:gridCol w="5235678">
                  <a:extLst>
                    <a:ext uri="{9D8B030D-6E8A-4147-A177-3AD203B41FA5}">
                      <a16:colId xmlns:a16="http://schemas.microsoft.com/office/drawing/2014/main" val="289962934"/>
                    </a:ext>
                  </a:extLst>
                </a:gridCol>
              </a:tblGrid>
              <a:tr h="500217">
                <a:tc>
                  <a:txBody>
                    <a:bodyPr/>
                    <a:lstStyle/>
                    <a:p>
                      <a:pPr algn="ctr"/>
                      <a:r>
                        <a:rPr lang="en-US" dirty="0"/>
                        <a:t>Quality Assurance</a:t>
                      </a:r>
                      <a:endParaRPr lang="en-IN" dirty="0"/>
                    </a:p>
                  </a:txBody>
                  <a:tcPr/>
                </a:tc>
                <a:tc>
                  <a:txBody>
                    <a:bodyPr/>
                    <a:lstStyle/>
                    <a:p>
                      <a:pPr algn="ctr"/>
                      <a:r>
                        <a:rPr lang="en-US" dirty="0"/>
                        <a:t>Quality Control</a:t>
                      </a:r>
                      <a:endParaRPr lang="en-IN" dirty="0"/>
                    </a:p>
                  </a:txBody>
                  <a:tcPr/>
                </a:tc>
                <a:extLst>
                  <a:ext uri="{0D108BD9-81ED-4DB2-BD59-A6C34878D82A}">
                    <a16:rowId xmlns:a16="http://schemas.microsoft.com/office/drawing/2014/main" val="1708007207"/>
                  </a:ext>
                </a:extLst>
              </a:tr>
              <a:tr h="780435">
                <a:tc>
                  <a:txBody>
                    <a:bodyPr/>
                    <a:lstStyle/>
                    <a:p>
                      <a:r>
                        <a:rPr lang="en-US" dirty="0"/>
                        <a:t>QA includes activities that ensure the implementation of processes, procedures and standards in context to verification of developed software and  intended requirements.</a:t>
                      </a:r>
                      <a:endParaRPr lang="en-IN" dirty="0"/>
                    </a:p>
                  </a:txBody>
                  <a:tcPr/>
                </a:tc>
                <a:tc>
                  <a:txBody>
                    <a:bodyPr/>
                    <a:lstStyle/>
                    <a:p>
                      <a:r>
                        <a:rPr lang="en-US" dirty="0"/>
                        <a:t>It includes activities that ensure the  verification of a developed software with respect to documented requirements. </a:t>
                      </a:r>
                      <a:endParaRPr lang="en-IN" dirty="0"/>
                    </a:p>
                  </a:txBody>
                  <a:tcPr/>
                </a:tc>
                <a:extLst>
                  <a:ext uri="{0D108BD9-81ED-4DB2-BD59-A6C34878D82A}">
                    <a16:rowId xmlns:a16="http://schemas.microsoft.com/office/drawing/2014/main" val="924771954"/>
                  </a:ext>
                </a:extLst>
              </a:tr>
              <a:tr h="780435">
                <a:tc>
                  <a:txBody>
                    <a:bodyPr/>
                    <a:lstStyle/>
                    <a:p>
                      <a:r>
                        <a:rPr lang="en-US" dirty="0"/>
                        <a:t>Focuses on processes and procedures rather then conducting actual testing on the system.</a:t>
                      </a:r>
                      <a:endParaRPr lang="en-IN" dirty="0"/>
                    </a:p>
                  </a:txBody>
                  <a:tcPr/>
                </a:tc>
                <a:tc>
                  <a:txBody>
                    <a:bodyPr/>
                    <a:lstStyle/>
                    <a:p>
                      <a:r>
                        <a:rPr lang="en-US" dirty="0"/>
                        <a:t>Focuses on actual testing by executing the software with an aim to identify bug/defect through implementation of procedures and process.</a:t>
                      </a:r>
                      <a:endParaRPr lang="en-IN" dirty="0"/>
                    </a:p>
                  </a:txBody>
                  <a:tcPr/>
                </a:tc>
                <a:extLst>
                  <a:ext uri="{0D108BD9-81ED-4DB2-BD59-A6C34878D82A}">
                    <a16:rowId xmlns:a16="http://schemas.microsoft.com/office/drawing/2014/main" val="3706720879"/>
                  </a:ext>
                </a:extLst>
              </a:tr>
              <a:tr h="780435">
                <a:tc>
                  <a:txBody>
                    <a:bodyPr/>
                    <a:lstStyle/>
                    <a:p>
                      <a:r>
                        <a:rPr lang="en-US" dirty="0"/>
                        <a:t>Process-oriented activities.</a:t>
                      </a:r>
                      <a:endParaRPr lang="en-IN" dirty="0"/>
                    </a:p>
                  </a:txBody>
                  <a:tcPr/>
                </a:tc>
                <a:tc>
                  <a:txBody>
                    <a:bodyPr/>
                    <a:lstStyle/>
                    <a:p>
                      <a:r>
                        <a:rPr lang="en-US" dirty="0" err="1"/>
                        <a:t>Produc</a:t>
                      </a:r>
                      <a:r>
                        <a:rPr lang="en-US" dirty="0"/>
                        <a:t>-oriented activities.</a:t>
                      </a:r>
                      <a:endParaRPr lang="en-IN" dirty="0"/>
                    </a:p>
                  </a:txBody>
                  <a:tcPr/>
                </a:tc>
                <a:extLst>
                  <a:ext uri="{0D108BD9-81ED-4DB2-BD59-A6C34878D82A}">
                    <a16:rowId xmlns:a16="http://schemas.microsoft.com/office/drawing/2014/main" val="208133226"/>
                  </a:ext>
                </a:extLst>
              </a:tr>
              <a:tr h="780435">
                <a:tc>
                  <a:txBody>
                    <a:bodyPr/>
                    <a:lstStyle/>
                    <a:p>
                      <a:r>
                        <a:rPr lang="en-US" dirty="0"/>
                        <a:t>Preventive activities.</a:t>
                      </a:r>
                      <a:endParaRPr lang="en-IN" dirty="0"/>
                    </a:p>
                  </a:txBody>
                  <a:tcPr/>
                </a:tc>
                <a:tc>
                  <a:txBody>
                    <a:bodyPr/>
                    <a:lstStyle/>
                    <a:p>
                      <a:r>
                        <a:rPr lang="en-US" dirty="0"/>
                        <a:t>I is a corrective process</a:t>
                      </a:r>
                      <a:endParaRPr lang="en-IN" dirty="0"/>
                    </a:p>
                  </a:txBody>
                  <a:tcPr/>
                </a:tc>
                <a:extLst>
                  <a:ext uri="{0D108BD9-81ED-4DB2-BD59-A6C34878D82A}">
                    <a16:rowId xmlns:a16="http://schemas.microsoft.com/office/drawing/2014/main" val="2364310690"/>
                  </a:ext>
                </a:extLst>
              </a:tr>
            </a:tbl>
          </a:graphicData>
        </a:graphic>
      </p:graphicFrame>
    </p:spTree>
    <p:extLst>
      <p:ext uri="{BB962C8B-B14F-4D97-AF65-F5344CB8AC3E}">
        <p14:creationId xmlns:p14="http://schemas.microsoft.com/office/powerpoint/2010/main" val="436481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775-9939-2AE8-6196-ACF7A23D4722}"/>
              </a:ext>
            </a:extLst>
          </p:cNvPr>
          <p:cNvSpPr>
            <a:spLocks noGrp="1"/>
          </p:cNvSpPr>
          <p:nvPr>
            <p:ph type="title"/>
          </p:nvPr>
        </p:nvSpPr>
        <p:spPr/>
        <p:txBody>
          <a:bodyPr>
            <a:normAutofit/>
          </a:bodyPr>
          <a:lstStyle/>
          <a:p>
            <a:r>
              <a:rPr lang="en-US" sz="4000" dirty="0">
                <a:solidFill>
                  <a:schemeClr val="accent1">
                    <a:lumMod val="40000"/>
                    <a:lumOff val="60000"/>
                  </a:schemeClr>
                </a:solidFill>
              </a:rPr>
              <a:t>QUALITY PERCEPTION</a:t>
            </a:r>
            <a:endParaRPr lang="en-IN" sz="4000"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ADAFF315-A5F0-C7C0-7D0F-16987761D7FC}"/>
              </a:ext>
            </a:extLst>
          </p:cNvPr>
          <p:cNvSpPr>
            <a:spLocks noGrp="1"/>
          </p:cNvSpPr>
          <p:nvPr>
            <p:ph idx="1"/>
          </p:nvPr>
        </p:nvSpPr>
        <p:spPr>
          <a:xfrm>
            <a:off x="913795" y="1935921"/>
            <a:ext cx="10353762" cy="3695136"/>
          </a:xfrm>
        </p:spPr>
        <p:txBody>
          <a:bodyPr>
            <a:normAutofit/>
          </a:bodyPr>
          <a:lstStyle/>
          <a:p>
            <a:pPr marL="0" indent="0">
              <a:buNone/>
            </a:pPr>
            <a:r>
              <a:rPr lang="en-US" sz="2200" dirty="0"/>
              <a:t>Quality perception  is he quality of a product or service according to the customer’s perception. It is a subjective criterion and dos not have to coincide with the actual or objective quality, which is based on tangible data such as raw materials, manufacturing process, warranty or after-sales service, etc.</a:t>
            </a:r>
          </a:p>
          <a:p>
            <a:pPr marL="0" indent="0">
              <a:buNone/>
            </a:pPr>
            <a:r>
              <a:rPr lang="en-US" sz="2200" dirty="0"/>
              <a:t>Example of a quality perception:</a:t>
            </a:r>
          </a:p>
          <a:p>
            <a:pPr marL="0" indent="0">
              <a:buNone/>
            </a:pPr>
            <a:r>
              <a:rPr lang="en-US" sz="2200" dirty="0"/>
              <a:t>In a showroom, the customer would first take a glance around the car, then open the door, sit on the seat, and check the quality of the details.</a:t>
            </a:r>
            <a:endParaRPr lang="en-IN" sz="2200" dirty="0"/>
          </a:p>
        </p:txBody>
      </p:sp>
    </p:spTree>
    <p:extLst>
      <p:ext uri="{BB962C8B-B14F-4D97-AF65-F5344CB8AC3E}">
        <p14:creationId xmlns:p14="http://schemas.microsoft.com/office/powerpoint/2010/main" val="427669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0D456-C3A2-E8B6-DD8C-899C7C60B132}"/>
              </a:ext>
            </a:extLst>
          </p:cNvPr>
          <p:cNvSpPr>
            <a:spLocks noGrp="1"/>
          </p:cNvSpPr>
          <p:nvPr>
            <p:ph type="title"/>
          </p:nvPr>
        </p:nvSpPr>
        <p:spPr/>
        <p:txBody>
          <a:bodyPr>
            <a:normAutofit/>
          </a:bodyPr>
          <a:lstStyle/>
          <a:p>
            <a:r>
              <a:rPr lang="en-US" sz="3600" dirty="0">
                <a:solidFill>
                  <a:schemeClr val="accent1"/>
                </a:solidFill>
              </a:rPr>
              <a:t>7 PRINCIPLES OF SOFTWARE TESTING</a:t>
            </a:r>
            <a:endParaRPr lang="en-IN" sz="3600" dirty="0">
              <a:solidFill>
                <a:schemeClr val="accent1"/>
              </a:solidFill>
            </a:endParaRPr>
          </a:p>
        </p:txBody>
      </p:sp>
      <p:sp>
        <p:nvSpPr>
          <p:cNvPr id="3" name="Content Placeholder 2">
            <a:extLst>
              <a:ext uri="{FF2B5EF4-FFF2-40B4-BE49-F238E27FC236}">
                <a16:creationId xmlns:a16="http://schemas.microsoft.com/office/drawing/2014/main" id="{062D8FE4-EB98-BF85-CCC4-35E14FCF120B}"/>
              </a:ext>
            </a:extLst>
          </p:cNvPr>
          <p:cNvSpPr>
            <a:spLocks noGrp="1"/>
          </p:cNvSpPr>
          <p:nvPr>
            <p:ph idx="1"/>
          </p:nvPr>
        </p:nvSpPr>
        <p:spPr/>
        <p:txBody>
          <a:bodyPr>
            <a:noAutofit/>
          </a:bodyPr>
          <a:lstStyle/>
          <a:p>
            <a:r>
              <a:rPr lang="en-US" sz="2400" dirty="0"/>
              <a:t>Testing shows presence defects</a:t>
            </a:r>
          </a:p>
          <a:p>
            <a:r>
              <a:rPr lang="en-US" sz="2400" dirty="0"/>
              <a:t>Exhaustive testing is not possible</a:t>
            </a:r>
          </a:p>
          <a:p>
            <a:r>
              <a:rPr lang="en-US" sz="2400" dirty="0"/>
              <a:t>Early testing</a:t>
            </a:r>
          </a:p>
          <a:p>
            <a:r>
              <a:rPr lang="en-US" sz="2400" dirty="0"/>
              <a:t>Defect clustering</a:t>
            </a:r>
          </a:p>
          <a:p>
            <a:r>
              <a:rPr lang="en-US" sz="2400" dirty="0"/>
              <a:t>Pesticide paradox</a:t>
            </a:r>
          </a:p>
          <a:p>
            <a:r>
              <a:rPr lang="en-US" sz="2400" dirty="0"/>
              <a:t>Testing is context dependent</a:t>
            </a:r>
          </a:p>
          <a:p>
            <a:r>
              <a:rPr lang="en-US" sz="2400" dirty="0"/>
              <a:t>Absence of errors fallacy</a:t>
            </a:r>
            <a:endParaRPr lang="en-IN" sz="2400" dirty="0"/>
          </a:p>
        </p:txBody>
      </p:sp>
    </p:spTree>
    <p:extLst>
      <p:ext uri="{BB962C8B-B14F-4D97-AF65-F5344CB8AC3E}">
        <p14:creationId xmlns:p14="http://schemas.microsoft.com/office/powerpoint/2010/main" val="441204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E5E1-0720-D01C-A71C-753ED8743129}"/>
              </a:ext>
            </a:extLst>
          </p:cNvPr>
          <p:cNvSpPr>
            <a:spLocks noGrp="1"/>
          </p:cNvSpPr>
          <p:nvPr>
            <p:ph type="title"/>
          </p:nvPr>
        </p:nvSpPr>
        <p:spPr/>
        <p:txBody>
          <a:bodyPr/>
          <a:lstStyle/>
          <a:p>
            <a:r>
              <a:rPr lang="en-US" dirty="0">
                <a:solidFill>
                  <a:srgbClr val="FFC000"/>
                </a:solidFill>
              </a:rPr>
              <a:t>ECONOMICS OF SOFTWARE TESTING</a:t>
            </a:r>
            <a:endParaRPr lang="en-IN" dirty="0">
              <a:solidFill>
                <a:srgbClr val="FFC000"/>
              </a:solidFill>
            </a:endParaRPr>
          </a:p>
        </p:txBody>
      </p:sp>
      <p:sp>
        <p:nvSpPr>
          <p:cNvPr id="3" name="Content Placeholder 2">
            <a:extLst>
              <a:ext uri="{FF2B5EF4-FFF2-40B4-BE49-F238E27FC236}">
                <a16:creationId xmlns:a16="http://schemas.microsoft.com/office/drawing/2014/main" id="{0F983016-B9C8-B3B3-DABB-3D3854D1D625}"/>
              </a:ext>
            </a:extLst>
          </p:cNvPr>
          <p:cNvSpPr>
            <a:spLocks noGrp="1"/>
          </p:cNvSpPr>
          <p:nvPr>
            <p:ph idx="1"/>
          </p:nvPr>
        </p:nvSpPr>
        <p:spPr/>
        <p:txBody>
          <a:bodyPr>
            <a:normAutofit/>
          </a:bodyPr>
          <a:lstStyle/>
          <a:p>
            <a:pPr marL="0" indent="0">
              <a:buNone/>
            </a:pPr>
            <a:r>
              <a:rPr lang="en-US" sz="2800" dirty="0"/>
              <a:t>There is a definite economic impact of software testing. One economic impact is from the cost of defects. This is very real and very tangible cost. Another economic impact is from the way we perform testing. It is possible to have very good motivations and testing goals while testing in a very inefficient way. </a:t>
            </a:r>
            <a:endParaRPr lang="en-IN" sz="2800" dirty="0"/>
          </a:p>
        </p:txBody>
      </p:sp>
    </p:spTree>
    <p:extLst>
      <p:ext uri="{BB962C8B-B14F-4D97-AF65-F5344CB8AC3E}">
        <p14:creationId xmlns:p14="http://schemas.microsoft.com/office/powerpoint/2010/main" val="1611577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460C99-EEF5-A653-ACC6-BF28BC5A5E09}"/>
              </a:ext>
            </a:extLst>
          </p:cNvPr>
          <p:cNvSpPr/>
          <p:nvPr/>
        </p:nvSpPr>
        <p:spPr>
          <a:xfrm>
            <a:off x="2893841" y="2530455"/>
            <a:ext cx="6404318" cy="1569660"/>
          </a:xfrm>
          <a:prstGeom prst="rect">
            <a:avLst/>
          </a:prstGeom>
          <a:noFill/>
        </p:spPr>
        <p:txBody>
          <a:bodyPr wrap="none" lIns="91440" tIns="45720" rIns="91440" bIns="45720">
            <a:spAutoFit/>
          </a:bodyPr>
          <a:lstStyle/>
          <a:p>
            <a:pPr algn="ctr"/>
            <a:r>
              <a:rPr lang="en-US"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2148552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424AE-6904-A870-AE7B-408BEA3DFE74}"/>
              </a:ext>
            </a:extLst>
          </p:cNvPr>
          <p:cNvSpPr>
            <a:spLocks noGrp="1"/>
          </p:cNvSpPr>
          <p:nvPr>
            <p:ph type="ctrTitle"/>
          </p:nvPr>
        </p:nvSpPr>
        <p:spPr>
          <a:xfrm>
            <a:off x="-1" y="0"/>
            <a:ext cx="12258675" cy="942975"/>
          </a:xfrm>
        </p:spPr>
        <p:txBody>
          <a:bodyPr>
            <a:normAutofit/>
          </a:bodyPr>
          <a:lstStyle/>
          <a:p>
            <a:r>
              <a:rPr lang="en-US" sz="4000" dirty="0">
                <a:solidFill>
                  <a:schemeClr val="accent1">
                    <a:lumMod val="20000"/>
                    <a:lumOff val="80000"/>
                  </a:schemeClr>
                </a:solidFill>
              </a:rPr>
              <a:t>INTRODUCTION to SOFTWARE TESTING</a:t>
            </a:r>
            <a:endParaRPr lang="en-IN" sz="4000" dirty="0">
              <a:solidFill>
                <a:schemeClr val="accent1">
                  <a:lumMod val="20000"/>
                  <a:lumOff val="80000"/>
                </a:schemeClr>
              </a:solidFill>
            </a:endParaRPr>
          </a:p>
        </p:txBody>
      </p:sp>
      <p:sp>
        <p:nvSpPr>
          <p:cNvPr id="3" name="Subtitle 2">
            <a:extLst>
              <a:ext uri="{FF2B5EF4-FFF2-40B4-BE49-F238E27FC236}">
                <a16:creationId xmlns:a16="http://schemas.microsoft.com/office/drawing/2014/main" id="{47D801CC-180F-AA45-F160-51B37AB302B5}"/>
              </a:ext>
            </a:extLst>
          </p:cNvPr>
          <p:cNvSpPr>
            <a:spLocks noGrp="1"/>
          </p:cNvSpPr>
          <p:nvPr>
            <p:ph type="subTitle" idx="1"/>
          </p:nvPr>
        </p:nvSpPr>
        <p:spPr>
          <a:xfrm>
            <a:off x="147469" y="1438275"/>
            <a:ext cx="5948531" cy="4362450"/>
          </a:xfrm>
        </p:spPr>
        <p:txBody>
          <a:bodyPr>
            <a:normAutofit/>
          </a:bodyPr>
          <a:lstStyle/>
          <a:p>
            <a:r>
              <a:rPr lang="en-US" sz="3000" dirty="0">
                <a:solidFill>
                  <a:schemeClr val="tx2">
                    <a:lumMod val="90000"/>
                  </a:schemeClr>
                </a:solidFill>
              </a:rPr>
              <a:t>Definition:</a:t>
            </a:r>
            <a:r>
              <a:rPr lang="en-US" dirty="0"/>
              <a:t> </a:t>
            </a:r>
            <a:r>
              <a:rPr lang="en-US" sz="2800" dirty="0"/>
              <a:t>software testing is the process of evaluating and verifying that a software product or application does what it is supposed to do. The benefits of testing include preventing bugs, reducing development costs and improving performance.</a:t>
            </a:r>
            <a:endParaRPr lang="en-IN" sz="2800" dirty="0"/>
          </a:p>
        </p:txBody>
      </p:sp>
      <p:pic>
        <p:nvPicPr>
          <p:cNvPr id="5" name="Picture 4" descr="Graphical user interface, text, application&#10;&#10;Description automatically generated">
            <a:extLst>
              <a:ext uri="{FF2B5EF4-FFF2-40B4-BE49-F238E27FC236}">
                <a16:creationId xmlns:a16="http://schemas.microsoft.com/office/drawing/2014/main" id="{28321EF6-1CFA-E14D-C109-8FE90B5422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04975"/>
            <a:ext cx="5848350" cy="3943350"/>
          </a:xfrm>
          <a:prstGeom prst="rect">
            <a:avLst/>
          </a:prstGeom>
        </p:spPr>
      </p:pic>
    </p:spTree>
    <p:extLst>
      <p:ext uri="{BB962C8B-B14F-4D97-AF65-F5344CB8AC3E}">
        <p14:creationId xmlns:p14="http://schemas.microsoft.com/office/powerpoint/2010/main" val="3383616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DA7A-19E4-E413-7B32-87B38F8425B9}"/>
              </a:ext>
            </a:extLst>
          </p:cNvPr>
          <p:cNvSpPr>
            <a:spLocks noGrp="1"/>
          </p:cNvSpPr>
          <p:nvPr>
            <p:ph type="title"/>
          </p:nvPr>
        </p:nvSpPr>
        <p:spPr>
          <a:xfrm>
            <a:off x="0" y="164271"/>
            <a:ext cx="10353761" cy="1326321"/>
          </a:xfrm>
        </p:spPr>
        <p:txBody>
          <a:bodyPr>
            <a:normAutofit/>
          </a:bodyPr>
          <a:lstStyle/>
          <a:p>
            <a:pPr algn="l"/>
            <a:r>
              <a:rPr lang="en-US" sz="3600" dirty="0"/>
              <a:t>Need of software testing</a:t>
            </a:r>
            <a:endParaRPr lang="en-IN" sz="3600" dirty="0"/>
          </a:p>
        </p:txBody>
      </p:sp>
      <p:sp>
        <p:nvSpPr>
          <p:cNvPr id="3" name="Content Placeholder 2">
            <a:extLst>
              <a:ext uri="{FF2B5EF4-FFF2-40B4-BE49-F238E27FC236}">
                <a16:creationId xmlns:a16="http://schemas.microsoft.com/office/drawing/2014/main" id="{E6585AF7-51B7-C0E6-9C22-C244D69FFB70}"/>
              </a:ext>
            </a:extLst>
          </p:cNvPr>
          <p:cNvSpPr>
            <a:spLocks noGrp="1"/>
          </p:cNvSpPr>
          <p:nvPr>
            <p:ph idx="1"/>
          </p:nvPr>
        </p:nvSpPr>
        <p:spPr>
          <a:xfrm>
            <a:off x="256571" y="1490592"/>
            <a:ext cx="10859104" cy="5024508"/>
          </a:xfrm>
        </p:spPr>
        <p:txBody>
          <a:bodyPr>
            <a:noAutofit/>
          </a:bodyPr>
          <a:lstStyle/>
          <a:p>
            <a:pPr>
              <a:buFont typeface="Wingdings" panose="05000000000000000000" pitchFamily="2" charset="2"/>
              <a:buChar char="Ø"/>
            </a:pPr>
            <a:r>
              <a:rPr lang="en-US" sz="2800" dirty="0"/>
              <a:t>Helps in saving money</a:t>
            </a:r>
          </a:p>
          <a:p>
            <a:pPr>
              <a:buFont typeface="Wingdings" panose="05000000000000000000" pitchFamily="2" charset="2"/>
              <a:buChar char="Ø"/>
            </a:pPr>
            <a:r>
              <a:rPr lang="en-US" sz="2800" dirty="0"/>
              <a:t>Security</a:t>
            </a:r>
          </a:p>
          <a:p>
            <a:pPr>
              <a:buFont typeface="Wingdings" panose="05000000000000000000" pitchFamily="2" charset="2"/>
              <a:buChar char="Ø"/>
            </a:pPr>
            <a:r>
              <a:rPr lang="en-US" sz="2800" dirty="0"/>
              <a:t>Quality of the product</a:t>
            </a:r>
          </a:p>
          <a:p>
            <a:pPr>
              <a:buFont typeface="Wingdings" panose="05000000000000000000" pitchFamily="2" charset="2"/>
              <a:buChar char="Ø"/>
            </a:pPr>
            <a:r>
              <a:rPr lang="en-US" sz="2800" dirty="0"/>
              <a:t>Satisfaction of the customer</a:t>
            </a:r>
          </a:p>
          <a:p>
            <a:pPr>
              <a:buFont typeface="Wingdings" panose="05000000000000000000" pitchFamily="2" charset="2"/>
              <a:buChar char="Ø"/>
            </a:pPr>
            <a:r>
              <a:rPr lang="en-US" sz="2800" dirty="0"/>
              <a:t>Enhancing the development process</a:t>
            </a:r>
          </a:p>
          <a:p>
            <a:pPr>
              <a:buFont typeface="Wingdings" panose="05000000000000000000" pitchFamily="2" charset="2"/>
              <a:buChar char="Ø"/>
            </a:pPr>
            <a:r>
              <a:rPr lang="en-US" sz="2800" dirty="0"/>
              <a:t>Easy while adding new features</a:t>
            </a:r>
          </a:p>
          <a:p>
            <a:pPr>
              <a:buFont typeface="Wingdings" panose="05000000000000000000" pitchFamily="2" charset="2"/>
              <a:buChar char="Ø"/>
            </a:pPr>
            <a:r>
              <a:rPr lang="en-US" sz="2800" dirty="0"/>
              <a:t>Determining the performance of the software</a:t>
            </a:r>
            <a:endParaRPr lang="en-IN" sz="2800" dirty="0"/>
          </a:p>
        </p:txBody>
      </p:sp>
    </p:spTree>
    <p:extLst>
      <p:ext uri="{BB962C8B-B14F-4D97-AF65-F5344CB8AC3E}">
        <p14:creationId xmlns:p14="http://schemas.microsoft.com/office/powerpoint/2010/main" val="3038215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903C4-462A-63AC-2847-44B8163F9CA0}"/>
              </a:ext>
            </a:extLst>
          </p:cNvPr>
          <p:cNvSpPr>
            <a:spLocks noGrp="1"/>
          </p:cNvSpPr>
          <p:nvPr>
            <p:ph type="title"/>
          </p:nvPr>
        </p:nvSpPr>
        <p:spPr>
          <a:xfrm>
            <a:off x="913795" y="76200"/>
            <a:ext cx="10353761" cy="1326321"/>
          </a:xfrm>
        </p:spPr>
        <p:txBody>
          <a:bodyPr/>
          <a:lstStyle/>
          <a:p>
            <a:r>
              <a:rPr lang="en-US" dirty="0">
                <a:solidFill>
                  <a:srgbClr val="FFFF00"/>
                </a:solidFill>
              </a:rPr>
              <a:t>ERROR, DEFECT AND FAILURE IN SOFTWARE TESTING</a:t>
            </a:r>
            <a:endParaRPr lang="en-IN" dirty="0">
              <a:solidFill>
                <a:srgbClr val="FFFF00"/>
              </a:solidFill>
            </a:endParaRPr>
          </a:p>
        </p:txBody>
      </p:sp>
      <p:sp>
        <p:nvSpPr>
          <p:cNvPr id="3" name="Content Placeholder 2">
            <a:extLst>
              <a:ext uri="{FF2B5EF4-FFF2-40B4-BE49-F238E27FC236}">
                <a16:creationId xmlns:a16="http://schemas.microsoft.com/office/drawing/2014/main" id="{796B0BC8-61F3-6688-04E7-8B3398371224}"/>
              </a:ext>
            </a:extLst>
          </p:cNvPr>
          <p:cNvSpPr>
            <a:spLocks noGrp="1"/>
          </p:cNvSpPr>
          <p:nvPr>
            <p:ph idx="1"/>
          </p:nvPr>
        </p:nvSpPr>
        <p:spPr>
          <a:xfrm>
            <a:off x="123220" y="1493520"/>
            <a:ext cx="8360380" cy="5288280"/>
          </a:xfrm>
        </p:spPr>
        <p:txBody>
          <a:bodyPr>
            <a:normAutofit lnSpcReduction="10000"/>
          </a:bodyPr>
          <a:lstStyle/>
          <a:p>
            <a:pPr marL="0" indent="0">
              <a:buNone/>
            </a:pPr>
            <a:r>
              <a:rPr lang="en-US" dirty="0">
                <a:solidFill>
                  <a:schemeClr val="tx2"/>
                </a:solidFill>
                <a:effectLst/>
                <a:latin typeface="-apple-system"/>
              </a:rPr>
              <a:t>The basic terms involved in software testing are error, defect and failure.</a:t>
            </a:r>
            <a:br>
              <a:rPr lang="en-US" dirty="0">
                <a:solidFill>
                  <a:schemeClr val="tx2"/>
                </a:solidFill>
              </a:rPr>
            </a:br>
            <a:r>
              <a:rPr lang="en-US" dirty="0">
                <a:solidFill>
                  <a:schemeClr val="tx2"/>
                </a:solidFill>
                <a:effectLst/>
                <a:latin typeface="-apple-system"/>
              </a:rPr>
              <a:t>Errors are caused by human mistakes such as misinterpretation of requirements, due to ignorance or </a:t>
            </a:r>
            <a:r>
              <a:rPr lang="en-US" dirty="0" err="1">
                <a:solidFill>
                  <a:schemeClr val="tx2"/>
                </a:solidFill>
                <a:effectLst/>
                <a:latin typeface="-apple-system"/>
              </a:rPr>
              <a:t>or</a:t>
            </a:r>
            <a:r>
              <a:rPr lang="en-US" dirty="0">
                <a:solidFill>
                  <a:schemeClr val="tx2"/>
                </a:solidFill>
                <a:effectLst/>
                <a:latin typeface="-apple-system"/>
              </a:rPr>
              <a:t> when work has to be completed under extreme time constraints. Different members of the IT team can make different kinds of errors. These errors lead to defects or faults in the software. Defect in the software means that the software developed does not behave as expected by the requirements of the client. These defects eventually leads to software failure. Software failure means the software fails to perform in the real environment. Failure in software can also be due to some faults in the hardware system or the environment in which the software should work.</a:t>
            </a:r>
          </a:p>
          <a:p>
            <a:r>
              <a:rPr lang="en-US" dirty="0">
                <a:solidFill>
                  <a:schemeClr val="tx2"/>
                </a:solidFill>
                <a:effectLst/>
                <a:latin typeface="-apple-system"/>
              </a:rPr>
              <a:t>Error: An error is a mistake made in the code</a:t>
            </a:r>
          </a:p>
          <a:p>
            <a:r>
              <a:rPr lang="en-US" dirty="0">
                <a:solidFill>
                  <a:schemeClr val="tx2"/>
                </a:solidFill>
                <a:effectLst/>
                <a:latin typeface="-apple-system"/>
              </a:rPr>
              <a:t>Defects: The difference between the actual and expected outputs</a:t>
            </a:r>
          </a:p>
          <a:p>
            <a:r>
              <a:rPr lang="en-US" dirty="0">
                <a:solidFill>
                  <a:schemeClr val="tx2"/>
                </a:solidFill>
                <a:effectLst/>
                <a:latin typeface="-apple-system"/>
              </a:rPr>
              <a:t>Failure: A defect in the financial report code can lead to the failure of generation of financial report.</a:t>
            </a:r>
            <a:endParaRPr lang="en-IN" dirty="0">
              <a:solidFill>
                <a:schemeClr val="tx2"/>
              </a:solidFill>
            </a:endParaRPr>
          </a:p>
        </p:txBody>
      </p:sp>
      <p:pic>
        <p:nvPicPr>
          <p:cNvPr id="5" name="Picture 4" descr="Diagram&#10;&#10;Description automatically generated">
            <a:extLst>
              <a:ext uri="{FF2B5EF4-FFF2-40B4-BE49-F238E27FC236}">
                <a16:creationId xmlns:a16="http://schemas.microsoft.com/office/drawing/2014/main" id="{DB8B3436-D260-813D-A999-BECF2045B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8545" y="1604327"/>
            <a:ext cx="3143250" cy="4694873"/>
          </a:xfrm>
          <a:prstGeom prst="rect">
            <a:avLst/>
          </a:prstGeom>
        </p:spPr>
      </p:pic>
    </p:spTree>
    <p:extLst>
      <p:ext uri="{BB962C8B-B14F-4D97-AF65-F5344CB8AC3E}">
        <p14:creationId xmlns:p14="http://schemas.microsoft.com/office/powerpoint/2010/main" val="1374312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A99FC-0D9F-C5A5-D9DE-45E0258AF0E2}"/>
              </a:ext>
            </a:extLst>
          </p:cNvPr>
          <p:cNvSpPr>
            <a:spLocks noGrp="1"/>
          </p:cNvSpPr>
          <p:nvPr>
            <p:ph type="title"/>
          </p:nvPr>
        </p:nvSpPr>
        <p:spPr/>
        <p:txBody>
          <a:bodyPr>
            <a:normAutofit/>
          </a:bodyPr>
          <a:lstStyle/>
          <a:p>
            <a:r>
              <a:rPr lang="en-US" sz="3600" dirty="0">
                <a:solidFill>
                  <a:schemeClr val="accent6">
                    <a:lumMod val="60000"/>
                    <a:lumOff val="40000"/>
                  </a:schemeClr>
                </a:solidFill>
              </a:rPr>
              <a:t>CAUSES OF SOFTWARE DEFECTS</a:t>
            </a:r>
            <a:endParaRPr lang="en-IN" sz="3600" dirty="0">
              <a:solidFill>
                <a:schemeClr val="accent6">
                  <a:lumMod val="60000"/>
                  <a:lumOff val="40000"/>
                </a:schemeClr>
              </a:solidFill>
            </a:endParaRPr>
          </a:p>
        </p:txBody>
      </p:sp>
      <p:sp>
        <p:nvSpPr>
          <p:cNvPr id="3" name="Content Placeholder 2">
            <a:extLst>
              <a:ext uri="{FF2B5EF4-FFF2-40B4-BE49-F238E27FC236}">
                <a16:creationId xmlns:a16="http://schemas.microsoft.com/office/drawing/2014/main" id="{95615AFE-4D29-BEEE-D4F3-A44BAEB84308}"/>
              </a:ext>
            </a:extLst>
          </p:cNvPr>
          <p:cNvSpPr>
            <a:spLocks noGrp="1"/>
          </p:cNvSpPr>
          <p:nvPr>
            <p:ph idx="1"/>
          </p:nvPr>
        </p:nvSpPr>
        <p:spPr>
          <a:xfrm>
            <a:off x="913795" y="2096064"/>
            <a:ext cx="10353762" cy="4152336"/>
          </a:xfrm>
        </p:spPr>
        <p:txBody>
          <a:bodyPr>
            <a:noAutofit/>
          </a:bodyPr>
          <a:lstStyle/>
          <a:p>
            <a:pPr marL="0" indent="0">
              <a:buNone/>
            </a:pPr>
            <a:r>
              <a:rPr lang="en-US" sz="2400" dirty="0"/>
              <a:t>The main reasons for  software defects are:</a:t>
            </a:r>
          </a:p>
          <a:p>
            <a:pPr>
              <a:buFont typeface="Wingdings" panose="05000000000000000000" pitchFamily="2" charset="2"/>
              <a:buChar char="v"/>
            </a:pPr>
            <a:r>
              <a:rPr lang="en-US" sz="2400" dirty="0"/>
              <a:t>Programming errors</a:t>
            </a:r>
          </a:p>
          <a:p>
            <a:pPr>
              <a:buFont typeface="Wingdings" panose="05000000000000000000" pitchFamily="2" charset="2"/>
              <a:buChar char="v"/>
            </a:pPr>
            <a:r>
              <a:rPr lang="en-US" sz="2400" dirty="0"/>
              <a:t>Software complexity</a:t>
            </a:r>
          </a:p>
          <a:p>
            <a:pPr>
              <a:buFont typeface="Wingdings" panose="05000000000000000000" pitchFamily="2" charset="2"/>
              <a:buChar char="v"/>
            </a:pPr>
            <a:r>
              <a:rPr lang="en-US" sz="2400" dirty="0"/>
              <a:t>Errors in bug tracking</a:t>
            </a:r>
          </a:p>
          <a:p>
            <a:pPr>
              <a:buFont typeface="Wingdings" panose="05000000000000000000" pitchFamily="2" charset="2"/>
              <a:buChar char="v"/>
            </a:pPr>
            <a:r>
              <a:rPr lang="en-US" sz="2400" dirty="0"/>
              <a:t>Lack of version control</a:t>
            </a:r>
          </a:p>
          <a:p>
            <a:pPr>
              <a:buFont typeface="Wingdings" panose="05000000000000000000" pitchFamily="2" charset="2"/>
              <a:buChar char="v"/>
            </a:pPr>
            <a:r>
              <a:rPr lang="en-US" sz="2400" dirty="0"/>
              <a:t>Lack of designing experience</a:t>
            </a:r>
          </a:p>
          <a:p>
            <a:pPr>
              <a:buFont typeface="Wingdings" panose="05000000000000000000" pitchFamily="2" charset="2"/>
              <a:buChar char="v"/>
            </a:pPr>
            <a:r>
              <a:rPr lang="en-US" sz="2400" dirty="0"/>
              <a:t>Human </a:t>
            </a:r>
            <a:r>
              <a:rPr lang="en-US" sz="2400" dirty="0" err="1"/>
              <a:t>factos</a:t>
            </a:r>
            <a:r>
              <a:rPr lang="en-US" sz="2400" dirty="0"/>
              <a:t> introduces errors in code</a:t>
            </a:r>
            <a:endParaRPr lang="en-IN" sz="2400" dirty="0"/>
          </a:p>
        </p:txBody>
      </p:sp>
    </p:spTree>
    <p:extLst>
      <p:ext uri="{BB962C8B-B14F-4D97-AF65-F5344CB8AC3E}">
        <p14:creationId xmlns:p14="http://schemas.microsoft.com/office/powerpoint/2010/main" val="2051909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DFA1F-A0EF-D7E9-CE46-CA3ED37A950E}"/>
              </a:ext>
            </a:extLst>
          </p:cNvPr>
          <p:cNvSpPr>
            <a:spLocks noGrp="1"/>
          </p:cNvSpPr>
          <p:nvPr>
            <p:ph type="title"/>
          </p:nvPr>
        </p:nvSpPr>
        <p:spPr>
          <a:xfrm>
            <a:off x="913795" y="186813"/>
            <a:ext cx="10353761" cy="1326321"/>
          </a:xfrm>
        </p:spPr>
        <p:txBody>
          <a:bodyPr/>
          <a:lstStyle/>
          <a:p>
            <a:r>
              <a:rPr lang="en-US" dirty="0">
                <a:solidFill>
                  <a:schemeClr val="accent2">
                    <a:lumMod val="20000"/>
                    <a:lumOff val="80000"/>
                  </a:schemeClr>
                </a:solidFill>
              </a:rPr>
              <a:t>Costs of software testing</a:t>
            </a:r>
            <a:endParaRPr lang="en-IN" dirty="0">
              <a:solidFill>
                <a:schemeClr val="accent2">
                  <a:lumMod val="20000"/>
                  <a:lumOff val="80000"/>
                </a:schemeClr>
              </a:solidFill>
            </a:endParaRPr>
          </a:p>
        </p:txBody>
      </p:sp>
      <p:sp>
        <p:nvSpPr>
          <p:cNvPr id="3" name="Content Placeholder 2">
            <a:extLst>
              <a:ext uri="{FF2B5EF4-FFF2-40B4-BE49-F238E27FC236}">
                <a16:creationId xmlns:a16="http://schemas.microsoft.com/office/drawing/2014/main" id="{7DD4E17C-4C7D-9480-3D53-D39BB0534EEA}"/>
              </a:ext>
            </a:extLst>
          </p:cNvPr>
          <p:cNvSpPr>
            <a:spLocks noGrp="1"/>
          </p:cNvSpPr>
          <p:nvPr>
            <p:ph idx="1"/>
          </p:nvPr>
        </p:nvSpPr>
        <p:spPr>
          <a:xfrm>
            <a:off x="1002285" y="1338979"/>
            <a:ext cx="10353762" cy="5332207"/>
          </a:xfrm>
        </p:spPr>
        <p:txBody>
          <a:bodyPr/>
          <a:lstStyle/>
          <a:p>
            <a:pPr marL="0" indent="0">
              <a:buNone/>
            </a:pPr>
            <a:r>
              <a:rPr lang="en-US" dirty="0"/>
              <a:t>The cost of defects identified during software testing, completely depends on the impact of the defects found.  The earlier the defect is found, easier and less costly it </a:t>
            </a:r>
            <a:r>
              <a:rPr lang="en-US" dirty="0" err="1"/>
              <a:t>isto</a:t>
            </a:r>
            <a:r>
              <a:rPr lang="en-US" dirty="0"/>
              <a:t> fix these defects. For instance, if there is a defect found in the project requirements specifications and analysis, then it is relatively cheaper to fix it.</a:t>
            </a:r>
          </a:p>
          <a:p>
            <a:pPr marL="0" indent="0">
              <a:buNone/>
            </a:pPr>
            <a:r>
              <a:rPr lang="en-IN" dirty="0"/>
              <a:t>Similarly, if the defects o failures are found in the design of the software, then the product design is corrected and then reissued. However, if these defects somehow get missed by testers and I they are identified during the user acceptance phase, then it can be way too expensive to fix such type of errors.</a:t>
            </a:r>
          </a:p>
          <a:p>
            <a:pPr marL="0" indent="0">
              <a:buNone/>
            </a:pPr>
            <a:r>
              <a:rPr lang="en-IN" dirty="0"/>
              <a:t>If during the software development process, an error is made and the consequent defect is detected in the requirement phase itself, then it is relatively cheaper to fix it. This is because the software is not yet in developing stage a it is easy to make requirement specified changes.</a:t>
            </a:r>
          </a:p>
        </p:txBody>
      </p:sp>
    </p:spTree>
    <p:extLst>
      <p:ext uri="{BB962C8B-B14F-4D97-AF65-F5344CB8AC3E}">
        <p14:creationId xmlns:p14="http://schemas.microsoft.com/office/powerpoint/2010/main" val="3185271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5A2A5-B5F6-DE44-134B-ADEBCEB8AAA2}"/>
              </a:ext>
            </a:extLst>
          </p:cNvPr>
          <p:cNvSpPr>
            <a:spLocks noGrp="1"/>
          </p:cNvSpPr>
          <p:nvPr>
            <p:ph type="title"/>
          </p:nvPr>
        </p:nvSpPr>
        <p:spPr/>
        <p:txBody>
          <a:bodyPr>
            <a:normAutofit/>
          </a:bodyPr>
          <a:lstStyle/>
          <a:p>
            <a:r>
              <a:rPr lang="en-US" sz="3200" dirty="0">
                <a:solidFill>
                  <a:schemeClr val="accent4"/>
                </a:solidFill>
              </a:rPr>
              <a:t>What does software testing reveal...?</a:t>
            </a:r>
            <a:endParaRPr lang="en-IN" sz="3200" dirty="0">
              <a:solidFill>
                <a:schemeClr val="accent4"/>
              </a:solidFill>
            </a:endParaRPr>
          </a:p>
        </p:txBody>
      </p:sp>
      <p:sp>
        <p:nvSpPr>
          <p:cNvPr id="3" name="Content Placeholder 2">
            <a:extLst>
              <a:ext uri="{FF2B5EF4-FFF2-40B4-BE49-F238E27FC236}">
                <a16:creationId xmlns:a16="http://schemas.microsoft.com/office/drawing/2014/main" id="{ED4DCC9C-2294-4BA4-65F0-E1EA7D6D4A76}"/>
              </a:ext>
            </a:extLst>
          </p:cNvPr>
          <p:cNvSpPr>
            <a:spLocks noGrp="1"/>
          </p:cNvSpPr>
          <p:nvPr>
            <p:ph idx="1"/>
          </p:nvPr>
        </p:nvSpPr>
        <p:spPr/>
        <p:txBody>
          <a:bodyPr/>
          <a:lstStyle/>
          <a:p>
            <a:r>
              <a:rPr lang="en-US" dirty="0"/>
              <a:t>Software testing is the process of evaluating and verifying that a software product or application does what I is supposed to do. The benefits of testing include  preventing bugs, reducing development costs and improving performance.</a:t>
            </a:r>
          </a:p>
          <a:p>
            <a:endParaRPr lang="en-US" dirty="0"/>
          </a:p>
          <a:p>
            <a:r>
              <a:rPr lang="en-US" dirty="0"/>
              <a:t>A primary purpose of testing is to direct software failures so that defects may be discovered and connected. Testing cannot establish that a product functions properly under all conditions, but only that it does not function properly under specific conditions. </a:t>
            </a:r>
            <a:endParaRPr lang="en-IN" dirty="0"/>
          </a:p>
        </p:txBody>
      </p:sp>
    </p:spTree>
    <p:extLst>
      <p:ext uri="{BB962C8B-B14F-4D97-AF65-F5344CB8AC3E}">
        <p14:creationId xmlns:p14="http://schemas.microsoft.com/office/powerpoint/2010/main" val="325943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83469-32EE-C9CD-68E4-1422364C6FB3}"/>
              </a:ext>
            </a:extLst>
          </p:cNvPr>
          <p:cNvSpPr>
            <a:spLocks noGrp="1"/>
          </p:cNvSpPr>
          <p:nvPr>
            <p:ph type="title"/>
          </p:nvPr>
        </p:nvSpPr>
        <p:spPr>
          <a:xfrm>
            <a:off x="333375" y="609600"/>
            <a:ext cx="11610975" cy="1326321"/>
          </a:xfrm>
        </p:spPr>
        <p:txBody>
          <a:bodyPr>
            <a:normAutofit/>
          </a:bodyPr>
          <a:lstStyle/>
          <a:p>
            <a:r>
              <a:rPr lang="en-US" sz="4000" dirty="0">
                <a:solidFill>
                  <a:schemeClr val="accent5"/>
                </a:solidFill>
              </a:rPr>
              <a:t>Importance of software testing</a:t>
            </a:r>
            <a:endParaRPr lang="en-IN" sz="4000" dirty="0">
              <a:solidFill>
                <a:schemeClr val="accent5"/>
              </a:solidFill>
            </a:endParaRPr>
          </a:p>
        </p:txBody>
      </p:sp>
      <p:sp>
        <p:nvSpPr>
          <p:cNvPr id="3" name="Content Placeholder 2">
            <a:extLst>
              <a:ext uri="{FF2B5EF4-FFF2-40B4-BE49-F238E27FC236}">
                <a16:creationId xmlns:a16="http://schemas.microsoft.com/office/drawing/2014/main" id="{107F33E4-36FA-7DE5-A433-FFDFE5D36E80}"/>
              </a:ext>
            </a:extLst>
          </p:cNvPr>
          <p:cNvSpPr>
            <a:spLocks noGrp="1"/>
          </p:cNvSpPr>
          <p:nvPr>
            <p:ph idx="1"/>
          </p:nvPr>
        </p:nvSpPr>
        <p:spPr>
          <a:xfrm>
            <a:off x="993058" y="2275365"/>
            <a:ext cx="10392697" cy="2598839"/>
          </a:xfrm>
        </p:spPr>
        <p:txBody>
          <a:bodyPr>
            <a:normAutofit/>
          </a:bodyPr>
          <a:lstStyle/>
          <a:p>
            <a:pPr marL="0" indent="0">
              <a:buNone/>
            </a:pPr>
            <a:r>
              <a:rPr lang="en-US" sz="2800" dirty="0"/>
              <a:t>It assures the quality of the product and satisfies the customers as well as users. Also it promises better </a:t>
            </a:r>
            <a:r>
              <a:rPr lang="en-US" sz="2800" dirty="0" err="1"/>
              <a:t>bussinss</a:t>
            </a:r>
            <a:r>
              <a:rPr lang="en-US" sz="2800" dirty="0"/>
              <a:t> optimization( less maintenance cost), reliability, and superior user experience. </a:t>
            </a:r>
            <a:endParaRPr lang="en-IN" sz="2800" dirty="0"/>
          </a:p>
        </p:txBody>
      </p:sp>
    </p:spTree>
    <p:extLst>
      <p:ext uri="{BB962C8B-B14F-4D97-AF65-F5344CB8AC3E}">
        <p14:creationId xmlns:p14="http://schemas.microsoft.com/office/powerpoint/2010/main" val="3670040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645DC-31E7-B6F6-A460-0F5C10381817}"/>
              </a:ext>
            </a:extLst>
          </p:cNvPr>
          <p:cNvSpPr>
            <a:spLocks noGrp="1"/>
          </p:cNvSpPr>
          <p:nvPr>
            <p:ph type="title"/>
          </p:nvPr>
        </p:nvSpPr>
        <p:spPr/>
        <p:txBody>
          <a:bodyPr>
            <a:normAutofit/>
          </a:bodyPr>
          <a:lstStyle/>
          <a:p>
            <a:r>
              <a:rPr lang="en-US" sz="4000" dirty="0">
                <a:solidFill>
                  <a:schemeClr val="accent2"/>
                </a:solidFill>
              </a:rPr>
              <a:t>IMPORTANCEOF TESTING EARLY IN SDLC PHASES</a:t>
            </a:r>
            <a:endParaRPr lang="en-IN" sz="4000" dirty="0">
              <a:solidFill>
                <a:schemeClr val="accent2"/>
              </a:solidFill>
            </a:endParaRPr>
          </a:p>
        </p:txBody>
      </p:sp>
      <p:sp>
        <p:nvSpPr>
          <p:cNvPr id="3" name="Content Placeholder 2">
            <a:extLst>
              <a:ext uri="{FF2B5EF4-FFF2-40B4-BE49-F238E27FC236}">
                <a16:creationId xmlns:a16="http://schemas.microsoft.com/office/drawing/2014/main" id="{901E1980-F111-3C40-33AB-6DE49A1F4659}"/>
              </a:ext>
            </a:extLst>
          </p:cNvPr>
          <p:cNvSpPr>
            <a:spLocks noGrp="1"/>
          </p:cNvSpPr>
          <p:nvPr>
            <p:ph idx="1"/>
          </p:nvPr>
        </p:nvSpPr>
        <p:spPr/>
        <p:txBody>
          <a:bodyPr>
            <a:normAutofit/>
          </a:bodyPr>
          <a:lstStyle/>
          <a:p>
            <a:pPr marL="0" indent="0">
              <a:buNone/>
            </a:pPr>
            <a:r>
              <a:rPr lang="en-US" sz="3200" dirty="0"/>
              <a:t>There is major importance of testing in the part of SDLC and it is better to introduce testing in the early stage of SDLC phases so it helps to identify the defects in the early stage and try to avoid the bugs finding &amp; get resolve in he last critical stage. </a:t>
            </a:r>
            <a:endParaRPr lang="en-IN" sz="3200" dirty="0"/>
          </a:p>
        </p:txBody>
      </p:sp>
    </p:spTree>
    <p:extLst>
      <p:ext uri="{BB962C8B-B14F-4D97-AF65-F5344CB8AC3E}">
        <p14:creationId xmlns:p14="http://schemas.microsoft.com/office/powerpoint/2010/main" val="32817910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emplate>TM04033921[[fn=Damask]]</Template>
  <TotalTime>341</TotalTime>
  <Words>983</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Bookman Old Style</vt:lpstr>
      <vt:lpstr>Courier New</vt:lpstr>
      <vt:lpstr>Rockwell</vt:lpstr>
      <vt:lpstr>Wingdings</vt:lpstr>
      <vt:lpstr>Damask</vt:lpstr>
      <vt:lpstr>PowerPoint Presentation</vt:lpstr>
      <vt:lpstr>INTRODUCTION to SOFTWARE TESTING</vt:lpstr>
      <vt:lpstr>Need of software testing</vt:lpstr>
      <vt:lpstr>ERROR, DEFECT AND FAILURE IN SOFTWARE TESTING</vt:lpstr>
      <vt:lpstr>CAUSES OF SOFTWARE DEFECTS</vt:lpstr>
      <vt:lpstr>Costs of software testing</vt:lpstr>
      <vt:lpstr>What does software testing reveal...?</vt:lpstr>
      <vt:lpstr>Importance of software testing</vt:lpstr>
      <vt:lpstr>IMPORTANCEOF TESTING EARLY IN SDLC PHASES</vt:lpstr>
      <vt:lpstr>TESTING AND QUALITY </vt:lpstr>
      <vt:lpstr>2.Quality:</vt:lpstr>
      <vt:lpstr>QUALITY PERCEPTION</vt:lpstr>
      <vt:lpstr>7 PRINCIPLES OF SOFTWARE TESTING</vt:lpstr>
      <vt:lpstr>ECONOMICS OF SOFTWARE 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TESTING</dc:title>
  <dc:creator>Ganesh Govinda Sarma Lanka</dc:creator>
  <cp:lastModifiedBy>Ganesh Govinda Sarma Lanka</cp:lastModifiedBy>
  <cp:revision>1</cp:revision>
  <dcterms:created xsi:type="dcterms:W3CDTF">2022-06-27T07:14:35Z</dcterms:created>
  <dcterms:modified xsi:type="dcterms:W3CDTF">2022-06-27T12:56:05Z</dcterms:modified>
</cp:coreProperties>
</file>