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72" r:id="rId5"/>
    <p:sldId id="273"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891271-3E7A-4502-824B-E6AB0AA0F445}" v="4" dt="2022-06-29T10:38:11.1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p:scale>
          <a:sx n="63" d="100"/>
          <a:sy n="63" d="100"/>
        </p:scale>
        <p:origin x="11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Govinda Sarma Lanka" userId="f6d569f4-c29d-4d8c-9614-adf7357ecacd" providerId="ADAL" clId="{56891271-3E7A-4502-824B-E6AB0AA0F445}"/>
    <pc:docChg chg="custSel modSld">
      <pc:chgData name="Ganesh Govinda Sarma Lanka" userId="f6d569f4-c29d-4d8c-9614-adf7357ecacd" providerId="ADAL" clId="{56891271-3E7A-4502-824B-E6AB0AA0F445}" dt="2022-06-29T10:38:59.142" v="12" actId="255"/>
      <pc:docMkLst>
        <pc:docMk/>
      </pc:docMkLst>
      <pc:sldChg chg="addSp modSp mod setBg">
        <pc:chgData name="Ganesh Govinda Sarma Lanka" userId="f6d569f4-c29d-4d8c-9614-adf7357ecacd" providerId="ADAL" clId="{56891271-3E7A-4502-824B-E6AB0AA0F445}" dt="2022-06-29T10:38:59.142" v="12" actId="255"/>
        <pc:sldMkLst>
          <pc:docMk/>
          <pc:sldMk cId="360810142" sldId="256"/>
        </pc:sldMkLst>
        <pc:spChg chg="mod">
          <ac:chgData name="Ganesh Govinda Sarma Lanka" userId="f6d569f4-c29d-4d8c-9614-adf7357ecacd" providerId="ADAL" clId="{56891271-3E7A-4502-824B-E6AB0AA0F445}" dt="2022-06-29T10:38:26.112" v="11" actId="26606"/>
          <ac:spMkLst>
            <pc:docMk/>
            <pc:sldMk cId="360810142" sldId="256"/>
            <ac:spMk id="2" creationId="{E349F1C6-6114-2336-FD65-15C8B0892EB6}"/>
          </ac:spMkLst>
        </pc:spChg>
        <pc:spChg chg="mod">
          <ac:chgData name="Ganesh Govinda Sarma Lanka" userId="f6d569f4-c29d-4d8c-9614-adf7357ecacd" providerId="ADAL" clId="{56891271-3E7A-4502-824B-E6AB0AA0F445}" dt="2022-06-29T10:38:59.142" v="12" actId="255"/>
          <ac:spMkLst>
            <pc:docMk/>
            <pc:sldMk cId="360810142" sldId="256"/>
            <ac:spMk id="3" creationId="{4302F01D-4D3A-CBF4-C73C-D87705FFEB2D}"/>
          </ac:spMkLst>
        </pc:spChg>
        <pc:spChg chg="add">
          <ac:chgData name="Ganesh Govinda Sarma Lanka" userId="f6d569f4-c29d-4d8c-9614-adf7357ecacd" providerId="ADAL" clId="{56891271-3E7A-4502-824B-E6AB0AA0F445}" dt="2022-06-29T10:38:26.112" v="11" actId="26606"/>
          <ac:spMkLst>
            <pc:docMk/>
            <pc:sldMk cId="360810142" sldId="256"/>
            <ac:spMk id="8" creationId="{BC052280-388E-4151-A1EB-5236D4FCCA28}"/>
          </ac:spMkLst>
        </pc:spChg>
        <pc:cxnChg chg="add">
          <ac:chgData name="Ganesh Govinda Sarma Lanka" userId="f6d569f4-c29d-4d8c-9614-adf7357ecacd" providerId="ADAL" clId="{56891271-3E7A-4502-824B-E6AB0AA0F445}" dt="2022-06-29T10:38:26.112" v="11" actId="26606"/>
          <ac:cxnSpMkLst>
            <pc:docMk/>
            <pc:sldMk cId="360810142" sldId="256"/>
            <ac:cxnSpMk id="10" creationId="{744251C3-E720-4363-8AF0-20AD319374F0}"/>
          </ac:cxnSpMkLst>
        </pc:cxnChg>
      </pc:sldChg>
      <pc:sldChg chg="modSp">
        <pc:chgData name="Ganesh Govinda Sarma Lanka" userId="f6d569f4-c29d-4d8c-9614-adf7357ecacd" providerId="ADAL" clId="{56891271-3E7A-4502-824B-E6AB0AA0F445}" dt="2022-06-29T10:38:11.186" v="10"/>
        <pc:sldMkLst>
          <pc:docMk/>
          <pc:sldMk cId="383308638" sldId="257"/>
        </pc:sldMkLst>
        <pc:spChg chg="mod">
          <ac:chgData name="Ganesh Govinda Sarma Lanka" userId="f6d569f4-c29d-4d8c-9614-adf7357ecacd" providerId="ADAL" clId="{56891271-3E7A-4502-824B-E6AB0AA0F445}" dt="2022-06-29T10:38:11.186" v="10"/>
          <ac:spMkLst>
            <pc:docMk/>
            <pc:sldMk cId="383308638" sldId="257"/>
            <ac:spMk id="2" creationId="{2B74485C-62AC-9E79-2428-540C317C912B}"/>
          </ac:spMkLst>
        </pc:spChg>
      </pc:sldChg>
      <pc:sldChg chg="modSp mod">
        <pc:chgData name="Ganesh Govinda Sarma Lanka" userId="f6d569f4-c29d-4d8c-9614-adf7357ecacd" providerId="ADAL" clId="{56891271-3E7A-4502-824B-E6AB0AA0F445}" dt="2022-06-29T10:37:14.560" v="7" actId="27636"/>
        <pc:sldMkLst>
          <pc:docMk/>
          <pc:sldMk cId="3643700479" sldId="260"/>
        </pc:sldMkLst>
        <pc:spChg chg="mod">
          <ac:chgData name="Ganesh Govinda Sarma Lanka" userId="f6d569f4-c29d-4d8c-9614-adf7357ecacd" providerId="ADAL" clId="{56891271-3E7A-4502-824B-E6AB0AA0F445}" dt="2022-06-29T10:37:14.560" v="7" actId="27636"/>
          <ac:spMkLst>
            <pc:docMk/>
            <pc:sldMk cId="3643700479" sldId="260"/>
            <ac:spMk id="3" creationId="{C11C27C5-06E9-0E9E-1C52-366FB6FEE8BB}"/>
          </ac:spMkLst>
        </pc:spChg>
      </pc:sldChg>
      <pc:sldChg chg="modSp mod">
        <pc:chgData name="Ganesh Govinda Sarma Lanka" userId="f6d569f4-c29d-4d8c-9614-adf7357ecacd" providerId="ADAL" clId="{56891271-3E7A-4502-824B-E6AB0AA0F445}" dt="2022-06-29T10:38:11.186" v="10"/>
        <pc:sldMkLst>
          <pc:docMk/>
          <pc:sldMk cId="3359955521" sldId="262"/>
        </pc:sldMkLst>
        <pc:spChg chg="mod">
          <ac:chgData name="Ganesh Govinda Sarma Lanka" userId="f6d569f4-c29d-4d8c-9614-adf7357ecacd" providerId="ADAL" clId="{56891271-3E7A-4502-824B-E6AB0AA0F445}" dt="2022-06-29T10:38:11.186" v="10"/>
          <ac:spMkLst>
            <pc:docMk/>
            <pc:sldMk cId="3359955521" sldId="262"/>
            <ac:spMk id="2" creationId="{A08FD26F-4290-FDB2-F94A-BF27730136A5}"/>
          </ac:spMkLst>
        </pc:spChg>
        <pc:spChg chg="mod">
          <ac:chgData name="Ganesh Govinda Sarma Lanka" userId="f6d569f4-c29d-4d8c-9614-adf7357ecacd" providerId="ADAL" clId="{56891271-3E7A-4502-824B-E6AB0AA0F445}" dt="2022-06-29T10:37:14.572" v="8" actId="27636"/>
          <ac:spMkLst>
            <pc:docMk/>
            <pc:sldMk cId="3359955521" sldId="262"/>
            <ac:spMk id="3" creationId="{D7B69826-D0E1-BDE7-C650-81F9C465A848}"/>
          </ac:spMkLst>
        </pc:spChg>
      </pc:sldChg>
      <pc:sldChg chg="modSp">
        <pc:chgData name="Ganesh Govinda Sarma Lanka" userId="f6d569f4-c29d-4d8c-9614-adf7357ecacd" providerId="ADAL" clId="{56891271-3E7A-4502-824B-E6AB0AA0F445}" dt="2022-06-29T10:38:11.186" v="10"/>
        <pc:sldMkLst>
          <pc:docMk/>
          <pc:sldMk cId="1741273796" sldId="263"/>
        </pc:sldMkLst>
        <pc:spChg chg="mod">
          <ac:chgData name="Ganesh Govinda Sarma Lanka" userId="f6d569f4-c29d-4d8c-9614-adf7357ecacd" providerId="ADAL" clId="{56891271-3E7A-4502-824B-E6AB0AA0F445}" dt="2022-06-29T10:38:11.186" v="10"/>
          <ac:spMkLst>
            <pc:docMk/>
            <pc:sldMk cId="1741273796" sldId="263"/>
            <ac:spMk id="3" creationId="{3400D868-9E5F-FA79-8D36-F8773D0611C9}"/>
          </ac:spMkLst>
        </pc:spChg>
      </pc:sldChg>
      <pc:sldChg chg="modSp">
        <pc:chgData name="Ganesh Govinda Sarma Lanka" userId="f6d569f4-c29d-4d8c-9614-adf7357ecacd" providerId="ADAL" clId="{56891271-3E7A-4502-824B-E6AB0AA0F445}" dt="2022-06-29T10:38:11.186" v="10"/>
        <pc:sldMkLst>
          <pc:docMk/>
          <pc:sldMk cId="4287611098" sldId="264"/>
        </pc:sldMkLst>
        <pc:spChg chg="mod">
          <ac:chgData name="Ganesh Govinda Sarma Lanka" userId="f6d569f4-c29d-4d8c-9614-adf7357ecacd" providerId="ADAL" clId="{56891271-3E7A-4502-824B-E6AB0AA0F445}" dt="2022-06-29T10:38:11.186" v="10"/>
          <ac:spMkLst>
            <pc:docMk/>
            <pc:sldMk cId="4287611098" sldId="264"/>
            <ac:spMk id="3" creationId="{E88EECFD-5E8D-CB9C-A2BF-6D4712D7D103}"/>
          </ac:spMkLst>
        </pc:spChg>
      </pc:sldChg>
      <pc:sldChg chg="modSp">
        <pc:chgData name="Ganesh Govinda Sarma Lanka" userId="f6d569f4-c29d-4d8c-9614-adf7357ecacd" providerId="ADAL" clId="{56891271-3E7A-4502-824B-E6AB0AA0F445}" dt="2022-06-29T10:38:11.186" v="10"/>
        <pc:sldMkLst>
          <pc:docMk/>
          <pc:sldMk cId="1534862275" sldId="266"/>
        </pc:sldMkLst>
        <pc:spChg chg="mod">
          <ac:chgData name="Ganesh Govinda Sarma Lanka" userId="f6d569f4-c29d-4d8c-9614-adf7357ecacd" providerId="ADAL" clId="{56891271-3E7A-4502-824B-E6AB0AA0F445}" dt="2022-06-29T10:38:11.186" v="10"/>
          <ac:spMkLst>
            <pc:docMk/>
            <pc:sldMk cId="1534862275" sldId="266"/>
            <ac:spMk id="2" creationId="{21DB7DA8-F76B-AFE9-D17F-59CBC229DCE5}"/>
          </ac:spMkLst>
        </pc:spChg>
        <pc:spChg chg="mod">
          <ac:chgData name="Ganesh Govinda Sarma Lanka" userId="f6d569f4-c29d-4d8c-9614-adf7357ecacd" providerId="ADAL" clId="{56891271-3E7A-4502-824B-E6AB0AA0F445}" dt="2022-06-29T10:38:11.186" v="10"/>
          <ac:spMkLst>
            <pc:docMk/>
            <pc:sldMk cId="1534862275" sldId="266"/>
            <ac:spMk id="3" creationId="{AB1C3144-C3B1-17BF-0211-371E006A2DA8}"/>
          </ac:spMkLst>
        </pc:spChg>
      </pc:sldChg>
      <pc:sldChg chg="modSp">
        <pc:chgData name="Ganesh Govinda Sarma Lanka" userId="f6d569f4-c29d-4d8c-9614-adf7357ecacd" providerId="ADAL" clId="{56891271-3E7A-4502-824B-E6AB0AA0F445}" dt="2022-06-29T10:38:11.186" v="10"/>
        <pc:sldMkLst>
          <pc:docMk/>
          <pc:sldMk cId="1415396906" sldId="267"/>
        </pc:sldMkLst>
        <pc:spChg chg="mod">
          <ac:chgData name="Ganesh Govinda Sarma Lanka" userId="f6d569f4-c29d-4d8c-9614-adf7357ecacd" providerId="ADAL" clId="{56891271-3E7A-4502-824B-E6AB0AA0F445}" dt="2022-06-29T10:38:11.186" v="10"/>
          <ac:spMkLst>
            <pc:docMk/>
            <pc:sldMk cId="1415396906" sldId="267"/>
            <ac:spMk id="2" creationId="{61FB5ABC-BFB8-0C34-8F4C-98750CF0A4B5}"/>
          </ac:spMkLst>
        </pc:spChg>
        <pc:spChg chg="mod">
          <ac:chgData name="Ganesh Govinda Sarma Lanka" userId="f6d569f4-c29d-4d8c-9614-adf7357ecacd" providerId="ADAL" clId="{56891271-3E7A-4502-824B-E6AB0AA0F445}" dt="2022-06-29T10:38:11.186" v="10"/>
          <ac:spMkLst>
            <pc:docMk/>
            <pc:sldMk cId="1415396906" sldId="267"/>
            <ac:spMk id="3" creationId="{138E83B5-32D4-45EF-7DB0-79215117A1F4}"/>
          </ac:spMkLst>
        </pc:spChg>
      </pc:sldChg>
      <pc:sldChg chg="modSp">
        <pc:chgData name="Ganesh Govinda Sarma Lanka" userId="f6d569f4-c29d-4d8c-9614-adf7357ecacd" providerId="ADAL" clId="{56891271-3E7A-4502-824B-E6AB0AA0F445}" dt="2022-06-29T10:38:11.186" v="10"/>
        <pc:sldMkLst>
          <pc:docMk/>
          <pc:sldMk cId="372100053" sldId="269"/>
        </pc:sldMkLst>
        <pc:spChg chg="mod">
          <ac:chgData name="Ganesh Govinda Sarma Lanka" userId="f6d569f4-c29d-4d8c-9614-adf7357ecacd" providerId="ADAL" clId="{56891271-3E7A-4502-824B-E6AB0AA0F445}" dt="2022-06-29T10:38:11.186" v="10"/>
          <ac:spMkLst>
            <pc:docMk/>
            <pc:sldMk cId="372100053" sldId="269"/>
            <ac:spMk id="2" creationId="{C1166FD2-90A6-4157-D43E-7624759816F0}"/>
          </ac:spMkLst>
        </pc:spChg>
        <pc:spChg chg="mod">
          <ac:chgData name="Ganesh Govinda Sarma Lanka" userId="f6d569f4-c29d-4d8c-9614-adf7357ecacd" providerId="ADAL" clId="{56891271-3E7A-4502-824B-E6AB0AA0F445}" dt="2022-06-29T10:38:11.186" v="10"/>
          <ac:spMkLst>
            <pc:docMk/>
            <pc:sldMk cId="372100053" sldId="269"/>
            <ac:spMk id="3" creationId="{19ABDC94-1D8C-FB0D-10F8-618B89D6BE3E}"/>
          </ac:spMkLst>
        </pc:spChg>
      </pc:sldChg>
      <pc:sldChg chg="modSp">
        <pc:chgData name="Ganesh Govinda Sarma Lanka" userId="f6d569f4-c29d-4d8c-9614-adf7357ecacd" providerId="ADAL" clId="{56891271-3E7A-4502-824B-E6AB0AA0F445}" dt="2022-06-29T10:38:11.186" v="10"/>
        <pc:sldMkLst>
          <pc:docMk/>
          <pc:sldMk cId="2292787544" sldId="270"/>
        </pc:sldMkLst>
        <pc:spChg chg="mod">
          <ac:chgData name="Ganesh Govinda Sarma Lanka" userId="f6d569f4-c29d-4d8c-9614-adf7357ecacd" providerId="ADAL" clId="{56891271-3E7A-4502-824B-E6AB0AA0F445}" dt="2022-06-29T10:38:11.186" v="10"/>
          <ac:spMkLst>
            <pc:docMk/>
            <pc:sldMk cId="2292787544" sldId="270"/>
            <ac:spMk id="2" creationId="{8283FB3C-6EE2-69B9-9B95-45E8963A55DD}"/>
          </ac:spMkLst>
        </pc:spChg>
        <pc:spChg chg="mod">
          <ac:chgData name="Ganesh Govinda Sarma Lanka" userId="f6d569f4-c29d-4d8c-9614-adf7357ecacd" providerId="ADAL" clId="{56891271-3E7A-4502-824B-E6AB0AA0F445}" dt="2022-06-29T10:38:11.186" v="10"/>
          <ac:spMkLst>
            <pc:docMk/>
            <pc:sldMk cId="2292787544" sldId="270"/>
            <ac:spMk id="3" creationId="{F2993720-3AA9-D87F-6441-C30B1A22CBD5}"/>
          </ac:spMkLst>
        </pc:spChg>
      </pc:sldChg>
      <pc:sldChg chg="modSp">
        <pc:chgData name="Ganesh Govinda Sarma Lanka" userId="f6d569f4-c29d-4d8c-9614-adf7357ecacd" providerId="ADAL" clId="{56891271-3E7A-4502-824B-E6AB0AA0F445}" dt="2022-06-29T10:38:11.186" v="10"/>
        <pc:sldMkLst>
          <pc:docMk/>
          <pc:sldMk cId="689451562" sldId="271"/>
        </pc:sldMkLst>
        <pc:spChg chg="mod">
          <ac:chgData name="Ganesh Govinda Sarma Lanka" userId="f6d569f4-c29d-4d8c-9614-adf7357ecacd" providerId="ADAL" clId="{56891271-3E7A-4502-824B-E6AB0AA0F445}" dt="2022-06-29T10:38:11.186" v="10"/>
          <ac:spMkLst>
            <pc:docMk/>
            <pc:sldMk cId="689451562" sldId="271"/>
            <ac:spMk id="2" creationId="{E4E998F7-201F-31D4-ECBE-BFE319AE23C4}"/>
          </ac:spMkLst>
        </pc:spChg>
        <pc:spChg chg="mod">
          <ac:chgData name="Ganesh Govinda Sarma Lanka" userId="f6d569f4-c29d-4d8c-9614-adf7357ecacd" providerId="ADAL" clId="{56891271-3E7A-4502-824B-E6AB0AA0F445}" dt="2022-06-29T10:38:11.186" v="10"/>
          <ac:spMkLst>
            <pc:docMk/>
            <pc:sldMk cId="689451562" sldId="271"/>
            <ac:spMk id="3" creationId="{2FA18A42-2ECC-08C1-17CD-A60054C6E1B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F5CBA3-9D1E-4F73-BE14-930A8D7922B7}"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6F08B-665E-4D37-9CF5-D4C3A5E93556}" type="slidenum">
              <a:rPr lang="en-IN" smtClean="0"/>
              <a:t>‹#›</a:t>
            </a:fld>
            <a:endParaRPr lang="en-IN"/>
          </a:p>
        </p:txBody>
      </p:sp>
    </p:spTree>
    <p:extLst>
      <p:ext uri="{BB962C8B-B14F-4D97-AF65-F5344CB8AC3E}">
        <p14:creationId xmlns:p14="http://schemas.microsoft.com/office/powerpoint/2010/main" val="1066843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5CBA3-9D1E-4F73-BE14-930A8D7922B7}"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6F08B-665E-4D37-9CF5-D4C3A5E93556}" type="slidenum">
              <a:rPr lang="en-IN" smtClean="0"/>
              <a:t>‹#›</a:t>
            </a:fld>
            <a:endParaRPr lang="en-IN"/>
          </a:p>
        </p:txBody>
      </p:sp>
    </p:spTree>
    <p:extLst>
      <p:ext uri="{BB962C8B-B14F-4D97-AF65-F5344CB8AC3E}">
        <p14:creationId xmlns:p14="http://schemas.microsoft.com/office/powerpoint/2010/main" val="343207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5CBA3-9D1E-4F73-BE14-930A8D7922B7}"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6F08B-665E-4D37-9CF5-D4C3A5E93556}" type="slidenum">
              <a:rPr lang="en-IN" smtClean="0"/>
              <a:t>‹#›</a:t>
            </a:fld>
            <a:endParaRPr lang="en-IN"/>
          </a:p>
        </p:txBody>
      </p:sp>
    </p:spTree>
    <p:extLst>
      <p:ext uri="{BB962C8B-B14F-4D97-AF65-F5344CB8AC3E}">
        <p14:creationId xmlns:p14="http://schemas.microsoft.com/office/powerpoint/2010/main" val="1880699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5CBA3-9D1E-4F73-BE14-930A8D7922B7}"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6F08B-665E-4D37-9CF5-D4C3A5E9355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7617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5CBA3-9D1E-4F73-BE14-930A8D7922B7}"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6F08B-665E-4D37-9CF5-D4C3A5E93556}" type="slidenum">
              <a:rPr lang="en-IN" smtClean="0"/>
              <a:t>‹#›</a:t>
            </a:fld>
            <a:endParaRPr lang="en-IN"/>
          </a:p>
        </p:txBody>
      </p:sp>
    </p:spTree>
    <p:extLst>
      <p:ext uri="{BB962C8B-B14F-4D97-AF65-F5344CB8AC3E}">
        <p14:creationId xmlns:p14="http://schemas.microsoft.com/office/powerpoint/2010/main" val="115438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F5CBA3-9D1E-4F73-BE14-930A8D7922B7}" type="datetimeFigureOut">
              <a:rPr lang="en-IN" smtClean="0"/>
              <a:t>29-06-2022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F6F08B-665E-4D37-9CF5-D4C3A5E93556}" type="slidenum">
              <a:rPr lang="en-IN" smtClean="0"/>
              <a:t>‹#›</a:t>
            </a:fld>
            <a:endParaRPr lang="en-IN"/>
          </a:p>
        </p:txBody>
      </p:sp>
    </p:spTree>
    <p:extLst>
      <p:ext uri="{BB962C8B-B14F-4D97-AF65-F5344CB8AC3E}">
        <p14:creationId xmlns:p14="http://schemas.microsoft.com/office/powerpoint/2010/main" val="33217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F5CBA3-9D1E-4F73-BE14-930A8D7922B7}" type="datetimeFigureOut">
              <a:rPr lang="en-IN" smtClean="0"/>
              <a:t>29-06-2022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F6F08B-665E-4D37-9CF5-D4C3A5E93556}" type="slidenum">
              <a:rPr lang="en-IN" smtClean="0"/>
              <a:t>‹#›</a:t>
            </a:fld>
            <a:endParaRPr lang="en-IN"/>
          </a:p>
        </p:txBody>
      </p:sp>
    </p:spTree>
    <p:extLst>
      <p:ext uri="{BB962C8B-B14F-4D97-AF65-F5344CB8AC3E}">
        <p14:creationId xmlns:p14="http://schemas.microsoft.com/office/powerpoint/2010/main" val="4238979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F5CBA3-9D1E-4F73-BE14-930A8D7922B7}"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6F08B-665E-4D37-9CF5-D4C3A5E93556}" type="slidenum">
              <a:rPr lang="en-IN" smtClean="0"/>
              <a:t>‹#›</a:t>
            </a:fld>
            <a:endParaRPr lang="en-IN"/>
          </a:p>
        </p:txBody>
      </p:sp>
    </p:spTree>
    <p:extLst>
      <p:ext uri="{BB962C8B-B14F-4D97-AF65-F5344CB8AC3E}">
        <p14:creationId xmlns:p14="http://schemas.microsoft.com/office/powerpoint/2010/main" val="278999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F5CBA3-9D1E-4F73-BE14-930A8D7922B7}"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6F08B-665E-4D37-9CF5-D4C3A5E93556}" type="slidenum">
              <a:rPr lang="en-IN" smtClean="0"/>
              <a:t>‹#›</a:t>
            </a:fld>
            <a:endParaRPr lang="en-IN"/>
          </a:p>
        </p:txBody>
      </p:sp>
    </p:spTree>
    <p:extLst>
      <p:ext uri="{BB962C8B-B14F-4D97-AF65-F5344CB8AC3E}">
        <p14:creationId xmlns:p14="http://schemas.microsoft.com/office/powerpoint/2010/main" val="1993382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F5CBA3-9D1E-4F73-BE14-930A8D7922B7}"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6F08B-665E-4D37-9CF5-D4C3A5E93556}" type="slidenum">
              <a:rPr lang="en-IN" smtClean="0"/>
              <a:t>‹#›</a:t>
            </a:fld>
            <a:endParaRPr lang="en-IN"/>
          </a:p>
        </p:txBody>
      </p:sp>
    </p:spTree>
    <p:extLst>
      <p:ext uri="{BB962C8B-B14F-4D97-AF65-F5344CB8AC3E}">
        <p14:creationId xmlns:p14="http://schemas.microsoft.com/office/powerpoint/2010/main" val="5648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F5CBA3-9D1E-4F73-BE14-930A8D7922B7}"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6F08B-665E-4D37-9CF5-D4C3A5E93556}" type="slidenum">
              <a:rPr lang="en-IN" smtClean="0"/>
              <a:t>‹#›</a:t>
            </a:fld>
            <a:endParaRPr lang="en-IN"/>
          </a:p>
        </p:txBody>
      </p:sp>
    </p:spTree>
    <p:extLst>
      <p:ext uri="{BB962C8B-B14F-4D97-AF65-F5344CB8AC3E}">
        <p14:creationId xmlns:p14="http://schemas.microsoft.com/office/powerpoint/2010/main" val="415680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F5CBA3-9D1E-4F73-BE14-930A8D7922B7}"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6F08B-665E-4D37-9CF5-D4C3A5E93556}" type="slidenum">
              <a:rPr lang="en-IN" smtClean="0"/>
              <a:t>‹#›</a:t>
            </a:fld>
            <a:endParaRPr lang="en-IN"/>
          </a:p>
        </p:txBody>
      </p:sp>
    </p:spTree>
    <p:extLst>
      <p:ext uri="{BB962C8B-B14F-4D97-AF65-F5344CB8AC3E}">
        <p14:creationId xmlns:p14="http://schemas.microsoft.com/office/powerpoint/2010/main" val="290557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F5CBA3-9D1E-4F73-BE14-930A8D7922B7}" type="datetimeFigureOut">
              <a:rPr lang="en-IN" smtClean="0"/>
              <a:t>29-06-2022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F6F08B-665E-4D37-9CF5-D4C3A5E93556}" type="slidenum">
              <a:rPr lang="en-IN" smtClean="0"/>
              <a:t>‹#›</a:t>
            </a:fld>
            <a:endParaRPr lang="en-IN"/>
          </a:p>
        </p:txBody>
      </p:sp>
    </p:spTree>
    <p:extLst>
      <p:ext uri="{BB962C8B-B14F-4D97-AF65-F5344CB8AC3E}">
        <p14:creationId xmlns:p14="http://schemas.microsoft.com/office/powerpoint/2010/main" val="114150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F5CBA3-9D1E-4F73-BE14-930A8D7922B7}" type="datetimeFigureOut">
              <a:rPr lang="en-IN" smtClean="0"/>
              <a:t>29-06-2022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F6F08B-665E-4D37-9CF5-D4C3A5E93556}" type="slidenum">
              <a:rPr lang="en-IN" smtClean="0"/>
              <a:t>‹#›</a:t>
            </a:fld>
            <a:endParaRPr lang="en-IN"/>
          </a:p>
        </p:txBody>
      </p:sp>
    </p:spTree>
    <p:extLst>
      <p:ext uri="{BB962C8B-B14F-4D97-AF65-F5344CB8AC3E}">
        <p14:creationId xmlns:p14="http://schemas.microsoft.com/office/powerpoint/2010/main" val="109577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5CBA3-9D1E-4F73-BE14-930A8D7922B7}" type="datetimeFigureOut">
              <a:rPr lang="en-IN" smtClean="0"/>
              <a:t>29-06-2022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F6F08B-665E-4D37-9CF5-D4C3A5E93556}" type="slidenum">
              <a:rPr lang="en-IN" smtClean="0"/>
              <a:t>‹#›</a:t>
            </a:fld>
            <a:endParaRPr lang="en-IN"/>
          </a:p>
        </p:txBody>
      </p:sp>
    </p:spTree>
    <p:extLst>
      <p:ext uri="{BB962C8B-B14F-4D97-AF65-F5344CB8AC3E}">
        <p14:creationId xmlns:p14="http://schemas.microsoft.com/office/powerpoint/2010/main" val="209096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5CBA3-9D1E-4F73-BE14-930A8D7922B7}"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6F08B-665E-4D37-9CF5-D4C3A5E93556}" type="slidenum">
              <a:rPr lang="en-IN" smtClean="0"/>
              <a:t>‹#›</a:t>
            </a:fld>
            <a:endParaRPr lang="en-IN"/>
          </a:p>
        </p:txBody>
      </p:sp>
    </p:spTree>
    <p:extLst>
      <p:ext uri="{BB962C8B-B14F-4D97-AF65-F5344CB8AC3E}">
        <p14:creationId xmlns:p14="http://schemas.microsoft.com/office/powerpoint/2010/main" val="290117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5CBA3-9D1E-4F73-BE14-930A8D7922B7}"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6F08B-665E-4D37-9CF5-D4C3A5E93556}" type="slidenum">
              <a:rPr lang="en-IN" smtClean="0"/>
              <a:t>‹#›</a:t>
            </a:fld>
            <a:endParaRPr lang="en-IN"/>
          </a:p>
        </p:txBody>
      </p:sp>
    </p:spTree>
    <p:extLst>
      <p:ext uri="{BB962C8B-B14F-4D97-AF65-F5344CB8AC3E}">
        <p14:creationId xmlns:p14="http://schemas.microsoft.com/office/powerpoint/2010/main" val="112656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CF5CBA3-9D1E-4F73-BE14-930A8D7922B7}" type="datetimeFigureOut">
              <a:rPr lang="en-IN" smtClean="0"/>
              <a:t>29-06-2022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9F6F08B-665E-4D37-9CF5-D4C3A5E93556}" type="slidenum">
              <a:rPr lang="en-IN" smtClean="0"/>
              <a:t>‹#›</a:t>
            </a:fld>
            <a:endParaRPr lang="en-IN"/>
          </a:p>
        </p:txBody>
      </p:sp>
    </p:spTree>
    <p:extLst>
      <p:ext uri="{BB962C8B-B14F-4D97-AF65-F5344CB8AC3E}">
        <p14:creationId xmlns:p14="http://schemas.microsoft.com/office/powerpoint/2010/main" val="3666158550"/>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9F1C6-6114-2336-FD65-15C8B0892EB6}"/>
              </a:ext>
            </a:extLst>
          </p:cNvPr>
          <p:cNvSpPr>
            <a:spLocks noGrp="1"/>
          </p:cNvSpPr>
          <p:nvPr>
            <p:ph type="ctrTitle"/>
          </p:nvPr>
        </p:nvSpPr>
        <p:spPr>
          <a:xfrm>
            <a:off x="913796" y="927100"/>
            <a:ext cx="3418766" cy="4616450"/>
          </a:xfrm>
        </p:spPr>
        <p:txBody>
          <a:bodyPr vert="horz" lIns="91440" tIns="45720" rIns="91440" bIns="45720" rtlCol="0" anchor="ctr">
            <a:normAutofit/>
          </a:bodyPr>
          <a:lstStyle/>
          <a:p>
            <a:r>
              <a:rPr lang="en-US" sz="3400" dirty="0"/>
              <a:t>TOPICS:</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302F01D-4D3A-CBF4-C73C-D87705FFEB2D}"/>
              </a:ext>
            </a:extLst>
          </p:cNvPr>
          <p:cNvSpPr>
            <a:spLocks noGrp="1"/>
          </p:cNvSpPr>
          <p:nvPr>
            <p:ph type="subTitle" idx="1"/>
          </p:nvPr>
        </p:nvSpPr>
        <p:spPr>
          <a:xfrm>
            <a:off x="4976029" y="971549"/>
            <a:ext cx="6291528" cy="4616450"/>
          </a:xfrm>
        </p:spPr>
        <p:txBody>
          <a:bodyPr vert="horz" lIns="91440" tIns="45720" rIns="91440" bIns="45720" rtlCol="0" anchor="ctr">
            <a:noAutofit/>
          </a:bodyPr>
          <a:lstStyle/>
          <a:p>
            <a:pPr marL="342900" indent="-228600" algn="l">
              <a:lnSpc>
                <a:spcPct val="110000"/>
              </a:lnSpc>
              <a:buFont typeface="Arial" panose="020B0604020202020204" pitchFamily="34" charset="0"/>
              <a:buChar char="•"/>
            </a:pPr>
            <a:r>
              <a:rPr lang="en-US" sz="1800" dirty="0"/>
              <a:t>Economics of testing</a:t>
            </a:r>
          </a:p>
          <a:p>
            <a:pPr marL="342900" indent="-228600" algn="l">
              <a:lnSpc>
                <a:spcPct val="110000"/>
              </a:lnSpc>
              <a:buFont typeface="Arial" panose="020B0604020202020204" pitchFamily="34" charset="0"/>
              <a:buChar char="•"/>
            </a:pPr>
            <a:r>
              <a:rPr lang="en-US" sz="1800" dirty="0"/>
              <a:t>How testing is conducted ?</a:t>
            </a:r>
          </a:p>
          <a:p>
            <a:pPr marL="342900" indent="-228600" algn="l">
              <a:lnSpc>
                <a:spcPct val="110000"/>
              </a:lnSpc>
              <a:buFont typeface="Arial" panose="020B0604020202020204" pitchFamily="34" charset="0"/>
              <a:buChar char="•"/>
            </a:pPr>
            <a:r>
              <a:rPr lang="en-US" sz="1800" dirty="0"/>
              <a:t>Software testing-then(past)</a:t>
            </a:r>
          </a:p>
          <a:p>
            <a:pPr marL="342900" indent="-228600" algn="l">
              <a:lnSpc>
                <a:spcPct val="110000"/>
              </a:lnSpc>
              <a:buFont typeface="Arial" panose="020B0604020202020204" pitchFamily="34" charset="0"/>
              <a:buChar char="•"/>
            </a:pPr>
            <a:r>
              <a:rPr lang="en-US" sz="1800" dirty="0"/>
              <a:t>Software testing-now(present)</a:t>
            </a:r>
          </a:p>
          <a:p>
            <a:pPr marL="342900" indent="-228600" algn="l">
              <a:lnSpc>
                <a:spcPct val="110000"/>
              </a:lnSpc>
              <a:buFont typeface="Arial" panose="020B0604020202020204" pitchFamily="34" charset="0"/>
              <a:buChar char="•"/>
            </a:pPr>
            <a:r>
              <a:rPr lang="en-US" sz="1800" dirty="0"/>
              <a:t>Scope of software testing</a:t>
            </a:r>
          </a:p>
          <a:p>
            <a:pPr marL="342900" indent="-228600" algn="l">
              <a:lnSpc>
                <a:spcPct val="110000"/>
              </a:lnSpc>
              <a:buFont typeface="Arial" panose="020B0604020202020204" pitchFamily="34" charset="0"/>
              <a:buChar char="•"/>
            </a:pPr>
            <a:r>
              <a:rPr lang="en-US" sz="1800" dirty="0"/>
              <a:t>Factors influencing the scope of testing</a:t>
            </a:r>
          </a:p>
          <a:p>
            <a:pPr marL="342900" indent="-228600" algn="l">
              <a:lnSpc>
                <a:spcPct val="110000"/>
              </a:lnSpc>
              <a:buFont typeface="Arial" panose="020B0604020202020204" pitchFamily="34" charset="0"/>
              <a:buChar char="•"/>
            </a:pPr>
            <a:r>
              <a:rPr lang="en-US" sz="1800" dirty="0"/>
              <a:t>Risk based testing</a:t>
            </a:r>
          </a:p>
          <a:p>
            <a:pPr marL="342900" indent="-228600" algn="l">
              <a:lnSpc>
                <a:spcPct val="110000"/>
              </a:lnSpc>
              <a:buFont typeface="Arial" panose="020B0604020202020204" pitchFamily="34" charset="0"/>
              <a:buChar char="•"/>
            </a:pPr>
            <a:r>
              <a:rPr lang="en-US" sz="1800" dirty="0"/>
              <a:t>Project &amp; product risks</a:t>
            </a:r>
          </a:p>
          <a:p>
            <a:pPr marL="342900" indent="-228600" algn="l">
              <a:lnSpc>
                <a:spcPct val="110000"/>
              </a:lnSpc>
              <a:buFont typeface="Arial" panose="020B0604020202020204" pitchFamily="34" charset="0"/>
              <a:buChar char="•"/>
            </a:pPr>
            <a:r>
              <a:rPr lang="en-US" sz="1800" dirty="0"/>
              <a:t>Need of independent testing</a:t>
            </a:r>
          </a:p>
          <a:p>
            <a:pPr marL="342900" indent="-228600" algn="l">
              <a:lnSpc>
                <a:spcPct val="110000"/>
              </a:lnSpc>
              <a:buFont typeface="Arial" panose="020B0604020202020204" pitchFamily="34" charset="0"/>
              <a:buChar char="•"/>
            </a:pPr>
            <a:r>
              <a:rPr lang="en-US" sz="1800" dirty="0"/>
              <a:t>Activities in fundamental test process</a:t>
            </a:r>
          </a:p>
          <a:p>
            <a:pPr marL="342900" indent="-228600" algn="l">
              <a:lnSpc>
                <a:spcPct val="110000"/>
              </a:lnSpc>
              <a:buFont typeface="Arial" panose="020B0604020202020204" pitchFamily="34" charset="0"/>
              <a:buChar char="•"/>
            </a:pPr>
            <a:r>
              <a:rPr lang="en-US" sz="1800" dirty="0"/>
              <a:t>Attributes of a good tester</a:t>
            </a:r>
          </a:p>
          <a:p>
            <a:pPr marL="342900" indent="-228600" algn="l">
              <a:lnSpc>
                <a:spcPct val="110000"/>
              </a:lnSpc>
              <a:buFont typeface="Arial" panose="020B0604020202020204" pitchFamily="34" charset="0"/>
              <a:buChar char="•"/>
            </a:pPr>
            <a:r>
              <a:rPr lang="en-US" sz="1800" dirty="0"/>
              <a:t>Psychology of testing</a:t>
            </a:r>
          </a:p>
          <a:p>
            <a:pPr marL="342900" indent="-228600" algn="l">
              <a:lnSpc>
                <a:spcPct val="110000"/>
              </a:lnSpc>
              <a:buFont typeface="Arial" panose="020B0604020202020204" pitchFamily="34" charset="0"/>
              <a:buChar char="•"/>
            </a:pPr>
            <a:r>
              <a:rPr lang="en-US" sz="1800" dirty="0"/>
              <a:t>Code of ethics for tester</a:t>
            </a:r>
          </a:p>
          <a:p>
            <a:pPr marL="342900" indent="-228600" algn="l">
              <a:lnSpc>
                <a:spcPct val="110000"/>
              </a:lnSpc>
              <a:buFont typeface="Arial" panose="020B0604020202020204" pitchFamily="34" charset="0"/>
              <a:buChar char="•"/>
            </a:pPr>
            <a:r>
              <a:rPr lang="en-US" sz="1800" dirty="0"/>
              <a:t>Limitations of software testing</a:t>
            </a:r>
          </a:p>
        </p:txBody>
      </p:sp>
    </p:spTree>
    <p:extLst>
      <p:ext uri="{BB962C8B-B14F-4D97-AF65-F5344CB8AC3E}">
        <p14:creationId xmlns:p14="http://schemas.microsoft.com/office/powerpoint/2010/main" val="360810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D65A-FF7F-E8E9-43A5-E34D5A399BAB}"/>
              </a:ext>
            </a:extLst>
          </p:cNvPr>
          <p:cNvSpPr>
            <a:spLocks noGrp="1"/>
          </p:cNvSpPr>
          <p:nvPr>
            <p:ph type="title"/>
          </p:nvPr>
        </p:nvSpPr>
        <p:spPr>
          <a:xfrm>
            <a:off x="913795" y="609600"/>
            <a:ext cx="4896455" cy="1326321"/>
          </a:xfrm>
        </p:spPr>
        <p:txBody>
          <a:bodyPr>
            <a:normAutofit/>
          </a:bodyPr>
          <a:lstStyle/>
          <a:p>
            <a:pPr marL="457200" indent="-457200">
              <a:buFont typeface="Wingdings" panose="05000000000000000000" pitchFamily="2" charset="2"/>
              <a:buChar char="q"/>
            </a:pPr>
            <a:r>
              <a:rPr lang="en-US" sz="3600" dirty="0">
                <a:solidFill>
                  <a:schemeClr val="accent5">
                    <a:lumMod val="60000"/>
                    <a:lumOff val="40000"/>
                  </a:schemeClr>
                </a:solidFill>
              </a:rPr>
              <a:t>PRODUCT RISK:</a:t>
            </a:r>
            <a:endParaRPr lang="en-IN" sz="3600"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E88EECFD-5E8D-CB9C-A2BF-6D4712D7D103}"/>
              </a:ext>
            </a:extLst>
          </p:cNvPr>
          <p:cNvSpPr>
            <a:spLocks noGrp="1"/>
          </p:cNvSpPr>
          <p:nvPr>
            <p:ph idx="1"/>
          </p:nvPr>
        </p:nvSpPr>
        <p:spPr/>
        <p:txBody>
          <a:bodyPr>
            <a:normAutofit/>
          </a:bodyPr>
          <a:lstStyle/>
          <a:p>
            <a:pPr marL="0" indent="0">
              <a:buNone/>
            </a:pPr>
            <a:r>
              <a:rPr lang="en-US" sz="3200" dirty="0"/>
              <a:t>Product risk is the possibility that the system or software might fail to satisfy or fulfill some reasonable expectation of the customer, user, or stakeholder. some authors also called the product risks as quality risks as they are risks to the quality of the product.</a:t>
            </a:r>
            <a:endParaRPr lang="en-IN" sz="3200" dirty="0"/>
          </a:p>
        </p:txBody>
      </p:sp>
    </p:spTree>
    <p:extLst>
      <p:ext uri="{BB962C8B-B14F-4D97-AF65-F5344CB8AC3E}">
        <p14:creationId xmlns:p14="http://schemas.microsoft.com/office/powerpoint/2010/main" val="4287611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19AA-396C-7CAD-E1E1-780D248A0333}"/>
              </a:ext>
            </a:extLst>
          </p:cNvPr>
          <p:cNvSpPr>
            <a:spLocks noGrp="1"/>
          </p:cNvSpPr>
          <p:nvPr>
            <p:ph type="title"/>
          </p:nvPr>
        </p:nvSpPr>
        <p:spPr>
          <a:xfrm>
            <a:off x="913794" y="476250"/>
            <a:ext cx="10353761" cy="1495425"/>
          </a:xfrm>
        </p:spPr>
        <p:txBody>
          <a:bodyPr/>
          <a:lstStyle/>
          <a:p>
            <a:r>
              <a:rPr lang="en-US" dirty="0">
                <a:solidFill>
                  <a:schemeClr val="accent3">
                    <a:lumMod val="40000"/>
                    <a:lumOff val="60000"/>
                  </a:schemeClr>
                </a:solidFill>
              </a:rPr>
              <a:t>Need of independent testing</a:t>
            </a:r>
            <a:endParaRPr lang="en-IN"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DDDBAFB3-5B2A-15DC-05E1-BE3BDB179EEA}"/>
              </a:ext>
            </a:extLst>
          </p:cNvPr>
          <p:cNvSpPr>
            <a:spLocks noGrp="1"/>
          </p:cNvSpPr>
          <p:nvPr>
            <p:ph idx="1"/>
          </p:nvPr>
        </p:nvSpPr>
        <p:spPr>
          <a:xfrm>
            <a:off x="913795" y="2343714"/>
            <a:ext cx="10353762" cy="3695136"/>
          </a:xfrm>
        </p:spPr>
        <p:txBody>
          <a:bodyPr>
            <a:normAutofit/>
          </a:bodyPr>
          <a:lstStyle/>
          <a:p>
            <a:pPr marL="0" indent="0">
              <a:buNone/>
            </a:pPr>
            <a:r>
              <a:rPr lang="en-US" sz="2800" dirty="0"/>
              <a:t>An independent testing team gives an impartial, third-party view of the software leading to efficient and uninfluenced(assumption-free) testing that meets customer expectations. Independent testing finds more Defects compared to testing performed by the project team.</a:t>
            </a:r>
            <a:endParaRPr lang="en-IN" sz="2800" dirty="0"/>
          </a:p>
        </p:txBody>
      </p:sp>
    </p:spTree>
    <p:extLst>
      <p:ext uri="{BB962C8B-B14F-4D97-AF65-F5344CB8AC3E}">
        <p14:creationId xmlns:p14="http://schemas.microsoft.com/office/powerpoint/2010/main" val="857768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7DA8-F76B-AFE9-D17F-59CBC229DCE5}"/>
              </a:ext>
            </a:extLst>
          </p:cNvPr>
          <p:cNvSpPr>
            <a:spLocks noGrp="1"/>
          </p:cNvSpPr>
          <p:nvPr>
            <p:ph type="title"/>
          </p:nvPr>
        </p:nvSpPr>
        <p:spPr/>
        <p:txBody>
          <a:bodyPr/>
          <a:lstStyle/>
          <a:p>
            <a:r>
              <a:rPr lang="en-US" dirty="0">
                <a:solidFill>
                  <a:schemeClr val="accent4">
                    <a:lumMod val="20000"/>
                    <a:lumOff val="80000"/>
                  </a:schemeClr>
                </a:solidFill>
              </a:rPr>
              <a:t>5 reasons why you should go for an independent software</a:t>
            </a:r>
            <a:endParaRPr lang="en-IN" dirty="0">
              <a:solidFill>
                <a:schemeClr val="accent4">
                  <a:lumMod val="20000"/>
                  <a:lumOff val="80000"/>
                </a:schemeClr>
              </a:solidFill>
            </a:endParaRPr>
          </a:p>
        </p:txBody>
      </p:sp>
      <p:sp>
        <p:nvSpPr>
          <p:cNvPr id="3" name="Content Placeholder 2">
            <a:extLst>
              <a:ext uri="{FF2B5EF4-FFF2-40B4-BE49-F238E27FC236}">
                <a16:creationId xmlns:a16="http://schemas.microsoft.com/office/drawing/2014/main" id="{AB1C3144-C3B1-17BF-0211-371E006A2DA8}"/>
              </a:ext>
            </a:extLst>
          </p:cNvPr>
          <p:cNvSpPr>
            <a:spLocks noGrp="1"/>
          </p:cNvSpPr>
          <p:nvPr>
            <p:ph idx="1"/>
          </p:nvPr>
        </p:nvSpPr>
        <p:spPr/>
        <p:txBody>
          <a:bodyPr/>
          <a:lstStyle/>
          <a:p>
            <a:r>
              <a:rPr lang="en-US" sz="2800" dirty="0"/>
              <a:t>Quality of testing</a:t>
            </a:r>
          </a:p>
          <a:p>
            <a:r>
              <a:rPr lang="en-US" sz="2800" dirty="0"/>
              <a:t>Less management effort</a:t>
            </a:r>
          </a:p>
          <a:p>
            <a:r>
              <a:rPr lang="en-US" sz="2800" dirty="0"/>
              <a:t>Access o </a:t>
            </a:r>
            <a:r>
              <a:rPr lang="en-US" sz="2800" dirty="0" err="1"/>
              <a:t>th</a:t>
            </a:r>
            <a:r>
              <a:rPr lang="en-US" sz="2800" dirty="0"/>
              <a:t> best testing talent</a:t>
            </a:r>
          </a:p>
          <a:p>
            <a:r>
              <a:rPr lang="en-US" sz="2800" dirty="0"/>
              <a:t>Total cost of ownership</a:t>
            </a:r>
          </a:p>
          <a:p>
            <a:r>
              <a:rPr lang="en-US" sz="2800" dirty="0"/>
              <a:t>Time to market</a:t>
            </a:r>
            <a:endParaRPr lang="en-IN" sz="2800" dirty="0"/>
          </a:p>
          <a:p>
            <a:endParaRPr lang="en-IN" dirty="0"/>
          </a:p>
        </p:txBody>
      </p:sp>
    </p:spTree>
    <p:extLst>
      <p:ext uri="{BB962C8B-B14F-4D97-AF65-F5344CB8AC3E}">
        <p14:creationId xmlns:p14="http://schemas.microsoft.com/office/powerpoint/2010/main" val="1534862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B5ABC-BFB8-0C34-8F4C-98750CF0A4B5}"/>
              </a:ext>
            </a:extLst>
          </p:cNvPr>
          <p:cNvSpPr>
            <a:spLocks noGrp="1"/>
          </p:cNvSpPr>
          <p:nvPr>
            <p:ph type="title"/>
          </p:nvPr>
        </p:nvSpPr>
        <p:spPr/>
        <p:txBody>
          <a:bodyPr>
            <a:normAutofit/>
          </a:bodyPr>
          <a:lstStyle/>
          <a:p>
            <a:r>
              <a:rPr lang="en-US" sz="3200" dirty="0">
                <a:solidFill>
                  <a:schemeClr val="tx2">
                    <a:lumMod val="75000"/>
                  </a:schemeClr>
                </a:solidFill>
              </a:rPr>
              <a:t>Activities in fundamental test process</a:t>
            </a:r>
            <a:endParaRPr lang="en-IN" sz="3200" dirty="0">
              <a:solidFill>
                <a:schemeClr val="tx2">
                  <a:lumMod val="75000"/>
                </a:schemeClr>
              </a:solidFill>
            </a:endParaRPr>
          </a:p>
        </p:txBody>
      </p:sp>
      <p:sp>
        <p:nvSpPr>
          <p:cNvPr id="3" name="Content Placeholder 2">
            <a:extLst>
              <a:ext uri="{FF2B5EF4-FFF2-40B4-BE49-F238E27FC236}">
                <a16:creationId xmlns:a16="http://schemas.microsoft.com/office/drawing/2014/main" id="{138E83B5-32D4-45EF-7DB0-79215117A1F4}"/>
              </a:ext>
            </a:extLst>
          </p:cNvPr>
          <p:cNvSpPr>
            <a:spLocks noGrp="1"/>
          </p:cNvSpPr>
          <p:nvPr>
            <p:ph idx="1"/>
          </p:nvPr>
        </p:nvSpPr>
        <p:spPr/>
        <p:txBody>
          <a:bodyPr>
            <a:normAutofit/>
          </a:bodyPr>
          <a:lstStyle/>
          <a:p>
            <a:r>
              <a:rPr lang="en-US" sz="2800" dirty="0"/>
              <a:t>Planning and control</a:t>
            </a:r>
          </a:p>
          <a:p>
            <a:r>
              <a:rPr lang="en-US" sz="2800" dirty="0"/>
              <a:t>Analysis and design</a:t>
            </a:r>
          </a:p>
          <a:p>
            <a:r>
              <a:rPr lang="en-US" sz="2800" dirty="0"/>
              <a:t>Implementation and execution</a:t>
            </a:r>
          </a:p>
          <a:p>
            <a:r>
              <a:rPr lang="en-US" sz="2800" dirty="0"/>
              <a:t>Evaluating exit criteria and reporting</a:t>
            </a:r>
          </a:p>
          <a:p>
            <a:r>
              <a:rPr lang="en-US" sz="2800" dirty="0"/>
              <a:t>Test closure activities</a:t>
            </a:r>
            <a:endParaRPr lang="en-IN" sz="2800" dirty="0"/>
          </a:p>
        </p:txBody>
      </p:sp>
    </p:spTree>
    <p:extLst>
      <p:ext uri="{BB962C8B-B14F-4D97-AF65-F5344CB8AC3E}">
        <p14:creationId xmlns:p14="http://schemas.microsoft.com/office/powerpoint/2010/main" val="1415396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2121-C732-16AB-233E-10B3D4E8CB9E}"/>
              </a:ext>
            </a:extLst>
          </p:cNvPr>
          <p:cNvSpPr>
            <a:spLocks noGrp="1"/>
          </p:cNvSpPr>
          <p:nvPr>
            <p:ph type="title"/>
          </p:nvPr>
        </p:nvSpPr>
        <p:spPr>
          <a:xfrm>
            <a:off x="913795" y="600075"/>
            <a:ext cx="10353761" cy="1326321"/>
          </a:xfrm>
        </p:spPr>
        <p:txBody>
          <a:bodyPr/>
          <a:lstStyle/>
          <a:p>
            <a:r>
              <a:rPr lang="en-US" dirty="0">
                <a:solidFill>
                  <a:srgbClr val="FFC000"/>
                </a:solidFill>
              </a:rPr>
              <a:t>Attributes of a good tester</a:t>
            </a:r>
            <a:endParaRPr lang="en-IN" dirty="0">
              <a:solidFill>
                <a:srgbClr val="FFC000"/>
              </a:solidFill>
            </a:endParaRPr>
          </a:p>
        </p:txBody>
      </p:sp>
      <p:sp>
        <p:nvSpPr>
          <p:cNvPr id="3" name="Content Placeholder 2">
            <a:extLst>
              <a:ext uri="{FF2B5EF4-FFF2-40B4-BE49-F238E27FC236}">
                <a16:creationId xmlns:a16="http://schemas.microsoft.com/office/drawing/2014/main" id="{10312216-4553-96F2-E19D-29DC2C3AB2EB}"/>
              </a:ext>
            </a:extLst>
          </p:cNvPr>
          <p:cNvSpPr>
            <a:spLocks noGrp="1"/>
          </p:cNvSpPr>
          <p:nvPr>
            <p:ph idx="1"/>
          </p:nvPr>
        </p:nvSpPr>
        <p:spPr>
          <a:xfrm>
            <a:off x="913795" y="2096064"/>
            <a:ext cx="10353762" cy="4152336"/>
          </a:xfrm>
        </p:spPr>
        <p:txBody>
          <a:bodyPr>
            <a:noAutofit/>
          </a:bodyPr>
          <a:lstStyle/>
          <a:p>
            <a:r>
              <a:rPr lang="en-US" sz="2400" dirty="0"/>
              <a:t>You understand priorities</a:t>
            </a:r>
          </a:p>
          <a:p>
            <a:r>
              <a:rPr lang="en-US" sz="2400" dirty="0"/>
              <a:t>You ask questions</a:t>
            </a:r>
          </a:p>
          <a:p>
            <a:r>
              <a:rPr lang="en-US" sz="2400" dirty="0"/>
              <a:t>You can create number of ideas</a:t>
            </a:r>
          </a:p>
          <a:p>
            <a:r>
              <a:rPr lang="en-US" sz="2400" dirty="0"/>
              <a:t>You can analyze data</a:t>
            </a:r>
          </a:p>
          <a:p>
            <a:r>
              <a:rPr lang="en-US" sz="2400" dirty="0"/>
              <a:t>You can report negative things in a positive way</a:t>
            </a:r>
          </a:p>
          <a:p>
            <a:r>
              <a:rPr lang="en-US" sz="2400" dirty="0"/>
              <a:t>You are good at reporting</a:t>
            </a:r>
          </a:p>
          <a:p>
            <a:r>
              <a:rPr lang="en-US" sz="2400" dirty="0"/>
              <a:t>You are flexible to support whenever it’s required</a:t>
            </a:r>
            <a:endParaRPr lang="en-IN" sz="2400" dirty="0"/>
          </a:p>
        </p:txBody>
      </p:sp>
    </p:spTree>
    <p:extLst>
      <p:ext uri="{BB962C8B-B14F-4D97-AF65-F5344CB8AC3E}">
        <p14:creationId xmlns:p14="http://schemas.microsoft.com/office/powerpoint/2010/main" val="1101071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6FD2-90A6-4157-D43E-7624759816F0}"/>
              </a:ext>
            </a:extLst>
          </p:cNvPr>
          <p:cNvSpPr>
            <a:spLocks noGrp="1"/>
          </p:cNvSpPr>
          <p:nvPr>
            <p:ph type="title"/>
          </p:nvPr>
        </p:nvSpPr>
        <p:spPr/>
        <p:txBody>
          <a:bodyPr/>
          <a:lstStyle/>
          <a:p>
            <a:r>
              <a:rPr lang="en-US" dirty="0">
                <a:solidFill>
                  <a:schemeClr val="bg2">
                    <a:lumMod val="20000"/>
                    <a:lumOff val="80000"/>
                  </a:schemeClr>
                </a:solidFill>
              </a:rPr>
              <a:t>Psychology of testing</a:t>
            </a:r>
            <a:endParaRPr lang="en-IN" dirty="0">
              <a:solidFill>
                <a:schemeClr val="bg2">
                  <a:lumMod val="20000"/>
                  <a:lumOff val="80000"/>
                </a:schemeClr>
              </a:solidFill>
            </a:endParaRPr>
          </a:p>
        </p:txBody>
      </p:sp>
      <p:sp>
        <p:nvSpPr>
          <p:cNvPr id="3" name="Content Placeholder 2">
            <a:extLst>
              <a:ext uri="{FF2B5EF4-FFF2-40B4-BE49-F238E27FC236}">
                <a16:creationId xmlns:a16="http://schemas.microsoft.com/office/drawing/2014/main" id="{19ABDC94-1D8C-FB0D-10F8-618B89D6BE3E}"/>
              </a:ext>
            </a:extLst>
          </p:cNvPr>
          <p:cNvSpPr>
            <a:spLocks noGrp="1"/>
          </p:cNvSpPr>
          <p:nvPr>
            <p:ph idx="1"/>
          </p:nvPr>
        </p:nvSpPr>
        <p:spPr/>
        <p:txBody>
          <a:bodyPr>
            <a:normAutofit/>
          </a:bodyPr>
          <a:lstStyle/>
          <a:p>
            <a:pPr marL="0" indent="0">
              <a:buNone/>
            </a:pPr>
            <a:r>
              <a:rPr lang="en-US" sz="3200" dirty="0"/>
              <a:t>A psychological test is a standardized measure of a sample of a person’s. </a:t>
            </a:r>
            <a:r>
              <a:rPr lang="en-US" sz="3200" dirty="0" err="1"/>
              <a:t>behaviour</a:t>
            </a:r>
            <a:r>
              <a:rPr lang="en-US" sz="3200" dirty="0"/>
              <a:t> that is used to measure the individual differences that exist among people. A psychological test is an objective measure of an individual’s mental characteristics.</a:t>
            </a:r>
            <a:endParaRPr lang="en-IN" sz="3200" dirty="0"/>
          </a:p>
        </p:txBody>
      </p:sp>
    </p:spTree>
    <p:extLst>
      <p:ext uri="{BB962C8B-B14F-4D97-AF65-F5344CB8AC3E}">
        <p14:creationId xmlns:p14="http://schemas.microsoft.com/office/powerpoint/2010/main" val="372100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FB3C-6EE2-69B9-9B95-45E8963A55DD}"/>
              </a:ext>
            </a:extLst>
          </p:cNvPr>
          <p:cNvSpPr>
            <a:spLocks noGrp="1"/>
          </p:cNvSpPr>
          <p:nvPr>
            <p:ph type="title"/>
          </p:nvPr>
        </p:nvSpPr>
        <p:spPr/>
        <p:txBody>
          <a:bodyPr/>
          <a:lstStyle/>
          <a:p>
            <a:r>
              <a:rPr lang="en-US" dirty="0">
                <a:solidFill>
                  <a:schemeClr val="accent5">
                    <a:lumMod val="40000"/>
                    <a:lumOff val="60000"/>
                  </a:schemeClr>
                </a:solidFill>
              </a:rPr>
              <a:t>Code of ethics for tester</a:t>
            </a:r>
            <a:endParaRPr lang="en-IN" dirty="0">
              <a:solidFill>
                <a:schemeClr val="accent5">
                  <a:lumMod val="40000"/>
                  <a:lumOff val="60000"/>
                </a:schemeClr>
              </a:solidFill>
            </a:endParaRPr>
          </a:p>
        </p:txBody>
      </p:sp>
      <p:sp>
        <p:nvSpPr>
          <p:cNvPr id="3" name="Content Placeholder 2">
            <a:extLst>
              <a:ext uri="{FF2B5EF4-FFF2-40B4-BE49-F238E27FC236}">
                <a16:creationId xmlns:a16="http://schemas.microsoft.com/office/drawing/2014/main" id="{F2993720-3AA9-D87F-6441-C30B1A22CBD5}"/>
              </a:ext>
            </a:extLst>
          </p:cNvPr>
          <p:cNvSpPr>
            <a:spLocks noGrp="1"/>
          </p:cNvSpPr>
          <p:nvPr>
            <p:ph idx="1"/>
          </p:nvPr>
        </p:nvSpPr>
        <p:spPr/>
        <p:txBody>
          <a:bodyPr>
            <a:normAutofit/>
          </a:bodyPr>
          <a:lstStyle/>
          <a:p>
            <a:pPr marL="0" indent="0">
              <a:buNone/>
            </a:pPr>
            <a:r>
              <a:rPr lang="en-US" sz="3200" dirty="0"/>
              <a:t>It sets forth values, principles, and standards that guide the testers to perform their tasks appropriately and helps them use the information they have in an ethical and appropriate manner.</a:t>
            </a:r>
            <a:endParaRPr lang="en-IN" sz="3200" dirty="0"/>
          </a:p>
        </p:txBody>
      </p:sp>
    </p:spTree>
    <p:extLst>
      <p:ext uri="{BB962C8B-B14F-4D97-AF65-F5344CB8AC3E}">
        <p14:creationId xmlns:p14="http://schemas.microsoft.com/office/powerpoint/2010/main" val="229278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98F7-201F-31D4-ECBE-BFE319AE23C4}"/>
              </a:ext>
            </a:extLst>
          </p:cNvPr>
          <p:cNvSpPr>
            <a:spLocks noGrp="1"/>
          </p:cNvSpPr>
          <p:nvPr>
            <p:ph type="title"/>
          </p:nvPr>
        </p:nvSpPr>
        <p:spPr/>
        <p:txBody>
          <a:bodyPr/>
          <a:lstStyle/>
          <a:p>
            <a:r>
              <a:rPr lang="en-US" dirty="0">
                <a:solidFill>
                  <a:srgbClr val="FFC000"/>
                </a:solidFill>
              </a:rPr>
              <a:t>Limitations of software testing</a:t>
            </a:r>
            <a:endParaRPr lang="en-IN" dirty="0">
              <a:solidFill>
                <a:srgbClr val="FFC000"/>
              </a:solidFill>
            </a:endParaRPr>
          </a:p>
        </p:txBody>
      </p:sp>
      <p:sp>
        <p:nvSpPr>
          <p:cNvPr id="3" name="Content Placeholder 2">
            <a:extLst>
              <a:ext uri="{FF2B5EF4-FFF2-40B4-BE49-F238E27FC236}">
                <a16:creationId xmlns:a16="http://schemas.microsoft.com/office/drawing/2014/main" id="{2FA18A42-2ECC-08C1-17CD-A60054C6E1BE}"/>
              </a:ext>
            </a:extLst>
          </p:cNvPr>
          <p:cNvSpPr>
            <a:spLocks noGrp="1"/>
          </p:cNvSpPr>
          <p:nvPr>
            <p:ph idx="1"/>
          </p:nvPr>
        </p:nvSpPr>
        <p:spPr/>
        <p:txBody>
          <a:bodyPr>
            <a:normAutofit/>
          </a:bodyPr>
          <a:lstStyle/>
          <a:p>
            <a:pPr>
              <a:buFont typeface="Wingdings" panose="05000000000000000000" pitchFamily="2" charset="2"/>
              <a:buChar char="ü"/>
            </a:pPr>
            <a:r>
              <a:rPr lang="en-US" sz="2800" dirty="0"/>
              <a:t>Exhaustive (total) testing is impossible in present scenario.</a:t>
            </a:r>
          </a:p>
          <a:p>
            <a:pPr>
              <a:buFont typeface="Wingdings" panose="05000000000000000000" pitchFamily="2" charset="2"/>
              <a:buChar char="ü"/>
            </a:pPr>
            <a:r>
              <a:rPr lang="en-US" sz="2800" dirty="0"/>
              <a:t>Time and budget constraints normally require very careful planning of the testing effort.</a:t>
            </a:r>
          </a:p>
          <a:p>
            <a:pPr>
              <a:buFont typeface="Wingdings" panose="05000000000000000000" pitchFamily="2" charset="2"/>
              <a:buChar char="ü"/>
            </a:pPr>
            <a:r>
              <a:rPr lang="en-US" sz="2800" dirty="0"/>
              <a:t>Compromise between thoroughness and budget.</a:t>
            </a:r>
          </a:p>
          <a:p>
            <a:pPr>
              <a:buFont typeface="Wingdings" panose="05000000000000000000" pitchFamily="2" charset="2"/>
              <a:buChar char="ü"/>
            </a:pPr>
            <a:r>
              <a:rPr lang="en-US" sz="2800" dirty="0"/>
              <a:t>Test results are used to make business decisions for release dates.</a:t>
            </a:r>
            <a:endParaRPr lang="en-IN" sz="2800" dirty="0"/>
          </a:p>
        </p:txBody>
      </p:sp>
    </p:spTree>
    <p:extLst>
      <p:ext uri="{BB962C8B-B14F-4D97-AF65-F5344CB8AC3E}">
        <p14:creationId xmlns:p14="http://schemas.microsoft.com/office/powerpoint/2010/main" val="689451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C3C79-C8FE-1495-52BE-CF446189B63E}"/>
              </a:ext>
            </a:extLst>
          </p:cNvPr>
          <p:cNvSpPr/>
          <p:nvPr/>
        </p:nvSpPr>
        <p:spPr>
          <a:xfrm>
            <a:off x="2805730" y="2614910"/>
            <a:ext cx="6423996" cy="1446550"/>
          </a:xfrm>
          <a:prstGeom prst="rect">
            <a:avLst/>
          </a:prstGeom>
          <a:noFill/>
        </p:spPr>
        <p:txBody>
          <a:bodyPr wrap="square" lIns="91440" tIns="45720" rIns="91440" bIns="45720">
            <a:spAutoFit/>
          </a:bodyPr>
          <a:lstStyle/>
          <a:p>
            <a:pPr algn="ctr"/>
            <a:r>
              <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 </a:t>
            </a:r>
          </a:p>
        </p:txBody>
      </p:sp>
    </p:spTree>
    <p:extLst>
      <p:ext uri="{BB962C8B-B14F-4D97-AF65-F5344CB8AC3E}">
        <p14:creationId xmlns:p14="http://schemas.microsoft.com/office/powerpoint/2010/main" val="200641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4485C-62AC-9E79-2428-540C317C912B}"/>
              </a:ext>
            </a:extLst>
          </p:cNvPr>
          <p:cNvSpPr>
            <a:spLocks noGrp="1"/>
          </p:cNvSpPr>
          <p:nvPr>
            <p:ph type="title"/>
          </p:nvPr>
        </p:nvSpPr>
        <p:spPr/>
        <p:txBody>
          <a:bodyPr>
            <a:normAutofit/>
          </a:bodyPr>
          <a:lstStyle/>
          <a:p>
            <a:r>
              <a:rPr lang="en-US" sz="4400" dirty="0">
                <a:solidFill>
                  <a:srgbClr val="FF0000"/>
                </a:solidFill>
              </a:rPr>
              <a:t>Economics of testing:</a:t>
            </a:r>
            <a:endParaRPr lang="en-IN" sz="4400" dirty="0">
              <a:solidFill>
                <a:srgbClr val="FF0000"/>
              </a:solidFill>
            </a:endParaRPr>
          </a:p>
        </p:txBody>
      </p:sp>
      <p:sp>
        <p:nvSpPr>
          <p:cNvPr id="3" name="Content Placeholder 2">
            <a:extLst>
              <a:ext uri="{FF2B5EF4-FFF2-40B4-BE49-F238E27FC236}">
                <a16:creationId xmlns:a16="http://schemas.microsoft.com/office/drawing/2014/main" id="{01D22CD1-5704-C507-175E-58729E7D089B}"/>
              </a:ext>
            </a:extLst>
          </p:cNvPr>
          <p:cNvSpPr>
            <a:spLocks noGrp="1"/>
          </p:cNvSpPr>
          <p:nvPr>
            <p:ph idx="1"/>
          </p:nvPr>
        </p:nvSpPr>
        <p:spPr>
          <a:xfrm>
            <a:off x="1094770" y="1935921"/>
            <a:ext cx="10353762" cy="3695136"/>
          </a:xfrm>
        </p:spPr>
        <p:txBody>
          <a:bodyPr>
            <a:normAutofit/>
          </a:bodyPr>
          <a:lstStyle/>
          <a:p>
            <a:pPr marL="0" indent="0">
              <a:buNone/>
            </a:pPr>
            <a:r>
              <a:rPr lang="en-US" sz="2800" dirty="0"/>
              <a:t>There is a definite economic impact of software testing. one economic impact is from the cost of defects. This is a very real and very tangible cost. Another economic impact is from the way we performing testing.it is possible to have very good motivations and testing goals while testing in a very inefficient way.</a:t>
            </a:r>
            <a:endParaRPr lang="en-IN" sz="2800" dirty="0"/>
          </a:p>
        </p:txBody>
      </p:sp>
    </p:spTree>
    <p:extLst>
      <p:ext uri="{BB962C8B-B14F-4D97-AF65-F5344CB8AC3E}">
        <p14:creationId xmlns:p14="http://schemas.microsoft.com/office/powerpoint/2010/main" val="38330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8FC0-099F-13B7-6097-04278449F590}"/>
              </a:ext>
            </a:extLst>
          </p:cNvPr>
          <p:cNvSpPr>
            <a:spLocks noGrp="1"/>
          </p:cNvSpPr>
          <p:nvPr>
            <p:ph type="title"/>
          </p:nvPr>
        </p:nvSpPr>
        <p:spPr>
          <a:xfrm>
            <a:off x="780447" y="95250"/>
            <a:ext cx="10353761" cy="1326321"/>
          </a:xfrm>
        </p:spPr>
        <p:txBody>
          <a:bodyPr>
            <a:normAutofit/>
          </a:bodyPr>
          <a:lstStyle/>
          <a:p>
            <a:r>
              <a:rPr lang="en-US" sz="3600" dirty="0">
                <a:solidFill>
                  <a:srgbClr val="FFC000"/>
                </a:solidFill>
              </a:rPr>
              <a:t>HOW TESTING IS CONDUCTED..?</a:t>
            </a:r>
            <a:endParaRPr lang="en-IN" sz="3600" dirty="0">
              <a:solidFill>
                <a:srgbClr val="FFC000"/>
              </a:solidFill>
            </a:endParaRPr>
          </a:p>
        </p:txBody>
      </p:sp>
      <p:sp>
        <p:nvSpPr>
          <p:cNvPr id="3" name="Content Placeholder 2">
            <a:extLst>
              <a:ext uri="{FF2B5EF4-FFF2-40B4-BE49-F238E27FC236}">
                <a16:creationId xmlns:a16="http://schemas.microsoft.com/office/drawing/2014/main" id="{81BD5B0F-8394-00F8-E31A-A790AFDB014E}"/>
              </a:ext>
            </a:extLst>
          </p:cNvPr>
          <p:cNvSpPr>
            <a:spLocks noGrp="1"/>
          </p:cNvSpPr>
          <p:nvPr>
            <p:ph idx="1"/>
          </p:nvPr>
        </p:nvSpPr>
        <p:spPr>
          <a:xfrm>
            <a:off x="780446" y="1534088"/>
            <a:ext cx="10353762" cy="4847661"/>
          </a:xfrm>
        </p:spPr>
        <p:txBody>
          <a:bodyPr/>
          <a:lstStyle/>
          <a:p>
            <a:pPr marL="0" indent="0">
              <a:buNone/>
            </a:pPr>
            <a:r>
              <a:rPr lang="en-US" dirty="0"/>
              <a:t>Testing is based on external expectations internal behavior of the application is unknown. Testing is done on the basis of high-level database </a:t>
            </a:r>
            <a:r>
              <a:rPr lang="en-US" dirty="0" err="1"/>
              <a:t>daiagrams</a:t>
            </a:r>
            <a:r>
              <a:rPr lang="en-US" dirty="0"/>
              <a:t> and dataflow diagrams. Internal workings are fully known and the tester can design test data accordingly.</a:t>
            </a:r>
          </a:p>
          <a:p>
            <a:pPr marL="0" indent="0">
              <a:buNone/>
            </a:pPr>
            <a:r>
              <a:rPr lang="en-US" sz="2400" b="1" dirty="0">
                <a:solidFill>
                  <a:schemeClr val="accent1"/>
                </a:solidFill>
              </a:rPr>
              <a:t>5 steps to perform:</a:t>
            </a:r>
          </a:p>
          <a:p>
            <a:r>
              <a:rPr lang="en-US" dirty="0"/>
              <a:t>Basic functionality testing</a:t>
            </a:r>
          </a:p>
          <a:p>
            <a:r>
              <a:rPr lang="en-US" dirty="0"/>
              <a:t>Code review</a:t>
            </a:r>
          </a:p>
          <a:p>
            <a:r>
              <a:rPr lang="en-US" dirty="0"/>
              <a:t>Static code analysis</a:t>
            </a:r>
          </a:p>
          <a:p>
            <a:r>
              <a:rPr lang="en-US" dirty="0"/>
              <a:t>Unit testing</a:t>
            </a:r>
          </a:p>
          <a:p>
            <a:r>
              <a:rPr lang="en-US" dirty="0"/>
              <a:t>Single-user perform testing</a:t>
            </a:r>
          </a:p>
          <a:p>
            <a:endParaRPr lang="en-US" dirty="0"/>
          </a:p>
          <a:p>
            <a:pPr marL="0" indent="0">
              <a:buNone/>
            </a:pPr>
            <a:endParaRPr lang="en-IN" dirty="0"/>
          </a:p>
        </p:txBody>
      </p:sp>
    </p:spTree>
    <p:extLst>
      <p:ext uri="{BB962C8B-B14F-4D97-AF65-F5344CB8AC3E}">
        <p14:creationId xmlns:p14="http://schemas.microsoft.com/office/powerpoint/2010/main" val="82598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EAD8-E90A-E076-0F66-3A35511E87B9}"/>
              </a:ext>
            </a:extLst>
          </p:cNvPr>
          <p:cNvSpPr>
            <a:spLocks noGrp="1"/>
          </p:cNvSpPr>
          <p:nvPr>
            <p:ph type="title"/>
          </p:nvPr>
        </p:nvSpPr>
        <p:spPr>
          <a:xfrm>
            <a:off x="913795" y="247650"/>
            <a:ext cx="10353761" cy="1326321"/>
          </a:xfrm>
        </p:spPr>
        <p:txBody>
          <a:bodyPr>
            <a:normAutofit/>
          </a:bodyPr>
          <a:lstStyle/>
          <a:p>
            <a:r>
              <a:rPr lang="en-US" sz="3600" dirty="0">
                <a:solidFill>
                  <a:srgbClr val="FFFF00"/>
                </a:solidFill>
              </a:rPr>
              <a:t>Software testing</a:t>
            </a:r>
            <a:endParaRPr lang="en-IN" sz="3600" dirty="0">
              <a:solidFill>
                <a:srgbClr val="FFFF00"/>
              </a:solidFill>
            </a:endParaRPr>
          </a:p>
        </p:txBody>
      </p:sp>
      <p:sp>
        <p:nvSpPr>
          <p:cNvPr id="3" name="Content Placeholder 2">
            <a:extLst>
              <a:ext uri="{FF2B5EF4-FFF2-40B4-BE49-F238E27FC236}">
                <a16:creationId xmlns:a16="http://schemas.microsoft.com/office/drawing/2014/main" id="{DA6E380A-D5B7-18EE-12DE-5094FBEDB820}"/>
              </a:ext>
            </a:extLst>
          </p:cNvPr>
          <p:cNvSpPr>
            <a:spLocks noGrp="1"/>
          </p:cNvSpPr>
          <p:nvPr>
            <p:ph idx="1"/>
          </p:nvPr>
        </p:nvSpPr>
        <p:spPr>
          <a:xfrm>
            <a:off x="913794" y="1676964"/>
            <a:ext cx="10353762" cy="3695136"/>
          </a:xfrm>
        </p:spPr>
        <p:txBody>
          <a:bodyPr>
            <a:normAutofit/>
          </a:bodyPr>
          <a:lstStyle/>
          <a:p>
            <a:pPr>
              <a:buFont typeface="Wingdings" panose="05000000000000000000" pitchFamily="2" charset="2"/>
              <a:buChar char="q"/>
            </a:pPr>
            <a:r>
              <a:rPr lang="en-US" sz="3200" dirty="0">
                <a:solidFill>
                  <a:schemeClr val="accent1">
                    <a:lumMod val="60000"/>
                    <a:lumOff val="40000"/>
                  </a:schemeClr>
                </a:solidFill>
              </a:rPr>
              <a:t> </a:t>
            </a:r>
            <a:r>
              <a:rPr lang="en-US" sz="3200" i="1" u="sng" dirty="0">
                <a:solidFill>
                  <a:schemeClr val="accent1">
                    <a:lumMod val="60000"/>
                    <a:lumOff val="40000"/>
                  </a:schemeClr>
                </a:solidFill>
              </a:rPr>
              <a:t>Software testing-then(past):</a:t>
            </a:r>
          </a:p>
          <a:p>
            <a:r>
              <a:rPr lang="en-US" sz="2800" dirty="0"/>
              <a:t>Till the 70s,testing was seen </a:t>
            </a:r>
            <a:r>
              <a:rPr lang="en-US" sz="2800" dirty="0" err="1"/>
              <a:t>asexercise</a:t>
            </a:r>
            <a:r>
              <a:rPr lang="en-US" sz="2800" dirty="0"/>
              <a:t> to ensure that the software </a:t>
            </a:r>
            <a:r>
              <a:rPr lang="en-US" sz="2800" dirty="0" err="1"/>
              <a:t>wworks</a:t>
            </a:r>
            <a:r>
              <a:rPr lang="en-US" sz="2800" dirty="0"/>
              <a:t> as per the specified requirements.</a:t>
            </a:r>
          </a:p>
          <a:p>
            <a:r>
              <a:rPr lang="en-US" sz="2800" dirty="0"/>
              <a:t>It was then extended to find the </a:t>
            </a:r>
            <a:r>
              <a:rPr lang="en-US" sz="2800" dirty="0" err="1"/>
              <a:t>errors,besides</a:t>
            </a:r>
            <a:r>
              <a:rPr lang="en-US" sz="2800" dirty="0"/>
              <a:t> ensuring the proper functioning of the software.in the 80s,the testing activity </a:t>
            </a:r>
            <a:r>
              <a:rPr lang="en-US" sz="2800" dirty="0" err="1"/>
              <a:t>eas</a:t>
            </a:r>
            <a:r>
              <a:rPr lang="en-US" sz="2800" dirty="0"/>
              <a:t> also </a:t>
            </a:r>
            <a:r>
              <a:rPr lang="en-US" sz="2800" dirty="0" err="1"/>
              <a:t>onsidered</a:t>
            </a:r>
            <a:r>
              <a:rPr lang="en-US" sz="2800" dirty="0"/>
              <a:t> as a measurement of quality. </a:t>
            </a:r>
            <a:endParaRPr lang="en-IN" sz="2800" dirty="0"/>
          </a:p>
        </p:txBody>
      </p:sp>
    </p:spTree>
    <p:extLst>
      <p:ext uri="{BB962C8B-B14F-4D97-AF65-F5344CB8AC3E}">
        <p14:creationId xmlns:p14="http://schemas.microsoft.com/office/powerpoint/2010/main" val="264881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1BEB-5FEF-42EC-4E2A-4F491C93BE9F}"/>
              </a:ext>
            </a:extLst>
          </p:cNvPr>
          <p:cNvSpPr>
            <a:spLocks noGrp="1"/>
          </p:cNvSpPr>
          <p:nvPr>
            <p:ph type="title"/>
          </p:nvPr>
        </p:nvSpPr>
        <p:spPr>
          <a:xfrm>
            <a:off x="0" y="609600"/>
            <a:ext cx="8296880" cy="1326321"/>
          </a:xfrm>
        </p:spPr>
        <p:txBody>
          <a:bodyPr>
            <a:normAutofit/>
          </a:bodyPr>
          <a:lstStyle/>
          <a:p>
            <a:pPr marL="457200" indent="-457200">
              <a:buFont typeface="Wingdings" panose="05000000000000000000" pitchFamily="2" charset="2"/>
              <a:buChar char="q"/>
            </a:pPr>
            <a:r>
              <a:rPr lang="en-US" sz="3200" cap="none" dirty="0">
                <a:solidFill>
                  <a:schemeClr val="accent1">
                    <a:lumMod val="60000"/>
                    <a:lumOff val="40000"/>
                  </a:schemeClr>
                </a:solidFill>
              </a:rPr>
              <a:t>Software testing-now(present):</a:t>
            </a:r>
            <a:endParaRPr lang="en-IN" sz="3200" cap="none"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482855C4-BBB6-D433-4478-C7E97AD319E3}"/>
              </a:ext>
            </a:extLst>
          </p:cNvPr>
          <p:cNvSpPr>
            <a:spLocks noGrp="1"/>
          </p:cNvSpPr>
          <p:nvPr>
            <p:ph idx="1"/>
          </p:nvPr>
        </p:nvSpPr>
        <p:spPr>
          <a:xfrm>
            <a:off x="919119" y="1935921"/>
            <a:ext cx="10353762" cy="3695136"/>
          </a:xfrm>
        </p:spPr>
        <p:txBody>
          <a:bodyPr>
            <a:noAutofit/>
          </a:bodyPr>
          <a:lstStyle/>
          <a:p>
            <a:r>
              <a:rPr lang="en-US" sz="2400" dirty="0"/>
              <a:t>There are many different types of software tests, each with specific objectives and strategies.</a:t>
            </a:r>
          </a:p>
          <a:p>
            <a:r>
              <a:rPr lang="en-US" sz="2400" dirty="0"/>
              <a:t>acceptance testing: verifying whether the whole system works as intended.</a:t>
            </a:r>
          </a:p>
          <a:p>
            <a:r>
              <a:rPr lang="en-US" sz="2400" dirty="0"/>
              <a:t>Integration testing: ensuring that software components or functions operate together.</a:t>
            </a:r>
          </a:p>
          <a:p>
            <a:r>
              <a:rPr lang="en-US" sz="2400" dirty="0"/>
              <a:t>Unit testing: validating that each software </a:t>
            </a:r>
            <a:r>
              <a:rPr lang="en-US" sz="2400" dirty="0" err="1"/>
              <a:t>uit</a:t>
            </a:r>
            <a:r>
              <a:rPr lang="en-US" sz="2400" dirty="0"/>
              <a:t> performs as expected. A unit is the smallest testable component of an application. </a:t>
            </a:r>
            <a:endParaRPr lang="en-IN" sz="2400" dirty="0"/>
          </a:p>
        </p:txBody>
      </p:sp>
    </p:spTree>
    <p:extLst>
      <p:ext uri="{BB962C8B-B14F-4D97-AF65-F5344CB8AC3E}">
        <p14:creationId xmlns:p14="http://schemas.microsoft.com/office/powerpoint/2010/main" val="171154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84BF-7C23-87DC-AC05-842A8A1230D9}"/>
              </a:ext>
            </a:extLst>
          </p:cNvPr>
          <p:cNvSpPr>
            <a:spLocks noGrp="1"/>
          </p:cNvSpPr>
          <p:nvPr>
            <p:ph type="title"/>
          </p:nvPr>
        </p:nvSpPr>
        <p:spPr>
          <a:xfrm>
            <a:off x="704849" y="409576"/>
            <a:ext cx="10125075" cy="1326321"/>
          </a:xfrm>
        </p:spPr>
        <p:txBody>
          <a:bodyPr>
            <a:normAutofit/>
          </a:bodyPr>
          <a:lstStyle/>
          <a:p>
            <a:r>
              <a:rPr lang="en-US" sz="4000" dirty="0">
                <a:solidFill>
                  <a:schemeClr val="accent6">
                    <a:lumMod val="60000"/>
                    <a:lumOff val="40000"/>
                  </a:schemeClr>
                </a:solidFill>
              </a:rPr>
              <a:t>Scope of software testing</a:t>
            </a:r>
            <a:endParaRPr lang="en-IN" sz="4000"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C11C27C5-06E9-0E9E-1C52-366FB6FEE8BB}"/>
              </a:ext>
            </a:extLst>
          </p:cNvPr>
          <p:cNvSpPr>
            <a:spLocks noGrp="1"/>
          </p:cNvSpPr>
          <p:nvPr>
            <p:ph idx="1"/>
          </p:nvPr>
        </p:nvSpPr>
        <p:spPr>
          <a:xfrm>
            <a:off x="389921" y="2143688"/>
            <a:ext cx="5777199" cy="4314261"/>
          </a:xfrm>
        </p:spPr>
        <p:txBody>
          <a:bodyPr>
            <a:normAutofit fontScale="92500" lnSpcReduction="20000"/>
          </a:bodyPr>
          <a:lstStyle/>
          <a:p>
            <a:pPr marL="0" indent="0">
              <a:buNone/>
            </a:pPr>
            <a:r>
              <a:rPr lang="en-US" sz="3200" dirty="0"/>
              <a:t>The scope of software testing. Technically, software testing is an investigation conducted to provide stakeholders with information about the quality of a particular product or service under test. In other words, software testing is a process of verification and validation. </a:t>
            </a:r>
            <a:endParaRPr lang="en-IN" sz="3200" dirty="0"/>
          </a:p>
        </p:txBody>
      </p:sp>
      <p:pic>
        <p:nvPicPr>
          <p:cNvPr id="5" name="Picture 4" descr="Graphical user interface&#10;&#10;Description automatically generated">
            <a:extLst>
              <a:ext uri="{FF2B5EF4-FFF2-40B4-BE49-F238E27FC236}">
                <a16:creationId xmlns:a16="http://schemas.microsoft.com/office/drawing/2014/main" id="{773D4421-F32E-A70D-C4BA-3731E642C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640" y="2314574"/>
            <a:ext cx="5527040" cy="3933826"/>
          </a:xfrm>
          <a:prstGeom prst="rect">
            <a:avLst/>
          </a:prstGeom>
        </p:spPr>
      </p:pic>
    </p:spTree>
    <p:extLst>
      <p:ext uri="{BB962C8B-B14F-4D97-AF65-F5344CB8AC3E}">
        <p14:creationId xmlns:p14="http://schemas.microsoft.com/office/powerpoint/2010/main" val="364370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1CDC-D851-CF35-52C0-20CC90F96F75}"/>
              </a:ext>
            </a:extLst>
          </p:cNvPr>
          <p:cNvSpPr>
            <a:spLocks noGrp="1"/>
          </p:cNvSpPr>
          <p:nvPr>
            <p:ph type="title"/>
          </p:nvPr>
        </p:nvSpPr>
        <p:spPr>
          <a:xfrm>
            <a:off x="913795" y="403639"/>
            <a:ext cx="10353761" cy="1326321"/>
          </a:xfrm>
        </p:spPr>
        <p:txBody>
          <a:bodyPr/>
          <a:lstStyle/>
          <a:p>
            <a:r>
              <a:rPr lang="en-US" dirty="0">
                <a:solidFill>
                  <a:schemeClr val="accent5"/>
                </a:solidFill>
              </a:rPr>
              <a:t>FACTORS INFLUENCIING THE SCOPE OF TESTING</a:t>
            </a:r>
            <a:endParaRPr lang="en-IN" dirty="0">
              <a:solidFill>
                <a:schemeClr val="accent5"/>
              </a:solidFill>
            </a:endParaRPr>
          </a:p>
        </p:txBody>
      </p:sp>
      <p:sp>
        <p:nvSpPr>
          <p:cNvPr id="3" name="Content Placeholder 2">
            <a:extLst>
              <a:ext uri="{FF2B5EF4-FFF2-40B4-BE49-F238E27FC236}">
                <a16:creationId xmlns:a16="http://schemas.microsoft.com/office/drawing/2014/main" id="{54EC9426-0609-14E7-7EC4-75B63BAEA7FC}"/>
              </a:ext>
            </a:extLst>
          </p:cNvPr>
          <p:cNvSpPr>
            <a:spLocks noGrp="1"/>
          </p:cNvSpPr>
          <p:nvPr>
            <p:ph idx="1"/>
          </p:nvPr>
        </p:nvSpPr>
        <p:spPr>
          <a:xfrm>
            <a:off x="913795" y="1867464"/>
            <a:ext cx="10353762" cy="4685736"/>
          </a:xfrm>
        </p:spPr>
        <p:txBody>
          <a:bodyPr/>
          <a:lstStyle/>
          <a:p>
            <a:r>
              <a:rPr lang="en-US" sz="2400" dirty="0"/>
              <a:t>Planning</a:t>
            </a:r>
          </a:p>
          <a:p>
            <a:r>
              <a:rPr lang="en-US" sz="2400" dirty="0"/>
              <a:t>Time</a:t>
            </a:r>
          </a:p>
          <a:p>
            <a:r>
              <a:rPr lang="en-US" sz="2400" dirty="0"/>
              <a:t>Size &amp; complexity </a:t>
            </a:r>
          </a:p>
          <a:p>
            <a:r>
              <a:rPr lang="en-US" sz="2400" dirty="0"/>
              <a:t>Documentation</a:t>
            </a:r>
          </a:p>
          <a:p>
            <a:r>
              <a:rPr lang="en-US" sz="2400" dirty="0"/>
              <a:t>Skills</a:t>
            </a:r>
          </a:p>
          <a:p>
            <a:r>
              <a:rPr lang="en-US" sz="2400" dirty="0"/>
              <a:t>Team interaction</a:t>
            </a:r>
          </a:p>
          <a:p>
            <a:r>
              <a:rPr lang="en-US" sz="2400" dirty="0"/>
              <a:t>Methodology</a:t>
            </a:r>
          </a:p>
          <a:p>
            <a:r>
              <a:rPr lang="en-US" sz="2400" dirty="0"/>
              <a:t>Trends</a:t>
            </a:r>
          </a:p>
          <a:p>
            <a:endParaRPr lang="en-IN" dirty="0"/>
          </a:p>
        </p:txBody>
      </p:sp>
    </p:spTree>
    <p:extLst>
      <p:ext uri="{BB962C8B-B14F-4D97-AF65-F5344CB8AC3E}">
        <p14:creationId xmlns:p14="http://schemas.microsoft.com/office/powerpoint/2010/main" val="360857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D26F-4290-FDB2-F94A-BF27730136A5}"/>
              </a:ext>
            </a:extLst>
          </p:cNvPr>
          <p:cNvSpPr>
            <a:spLocks noGrp="1"/>
          </p:cNvSpPr>
          <p:nvPr>
            <p:ph type="title"/>
          </p:nvPr>
        </p:nvSpPr>
        <p:spPr/>
        <p:txBody>
          <a:bodyPr/>
          <a:lstStyle/>
          <a:p>
            <a:r>
              <a:rPr lang="en-US" dirty="0">
                <a:solidFill>
                  <a:srgbClr val="FF0000"/>
                </a:solidFill>
              </a:rPr>
              <a:t>Risk based testing (RBT)</a:t>
            </a:r>
            <a:endParaRPr lang="en-IN" dirty="0"/>
          </a:p>
        </p:txBody>
      </p:sp>
      <p:sp>
        <p:nvSpPr>
          <p:cNvPr id="3" name="Content Placeholder 2">
            <a:extLst>
              <a:ext uri="{FF2B5EF4-FFF2-40B4-BE49-F238E27FC236}">
                <a16:creationId xmlns:a16="http://schemas.microsoft.com/office/drawing/2014/main" id="{D7B69826-D0E1-BDE7-C650-81F9C465A848}"/>
              </a:ext>
            </a:extLst>
          </p:cNvPr>
          <p:cNvSpPr>
            <a:spLocks noGrp="1"/>
          </p:cNvSpPr>
          <p:nvPr>
            <p:ph idx="1"/>
          </p:nvPr>
        </p:nvSpPr>
        <p:spPr>
          <a:xfrm>
            <a:off x="294670" y="1935920"/>
            <a:ext cx="5915630" cy="4312479"/>
          </a:xfrm>
        </p:spPr>
        <p:txBody>
          <a:bodyPr>
            <a:normAutofit fontScale="92500" lnSpcReduction="20000"/>
          </a:bodyPr>
          <a:lstStyle/>
          <a:p>
            <a:pPr marL="0" indent="0">
              <a:buNone/>
            </a:pPr>
            <a:r>
              <a:rPr lang="en-US" sz="3200" dirty="0"/>
              <a:t>Risk based testing (RBT) is a type  of software testing that functions as an organizational principle used to prioritize the tests of features and functions I software, based on the risk of failure, the function of their importance and likelihood or impact of failure.</a:t>
            </a:r>
            <a:endParaRPr lang="en-IN" sz="3200" dirty="0"/>
          </a:p>
        </p:txBody>
      </p:sp>
      <p:pic>
        <p:nvPicPr>
          <p:cNvPr id="5" name="Picture 4" descr="A picture containing timeline&#10;&#10;Description automatically generated">
            <a:extLst>
              <a:ext uri="{FF2B5EF4-FFF2-40B4-BE49-F238E27FC236}">
                <a16:creationId xmlns:a16="http://schemas.microsoft.com/office/drawing/2014/main" id="{833E003A-7899-4DBE-BDB8-989128BEF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240" y="2092960"/>
            <a:ext cx="5405090" cy="3749040"/>
          </a:xfrm>
          <a:prstGeom prst="rect">
            <a:avLst/>
          </a:prstGeom>
        </p:spPr>
      </p:pic>
    </p:spTree>
    <p:extLst>
      <p:ext uri="{BB962C8B-B14F-4D97-AF65-F5344CB8AC3E}">
        <p14:creationId xmlns:p14="http://schemas.microsoft.com/office/powerpoint/2010/main" val="335995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7768-81E8-9498-DA84-F50AC1894631}"/>
              </a:ext>
            </a:extLst>
          </p:cNvPr>
          <p:cNvSpPr>
            <a:spLocks noGrp="1"/>
          </p:cNvSpPr>
          <p:nvPr>
            <p:ph type="title"/>
          </p:nvPr>
        </p:nvSpPr>
        <p:spPr>
          <a:xfrm>
            <a:off x="675670" y="552450"/>
            <a:ext cx="10353761" cy="1326321"/>
          </a:xfrm>
        </p:spPr>
        <p:txBody>
          <a:bodyPr>
            <a:normAutofit/>
          </a:bodyPr>
          <a:lstStyle/>
          <a:p>
            <a:r>
              <a:rPr lang="en-US" sz="4000" dirty="0">
                <a:solidFill>
                  <a:srgbClr val="FFFF00"/>
                </a:solidFill>
              </a:rPr>
              <a:t>PROJECT &amp; PRODUCT RISKS</a:t>
            </a:r>
            <a:endParaRPr lang="en-IN" sz="4000" dirty="0">
              <a:solidFill>
                <a:srgbClr val="FFFF00"/>
              </a:solidFill>
            </a:endParaRPr>
          </a:p>
        </p:txBody>
      </p:sp>
      <p:sp>
        <p:nvSpPr>
          <p:cNvPr id="3" name="Content Placeholder 2">
            <a:extLst>
              <a:ext uri="{FF2B5EF4-FFF2-40B4-BE49-F238E27FC236}">
                <a16:creationId xmlns:a16="http://schemas.microsoft.com/office/drawing/2014/main" id="{3400D868-9E5F-FA79-8D36-F8773D0611C9}"/>
              </a:ext>
            </a:extLst>
          </p:cNvPr>
          <p:cNvSpPr>
            <a:spLocks noGrp="1"/>
          </p:cNvSpPr>
          <p:nvPr>
            <p:ph idx="1"/>
          </p:nvPr>
        </p:nvSpPr>
        <p:spPr/>
        <p:txBody>
          <a:bodyPr/>
          <a:lstStyle/>
          <a:p>
            <a:pPr>
              <a:buFont typeface="Wingdings" panose="05000000000000000000" pitchFamily="2" charset="2"/>
              <a:buChar char="q"/>
            </a:pPr>
            <a:r>
              <a:rPr lang="en-US" dirty="0">
                <a:solidFill>
                  <a:schemeClr val="accent5">
                    <a:lumMod val="60000"/>
                    <a:lumOff val="40000"/>
                  </a:schemeClr>
                </a:solidFill>
              </a:rPr>
              <a:t> </a:t>
            </a:r>
            <a:r>
              <a:rPr lang="en-US" sz="3200" dirty="0">
                <a:solidFill>
                  <a:schemeClr val="accent5">
                    <a:lumMod val="60000"/>
                    <a:lumOff val="40000"/>
                  </a:schemeClr>
                </a:solidFill>
              </a:rPr>
              <a:t>PROJECT RISK:</a:t>
            </a:r>
          </a:p>
          <a:p>
            <a:pPr marL="0" indent="0">
              <a:buNone/>
            </a:pPr>
            <a:r>
              <a:rPr lang="en-US" sz="3200" dirty="0"/>
              <a:t>A project risk </a:t>
            </a:r>
            <a:r>
              <a:rPr lang="en-US" sz="3200" dirty="0" err="1"/>
              <a:t>ia</a:t>
            </a:r>
            <a:r>
              <a:rPr lang="en-US" sz="3200" dirty="0"/>
              <a:t> an uncertain event that may or may </a:t>
            </a:r>
            <a:r>
              <a:rPr lang="en-US" sz="3200" dirty="0" err="1"/>
              <a:t>notoccur</a:t>
            </a:r>
            <a:r>
              <a:rPr lang="en-US" sz="3200" dirty="0"/>
              <a:t> during a project. A project risk could have either a negative or a positive effect on progress  towards project objectives.</a:t>
            </a:r>
          </a:p>
        </p:txBody>
      </p:sp>
    </p:spTree>
    <p:extLst>
      <p:ext uri="{BB962C8B-B14F-4D97-AF65-F5344CB8AC3E}">
        <p14:creationId xmlns:p14="http://schemas.microsoft.com/office/powerpoint/2010/main" val="1741273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264</TotalTime>
  <Words>807</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Rockwell</vt:lpstr>
      <vt:lpstr>Wingdings</vt:lpstr>
      <vt:lpstr>Damask</vt:lpstr>
      <vt:lpstr>TOPICS:</vt:lpstr>
      <vt:lpstr>Economics of testing:</vt:lpstr>
      <vt:lpstr>HOW TESTING IS CONDUCTED..?</vt:lpstr>
      <vt:lpstr>Software testing</vt:lpstr>
      <vt:lpstr>Software testing-now(present):</vt:lpstr>
      <vt:lpstr>Scope of software testing</vt:lpstr>
      <vt:lpstr>FACTORS INFLUENCIING THE SCOPE OF TESTING</vt:lpstr>
      <vt:lpstr>Risk based testing (RBT)</vt:lpstr>
      <vt:lpstr>PROJECT &amp; PRODUCT RISKS</vt:lpstr>
      <vt:lpstr>PRODUCT RISK:</vt:lpstr>
      <vt:lpstr>Need of independent testing</vt:lpstr>
      <vt:lpstr>5 reasons why you should go for an independent software</vt:lpstr>
      <vt:lpstr>Activities in fundamental test process</vt:lpstr>
      <vt:lpstr>Attributes of a good tester</vt:lpstr>
      <vt:lpstr>Psychology of testing</vt:lpstr>
      <vt:lpstr>Code of ethics for tester</vt:lpstr>
      <vt:lpstr>Limitations of software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dc:title>
  <dc:creator>Ganesh Govinda Sarma Lanka</dc:creator>
  <cp:lastModifiedBy>Ganesh Govinda Sarma Lanka</cp:lastModifiedBy>
  <cp:revision>1</cp:revision>
  <dcterms:created xsi:type="dcterms:W3CDTF">2022-06-29T06:13:59Z</dcterms:created>
  <dcterms:modified xsi:type="dcterms:W3CDTF">2022-06-29T10:39:40Z</dcterms:modified>
</cp:coreProperties>
</file>