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61" r:id="rId3"/>
    <p:sldId id="257"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6AA84-89E8-4A6A-BAED-977A554BC446}" v="65" dt="2022-06-29T09:49:35.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umar Gujjuru" userId="e477c9dd-a14b-4151-80b0-c47dd199a38c" providerId="ADAL" clId="{02C6AA84-89E8-4A6A-BAED-977A554BC446}"/>
    <pc:docChg chg="custSel addSld delSld modSld">
      <pc:chgData name="Pavan Kumar Gujjuru" userId="e477c9dd-a14b-4151-80b0-c47dd199a38c" providerId="ADAL" clId="{02C6AA84-89E8-4A6A-BAED-977A554BC446}" dt="2022-06-29T09:49:35.884" v="124"/>
      <pc:docMkLst>
        <pc:docMk/>
      </pc:docMkLst>
      <pc:sldChg chg="modAnim">
        <pc:chgData name="Pavan Kumar Gujjuru" userId="e477c9dd-a14b-4151-80b0-c47dd199a38c" providerId="ADAL" clId="{02C6AA84-89E8-4A6A-BAED-977A554BC446}" dt="2022-06-29T09:42:24.281" v="51"/>
        <pc:sldMkLst>
          <pc:docMk/>
          <pc:sldMk cId="1160887272" sldId="256"/>
        </pc:sldMkLst>
      </pc:sldChg>
      <pc:sldChg chg="modAnim">
        <pc:chgData name="Pavan Kumar Gujjuru" userId="e477c9dd-a14b-4151-80b0-c47dd199a38c" providerId="ADAL" clId="{02C6AA84-89E8-4A6A-BAED-977A554BC446}" dt="2022-06-29T09:43:32.834" v="69"/>
        <pc:sldMkLst>
          <pc:docMk/>
          <pc:sldMk cId="3903168458" sldId="257"/>
        </pc:sldMkLst>
      </pc:sldChg>
      <pc:sldChg chg="modAnim">
        <pc:chgData name="Pavan Kumar Gujjuru" userId="e477c9dd-a14b-4151-80b0-c47dd199a38c" providerId="ADAL" clId="{02C6AA84-89E8-4A6A-BAED-977A554BC446}" dt="2022-06-29T09:43:49.530" v="72"/>
        <pc:sldMkLst>
          <pc:docMk/>
          <pc:sldMk cId="4108696912" sldId="259"/>
        </pc:sldMkLst>
      </pc:sldChg>
      <pc:sldChg chg="modAnim">
        <pc:chgData name="Pavan Kumar Gujjuru" userId="e477c9dd-a14b-4151-80b0-c47dd199a38c" providerId="ADAL" clId="{02C6AA84-89E8-4A6A-BAED-977A554BC446}" dt="2022-06-29T09:44:04.876" v="75"/>
        <pc:sldMkLst>
          <pc:docMk/>
          <pc:sldMk cId="2267856990" sldId="260"/>
        </pc:sldMkLst>
      </pc:sldChg>
      <pc:sldChg chg="modAnim">
        <pc:chgData name="Pavan Kumar Gujjuru" userId="e477c9dd-a14b-4151-80b0-c47dd199a38c" providerId="ADAL" clId="{02C6AA84-89E8-4A6A-BAED-977A554BC446}" dt="2022-06-29T09:43:16.660" v="66"/>
        <pc:sldMkLst>
          <pc:docMk/>
          <pc:sldMk cId="2412835240" sldId="261"/>
        </pc:sldMkLst>
      </pc:sldChg>
      <pc:sldChg chg="modAnim">
        <pc:chgData name="Pavan Kumar Gujjuru" userId="e477c9dd-a14b-4151-80b0-c47dd199a38c" providerId="ADAL" clId="{02C6AA84-89E8-4A6A-BAED-977A554BC446}" dt="2022-06-29T09:44:19.193" v="79"/>
        <pc:sldMkLst>
          <pc:docMk/>
          <pc:sldMk cId="3302552776" sldId="262"/>
        </pc:sldMkLst>
      </pc:sldChg>
      <pc:sldChg chg="modAnim">
        <pc:chgData name="Pavan Kumar Gujjuru" userId="e477c9dd-a14b-4151-80b0-c47dd199a38c" providerId="ADAL" clId="{02C6AA84-89E8-4A6A-BAED-977A554BC446}" dt="2022-06-29T09:44:32.396" v="82"/>
        <pc:sldMkLst>
          <pc:docMk/>
          <pc:sldMk cId="807083688" sldId="263"/>
        </pc:sldMkLst>
      </pc:sldChg>
      <pc:sldChg chg="modAnim">
        <pc:chgData name="Pavan Kumar Gujjuru" userId="e477c9dd-a14b-4151-80b0-c47dd199a38c" providerId="ADAL" clId="{02C6AA84-89E8-4A6A-BAED-977A554BC446}" dt="2022-06-29T09:45:09.918" v="87"/>
        <pc:sldMkLst>
          <pc:docMk/>
          <pc:sldMk cId="3617010976" sldId="264"/>
        </pc:sldMkLst>
      </pc:sldChg>
      <pc:sldChg chg="modAnim">
        <pc:chgData name="Pavan Kumar Gujjuru" userId="e477c9dd-a14b-4151-80b0-c47dd199a38c" providerId="ADAL" clId="{02C6AA84-89E8-4A6A-BAED-977A554BC446}" dt="2022-06-29T09:45:23.767" v="89"/>
        <pc:sldMkLst>
          <pc:docMk/>
          <pc:sldMk cId="2106944778" sldId="265"/>
        </pc:sldMkLst>
      </pc:sldChg>
      <pc:sldChg chg="modAnim">
        <pc:chgData name="Pavan Kumar Gujjuru" userId="e477c9dd-a14b-4151-80b0-c47dd199a38c" providerId="ADAL" clId="{02C6AA84-89E8-4A6A-BAED-977A554BC446}" dt="2022-06-29T09:45:36.362" v="91"/>
        <pc:sldMkLst>
          <pc:docMk/>
          <pc:sldMk cId="1285137685" sldId="266"/>
        </pc:sldMkLst>
      </pc:sldChg>
      <pc:sldChg chg="modSp mod modAnim">
        <pc:chgData name="Pavan Kumar Gujjuru" userId="e477c9dd-a14b-4151-80b0-c47dd199a38c" providerId="ADAL" clId="{02C6AA84-89E8-4A6A-BAED-977A554BC446}" dt="2022-06-29T09:49:11.744" v="120"/>
        <pc:sldMkLst>
          <pc:docMk/>
          <pc:sldMk cId="589873527" sldId="267"/>
        </pc:sldMkLst>
        <pc:spChg chg="mod">
          <ac:chgData name="Pavan Kumar Gujjuru" userId="e477c9dd-a14b-4151-80b0-c47dd199a38c" providerId="ADAL" clId="{02C6AA84-89E8-4A6A-BAED-977A554BC446}" dt="2022-06-29T09:48:54.267" v="116" actId="20577"/>
          <ac:spMkLst>
            <pc:docMk/>
            <pc:sldMk cId="589873527" sldId="267"/>
            <ac:spMk id="2" creationId="{4171A572-1D62-D2DB-5492-8CB2681E4759}"/>
          </ac:spMkLst>
        </pc:spChg>
      </pc:sldChg>
      <pc:sldChg chg="modAnim">
        <pc:chgData name="Pavan Kumar Gujjuru" userId="e477c9dd-a14b-4151-80b0-c47dd199a38c" providerId="ADAL" clId="{02C6AA84-89E8-4A6A-BAED-977A554BC446}" dt="2022-06-29T09:49:27.581" v="123"/>
        <pc:sldMkLst>
          <pc:docMk/>
          <pc:sldMk cId="3316412790" sldId="268"/>
        </pc:sldMkLst>
      </pc:sldChg>
      <pc:sldChg chg="addSp delSp modSp new mod modClrScheme modAnim chgLayout">
        <pc:chgData name="Pavan Kumar Gujjuru" userId="e477c9dd-a14b-4151-80b0-c47dd199a38c" providerId="ADAL" clId="{02C6AA84-89E8-4A6A-BAED-977A554BC446}" dt="2022-06-29T09:49:35.884" v="124"/>
        <pc:sldMkLst>
          <pc:docMk/>
          <pc:sldMk cId="3656899331" sldId="269"/>
        </pc:sldMkLst>
        <pc:spChg chg="del mod ord">
          <ac:chgData name="Pavan Kumar Gujjuru" userId="e477c9dd-a14b-4151-80b0-c47dd199a38c" providerId="ADAL" clId="{02C6AA84-89E8-4A6A-BAED-977A554BC446}" dt="2022-06-29T07:30:50.287" v="1" actId="700"/>
          <ac:spMkLst>
            <pc:docMk/>
            <pc:sldMk cId="3656899331" sldId="269"/>
            <ac:spMk id="2" creationId="{6A2750C2-E58E-8240-A22D-AEF7E9E26756}"/>
          </ac:spMkLst>
        </pc:spChg>
        <pc:spChg chg="del mod ord">
          <ac:chgData name="Pavan Kumar Gujjuru" userId="e477c9dd-a14b-4151-80b0-c47dd199a38c" providerId="ADAL" clId="{02C6AA84-89E8-4A6A-BAED-977A554BC446}" dt="2022-06-29T07:30:50.287" v="1" actId="700"/>
          <ac:spMkLst>
            <pc:docMk/>
            <pc:sldMk cId="3656899331" sldId="269"/>
            <ac:spMk id="3" creationId="{E2C08FBE-CC9D-95D8-8D3F-1CE0E0D89479}"/>
          </ac:spMkLst>
        </pc:spChg>
        <pc:spChg chg="add mod ord">
          <ac:chgData name="Pavan Kumar Gujjuru" userId="e477c9dd-a14b-4151-80b0-c47dd199a38c" providerId="ADAL" clId="{02C6AA84-89E8-4A6A-BAED-977A554BC446}" dt="2022-06-29T07:31:44.330" v="31" actId="207"/>
          <ac:spMkLst>
            <pc:docMk/>
            <pc:sldMk cId="3656899331" sldId="269"/>
            <ac:spMk id="4" creationId="{E274ED36-B632-47CF-EDAC-38A4184ACC54}"/>
          </ac:spMkLst>
        </pc:spChg>
        <pc:spChg chg="add del mod ord">
          <ac:chgData name="Pavan Kumar Gujjuru" userId="e477c9dd-a14b-4151-80b0-c47dd199a38c" providerId="ADAL" clId="{02C6AA84-89E8-4A6A-BAED-977A554BC446}" dt="2022-06-29T07:31:12.050" v="17" actId="478"/>
          <ac:spMkLst>
            <pc:docMk/>
            <pc:sldMk cId="3656899331" sldId="269"/>
            <ac:spMk id="5" creationId="{FEBDBC1E-9249-8F40-8143-5FF08CDEF14E}"/>
          </ac:spMkLst>
        </pc:spChg>
      </pc:sldChg>
      <pc:sldChg chg="addSp delSp modSp new del mod modClrScheme chgLayout">
        <pc:chgData name="Pavan Kumar Gujjuru" userId="e477c9dd-a14b-4151-80b0-c47dd199a38c" providerId="ADAL" clId="{02C6AA84-89E8-4A6A-BAED-977A554BC446}" dt="2022-06-29T09:40:11.626" v="34" actId="2696"/>
        <pc:sldMkLst>
          <pc:docMk/>
          <pc:sldMk cId="1240893576" sldId="270"/>
        </pc:sldMkLst>
        <pc:spChg chg="del mod ord">
          <ac:chgData name="Pavan Kumar Gujjuru" userId="e477c9dd-a14b-4151-80b0-c47dd199a38c" providerId="ADAL" clId="{02C6AA84-89E8-4A6A-BAED-977A554BC446}" dt="2022-06-29T09:39:55.592" v="33" actId="700"/>
          <ac:spMkLst>
            <pc:docMk/>
            <pc:sldMk cId="1240893576" sldId="270"/>
            <ac:spMk id="2" creationId="{EEAFD5B2-EABC-A4C8-273D-29B9E79FB131}"/>
          </ac:spMkLst>
        </pc:spChg>
        <pc:spChg chg="del">
          <ac:chgData name="Pavan Kumar Gujjuru" userId="e477c9dd-a14b-4151-80b0-c47dd199a38c" providerId="ADAL" clId="{02C6AA84-89E8-4A6A-BAED-977A554BC446}" dt="2022-06-29T09:39:55.592" v="33" actId="700"/>
          <ac:spMkLst>
            <pc:docMk/>
            <pc:sldMk cId="1240893576" sldId="270"/>
            <ac:spMk id="3" creationId="{1527AB14-73CF-ACC7-FB4C-499F48993808}"/>
          </ac:spMkLst>
        </pc:spChg>
        <pc:spChg chg="add mod ord">
          <ac:chgData name="Pavan Kumar Gujjuru" userId="e477c9dd-a14b-4151-80b0-c47dd199a38c" providerId="ADAL" clId="{02C6AA84-89E8-4A6A-BAED-977A554BC446}" dt="2022-06-29T09:39:55.592" v="33" actId="700"/>
          <ac:spMkLst>
            <pc:docMk/>
            <pc:sldMk cId="1240893576" sldId="270"/>
            <ac:spMk id="4" creationId="{92575A2B-FEBD-B732-F3FD-3D28D09F13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BEDE30-8AC3-4EB0-9EAB-4F0C07950EDE}" type="datetimeFigureOut">
              <a:rPr lang="en-IN" smtClean="0"/>
              <a:t>29-06-2022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7A7D2D6-555C-4936-A431-7EF1ABD92ED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431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EDE30-8AC3-4EB0-9EAB-4F0C07950ED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D2D6-555C-4936-A431-7EF1ABD92ED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97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EDE30-8AC3-4EB0-9EAB-4F0C07950ED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D2D6-555C-4936-A431-7EF1ABD92ED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505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EDE30-8AC3-4EB0-9EAB-4F0C07950ED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D2D6-555C-4936-A431-7EF1ABD92ED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745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BEDE30-8AC3-4EB0-9EAB-4F0C07950ED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7D2D6-555C-4936-A431-7EF1ABD92ED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98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EDE30-8AC3-4EB0-9EAB-4F0C07950EDE}"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7D2D6-555C-4936-A431-7EF1ABD92ED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490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BEDE30-8AC3-4EB0-9EAB-4F0C07950EDE}"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A7D2D6-555C-4936-A431-7EF1ABD92ED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054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BEDE30-8AC3-4EB0-9EAB-4F0C07950EDE}"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A7D2D6-555C-4936-A431-7EF1ABD92ED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601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EDE30-8AC3-4EB0-9EAB-4F0C07950EDE}"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A7D2D6-555C-4936-A431-7EF1ABD92ED7}" type="slidenum">
              <a:rPr lang="en-IN" smtClean="0"/>
              <a:t>‹#›</a:t>
            </a:fld>
            <a:endParaRPr lang="en-IN"/>
          </a:p>
        </p:txBody>
      </p:sp>
    </p:spTree>
    <p:extLst>
      <p:ext uri="{BB962C8B-B14F-4D97-AF65-F5344CB8AC3E}">
        <p14:creationId xmlns:p14="http://schemas.microsoft.com/office/powerpoint/2010/main" val="1549386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BEDE30-8AC3-4EB0-9EAB-4F0C07950EDE}"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7D2D6-555C-4936-A431-7EF1ABD92ED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313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5BEDE30-8AC3-4EB0-9EAB-4F0C07950EDE}" type="datetimeFigureOut">
              <a:rPr lang="en-IN" smtClean="0"/>
              <a:t>29-06-2022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7A7D2D6-555C-4936-A431-7EF1ABD92ED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338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BEDE30-8AC3-4EB0-9EAB-4F0C07950EDE}" type="datetimeFigureOut">
              <a:rPr lang="en-IN" smtClean="0"/>
              <a:t>29-06-2022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7A7D2D6-555C-4936-A431-7EF1ABD92ED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16945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7BE2-80AC-1E99-75A4-71CDF1D1D1E3}"/>
              </a:ext>
            </a:extLst>
          </p:cNvPr>
          <p:cNvSpPr>
            <a:spLocks noGrp="1"/>
          </p:cNvSpPr>
          <p:nvPr>
            <p:ph type="ctrTitle"/>
          </p:nvPr>
        </p:nvSpPr>
        <p:spPr/>
        <p:txBody>
          <a:bodyPr>
            <a:normAutofit/>
          </a:bodyPr>
          <a:lstStyle/>
          <a:p>
            <a:r>
              <a:rPr lang="en-IN" sz="5400" i="1" dirty="0">
                <a:solidFill>
                  <a:schemeClr val="accent3">
                    <a:lumMod val="75000"/>
                  </a:schemeClr>
                </a:solidFill>
              </a:rPr>
              <a:t>Fundamentals of Testing</a:t>
            </a:r>
          </a:p>
        </p:txBody>
      </p:sp>
    </p:spTree>
    <p:extLst>
      <p:ext uri="{BB962C8B-B14F-4D97-AF65-F5344CB8AC3E}">
        <p14:creationId xmlns:p14="http://schemas.microsoft.com/office/powerpoint/2010/main" val="116088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B1B2-1B85-EBC2-2A4E-1C39F1BB5B1A}"/>
              </a:ext>
            </a:extLst>
          </p:cNvPr>
          <p:cNvSpPr>
            <a:spLocks noGrp="1"/>
          </p:cNvSpPr>
          <p:nvPr>
            <p:ph type="title"/>
          </p:nvPr>
        </p:nvSpPr>
        <p:spPr>
          <a:xfrm>
            <a:off x="1294362" y="966497"/>
            <a:ext cx="9603275" cy="1049235"/>
          </a:xfrm>
        </p:spPr>
        <p:txBody>
          <a:bodyPr/>
          <a:lstStyle/>
          <a:p>
            <a:r>
              <a:rPr lang="en-IN" dirty="0"/>
              <a:t>psychology of testing</a:t>
            </a:r>
          </a:p>
        </p:txBody>
      </p:sp>
      <p:sp>
        <p:nvSpPr>
          <p:cNvPr id="3" name="Content Placeholder 2">
            <a:extLst>
              <a:ext uri="{FF2B5EF4-FFF2-40B4-BE49-F238E27FC236}">
                <a16:creationId xmlns:a16="http://schemas.microsoft.com/office/drawing/2014/main" id="{B0F7390F-26AB-A933-C3BD-0535A7024552}"/>
              </a:ext>
            </a:extLst>
          </p:cNvPr>
          <p:cNvSpPr>
            <a:spLocks noGrp="1"/>
          </p:cNvSpPr>
          <p:nvPr>
            <p:ph idx="1"/>
          </p:nvPr>
        </p:nvSpPr>
        <p:spPr/>
        <p:txBody>
          <a:bodyPr/>
          <a:lstStyle/>
          <a:p>
            <a:pPr algn="l">
              <a:buFont typeface="Arial" panose="020B0604020202020204" pitchFamily="34" charset="0"/>
              <a:buChar char="•"/>
            </a:pPr>
            <a:r>
              <a:rPr lang="en-US" b="0" i="0" dirty="0">
                <a:solidFill>
                  <a:srgbClr val="111111"/>
                </a:solidFill>
                <a:effectLst/>
                <a:latin typeface="Roboto" panose="02000000000000000000" pitchFamily="2" charset="0"/>
              </a:rPr>
              <a:t>We have already discussed that none of the primary purposes of testing is to find faults in software i.e., it can be...</a:t>
            </a:r>
          </a:p>
          <a:p>
            <a:pPr algn="l">
              <a:buFont typeface="Arial" panose="020B0604020202020204" pitchFamily="34" charset="0"/>
              <a:buChar char="•"/>
            </a:pPr>
            <a:r>
              <a:rPr lang="en-US" b="0" i="0" dirty="0">
                <a:solidFill>
                  <a:srgbClr val="111111"/>
                </a:solidFill>
                <a:effectLst/>
                <a:latin typeface="Roboto" panose="02000000000000000000" pitchFamily="2" charset="0"/>
              </a:rPr>
              <a:t>The development process on the other hand is a naturally creative one and experience shows that staff working in...</a:t>
            </a:r>
          </a:p>
          <a:p>
            <a:pPr algn="l">
              <a:buFont typeface="Arial" panose="020B0604020202020204" pitchFamily="34" charset="0"/>
              <a:buChar char="•"/>
            </a:pPr>
            <a:r>
              <a:rPr lang="en-US" b="0" i="0" dirty="0">
                <a:solidFill>
                  <a:srgbClr val="111111"/>
                </a:solidFill>
                <a:effectLst/>
                <a:latin typeface="Roboto" panose="02000000000000000000" pitchFamily="2" charset="0"/>
              </a:rPr>
              <a:t>We would never argue that one group is intellectually superior to another, merely that they view systems development...</a:t>
            </a:r>
          </a:p>
          <a:p>
            <a:pPr algn="l">
              <a:buFont typeface="Arial" panose="020B0604020202020204" pitchFamily="34" charset="0"/>
              <a:buChar char="•"/>
            </a:pPr>
            <a:r>
              <a:rPr lang="en-US" b="0" i="0" dirty="0">
                <a:solidFill>
                  <a:srgbClr val="111111"/>
                </a:solidFill>
                <a:effectLst/>
                <a:latin typeface="Roboto" panose="02000000000000000000" pitchFamily="2" charset="0"/>
              </a:rPr>
              <a:t>A developer is looking to build new and exciting software based on user's requirements and really wants it to work...</a:t>
            </a:r>
          </a:p>
        </p:txBody>
      </p:sp>
    </p:spTree>
    <p:extLst>
      <p:ext uri="{BB962C8B-B14F-4D97-AF65-F5344CB8AC3E}">
        <p14:creationId xmlns:p14="http://schemas.microsoft.com/office/powerpoint/2010/main" val="128513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A572-1D62-D2DB-5492-8CB2681E4759}"/>
              </a:ext>
            </a:extLst>
          </p:cNvPr>
          <p:cNvSpPr>
            <a:spLocks noGrp="1"/>
          </p:cNvSpPr>
          <p:nvPr>
            <p:ph type="title"/>
          </p:nvPr>
        </p:nvSpPr>
        <p:spPr/>
        <p:txBody>
          <a:bodyPr/>
          <a:lstStyle/>
          <a:p>
            <a:r>
              <a:rPr lang="en-IN" dirty="0"/>
              <a:t>CODE OF ETHICS FOR TESTER</a:t>
            </a:r>
          </a:p>
        </p:txBody>
      </p:sp>
      <p:sp>
        <p:nvSpPr>
          <p:cNvPr id="3" name="Content Placeholder 2">
            <a:extLst>
              <a:ext uri="{FF2B5EF4-FFF2-40B4-BE49-F238E27FC236}">
                <a16:creationId xmlns:a16="http://schemas.microsoft.com/office/drawing/2014/main" id="{CB20A5BE-6E6A-5A23-764F-BAACD2268383}"/>
              </a:ext>
            </a:extLst>
          </p:cNvPr>
          <p:cNvSpPr>
            <a:spLocks noGrp="1"/>
          </p:cNvSpPr>
          <p:nvPr>
            <p:ph idx="1"/>
          </p:nvPr>
        </p:nvSpPr>
        <p:spPr>
          <a:xfrm>
            <a:off x="1451580" y="2015732"/>
            <a:ext cx="5748118" cy="3450613"/>
          </a:xfrm>
        </p:spPr>
        <p:txBody>
          <a:bodyPr/>
          <a:lstStyle/>
          <a:p>
            <a:r>
              <a:rPr lang="en-US" b="0" i="0" dirty="0">
                <a:solidFill>
                  <a:srgbClr val="111111"/>
                </a:solidFill>
                <a:effectLst/>
                <a:latin typeface="Roboto" panose="02000000000000000000" pitchFamily="2" charset="0"/>
              </a:rPr>
              <a:t>For the first case, the </a:t>
            </a:r>
            <a:r>
              <a:rPr lang="en-US" b="1" i="0" dirty="0">
                <a:solidFill>
                  <a:srgbClr val="111111"/>
                </a:solidFill>
                <a:effectLst/>
                <a:latin typeface="Roboto" panose="02000000000000000000" pitchFamily="2" charset="0"/>
              </a:rPr>
              <a:t>Code</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of</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Ethics</a:t>
            </a:r>
            <a:r>
              <a:rPr lang="en-US" b="0" i="0" dirty="0">
                <a:solidFill>
                  <a:srgbClr val="111111"/>
                </a:solidFill>
                <a:effectLst/>
                <a:latin typeface="Roboto" panose="02000000000000000000" pitchFamily="2" charset="0"/>
              </a:rPr>
              <a:t> says: “Software </a:t>
            </a:r>
            <a:r>
              <a:rPr lang="en-US" b="1" i="0" dirty="0">
                <a:solidFill>
                  <a:srgbClr val="111111"/>
                </a:solidFill>
                <a:effectLst/>
                <a:latin typeface="Roboto" panose="02000000000000000000" pitchFamily="2" charset="0"/>
              </a:rPr>
              <a:t>testers</a:t>
            </a:r>
            <a:r>
              <a:rPr lang="en-US" b="0" i="0" dirty="0">
                <a:solidFill>
                  <a:srgbClr val="111111"/>
                </a:solidFill>
                <a:effectLst/>
                <a:latin typeface="Roboto" panose="02000000000000000000" pitchFamily="2" charset="0"/>
              </a:rPr>
              <a:t> shall be fair to and supportive of their colleagues, and promote cooperation with software developers.” On the other hand, it also has this: “Software </a:t>
            </a:r>
            <a:r>
              <a:rPr lang="en-US" b="1" i="0" dirty="0">
                <a:solidFill>
                  <a:srgbClr val="111111"/>
                </a:solidFill>
                <a:effectLst/>
                <a:latin typeface="Roboto" panose="02000000000000000000" pitchFamily="2" charset="0"/>
              </a:rPr>
              <a:t>testers</a:t>
            </a:r>
            <a:r>
              <a:rPr lang="en-US" b="0" i="0" dirty="0">
                <a:solidFill>
                  <a:srgbClr val="111111"/>
                </a:solidFill>
                <a:effectLst/>
                <a:latin typeface="Roboto" panose="02000000000000000000" pitchFamily="2" charset="0"/>
              </a:rPr>
              <a:t> shall maintain integrity and independence in their professional judgment.”</a:t>
            </a:r>
            <a:endParaRPr lang="en-IN" dirty="0"/>
          </a:p>
        </p:txBody>
      </p:sp>
      <p:pic>
        <p:nvPicPr>
          <p:cNvPr id="5" name="Picture 4" descr="A picture containing text, sky, outdoor, sign&#10;&#10;Description automatically generated">
            <a:extLst>
              <a:ext uri="{FF2B5EF4-FFF2-40B4-BE49-F238E27FC236}">
                <a16:creationId xmlns:a16="http://schemas.microsoft.com/office/drawing/2014/main" id="{86F3888A-DE9C-4DE6-28B5-017B8FF4A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699" y="2110357"/>
            <a:ext cx="4105178" cy="3051516"/>
          </a:xfrm>
          <a:prstGeom prst="rect">
            <a:avLst/>
          </a:prstGeom>
        </p:spPr>
      </p:pic>
    </p:spTree>
    <p:extLst>
      <p:ext uri="{BB962C8B-B14F-4D97-AF65-F5344CB8AC3E}">
        <p14:creationId xmlns:p14="http://schemas.microsoft.com/office/powerpoint/2010/main" val="58987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heel(1)">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E9F0-C754-CF1B-9EA6-4B2B16149B3F}"/>
              </a:ext>
            </a:extLst>
          </p:cNvPr>
          <p:cNvSpPr>
            <a:spLocks noGrp="1"/>
          </p:cNvSpPr>
          <p:nvPr>
            <p:ph type="title"/>
          </p:nvPr>
        </p:nvSpPr>
        <p:spPr/>
        <p:txBody>
          <a:bodyPr/>
          <a:lstStyle/>
          <a:p>
            <a:r>
              <a:rPr lang="en-IN" dirty="0"/>
              <a:t>Limitations of software testing</a:t>
            </a:r>
          </a:p>
        </p:txBody>
      </p:sp>
      <p:sp>
        <p:nvSpPr>
          <p:cNvPr id="3" name="Content Placeholder 2">
            <a:extLst>
              <a:ext uri="{FF2B5EF4-FFF2-40B4-BE49-F238E27FC236}">
                <a16:creationId xmlns:a16="http://schemas.microsoft.com/office/drawing/2014/main" id="{1F8C9BBB-B6AB-E923-C8D6-7185F8B5D50C}"/>
              </a:ext>
            </a:extLst>
          </p:cNvPr>
          <p:cNvSpPr>
            <a:spLocks noGrp="1"/>
          </p:cNvSpPr>
          <p:nvPr>
            <p:ph idx="1"/>
          </p:nvPr>
        </p:nvSpPr>
        <p:spPr>
          <a:xfrm>
            <a:off x="1451579" y="2015732"/>
            <a:ext cx="9771478" cy="3730550"/>
          </a:xfrm>
        </p:spPr>
        <p:txBody>
          <a:bodyPr>
            <a:normAutofit fontScale="77500" lnSpcReduction="20000"/>
          </a:bodyPr>
          <a:lstStyle/>
          <a:p>
            <a:pPr algn="l">
              <a:buFont typeface="Arial" panose="020B0604020202020204" pitchFamily="34" charset="0"/>
              <a:buChar char="•"/>
            </a:pPr>
            <a:r>
              <a:rPr lang="en-US" b="0" i="0" dirty="0">
                <a:solidFill>
                  <a:srgbClr val="111111"/>
                </a:solidFill>
                <a:effectLst/>
                <a:latin typeface="Roboto" panose="02000000000000000000" pitchFamily="2" charset="0"/>
              </a:rPr>
              <a:t>We use testing to disclose many hidden errors but this methodology never guarantees the absence of errors. It is only used to identify the known errors. ...</a:t>
            </a:r>
          </a:p>
          <a:p>
            <a:pPr algn="l">
              <a:buFont typeface="Arial" panose="020B0604020202020204" pitchFamily="34" charset="0"/>
              <a:buChar char="•"/>
            </a:pPr>
            <a:r>
              <a:rPr lang="en-US" b="0" i="0" dirty="0">
                <a:solidFill>
                  <a:srgbClr val="111111"/>
                </a:solidFill>
                <a:effectLst/>
                <a:latin typeface="Roboto" panose="02000000000000000000" pitchFamily="2" charset="0"/>
              </a:rPr>
              <a:t>Testing do not provide you any help when you have to make a decision either “you should release the product consisting errors for meeting the deadline” or “you should release ...</a:t>
            </a:r>
          </a:p>
          <a:p>
            <a:pPr algn="l">
              <a:buFont typeface="Arial" panose="020B0604020202020204" pitchFamily="34" charset="0"/>
              <a:buChar char="•"/>
            </a:pPr>
            <a:r>
              <a:rPr lang="en-US" b="0" i="0" dirty="0">
                <a:solidFill>
                  <a:srgbClr val="111111"/>
                </a:solidFill>
                <a:effectLst/>
                <a:latin typeface="Roboto" panose="02000000000000000000" pitchFamily="2" charset="0"/>
              </a:rPr>
              <a:t>Software testing does not predicts or estimate the proper functioning of the product under different conditions, but it may prove to be helpful in delivering the information </a:t>
            </a:r>
            <a:r>
              <a:rPr lang="en-US" b="0" i="0" dirty="0" err="1">
                <a:solidFill>
                  <a:srgbClr val="111111"/>
                </a:solidFill>
                <a:effectLst/>
                <a:latin typeface="Roboto" panose="02000000000000000000" pitchFamily="2" charset="0"/>
              </a:rPr>
              <a:t>w.r.t.</a:t>
            </a:r>
            <a:r>
              <a:rPr lang="en-US" b="0" i="0" dirty="0">
                <a:solidFill>
                  <a:srgbClr val="111111"/>
                </a:solidFill>
                <a:effectLst/>
                <a:latin typeface="Roboto" panose="02000000000000000000" pitchFamily="2" charset="0"/>
              </a:rPr>
              <a:t> ...</a:t>
            </a:r>
          </a:p>
          <a:p>
            <a:pPr algn="l">
              <a:buFont typeface="Arial" panose="020B0604020202020204" pitchFamily="34" charset="0"/>
              <a:buChar char="•"/>
            </a:pPr>
            <a:r>
              <a:rPr lang="en-US" b="0" i="0" dirty="0">
                <a:solidFill>
                  <a:srgbClr val="111111"/>
                </a:solidFill>
                <a:effectLst/>
                <a:latin typeface="Roboto" panose="02000000000000000000" pitchFamily="2" charset="0"/>
              </a:rPr>
              <a:t>While injecting the defects, software testing unable to find the root causes which may help in placing defects at the first place. ...</a:t>
            </a:r>
          </a:p>
          <a:p>
            <a:pPr algn="l">
              <a:buFont typeface="Arial" panose="020B0604020202020204" pitchFamily="34" charset="0"/>
              <a:buChar char="•"/>
            </a:pPr>
            <a:r>
              <a:rPr lang="en-US" b="0" i="0" dirty="0">
                <a:solidFill>
                  <a:srgbClr val="111111"/>
                </a:solidFill>
                <a:effectLst/>
                <a:latin typeface="Roboto" panose="02000000000000000000" pitchFamily="2" charset="0"/>
              </a:rPr>
              <a:t>Testing cannot be done against system requirements. We also cannot detect any errors in requirements or ambiguous requirement leads the complete testing process to inadequate testing.</a:t>
            </a:r>
          </a:p>
          <a:p>
            <a:pPr algn="l">
              <a:buFont typeface="Arial" panose="020B0604020202020204" pitchFamily="34" charset="0"/>
              <a:buChar char="•"/>
            </a:pPr>
            <a:r>
              <a:rPr lang="en-US" b="0" i="0" dirty="0">
                <a:solidFill>
                  <a:srgbClr val="111111"/>
                </a:solidFill>
                <a:effectLst/>
                <a:latin typeface="Roboto" panose="02000000000000000000" pitchFamily="2" charset="0"/>
              </a:rPr>
              <a:t>When it comes to major constraints like Time &amp; Budget, it requires attentive planning of test effort. Mostly, we compromise in between thoroughness and budget at the time of testing.</a:t>
            </a:r>
          </a:p>
        </p:txBody>
      </p:sp>
    </p:spTree>
    <p:extLst>
      <p:ext uri="{BB962C8B-B14F-4D97-AF65-F5344CB8AC3E}">
        <p14:creationId xmlns:p14="http://schemas.microsoft.com/office/powerpoint/2010/main" val="331641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74ED36-B632-47CF-EDAC-38A4184ACC54}"/>
              </a:ext>
            </a:extLst>
          </p:cNvPr>
          <p:cNvSpPr>
            <a:spLocks noGrp="1"/>
          </p:cNvSpPr>
          <p:nvPr>
            <p:ph type="title"/>
          </p:nvPr>
        </p:nvSpPr>
        <p:spPr/>
        <p:txBody>
          <a:bodyPr>
            <a:normAutofit/>
          </a:bodyPr>
          <a:lstStyle/>
          <a:p>
            <a:pPr algn="ctr"/>
            <a:r>
              <a:rPr lang="en-IN" sz="11500" b="1" dirty="0">
                <a:solidFill>
                  <a:srgbClr val="FFC000"/>
                </a:solidFill>
                <a:latin typeface="Algerian" panose="04020705040A02060702" pitchFamily="82" charset="0"/>
              </a:rPr>
              <a:t>Thank you</a:t>
            </a:r>
          </a:p>
        </p:txBody>
      </p:sp>
    </p:spTree>
    <p:extLst>
      <p:ext uri="{BB962C8B-B14F-4D97-AF65-F5344CB8AC3E}">
        <p14:creationId xmlns:p14="http://schemas.microsoft.com/office/powerpoint/2010/main" val="365689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A9FD-3CE5-3C45-E904-B1E0FA698BA2}"/>
              </a:ext>
            </a:extLst>
          </p:cNvPr>
          <p:cNvSpPr>
            <a:spLocks noGrp="1"/>
          </p:cNvSpPr>
          <p:nvPr>
            <p:ph type="title"/>
          </p:nvPr>
        </p:nvSpPr>
        <p:spPr/>
        <p:txBody>
          <a:bodyPr/>
          <a:lstStyle/>
          <a:p>
            <a:r>
              <a:rPr lang="en-IN" dirty="0"/>
              <a:t>Economics of the testing</a:t>
            </a:r>
          </a:p>
        </p:txBody>
      </p:sp>
      <p:sp>
        <p:nvSpPr>
          <p:cNvPr id="4" name="TextBox 3">
            <a:extLst>
              <a:ext uri="{FF2B5EF4-FFF2-40B4-BE49-F238E27FC236}">
                <a16:creationId xmlns:a16="http://schemas.microsoft.com/office/drawing/2014/main" id="{05BAC306-FA3B-8AE6-2F81-6A96AEC2FE42}"/>
              </a:ext>
            </a:extLst>
          </p:cNvPr>
          <p:cNvSpPr txBox="1"/>
          <p:nvPr/>
        </p:nvSpPr>
        <p:spPr>
          <a:xfrm>
            <a:off x="1078030" y="2064456"/>
            <a:ext cx="6102416" cy="400110"/>
          </a:xfrm>
          <a:prstGeom prst="rect">
            <a:avLst/>
          </a:prstGeom>
          <a:noFill/>
        </p:spPr>
        <p:txBody>
          <a:bodyPr wrap="square">
            <a:spAutoFit/>
          </a:bodyPr>
          <a:lstStyle/>
          <a:p>
            <a:r>
              <a:rPr lang="en-IN" sz="2000" b="1" i="0" dirty="0">
                <a:solidFill>
                  <a:schemeClr val="accent4">
                    <a:lumMod val="75000"/>
                  </a:schemeClr>
                </a:solidFill>
                <a:effectLst/>
                <a:latin typeface="Roboto" panose="02000000000000000000" pitchFamily="2" charset="0"/>
              </a:rPr>
              <a:t>Cost of defects </a:t>
            </a:r>
            <a:r>
              <a:rPr lang="en-IN" sz="2000" b="1" i="0" dirty="0">
                <a:solidFill>
                  <a:srgbClr val="111111"/>
                </a:solidFill>
                <a:effectLst/>
                <a:latin typeface="Roboto" panose="02000000000000000000" pitchFamily="2" charset="0"/>
              </a:rPr>
              <a:t>:</a:t>
            </a:r>
            <a:endParaRPr lang="en-IN" sz="2000" b="1" dirty="0"/>
          </a:p>
        </p:txBody>
      </p:sp>
      <p:sp>
        <p:nvSpPr>
          <p:cNvPr id="6" name="TextBox 5">
            <a:extLst>
              <a:ext uri="{FF2B5EF4-FFF2-40B4-BE49-F238E27FC236}">
                <a16:creationId xmlns:a16="http://schemas.microsoft.com/office/drawing/2014/main" id="{5AAD8CA5-DD3B-76B1-1789-1292263C5EB4}"/>
              </a:ext>
            </a:extLst>
          </p:cNvPr>
          <p:cNvSpPr txBox="1"/>
          <p:nvPr/>
        </p:nvSpPr>
        <p:spPr>
          <a:xfrm>
            <a:off x="2030931" y="2335077"/>
            <a:ext cx="9153625" cy="1477328"/>
          </a:xfrm>
          <a:prstGeom prst="rect">
            <a:avLst/>
          </a:prstGeom>
          <a:noFill/>
        </p:spPr>
        <p:txBody>
          <a:bodyPr wrap="square">
            <a:spAutoFit/>
          </a:bodyPr>
          <a:lstStyle/>
          <a:p>
            <a:r>
              <a:rPr lang="en-US" b="0" i="0" dirty="0">
                <a:solidFill>
                  <a:srgbClr val="111111"/>
                </a:solidFill>
                <a:effectLst/>
                <a:latin typeface="Roboto" panose="02000000000000000000" pitchFamily="2" charset="0"/>
              </a:rPr>
              <a:t>                      The Economics of Testing There is a definite economic impact of software testing. One economic impact is from the</a:t>
            </a:r>
            <a:r>
              <a:rPr lang="en-US" b="1" i="0" dirty="0">
                <a:solidFill>
                  <a:srgbClr val="111111"/>
                </a:solidFill>
                <a:effectLst/>
                <a:latin typeface="Roboto" panose="02000000000000000000" pitchFamily="2" charset="0"/>
              </a:rPr>
              <a:t> cost of defects</a:t>
            </a:r>
            <a:r>
              <a:rPr lang="en-US" b="0" i="0" dirty="0">
                <a:solidFill>
                  <a:srgbClr val="111111"/>
                </a:solidFill>
                <a:effectLst/>
                <a:latin typeface="Roboto" panose="02000000000000000000" pitchFamily="2" charset="0"/>
              </a:rPr>
              <a:t>. This is a very real and very tangible cost. Another economic impact is from the way we perform testing. It is possible to have very good motivations and testing goals while testing in a very inefficient way.</a:t>
            </a:r>
            <a:endParaRPr lang="en-IN" dirty="0"/>
          </a:p>
        </p:txBody>
      </p:sp>
      <p:sp>
        <p:nvSpPr>
          <p:cNvPr id="8" name="TextBox 7">
            <a:extLst>
              <a:ext uri="{FF2B5EF4-FFF2-40B4-BE49-F238E27FC236}">
                <a16:creationId xmlns:a16="http://schemas.microsoft.com/office/drawing/2014/main" id="{F94EBE3F-99EC-7BC0-DD8C-FA4C607E0D8E}"/>
              </a:ext>
            </a:extLst>
          </p:cNvPr>
          <p:cNvSpPr txBox="1"/>
          <p:nvPr/>
        </p:nvSpPr>
        <p:spPr>
          <a:xfrm>
            <a:off x="904775" y="4322869"/>
            <a:ext cx="11155680" cy="1200329"/>
          </a:xfrm>
          <a:prstGeom prst="rect">
            <a:avLst/>
          </a:prstGeom>
          <a:noFill/>
        </p:spPr>
        <p:txBody>
          <a:bodyPr wrap="square">
            <a:spAutoFit/>
          </a:bodyPr>
          <a:lstStyle/>
          <a:p>
            <a:r>
              <a:rPr lang="en-US" b="0" i="0" dirty="0">
                <a:solidFill>
                  <a:srgbClr val="444444"/>
                </a:solidFill>
                <a:effectLst/>
                <a:latin typeface="Roboto" panose="02000000000000000000" pitchFamily="2" charset="0"/>
              </a:rPr>
              <a:t>           The Economics of Testing. There is a definite economic impact of software testing. One economic impact is from the cost of defects. This is a very real and very tangible cost. Another economic impact is from the way we perform testing. It is possible to have very good motivations and testing goals while testing in a very inefficient way.</a:t>
            </a:r>
            <a:endParaRPr lang="en-IN" dirty="0"/>
          </a:p>
        </p:txBody>
      </p:sp>
      <p:sp>
        <p:nvSpPr>
          <p:cNvPr id="12" name="TextBox 11">
            <a:extLst>
              <a:ext uri="{FF2B5EF4-FFF2-40B4-BE49-F238E27FC236}">
                <a16:creationId xmlns:a16="http://schemas.microsoft.com/office/drawing/2014/main" id="{837CD9D4-B92C-5448-CF82-AA2FF3449E3C}"/>
              </a:ext>
            </a:extLst>
          </p:cNvPr>
          <p:cNvSpPr txBox="1"/>
          <p:nvPr/>
        </p:nvSpPr>
        <p:spPr>
          <a:xfrm>
            <a:off x="380199" y="3812405"/>
            <a:ext cx="6102416" cy="369332"/>
          </a:xfrm>
          <a:prstGeom prst="rect">
            <a:avLst/>
          </a:prstGeom>
          <a:noFill/>
        </p:spPr>
        <p:txBody>
          <a:bodyPr wrap="square">
            <a:spAutoFit/>
          </a:bodyPr>
          <a:lstStyle/>
          <a:p>
            <a:pPr algn="l" fontAlgn="ctr"/>
            <a:r>
              <a:rPr lang="en-US" b="1" i="0" dirty="0">
                <a:solidFill>
                  <a:schemeClr val="accent5">
                    <a:lumMod val="75000"/>
                  </a:schemeClr>
                </a:solidFill>
                <a:effectLst/>
                <a:latin typeface="Roboto" panose="02000000000000000000" pitchFamily="2" charset="0"/>
              </a:rPr>
              <a:t>What is the economic impact of software testing?</a:t>
            </a:r>
            <a:r>
              <a:rPr lang="en-US" dirty="0">
                <a:solidFill>
                  <a:schemeClr val="accent5">
                    <a:lumMod val="75000"/>
                  </a:schemeClr>
                </a:solidFill>
                <a:latin typeface="Roboto" panose="02000000000000000000" pitchFamily="2" charset="0"/>
              </a:rPr>
              <a:t> </a:t>
            </a:r>
            <a:endParaRPr lang="en-US" b="1" i="0" dirty="0">
              <a:solidFill>
                <a:schemeClr val="accent5">
                  <a:lumMod val="75000"/>
                </a:schemeClr>
              </a:solidFill>
              <a:effectLst/>
              <a:latin typeface="Roboto" panose="02000000000000000000" pitchFamily="2" charset="0"/>
            </a:endParaRPr>
          </a:p>
        </p:txBody>
      </p:sp>
    </p:spTree>
    <p:extLst>
      <p:ext uri="{BB962C8B-B14F-4D97-AF65-F5344CB8AC3E}">
        <p14:creationId xmlns:p14="http://schemas.microsoft.com/office/powerpoint/2010/main" val="241283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8181-7E31-A7EB-DC99-17F861A8C07C}"/>
              </a:ext>
            </a:extLst>
          </p:cNvPr>
          <p:cNvSpPr>
            <a:spLocks noGrp="1"/>
          </p:cNvSpPr>
          <p:nvPr>
            <p:ph type="title"/>
          </p:nvPr>
        </p:nvSpPr>
        <p:spPr>
          <a:xfrm>
            <a:off x="161793" y="997023"/>
            <a:ext cx="9603275" cy="1049235"/>
          </a:xfrm>
        </p:spPr>
        <p:txBody>
          <a:bodyPr/>
          <a:lstStyle/>
          <a:p>
            <a:r>
              <a:rPr lang="en-IN" dirty="0">
                <a:solidFill>
                  <a:schemeClr val="tx2">
                    <a:lumMod val="50000"/>
                  </a:schemeClr>
                </a:solidFill>
              </a:rPr>
              <a:t>How testing is conducted…..?</a:t>
            </a:r>
          </a:p>
        </p:txBody>
      </p:sp>
      <p:sp>
        <p:nvSpPr>
          <p:cNvPr id="5" name="TextBox 4">
            <a:extLst>
              <a:ext uri="{FF2B5EF4-FFF2-40B4-BE49-F238E27FC236}">
                <a16:creationId xmlns:a16="http://schemas.microsoft.com/office/drawing/2014/main" id="{A10BB225-659D-2CDC-7D91-8973CCF55BBA}"/>
              </a:ext>
            </a:extLst>
          </p:cNvPr>
          <p:cNvSpPr txBox="1"/>
          <p:nvPr/>
        </p:nvSpPr>
        <p:spPr>
          <a:xfrm>
            <a:off x="972151" y="2005058"/>
            <a:ext cx="9991023" cy="3139321"/>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Roboto" panose="020B0604020202020204" pitchFamily="2" charset="0"/>
              </a:rPr>
              <a:t> Note scope of Testing. The very important thing of software is that it must work perfectly only under certain...</a:t>
            </a:r>
          </a:p>
          <a:p>
            <a:pPr algn="l"/>
            <a:endParaRPr lang="en-US" b="0" i="0" dirty="0">
              <a:solidFill>
                <a:srgbClr val="111111"/>
              </a:solidFill>
              <a:effectLst/>
              <a:latin typeface="Roboto" panose="020B0604020202020204" pitchFamily="2" charset="0"/>
            </a:endParaRPr>
          </a:p>
          <a:p>
            <a:pPr algn="l">
              <a:buFont typeface="Arial" panose="020B0604020202020204" pitchFamily="34" charset="0"/>
              <a:buChar char="•"/>
            </a:pPr>
            <a:r>
              <a:rPr lang="en-US" b="0" i="0" dirty="0">
                <a:solidFill>
                  <a:srgbClr val="111111"/>
                </a:solidFill>
                <a:effectLst/>
                <a:latin typeface="Roboto" panose="020B0604020202020204" pitchFamily="2" charset="0"/>
              </a:rPr>
              <a:t> Decide Testing Terms. The next stage is deciding the main terms of testing. Make sure you aware of the client’s...</a:t>
            </a:r>
          </a:p>
          <a:p>
            <a:pPr algn="l"/>
            <a:endParaRPr lang="en-US" b="0" i="0" dirty="0">
              <a:solidFill>
                <a:srgbClr val="111111"/>
              </a:solidFill>
              <a:effectLst/>
              <a:latin typeface="Roboto" panose="020B0604020202020204" pitchFamily="2" charset="0"/>
            </a:endParaRPr>
          </a:p>
          <a:p>
            <a:pPr algn="l">
              <a:buFont typeface="Arial" panose="020B0604020202020204" pitchFamily="34" charset="0"/>
              <a:buChar char="•"/>
            </a:pPr>
            <a:r>
              <a:rPr lang="en-US" b="0" i="0" dirty="0">
                <a:solidFill>
                  <a:srgbClr val="111111"/>
                </a:solidFill>
                <a:effectLst/>
                <a:latin typeface="Roboto" panose="020B0604020202020204" pitchFamily="2" charset="0"/>
              </a:rPr>
              <a:t> Define Testing Tasks. The next step is to decide tasks you need to complete in each phase of testing life cycle. Also...</a:t>
            </a:r>
          </a:p>
          <a:p>
            <a:pPr algn="l">
              <a:buFont typeface="Arial" panose="020B0604020202020204" pitchFamily="34" charset="0"/>
              <a:buChar char="•"/>
            </a:pPr>
            <a:endParaRPr lang="en-US" b="0" i="0" dirty="0">
              <a:solidFill>
                <a:srgbClr val="111111"/>
              </a:solidFill>
              <a:effectLst/>
              <a:latin typeface="Roboto" panose="020B0604020202020204" pitchFamily="2" charset="0"/>
            </a:endParaRPr>
          </a:p>
          <a:p>
            <a:pPr algn="l">
              <a:buFont typeface="Arial" panose="020B0604020202020204" pitchFamily="34" charset="0"/>
              <a:buChar char="•"/>
            </a:pPr>
            <a:r>
              <a:rPr lang="en-US" b="0" i="0" dirty="0">
                <a:solidFill>
                  <a:srgbClr val="111111"/>
                </a:solidFill>
                <a:effectLst/>
                <a:latin typeface="Roboto" panose="020B0604020202020204" pitchFamily="2" charset="0"/>
              </a:rPr>
              <a:t> Identify all the Phases and Strategies. You should decide all the dates of phases and the responsibilities of testers...</a:t>
            </a:r>
          </a:p>
        </p:txBody>
      </p:sp>
    </p:spTree>
    <p:extLst>
      <p:ext uri="{BB962C8B-B14F-4D97-AF65-F5344CB8AC3E}">
        <p14:creationId xmlns:p14="http://schemas.microsoft.com/office/powerpoint/2010/main" val="390316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11CA-AA4B-EF16-6D99-820AAE6C161C}"/>
              </a:ext>
            </a:extLst>
          </p:cNvPr>
          <p:cNvSpPr>
            <a:spLocks noGrp="1"/>
          </p:cNvSpPr>
          <p:nvPr>
            <p:ph type="title"/>
          </p:nvPr>
        </p:nvSpPr>
        <p:spPr/>
        <p:txBody>
          <a:bodyPr/>
          <a:lstStyle/>
          <a:p>
            <a:r>
              <a:rPr lang="en-IN" dirty="0">
                <a:solidFill>
                  <a:schemeClr val="accent2">
                    <a:lumMod val="50000"/>
                  </a:schemeClr>
                </a:solidFill>
              </a:rPr>
              <a:t>Software testing</a:t>
            </a:r>
          </a:p>
        </p:txBody>
      </p:sp>
      <p:sp>
        <p:nvSpPr>
          <p:cNvPr id="3" name="Content Placeholder 2">
            <a:extLst>
              <a:ext uri="{FF2B5EF4-FFF2-40B4-BE49-F238E27FC236}">
                <a16:creationId xmlns:a16="http://schemas.microsoft.com/office/drawing/2014/main" id="{CB85FE50-7F74-36A9-54E9-55CF93E2ACC1}"/>
              </a:ext>
            </a:extLst>
          </p:cNvPr>
          <p:cNvSpPr>
            <a:spLocks noGrp="1"/>
          </p:cNvSpPr>
          <p:nvPr>
            <p:ph sz="half" idx="1"/>
          </p:nvPr>
        </p:nvSpPr>
        <p:spPr/>
        <p:txBody>
          <a:bodyPr>
            <a:normAutofit fontScale="92500" lnSpcReduction="20000"/>
          </a:bodyPr>
          <a:lstStyle/>
          <a:p>
            <a:r>
              <a:rPr lang="en-IN" b="1" u="sng" dirty="0"/>
              <a:t>Software testing- then(past)</a:t>
            </a:r>
          </a:p>
          <a:p>
            <a:pPr marL="0" indent="0">
              <a:buNone/>
            </a:pPr>
            <a:r>
              <a:rPr lang="en-US" b="0" i="0" dirty="0">
                <a:solidFill>
                  <a:srgbClr val="111111"/>
                </a:solidFill>
                <a:effectLst/>
                <a:latin typeface="Roboto" panose="02000000000000000000" pitchFamily="2" charset="0"/>
              </a:rPr>
              <a:t> * Till the</a:t>
            </a:r>
            <a:r>
              <a:rPr lang="en-US" b="1" i="0" dirty="0">
                <a:solidFill>
                  <a:srgbClr val="111111"/>
                </a:solidFill>
                <a:effectLst/>
                <a:latin typeface="Roboto" panose="02000000000000000000" pitchFamily="2" charset="0"/>
              </a:rPr>
              <a:t> late ’70s</a:t>
            </a:r>
            <a:r>
              <a:rPr lang="en-US" b="0" i="0" dirty="0">
                <a:solidFill>
                  <a:srgbClr val="111111"/>
                </a:solidFill>
                <a:effectLst/>
                <a:latin typeface="Roboto" panose="02000000000000000000" pitchFamily="2" charset="0"/>
              </a:rPr>
              <a:t>, testing was seen as an exercise to ensure that the software works as per the specified requirements.</a:t>
            </a:r>
          </a:p>
          <a:p>
            <a:pPr marL="0" indent="0">
              <a:buNone/>
            </a:pPr>
            <a:r>
              <a:rPr lang="en-US" dirty="0">
                <a:solidFill>
                  <a:srgbClr val="111111"/>
                </a:solidFill>
                <a:latin typeface="Roboto" panose="02000000000000000000" pitchFamily="2" charset="0"/>
              </a:rPr>
              <a:t>*</a:t>
            </a:r>
            <a:r>
              <a:rPr lang="en-US" b="0" i="0" dirty="0">
                <a:solidFill>
                  <a:srgbClr val="111111"/>
                </a:solidFill>
                <a:effectLst/>
                <a:latin typeface="Roboto" panose="02000000000000000000" pitchFamily="2" charset="0"/>
              </a:rPr>
              <a:t> It was then extended to find the errors, besides ensuring the proper functioning of the software. In the ’80s, the testing activity was also considered as a measurement of quality.</a:t>
            </a:r>
            <a:endParaRPr lang="en-IN" dirty="0"/>
          </a:p>
        </p:txBody>
      </p:sp>
      <p:sp>
        <p:nvSpPr>
          <p:cNvPr id="4" name="Content Placeholder 3">
            <a:extLst>
              <a:ext uri="{FF2B5EF4-FFF2-40B4-BE49-F238E27FC236}">
                <a16:creationId xmlns:a16="http://schemas.microsoft.com/office/drawing/2014/main" id="{618BB9B4-0030-33DC-2BF6-7CCAF8A45BB6}"/>
              </a:ext>
            </a:extLst>
          </p:cNvPr>
          <p:cNvSpPr>
            <a:spLocks noGrp="1"/>
          </p:cNvSpPr>
          <p:nvPr>
            <p:ph sz="half" idx="2"/>
          </p:nvPr>
        </p:nvSpPr>
        <p:spPr>
          <a:xfrm>
            <a:off x="6413771" y="2017343"/>
            <a:ext cx="5213547" cy="3441520"/>
          </a:xfrm>
        </p:spPr>
        <p:txBody>
          <a:bodyPr>
            <a:normAutofit fontScale="92500" lnSpcReduction="20000"/>
          </a:bodyPr>
          <a:lstStyle/>
          <a:p>
            <a:r>
              <a:rPr lang="en-IN" b="1" u="sng" dirty="0"/>
              <a:t>Software testing- now(present)</a:t>
            </a:r>
          </a:p>
          <a:p>
            <a:pPr marL="0" indent="0">
              <a:buNone/>
            </a:pPr>
            <a:r>
              <a:rPr lang="en-US" b="0" i="0" dirty="0">
                <a:solidFill>
                  <a:srgbClr val="444444"/>
                </a:solidFill>
                <a:effectLst/>
                <a:latin typeface="Roboto" panose="02000000000000000000" pitchFamily="2" charset="0"/>
              </a:rPr>
              <a:t>*  There are many different types of software o tests, each with specific objectives and strategies:</a:t>
            </a:r>
            <a:r>
              <a:rPr lang="en-US" b="1" i="0" dirty="0">
                <a:solidFill>
                  <a:srgbClr val="444444"/>
                </a:solidFill>
                <a:effectLst/>
                <a:latin typeface="Roboto" panose="02000000000000000000" pitchFamily="2" charset="0"/>
              </a:rPr>
              <a:t> Acceptance testing</a:t>
            </a:r>
            <a:r>
              <a:rPr lang="en-US" b="0" i="0" dirty="0">
                <a:solidFill>
                  <a:srgbClr val="444444"/>
                </a:solidFill>
                <a:effectLst/>
                <a:latin typeface="Roboto" panose="02000000000000000000" pitchFamily="2" charset="0"/>
              </a:rPr>
              <a:t>: Verifying whether the whole system works as intended. </a:t>
            </a:r>
            <a:r>
              <a:rPr lang="en-US" b="1" i="0" dirty="0">
                <a:solidFill>
                  <a:srgbClr val="444444"/>
                </a:solidFill>
                <a:effectLst/>
                <a:latin typeface="Roboto" panose="02000000000000000000" pitchFamily="2" charset="0"/>
              </a:rPr>
              <a:t>Integration</a:t>
            </a:r>
            <a:r>
              <a:rPr lang="en-US" b="0" i="0" dirty="0">
                <a:solidFill>
                  <a:srgbClr val="444444"/>
                </a:solidFill>
                <a:effectLst/>
                <a:latin typeface="Roboto" panose="02000000000000000000" pitchFamily="2" charset="0"/>
              </a:rPr>
              <a:t> </a:t>
            </a:r>
            <a:r>
              <a:rPr lang="en-US" b="1" i="0" dirty="0">
                <a:solidFill>
                  <a:srgbClr val="444444"/>
                </a:solidFill>
                <a:effectLst/>
                <a:latin typeface="Roboto" panose="02000000000000000000" pitchFamily="2" charset="0"/>
              </a:rPr>
              <a:t>testing</a:t>
            </a:r>
            <a:r>
              <a:rPr lang="en-US" b="0" i="0" dirty="0">
                <a:solidFill>
                  <a:srgbClr val="444444"/>
                </a:solidFill>
                <a:effectLst/>
                <a:latin typeface="Roboto" panose="02000000000000000000" pitchFamily="2" charset="0"/>
              </a:rPr>
              <a:t>: Ensuring that </a:t>
            </a:r>
            <a:r>
              <a:rPr lang="en-US" b="1" i="0" dirty="0">
                <a:solidFill>
                  <a:srgbClr val="444444"/>
                </a:solidFill>
                <a:effectLst/>
                <a:latin typeface="Roboto" panose="02000000000000000000" pitchFamily="2" charset="0"/>
              </a:rPr>
              <a:t>software</a:t>
            </a:r>
            <a:r>
              <a:rPr lang="en-US" b="0" i="0" dirty="0">
                <a:solidFill>
                  <a:srgbClr val="444444"/>
                </a:solidFill>
                <a:effectLst/>
                <a:latin typeface="Roboto" panose="02000000000000000000" pitchFamily="2" charset="0"/>
              </a:rPr>
              <a:t> components or functions operate together. </a:t>
            </a:r>
            <a:r>
              <a:rPr lang="en-US" b="1" i="0" dirty="0">
                <a:solidFill>
                  <a:srgbClr val="444444"/>
                </a:solidFill>
                <a:effectLst/>
                <a:latin typeface="Roboto" panose="02000000000000000000" pitchFamily="2" charset="0"/>
              </a:rPr>
              <a:t>Unit</a:t>
            </a:r>
            <a:r>
              <a:rPr lang="en-US" b="0" i="0" dirty="0">
                <a:solidFill>
                  <a:srgbClr val="444444"/>
                </a:solidFill>
                <a:effectLst/>
                <a:latin typeface="Roboto" panose="02000000000000000000" pitchFamily="2" charset="0"/>
              </a:rPr>
              <a:t> </a:t>
            </a:r>
            <a:r>
              <a:rPr lang="en-US" b="1" i="0" dirty="0">
                <a:solidFill>
                  <a:srgbClr val="444444"/>
                </a:solidFill>
                <a:effectLst/>
                <a:latin typeface="Roboto" panose="02000000000000000000" pitchFamily="2" charset="0"/>
              </a:rPr>
              <a:t>testing</a:t>
            </a:r>
            <a:r>
              <a:rPr lang="en-US" b="0" i="0" dirty="0">
                <a:solidFill>
                  <a:srgbClr val="444444"/>
                </a:solidFill>
                <a:effectLst/>
                <a:latin typeface="Roboto" panose="02000000000000000000" pitchFamily="2" charset="0"/>
              </a:rPr>
              <a:t>: Validating that each </a:t>
            </a:r>
            <a:r>
              <a:rPr lang="en-US" b="1" i="0" dirty="0">
                <a:solidFill>
                  <a:srgbClr val="444444"/>
                </a:solidFill>
                <a:effectLst/>
                <a:latin typeface="Roboto" panose="02000000000000000000" pitchFamily="2" charset="0"/>
              </a:rPr>
              <a:t>software</a:t>
            </a:r>
            <a:r>
              <a:rPr lang="en-US" b="0" i="0" dirty="0">
                <a:solidFill>
                  <a:srgbClr val="444444"/>
                </a:solidFill>
                <a:effectLst/>
                <a:latin typeface="Roboto" panose="02000000000000000000" pitchFamily="2" charset="0"/>
              </a:rPr>
              <a:t> unit performs as expected. A unit is the smallest testable component of an application.</a:t>
            </a:r>
            <a:endParaRPr lang="en-IN" b="1" u="sng" dirty="0"/>
          </a:p>
        </p:txBody>
      </p:sp>
    </p:spTree>
    <p:extLst>
      <p:ext uri="{BB962C8B-B14F-4D97-AF65-F5344CB8AC3E}">
        <p14:creationId xmlns:p14="http://schemas.microsoft.com/office/powerpoint/2010/main" val="410869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1000"/>
                                        <p:tgtEl>
                                          <p:spTgt spid="4">
                                            <p:txEl>
                                              <p:pRg st="0" end="0"/>
                                            </p:txEl>
                                          </p:spTgt>
                                        </p:tgtEl>
                                      </p:cBhvr>
                                    </p:animEffect>
                                    <p:anim calcmode="lin" valueType="num">
                                      <p:cBhvr>
                                        <p:cTn id="3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1000"/>
                                        <p:tgtEl>
                                          <p:spTgt spid="4">
                                            <p:txEl>
                                              <p:pRg st="1" end="1"/>
                                            </p:txEl>
                                          </p:spTgt>
                                        </p:tgtEl>
                                      </p:cBhvr>
                                    </p:animEffect>
                                    <p:anim calcmode="lin" valueType="num">
                                      <p:cBhvr>
                                        <p:cTn id="3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3C664-6FBD-66EA-B167-6A052A297402}"/>
              </a:ext>
            </a:extLst>
          </p:cNvPr>
          <p:cNvSpPr>
            <a:spLocks noGrp="1"/>
          </p:cNvSpPr>
          <p:nvPr>
            <p:ph type="title"/>
          </p:nvPr>
        </p:nvSpPr>
        <p:spPr>
          <a:xfrm>
            <a:off x="226809" y="891516"/>
            <a:ext cx="9605635" cy="1059305"/>
          </a:xfrm>
        </p:spPr>
        <p:txBody>
          <a:bodyPr/>
          <a:lstStyle/>
          <a:p>
            <a:r>
              <a:rPr lang="en-IN" dirty="0">
                <a:solidFill>
                  <a:schemeClr val="accent1">
                    <a:lumMod val="50000"/>
                  </a:schemeClr>
                </a:solidFill>
              </a:rPr>
              <a:t>Scope of software testing</a:t>
            </a:r>
          </a:p>
        </p:txBody>
      </p:sp>
      <p:sp>
        <p:nvSpPr>
          <p:cNvPr id="6" name="TextBox 5">
            <a:extLst>
              <a:ext uri="{FF2B5EF4-FFF2-40B4-BE49-F238E27FC236}">
                <a16:creationId xmlns:a16="http://schemas.microsoft.com/office/drawing/2014/main" id="{5B2F2C3A-84D7-D883-F8C8-AC9527F04D4B}"/>
              </a:ext>
            </a:extLst>
          </p:cNvPr>
          <p:cNvSpPr txBox="1"/>
          <p:nvPr/>
        </p:nvSpPr>
        <p:spPr>
          <a:xfrm>
            <a:off x="721895" y="2420556"/>
            <a:ext cx="8989996" cy="3139321"/>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Roboto" panose="02000000000000000000" pitchFamily="2" charset="0"/>
              </a:rPr>
              <a:t> Execution of that code in various environments and scenarios</a:t>
            </a:r>
            <a:r>
              <a:rPr lang="en-US" dirty="0">
                <a:solidFill>
                  <a:srgbClr val="111111"/>
                </a:solidFill>
                <a:latin typeface="Roboto" panose="02000000000000000000" pitchFamily="2" charset="0"/>
              </a:rPr>
              <a:t>.</a:t>
            </a:r>
          </a:p>
          <a:p>
            <a:pPr algn="l"/>
            <a:endParaRPr lang="en-US" b="0" i="0" dirty="0">
              <a:solidFill>
                <a:srgbClr val="111111"/>
              </a:solidFill>
              <a:effectLst/>
              <a:latin typeface="Roboto" panose="02000000000000000000" pitchFamily="2" charset="0"/>
            </a:endParaRPr>
          </a:p>
          <a:p>
            <a:pPr algn="l">
              <a:buFont typeface="Arial" panose="020B0604020202020204" pitchFamily="34" charset="0"/>
              <a:buChar char="•"/>
            </a:pPr>
            <a:r>
              <a:rPr lang="en-US" b="0" i="0" dirty="0">
                <a:solidFill>
                  <a:srgbClr val="111111"/>
                </a:solidFill>
                <a:effectLst/>
                <a:latin typeface="Roboto" panose="02000000000000000000" pitchFamily="2" charset="0"/>
              </a:rPr>
              <a:t> Examine the aspects of the code: Does the software do perform the executed task Function according to the specified...</a:t>
            </a:r>
          </a:p>
          <a:p>
            <a:pPr algn="l"/>
            <a:endParaRPr lang="en-US" b="0" i="0" dirty="0">
              <a:solidFill>
                <a:srgbClr val="111111"/>
              </a:solidFill>
              <a:effectLst/>
              <a:latin typeface="Roboto" panose="02000000000000000000" pitchFamily="2" charset="0"/>
            </a:endParaRPr>
          </a:p>
          <a:p>
            <a:pPr algn="l">
              <a:buFont typeface="Arial" panose="020B0604020202020204" pitchFamily="34" charset="0"/>
              <a:buChar char="•"/>
            </a:pPr>
            <a:r>
              <a:rPr lang="en-US" b="0" i="0" dirty="0">
                <a:solidFill>
                  <a:srgbClr val="111111"/>
                </a:solidFill>
                <a:effectLst/>
                <a:latin typeface="Roboto" panose="02000000000000000000" pitchFamily="2" charset="0"/>
              </a:rPr>
              <a:t> Does the software do perform the executed task.</a:t>
            </a:r>
          </a:p>
          <a:p>
            <a:pPr algn="l"/>
            <a:endParaRPr lang="en-US" b="0" i="0" dirty="0">
              <a:solidFill>
                <a:srgbClr val="111111"/>
              </a:solidFill>
              <a:effectLst/>
              <a:latin typeface="Roboto" panose="02000000000000000000" pitchFamily="2" charset="0"/>
            </a:endParaRPr>
          </a:p>
          <a:p>
            <a:pPr algn="l">
              <a:buFont typeface="Arial" panose="020B0604020202020204" pitchFamily="34" charset="0"/>
              <a:buChar char="•"/>
            </a:pPr>
            <a:r>
              <a:rPr lang="en-US" b="0" i="0" dirty="0">
                <a:solidFill>
                  <a:srgbClr val="111111"/>
                </a:solidFill>
                <a:effectLst/>
                <a:latin typeface="Roboto" panose="02000000000000000000" pitchFamily="2" charset="0"/>
              </a:rPr>
              <a:t> Function according to the specified functionality.</a:t>
            </a:r>
          </a:p>
          <a:p>
            <a:pPr algn="l">
              <a:buFont typeface="Arial" panose="020B0604020202020204" pitchFamily="34" charset="0"/>
              <a:buChar char="•"/>
            </a:pPr>
            <a:endParaRPr lang="en-US" dirty="0">
              <a:solidFill>
                <a:srgbClr val="111111"/>
              </a:solidFill>
              <a:latin typeface="Roboto" panose="02000000000000000000" pitchFamily="2" charset="0"/>
            </a:endParaRPr>
          </a:p>
          <a:p>
            <a:pPr algn="l">
              <a:buFont typeface="Arial" panose="020B0604020202020204" pitchFamily="34" charset="0"/>
              <a:buChar char="•"/>
            </a:pPr>
            <a:r>
              <a:rPr lang="en-US" b="0" i="0" dirty="0">
                <a:solidFill>
                  <a:srgbClr val="111111"/>
                </a:solidFill>
                <a:effectLst/>
                <a:latin typeface="Roboto" panose="02000000000000000000" pitchFamily="2" charset="0"/>
              </a:rPr>
              <a:t> Software testing as a career </a:t>
            </a:r>
            <a:r>
              <a:rPr lang="en-US" dirty="0">
                <a:solidFill>
                  <a:srgbClr val="111111"/>
                </a:solidFill>
                <a:latin typeface="Roboto" panose="02000000000000000000" pitchFamily="2" charset="0"/>
              </a:rPr>
              <a:t>over the last few years, the profile of the  software tester has seen phenomenal growth.</a:t>
            </a:r>
            <a:endParaRPr lang="en-US" b="0" i="0" dirty="0">
              <a:solidFill>
                <a:srgbClr val="111111"/>
              </a:solidFill>
              <a:effectLst/>
              <a:latin typeface="Roboto" panose="02000000000000000000" pitchFamily="2" charset="0"/>
            </a:endParaRPr>
          </a:p>
        </p:txBody>
      </p:sp>
    </p:spTree>
    <p:extLst>
      <p:ext uri="{BB962C8B-B14F-4D97-AF65-F5344CB8AC3E}">
        <p14:creationId xmlns:p14="http://schemas.microsoft.com/office/powerpoint/2010/main" val="226785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1062-351A-96FF-7382-2CE96E251B90}"/>
              </a:ext>
            </a:extLst>
          </p:cNvPr>
          <p:cNvSpPr>
            <a:spLocks noGrp="1"/>
          </p:cNvSpPr>
          <p:nvPr>
            <p:ph type="title"/>
          </p:nvPr>
        </p:nvSpPr>
        <p:spPr>
          <a:xfrm>
            <a:off x="450552" y="1009126"/>
            <a:ext cx="9603275" cy="1049235"/>
          </a:xfrm>
        </p:spPr>
        <p:txBody>
          <a:bodyPr/>
          <a:lstStyle/>
          <a:p>
            <a:r>
              <a:rPr lang="en-IN" dirty="0">
                <a:solidFill>
                  <a:srgbClr val="00B0F0"/>
                </a:solidFill>
              </a:rPr>
              <a:t>Factors influencing the scope of testing</a:t>
            </a:r>
          </a:p>
        </p:txBody>
      </p:sp>
      <p:sp>
        <p:nvSpPr>
          <p:cNvPr id="4" name="TextBox 3">
            <a:extLst>
              <a:ext uri="{FF2B5EF4-FFF2-40B4-BE49-F238E27FC236}">
                <a16:creationId xmlns:a16="http://schemas.microsoft.com/office/drawing/2014/main" id="{DDF5ADDF-7924-C220-68CC-D2437C6D7CE7}"/>
              </a:ext>
            </a:extLst>
          </p:cNvPr>
          <p:cNvSpPr txBox="1"/>
          <p:nvPr/>
        </p:nvSpPr>
        <p:spPr>
          <a:xfrm>
            <a:off x="827772" y="2184935"/>
            <a:ext cx="10227081" cy="3139321"/>
          </a:xfrm>
          <a:prstGeom prst="rect">
            <a:avLst/>
          </a:prstGeom>
          <a:noFill/>
        </p:spPr>
        <p:txBody>
          <a:bodyPr wrap="square">
            <a:spAutoFit/>
          </a:bodyPr>
          <a:lstStyle/>
          <a:p>
            <a:r>
              <a:rPr lang="en-US" b="0" i="0" dirty="0">
                <a:solidFill>
                  <a:srgbClr val="111111"/>
                </a:solidFill>
                <a:effectLst/>
                <a:latin typeface="Roboto" panose="02000000000000000000" pitchFamily="2" charset="0"/>
              </a:rPr>
              <a:t>The fundamental factors that affecting Test Effort in Software Testing are given below:</a:t>
            </a:r>
          </a:p>
          <a:p>
            <a:endParaRPr lang="en-US" dirty="0">
              <a:solidFill>
                <a:srgbClr val="111111"/>
              </a:solidFill>
              <a:latin typeface="Roboto" panose="02000000000000000000" pitchFamily="2" charset="0"/>
            </a:endParaRPr>
          </a:p>
          <a:p>
            <a:r>
              <a:rPr lang="en-US" b="1" i="0" dirty="0">
                <a:solidFill>
                  <a:srgbClr val="111111"/>
                </a:solidFill>
                <a:effectLst/>
                <a:latin typeface="Roboto" panose="02000000000000000000" pitchFamily="2" charset="0"/>
              </a:rPr>
              <a:t> Documentation:     </a:t>
            </a:r>
            <a:r>
              <a:rPr lang="en-US" b="0" i="0" dirty="0">
                <a:solidFill>
                  <a:srgbClr val="111111"/>
                </a:solidFill>
                <a:effectLst/>
                <a:latin typeface="Roboto" panose="02000000000000000000" pitchFamily="2" charset="0"/>
              </a:rPr>
              <a:t> Maintaining good documentation with detailed information overall adds advantage to software development... Software Application Size: Stiff competition in the market to attract user with their ...</a:t>
            </a:r>
          </a:p>
          <a:p>
            <a:endParaRPr lang="en-US" dirty="0">
              <a:solidFill>
                <a:srgbClr val="111111"/>
              </a:solidFill>
              <a:latin typeface="Roboto" panose="02000000000000000000" pitchFamily="2" charset="0"/>
            </a:endParaRPr>
          </a:p>
          <a:p>
            <a:r>
              <a:rPr lang="en-US" b="1" dirty="0">
                <a:solidFill>
                  <a:srgbClr val="111111"/>
                </a:solidFill>
                <a:latin typeface="Roboto" panose="02000000000000000000" pitchFamily="2" charset="0"/>
              </a:rPr>
              <a:t>Planning:   I</a:t>
            </a:r>
            <a:r>
              <a:rPr lang="en-US" dirty="0">
                <a:solidFill>
                  <a:srgbClr val="111111"/>
                </a:solidFill>
                <a:latin typeface="Roboto" panose="02000000000000000000" pitchFamily="2" charset="0"/>
              </a:rPr>
              <a:t>t is a very important factor in the software testing…</a:t>
            </a:r>
            <a:endParaRPr lang="en-US" b="1" dirty="0">
              <a:solidFill>
                <a:srgbClr val="111111"/>
              </a:solidFill>
              <a:latin typeface="Roboto" panose="02000000000000000000" pitchFamily="2" charset="0"/>
            </a:endParaRPr>
          </a:p>
          <a:p>
            <a:endParaRPr lang="en-US" b="1" dirty="0">
              <a:solidFill>
                <a:srgbClr val="111111"/>
              </a:solidFill>
              <a:latin typeface="Roboto" panose="02000000000000000000" pitchFamily="2" charset="0"/>
            </a:endParaRPr>
          </a:p>
          <a:p>
            <a:r>
              <a:rPr lang="en-IN" b="1" dirty="0">
                <a:solidFill>
                  <a:srgbClr val="111111"/>
                </a:solidFill>
                <a:latin typeface="Roboto" panose="02000000000000000000" pitchFamily="2" charset="0"/>
              </a:rPr>
              <a:t>Time management:</a:t>
            </a:r>
            <a:r>
              <a:rPr lang="en-IN" dirty="0">
                <a:solidFill>
                  <a:srgbClr val="111111"/>
                </a:solidFill>
                <a:latin typeface="Roboto" panose="02000000000000000000" pitchFamily="2" charset="0"/>
              </a:rPr>
              <a:t> Time management is also a very important factor…</a:t>
            </a:r>
            <a:endParaRPr lang="en-IN" b="1" dirty="0">
              <a:solidFill>
                <a:srgbClr val="111111"/>
              </a:solidFill>
              <a:latin typeface="Roboto" panose="02000000000000000000" pitchFamily="2" charset="0"/>
            </a:endParaRPr>
          </a:p>
          <a:p>
            <a:br>
              <a:rPr lang="en-IN" dirty="0">
                <a:solidFill>
                  <a:srgbClr val="111111"/>
                </a:solidFill>
                <a:latin typeface="Roboto" panose="02000000000000000000" pitchFamily="2" charset="0"/>
              </a:rPr>
            </a:br>
            <a:r>
              <a:rPr lang="en-IN" b="1" dirty="0">
                <a:solidFill>
                  <a:srgbClr val="111111"/>
                </a:solidFill>
                <a:latin typeface="Roboto" panose="02000000000000000000" pitchFamily="2" charset="0"/>
              </a:rPr>
              <a:t>Size and complexity: </a:t>
            </a:r>
            <a:r>
              <a:rPr lang="en-IN" dirty="0">
                <a:solidFill>
                  <a:srgbClr val="111111"/>
                </a:solidFill>
                <a:latin typeface="Roboto" panose="02000000000000000000" pitchFamily="2" charset="0"/>
              </a:rPr>
              <a:t>size and complexity is most important factor in the software testing…</a:t>
            </a:r>
            <a:endParaRPr lang="en-US" b="1" dirty="0">
              <a:solidFill>
                <a:srgbClr val="111111"/>
              </a:solidFill>
              <a:latin typeface="Roboto" panose="02000000000000000000" pitchFamily="2" charset="0"/>
            </a:endParaRPr>
          </a:p>
        </p:txBody>
      </p:sp>
    </p:spTree>
    <p:extLst>
      <p:ext uri="{BB962C8B-B14F-4D97-AF65-F5344CB8AC3E}">
        <p14:creationId xmlns:p14="http://schemas.microsoft.com/office/powerpoint/2010/main" val="330255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583A-7019-6F79-C2AA-1F28FDD48C24}"/>
              </a:ext>
            </a:extLst>
          </p:cNvPr>
          <p:cNvSpPr>
            <a:spLocks noGrp="1"/>
          </p:cNvSpPr>
          <p:nvPr>
            <p:ph type="title"/>
          </p:nvPr>
        </p:nvSpPr>
        <p:spPr/>
        <p:txBody>
          <a:bodyPr/>
          <a:lstStyle/>
          <a:p>
            <a:r>
              <a:rPr lang="en-IN" dirty="0">
                <a:solidFill>
                  <a:schemeClr val="accent6">
                    <a:lumMod val="50000"/>
                  </a:schemeClr>
                </a:solidFill>
              </a:rPr>
              <a:t>Risk based testing</a:t>
            </a:r>
          </a:p>
        </p:txBody>
      </p:sp>
      <p:sp>
        <p:nvSpPr>
          <p:cNvPr id="4" name="TextBox 3">
            <a:extLst>
              <a:ext uri="{FF2B5EF4-FFF2-40B4-BE49-F238E27FC236}">
                <a16:creationId xmlns:a16="http://schemas.microsoft.com/office/drawing/2014/main" id="{3797D768-AB8D-DD54-E46E-2BFE2DE9E95D}"/>
              </a:ext>
            </a:extLst>
          </p:cNvPr>
          <p:cNvSpPr txBox="1"/>
          <p:nvPr/>
        </p:nvSpPr>
        <p:spPr>
          <a:xfrm>
            <a:off x="904774" y="2405052"/>
            <a:ext cx="10231655" cy="1231106"/>
          </a:xfrm>
          <a:prstGeom prst="rect">
            <a:avLst/>
          </a:prstGeom>
          <a:noFill/>
        </p:spPr>
        <p:txBody>
          <a:bodyPr wrap="square">
            <a:spAutoFit/>
          </a:bodyPr>
          <a:lstStyle/>
          <a:p>
            <a:r>
              <a:rPr lang="en-US" b="0" i="0" dirty="0">
                <a:solidFill>
                  <a:srgbClr val="444444"/>
                </a:solidFill>
                <a:effectLst/>
                <a:latin typeface="Roboto" panose="02000000000000000000" pitchFamily="2" charset="0"/>
              </a:rPr>
              <a:t>     </a:t>
            </a:r>
            <a:r>
              <a:rPr lang="en-US" sz="2000" b="1" i="0" dirty="0">
                <a:solidFill>
                  <a:srgbClr val="444444"/>
                </a:solidFill>
                <a:effectLst/>
                <a:latin typeface="Roboto" panose="02000000000000000000" pitchFamily="2" charset="0"/>
              </a:rPr>
              <a:t>Risk Based Testing (RBT) </a:t>
            </a:r>
            <a:r>
              <a:rPr lang="en-US" b="0" i="0" dirty="0">
                <a:solidFill>
                  <a:srgbClr val="444444"/>
                </a:solidFill>
                <a:effectLst/>
                <a:latin typeface="Roboto" panose="02000000000000000000" pitchFamily="2" charset="0"/>
              </a:rPr>
              <a:t>is a testing process with unique features. It is basically for those project and application that is based on risk. Using risk, Risk based testing prioritize and emphasize the suitable tests at the time of test execution. In other word, Risk is the chance of event of an unwanted outcome.</a:t>
            </a:r>
            <a:endParaRPr lang="en-IN" dirty="0"/>
          </a:p>
        </p:txBody>
      </p:sp>
      <p:sp>
        <p:nvSpPr>
          <p:cNvPr id="6" name="TextBox 5">
            <a:extLst>
              <a:ext uri="{FF2B5EF4-FFF2-40B4-BE49-F238E27FC236}">
                <a16:creationId xmlns:a16="http://schemas.microsoft.com/office/drawing/2014/main" id="{B64C41C2-C15A-4B95-BDED-B1EA03922EA7}"/>
              </a:ext>
            </a:extLst>
          </p:cNvPr>
          <p:cNvSpPr txBox="1"/>
          <p:nvPr/>
        </p:nvSpPr>
        <p:spPr>
          <a:xfrm>
            <a:off x="904774" y="3725791"/>
            <a:ext cx="10477338" cy="923330"/>
          </a:xfrm>
          <a:prstGeom prst="rect">
            <a:avLst/>
          </a:prstGeom>
          <a:noFill/>
        </p:spPr>
        <p:txBody>
          <a:bodyPr wrap="square">
            <a:spAutoFit/>
          </a:bodyPr>
          <a:lstStyle/>
          <a:p>
            <a:r>
              <a:rPr lang="en-US" b="0" i="0" dirty="0">
                <a:solidFill>
                  <a:srgbClr val="444444"/>
                </a:solidFill>
                <a:effectLst/>
                <a:latin typeface="Roboto" panose="02000000000000000000" pitchFamily="2" charset="0"/>
              </a:rPr>
              <a:t>  Risk based testing can be implemented in Projects having time, resource, budget constraints, etc. Projects where risk-based analysis can be used to detect vulnerabilities to SQL injection attacks. Security Testing in Cloud Computing Environments.</a:t>
            </a:r>
            <a:endParaRPr lang="en-IN" dirty="0"/>
          </a:p>
        </p:txBody>
      </p:sp>
    </p:spTree>
    <p:extLst>
      <p:ext uri="{BB962C8B-B14F-4D97-AF65-F5344CB8AC3E}">
        <p14:creationId xmlns:p14="http://schemas.microsoft.com/office/powerpoint/2010/main" val="80708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380079-9FDD-60B0-3EB1-973669B82873}"/>
              </a:ext>
            </a:extLst>
          </p:cNvPr>
          <p:cNvSpPr>
            <a:spLocks noGrp="1"/>
          </p:cNvSpPr>
          <p:nvPr>
            <p:ph type="title"/>
          </p:nvPr>
        </p:nvSpPr>
        <p:spPr/>
        <p:txBody>
          <a:bodyPr/>
          <a:lstStyle/>
          <a:p>
            <a:r>
              <a:rPr lang="en-IN" dirty="0">
                <a:solidFill>
                  <a:schemeClr val="bg1">
                    <a:lumMod val="50000"/>
                  </a:schemeClr>
                </a:solidFill>
              </a:rPr>
              <a:t>Project risks and product risks</a:t>
            </a:r>
          </a:p>
        </p:txBody>
      </p:sp>
      <p:sp>
        <p:nvSpPr>
          <p:cNvPr id="4" name="Content Placeholder 3">
            <a:extLst>
              <a:ext uri="{FF2B5EF4-FFF2-40B4-BE49-F238E27FC236}">
                <a16:creationId xmlns:a16="http://schemas.microsoft.com/office/drawing/2014/main" id="{6883211D-CFE4-0579-AB4A-3191564CBDA7}"/>
              </a:ext>
            </a:extLst>
          </p:cNvPr>
          <p:cNvSpPr>
            <a:spLocks noGrp="1"/>
          </p:cNvSpPr>
          <p:nvPr>
            <p:ph sz="half" idx="1"/>
          </p:nvPr>
        </p:nvSpPr>
        <p:spPr>
          <a:xfrm>
            <a:off x="1364083" y="2023006"/>
            <a:ext cx="4959406" cy="3448595"/>
          </a:xfrm>
        </p:spPr>
        <p:txBody>
          <a:bodyPr>
            <a:normAutofit fontScale="92500" lnSpcReduction="20000"/>
          </a:bodyPr>
          <a:lstStyle/>
          <a:p>
            <a:pPr marL="0" indent="0">
              <a:buNone/>
            </a:pPr>
            <a:r>
              <a:rPr lang="en-IN" b="1" dirty="0"/>
              <a:t>Project risks</a:t>
            </a:r>
          </a:p>
          <a:p>
            <a:r>
              <a:rPr lang="en-US" b="0" i="0" dirty="0">
                <a:solidFill>
                  <a:srgbClr val="111111"/>
                </a:solidFill>
                <a:effectLst/>
                <a:latin typeface="Roboto" panose="02000000000000000000" pitchFamily="2" charset="0"/>
              </a:rPr>
              <a:t>The </a:t>
            </a:r>
            <a:r>
              <a:rPr lang="en-US" b="1" i="0" dirty="0">
                <a:solidFill>
                  <a:srgbClr val="111111"/>
                </a:solidFill>
                <a:effectLst/>
                <a:latin typeface="Roboto" panose="02000000000000000000" pitchFamily="2" charset="0"/>
              </a:rPr>
              <a:t>project</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risks</a:t>
            </a:r>
            <a:r>
              <a:rPr lang="en-US" b="0" i="0" dirty="0">
                <a:solidFill>
                  <a:srgbClr val="111111"/>
                </a:solidFill>
                <a:effectLst/>
                <a:latin typeface="Roboto" panose="02000000000000000000" pitchFamily="2" charset="0"/>
              </a:rPr>
              <a:t> are those risks which affect the project outcomes (on time, on budget, with acceptable performance)</a:t>
            </a:r>
          </a:p>
          <a:p>
            <a:r>
              <a:rPr lang="en-US" b="0" i="0" dirty="0">
                <a:solidFill>
                  <a:srgbClr val="111111"/>
                </a:solidFill>
                <a:effectLst/>
                <a:latin typeface="Roboto" panose="02000000000000000000" pitchFamily="2" charset="0"/>
              </a:rPr>
              <a:t>Budget Risk. The risk of budget control issues such as cost overruns. Budget estimates are based on forward-looking...</a:t>
            </a:r>
          </a:p>
          <a:p>
            <a:r>
              <a:rPr lang="en-US" b="0" i="0" dirty="0">
                <a:solidFill>
                  <a:srgbClr val="111111"/>
                </a:solidFill>
                <a:effectLst/>
                <a:latin typeface="Roboto" panose="02000000000000000000" pitchFamily="2" charset="0"/>
              </a:rPr>
              <a:t>Resistance To Change. Resistance to change is a common occurrence whereby departments and individuals defend the...</a:t>
            </a:r>
          </a:p>
          <a:p>
            <a:endParaRPr lang="en-IN" b="1" dirty="0"/>
          </a:p>
        </p:txBody>
      </p:sp>
      <p:sp>
        <p:nvSpPr>
          <p:cNvPr id="5" name="Content Placeholder 4">
            <a:extLst>
              <a:ext uri="{FF2B5EF4-FFF2-40B4-BE49-F238E27FC236}">
                <a16:creationId xmlns:a16="http://schemas.microsoft.com/office/drawing/2014/main" id="{4D60305B-F4D6-8637-7A9B-E6295D87F85C}"/>
              </a:ext>
            </a:extLst>
          </p:cNvPr>
          <p:cNvSpPr>
            <a:spLocks noGrp="1"/>
          </p:cNvSpPr>
          <p:nvPr>
            <p:ph sz="half" idx="2"/>
          </p:nvPr>
        </p:nvSpPr>
        <p:spPr/>
        <p:txBody>
          <a:bodyPr>
            <a:normAutofit fontScale="92500" lnSpcReduction="20000"/>
          </a:bodyPr>
          <a:lstStyle/>
          <a:p>
            <a:pPr marL="0" indent="0">
              <a:buNone/>
            </a:pPr>
            <a:r>
              <a:rPr lang="en-IN" b="1" dirty="0"/>
              <a:t>Product risks</a:t>
            </a:r>
          </a:p>
          <a:p>
            <a:r>
              <a:rPr lang="en-US" b="1" i="0" dirty="0">
                <a:solidFill>
                  <a:srgbClr val="111111"/>
                </a:solidFill>
                <a:effectLst/>
                <a:latin typeface="Roboto" panose="02000000000000000000" pitchFamily="2" charset="0"/>
              </a:rPr>
              <a:t>Product</a:t>
            </a:r>
            <a:r>
              <a:rPr lang="en-US" b="0" i="0" dirty="0">
                <a:solidFill>
                  <a:srgbClr val="111111"/>
                </a:solidFill>
                <a:effectLst/>
                <a:latin typeface="Roboto" panose="02000000000000000000" pitchFamily="2" charset="0"/>
              </a:rPr>
              <a:t> </a:t>
            </a:r>
            <a:r>
              <a:rPr lang="en-US" b="1" i="0" dirty="0">
                <a:solidFill>
                  <a:srgbClr val="111111"/>
                </a:solidFill>
                <a:effectLst/>
                <a:latin typeface="Roboto" panose="02000000000000000000" pitchFamily="2" charset="0"/>
              </a:rPr>
              <a:t>risks</a:t>
            </a:r>
            <a:r>
              <a:rPr lang="en-US" b="0" i="0" dirty="0">
                <a:solidFill>
                  <a:srgbClr val="111111"/>
                </a:solidFill>
                <a:effectLst/>
                <a:latin typeface="Roboto" panose="02000000000000000000" pitchFamily="2" charset="0"/>
              </a:rPr>
              <a:t> include those risks associated with the use of the product.</a:t>
            </a:r>
          </a:p>
          <a:p>
            <a:pPr algn="l">
              <a:buFont typeface="Arial" panose="020B0604020202020204" pitchFamily="34" charset="0"/>
              <a:buChar char="•"/>
            </a:pPr>
            <a:r>
              <a:rPr lang="en-US" b="0" i="0" dirty="0">
                <a:solidFill>
                  <a:srgbClr val="111111"/>
                </a:solidFill>
                <a:effectLst/>
                <a:latin typeface="Roboto" panose="02000000000000000000" pitchFamily="2" charset="0"/>
              </a:rPr>
              <a:t>Complex features affecting multiple areas of the existing product, like an upgrade/migration of the system.</a:t>
            </a:r>
          </a:p>
          <a:p>
            <a:pPr algn="l">
              <a:buFont typeface="Arial" panose="020B0604020202020204" pitchFamily="34" charset="0"/>
              <a:buChar char="•"/>
            </a:pPr>
            <a:r>
              <a:rPr lang="en-US" b="0" i="0" dirty="0">
                <a:solidFill>
                  <a:srgbClr val="111111"/>
                </a:solidFill>
                <a:effectLst/>
                <a:latin typeface="Roboto" panose="02000000000000000000" pitchFamily="2" charset="0"/>
              </a:rPr>
              <a:t>New Technologies used in the product; for example, a new DB server, a new programming language, a new integration, etc.</a:t>
            </a:r>
          </a:p>
          <a:p>
            <a:endParaRPr lang="en-IN" b="1" dirty="0"/>
          </a:p>
        </p:txBody>
      </p:sp>
    </p:spTree>
    <p:extLst>
      <p:ext uri="{BB962C8B-B14F-4D97-AF65-F5344CB8AC3E}">
        <p14:creationId xmlns:p14="http://schemas.microsoft.com/office/powerpoint/2010/main" val="36170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 calcmode="lin" valueType="num">
                                      <p:cBhvr additive="base">
                                        <p:cTn id="3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 calcmode="lin" valueType="num">
                                      <p:cBhvr additive="base">
                                        <p:cTn id="38"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 calcmode="lin" valueType="num">
                                      <p:cBhvr additive="base">
                                        <p:cTn id="4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
                                            <p:txEl>
                                              <p:pRg st="3" end="3"/>
                                            </p:txEl>
                                          </p:spTgt>
                                        </p:tgtEl>
                                        <p:attrNameLst>
                                          <p:attrName>style.visibility</p:attrName>
                                        </p:attrNameLst>
                                      </p:cBhvr>
                                      <p:to>
                                        <p:strVal val="visible"/>
                                      </p:to>
                                    </p:set>
                                    <p:anim calcmode="lin" valueType="num">
                                      <p:cBhvr additive="base">
                                        <p:cTn id="5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9" name="Rectangle 14">
            <a:extLst>
              <a:ext uri="{FF2B5EF4-FFF2-40B4-BE49-F238E27FC236}">
                <a16:creationId xmlns:a16="http://schemas.microsoft.com/office/drawing/2014/main" id="{352BB3D1-FC10-43EE-8114-34C0EBA6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FBA12C8-CC3D-7C8F-F610-88F1E65B9F66}"/>
              </a:ext>
            </a:extLst>
          </p:cNvPr>
          <p:cNvSpPr>
            <a:spLocks noGrp="1"/>
          </p:cNvSpPr>
          <p:nvPr>
            <p:ph type="ctrTitle"/>
          </p:nvPr>
        </p:nvSpPr>
        <p:spPr>
          <a:xfrm>
            <a:off x="4976636" y="992221"/>
            <a:ext cx="6247308" cy="4873558"/>
          </a:xfrm>
        </p:spPr>
        <p:txBody>
          <a:bodyPr anchor="ctr">
            <a:normAutofit fontScale="90000"/>
          </a:bodyPr>
          <a:lstStyle/>
          <a:p>
            <a:r>
              <a:rPr lang="en-US" sz="2400" b="0" i="0" dirty="0">
                <a:solidFill>
                  <a:srgbClr val="111111"/>
                </a:solidFill>
                <a:effectLst/>
                <a:latin typeface="Roboto" panose="02000000000000000000" pitchFamily="2" charset="0"/>
              </a:rPr>
              <a:t> Curiosity. This has to be the first on the list. As a tester, you have to question anything and everything that is...</a:t>
            </a:r>
            <a:br>
              <a:rPr lang="en-US" sz="2400" b="0" i="0" dirty="0">
                <a:solidFill>
                  <a:srgbClr val="111111"/>
                </a:solidFill>
                <a:effectLst/>
                <a:latin typeface="Roboto" panose="02000000000000000000" pitchFamily="2" charset="0"/>
              </a:rPr>
            </a:br>
            <a:br>
              <a:rPr lang="en-US" sz="2400" b="0" i="0" dirty="0">
                <a:solidFill>
                  <a:srgbClr val="111111"/>
                </a:solidFill>
                <a:effectLst/>
                <a:latin typeface="Roboto" panose="02000000000000000000" pitchFamily="2" charset="0"/>
              </a:rPr>
            </a:br>
            <a:r>
              <a:rPr lang="en-US" sz="2400" b="0" i="0" dirty="0">
                <a:solidFill>
                  <a:srgbClr val="111111"/>
                </a:solidFill>
                <a:effectLst/>
                <a:latin typeface="Roboto" panose="02000000000000000000" pitchFamily="2" charset="0"/>
              </a:rPr>
              <a:t>Attention To Detail. This quality is really important but honestly, I am not sure how to develop it artificially. I...</a:t>
            </a:r>
            <a:br>
              <a:rPr lang="en-US" sz="2400" b="0" i="0" dirty="0">
                <a:solidFill>
                  <a:srgbClr val="111111"/>
                </a:solidFill>
                <a:effectLst/>
                <a:latin typeface="Roboto" panose="02000000000000000000" pitchFamily="2" charset="0"/>
              </a:rPr>
            </a:br>
            <a:br>
              <a:rPr lang="en-US" sz="2400" dirty="0">
                <a:solidFill>
                  <a:srgbClr val="111111"/>
                </a:solidFill>
                <a:latin typeface="Roboto" panose="02000000000000000000" pitchFamily="2" charset="0"/>
              </a:rPr>
            </a:br>
            <a:r>
              <a:rPr lang="en-US" sz="2400" b="0" i="0" dirty="0">
                <a:solidFill>
                  <a:srgbClr val="111111"/>
                </a:solidFill>
                <a:effectLst/>
                <a:latin typeface="Roboto" panose="02000000000000000000" pitchFamily="2" charset="0"/>
              </a:rPr>
              <a:t>Imagination. Imagination is above all else because of its endless length, breadth, and height. Don’t restrict your...</a:t>
            </a:r>
            <a:br>
              <a:rPr lang="en-US" sz="2400" b="0" i="0" dirty="0">
                <a:solidFill>
                  <a:srgbClr val="111111"/>
                </a:solidFill>
                <a:effectLst/>
                <a:latin typeface="Roboto" panose="02000000000000000000" pitchFamily="2" charset="0"/>
              </a:rPr>
            </a:br>
            <a:br>
              <a:rPr lang="en-US" sz="2400" dirty="0">
                <a:solidFill>
                  <a:srgbClr val="111111"/>
                </a:solidFill>
                <a:latin typeface="Roboto" panose="02000000000000000000" pitchFamily="2" charset="0"/>
              </a:rPr>
            </a:br>
            <a:r>
              <a:rPr lang="en-US" sz="2400" b="0" i="0" dirty="0">
                <a:solidFill>
                  <a:srgbClr val="111111"/>
                </a:solidFill>
                <a:effectLst/>
                <a:latin typeface="Roboto" panose="02000000000000000000" pitchFamily="2" charset="0"/>
              </a:rPr>
              <a:t> Logical Thinking. If you think testing is merely converting sentences from requirements document to test cases,...</a:t>
            </a:r>
            <a:br>
              <a:rPr lang="en-US" sz="2400" b="0" i="0" dirty="0">
                <a:solidFill>
                  <a:srgbClr val="111111"/>
                </a:solidFill>
                <a:effectLst/>
                <a:latin typeface="Roboto" panose="02000000000000000000" pitchFamily="2" charset="0"/>
              </a:rPr>
            </a:br>
            <a:br>
              <a:rPr lang="en-US" sz="800" dirty="0"/>
            </a:br>
            <a:endParaRPr lang="en-IN" sz="1800" dirty="0"/>
          </a:p>
        </p:txBody>
      </p:sp>
      <p:sp>
        <p:nvSpPr>
          <p:cNvPr id="10" name="Subtitle 9">
            <a:extLst>
              <a:ext uri="{FF2B5EF4-FFF2-40B4-BE49-F238E27FC236}">
                <a16:creationId xmlns:a16="http://schemas.microsoft.com/office/drawing/2014/main" id="{D70E7DB1-BC78-565E-2BB9-07FCF7A45F35}"/>
              </a:ext>
            </a:extLst>
          </p:cNvPr>
          <p:cNvSpPr>
            <a:spLocks noGrp="1"/>
          </p:cNvSpPr>
          <p:nvPr>
            <p:ph type="subTitle" idx="1"/>
          </p:nvPr>
        </p:nvSpPr>
        <p:spPr>
          <a:xfrm>
            <a:off x="968056" y="996610"/>
            <a:ext cx="3363901" cy="4864780"/>
          </a:xfrm>
        </p:spPr>
        <p:txBody>
          <a:bodyPr anchor="ctr">
            <a:normAutofit/>
          </a:bodyPr>
          <a:lstStyle/>
          <a:p>
            <a:pPr>
              <a:lnSpc>
                <a:spcPct val="90000"/>
              </a:lnSpc>
              <a:spcBef>
                <a:spcPct val="0"/>
              </a:spcBef>
            </a:pPr>
            <a:r>
              <a:rPr lang="en-IN" sz="3200" dirty="0">
                <a:latin typeface="+mj-lt"/>
                <a:ea typeface="+mj-ea"/>
                <a:cs typeface="+mj-cs"/>
              </a:rPr>
              <a:t>Attributes of a tester</a:t>
            </a:r>
          </a:p>
        </p:txBody>
      </p:sp>
      <p:cxnSp>
        <p:nvCxnSpPr>
          <p:cNvPr id="30" name="Straight Connector 16">
            <a:extLst>
              <a:ext uri="{FF2B5EF4-FFF2-40B4-BE49-F238E27FC236}">
                <a16:creationId xmlns:a16="http://schemas.microsoft.com/office/drawing/2014/main" id="{7766695C-9F91-4225-8954-E3288BC51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94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Gallery</Template>
  <TotalTime>211</TotalTime>
  <Words>1239</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Gill Sans MT</vt:lpstr>
      <vt:lpstr>Roboto</vt:lpstr>
      <vt:lpstr>Gallery</vt:lpstr>
      <vt:lpstr>Fundamentals of Testing</vt:lpstr>
      <vt:lpstr>Economics of the testing</vt:lpstr>
      <vt:lpstr>How testing is conducted…..?</vt:lpstr>
      <vt:lpstr>Software testing</vt:lpstr>
      <vt:lpstr>Scope of software testing</vt:lpstr>
      <vt:lpstr>Factors influencing the scope of testing</vt:lpstr>
      <vt:lpstr>Risk based testing</vt:lpstr>
      <vt:lpstr>Project risks and product risks</vt:lpstr>
      <vt:lpstr> Curiosity. This has to be the first on the list. As a tester, you have to question anything and everything that is...  Attention To Detail. This quality is really important but honestly, I am not sure how to develop it artificially. I...  Imagination. Imagination is above all else because of its endless length, breadth, and height. Don’t restrict your...   Logical Thinking. If you think testing is merely converting sentences from requirements document to test cases,...  </vt:lpstr>
      <vt:lpstr>psychology of testing</vt:lpstr>
      <vt:lpstr>CODE OF ETHICS FOR TESTER</vt:lpstr>
      <vt:lpstr>Limitations of software 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Testing</dc:title>
  <dc:creator>Pavan Kumar Gujjuru</dc:creator>
  <cp:lastModifiedBy>Pavan Kumar Gujjuru</cp:lastModifiedBy>
  <cp:revision>1</cp:revision>
  <dcterms:created xsi:type="dcterms:W3CDTF">2022-06-29T06:18:34Z</dcterms:created>
  <dcterms:modified xsi:type="dcterms:W3CDTF">2022-06-29T09:49:44Z</dcterms:modified>
</cp:coreProperties>
</file>