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00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hargav Kella" userId="63bf9e17-f29d-4dc1-909f-86b2ef4f16b3" providerId="ADAL" clId="{8615AAAF-03FC-4846-9859-DAEA0C3ABE38}"/>
    <pc:docChg chg="modSld sldOrd">
      <pc:chgData name="Bhargav Kella" userId="63bf9e17-f29d-4dc1-909f-86b2ef4f16b3" providerId="ADAL" clId="{8615AAAF-03FC-4846-9859-DAEA0C3ABE38}" dt="2022-08-01T05:43:26.249" v="1"/>
      <pc:docMkLst>
        <pc:docMk/>
      </pc:docMkLst>
      <pc:sldChg chg="ord">
        <pc:chgData name="Bhargav Kella" userId="63bf9e17-f29d-4dc1-909f-86b2ef4f16b3" providerId="ADAL" clId="{8615AAAF-03FC-4846-9859-DAEA0C3ABE38}" dt="2022-08-01T05:43:26.249" v="1"/>
        <pc:sldMkLst>
          <pc:docMk/>
          <pc:sldMk cId="287929052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022EE-B06A-B7A0-4797-DFACD764D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FEDD53-EFDC-94A3-6E4E-4EAC0370FA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103401-8C15-D30B-46C1-FF89AC47E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8AC9D-A29D-91CB-9413-7E0A0A71E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C73A08-D61E-C2F9-D11E-D577696C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3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71A6E-E337-3CF4-90C7-AB96F0F0A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748DE2-7665-8C2D-C000-A7B58C23F0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B74E5D-BB27-4F07-F29B-F75DBFFF3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103DA-4B5A-8856-7837-706181716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823D-43B0-45A0-3AC8-822556F67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753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BE5BA30-AECE-73D7-43DE-B83DD7EB7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2F4198-115C-40E7-0405-8BDB43879C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A5D9E-69B0-CC06-FA6A-D75784689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8B2DF-C197-BD6E-E5D4-027059F87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FDEFE-CFBD-8A65-7524-78D93DC21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9894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AD502-AA19-842C-CEB0-88E998F96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1809F-6F91-CB29-F374-B39DF8905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03991-69B2-3000-C7CC-110088D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090E8-AD9F-C998-2B47-49DA450B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D2DABB-E820-19B9-2BDD-251168628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7491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7CF03-E210-8FC7-B878-FC7F76A0A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1668B1-EFD8-1BA8-345A-65C44A48B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64ABA9-FE54-9AC9-7FB1-166E94FDE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8BC6D5-C475-D9AB-844A-EF88D9B26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D14BF7-C87E-F21A-D55B-015F09246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79828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66BF7-7359-E098-6CB2-A543AB749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475C8-C825-6758-F331-4CB4845D82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36C9B4-3D6B-299B-F364-39358F8A5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4D439C-3449-F2F6-528E-F3B19FD3E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C2A2E-6C87-E65E-0349-B5992F15B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401A0-D82B-6427-8B08-9EE1C4B5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8052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25E85-6AAF-A0EA-5141-2CE8F2F0F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4554C-FC3D-B651-1734-6BA5F0CD1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F342D9-5915-A28A-DCD3-D8A3E577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EB99F7-7A82-5CA0-0C1B-4956E5ED24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B2EEE5-9F54-85D6-AB89-F4EC1AD9F2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A41692-FA9A-AE72-D1B8-D53BE3893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CE97333-1952-EE52-8AE2-72939061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BE7B0B-5266-E0A5-C4BB-1E1A6883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1986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A1F8D-2EED-CA66-85A7-9AED3B8BA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30BD74-9FA2-CE40-34AD-882B20E78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B6812B-3112-0CA8-B49F-5C29A2AD0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388D5-B286-8C79-876B-DDB96A730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317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BF59E1-1AF9-97F7-1398-ED66D68FA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532C6E-046E-25B4-B161-700238B8A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731FF-3C7F-A101-9B79-BDF624EBA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2461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FE220-F7EA-C0B0-62C4-F5B605949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E52C-5E05-1BEA-A407-76B60DD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696C4D-2163-61A0-1360-7965A0C9B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02E814-9A97-A89F-1B8A-EE75DB94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508D4-A556-C7F6-3159-361C1CCA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842D2-37F2-5CCA-B8D2-DF2EF27FC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841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90BCD-809D-D371-0818-BE39BFE71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525C0C-92C3-5240-0A47-6BECF40A8F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8B867-F0D4-B443-D156-72D82895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B531-1CFC-6770-129A-53E7E7E03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EDB1C-E780-BA11-7A58-AC23EEC4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EEC46-3EC4-769E-2D34-8FD1935F1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378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2C9CD-CAAB-8B09-3C40-EAC75525F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3A468-D8E0-2401-3831-F79A0D6750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F3C3A5-71C0-2844-957E-E2A3AD6E0B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849C0-5CAA-41F6-BB5B-0333BB4B1D64}" type="datetimeFigureOut">
              <a:rPr lang="en-IN" smtClean="0"/>
              <a:t>01-08-2022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7B93C-629F-3514-FFD7-D460064F44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46BE0-2C4B-CA1D-EB1F-D68AE51892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41941-A8AB-47CF-B74E-969D75D2AF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880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javatpoint.com/cucumber-testing-gherkin-language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feature-file-in-cucumber-test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CCA5F87-1D1E-45CB-8D83-FC7EEFAD9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Drops of water">
            <a:extLst>
              <a:ext uri="{FF2B5EF4-FFF2-40B4-BE49-F238E27FC236}">
                <a16:creationId xmlns:a16="http://schemas.microsoft.com/office/drawing/2014/main" id="{AC3D61E2-F5CF-4430-5D5D-D04F18A26FD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200"/>
          <a:stretch/>
        </p:blipFill>
        <p:spPr>
          <a:xfrm>
            <a:off x="-39737" y="-39746"/>
            <a:ext cx="866849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CCFC2C6-6238-4A2F-93DE-2ADF74AF6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711652" y="0"/>
            <a:ext cx="8480347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6A09E7-56FB-CB1F-7EEE-ACAC92A693EE}"/>
              </a:ext>
            </a:extLst>
          </p:cNvPr>
          <p:cNvSpPr txBox="1"/>
          <p:nvPr/>
        </p:nvSpPr>
        <p:spPr>
          <a:xfrm>
            <a:off x="7848600" y="1122363"/>
            <a:ext cx="4023360" cy="320413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dirty="0">
                <a:latin typeface="Algerian" panose="04020705040A02060702" pitchFamily="82" charset="0"/>
                <a:ea typeface="+mj-ea"/>
                <a:cs typeface="+mj-cs"/>
              </a:rPr>
              <a:t>cucumber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820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29">
            <a:extLst>
              <a:ext uri="{FF2B5EF4-FFF2-40B4-BE49-F238E27FC236}">
                <a16:creationId xmlns:a16="http://schemas.microsoft.com/office/drawing/2014/main" id="{0DE6A193-4755-479A-BC6F-A7EBCA73B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Graphic 9" descr="Smiling Face with No Fill">
            <a:extLst>
              <a:ext uri="{FF2B5EF4-FFF2-40B4-BE49-F238E27FC236}">
                <a16:creationId xmlns:a16="http://schemas.microsoft.com/office/drawing/2014/main" id="{62864184-7B89-9E76-563F-07B8C6E0CA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49045" y="1472476"/>
            <a:ext cx="3789988" cy="3789988"/>
          </a:xfrm>
          <a:prstGeom prst="rect">
            <a:avLst/>
          </a:prstGeom>
        </p:spPr>
      </p:pic>
      <p:sp>
        <p:nvSpPr>
          <p:cNvPr id="37" name="Freeform: Shape 31">
            <a:extLst>
              <a:ext uri="{FF2B5EF4-FFF2-40B4-BE49-F238E27FC236}">
                <a16:creationId xmlns:a16="http://schemas.microsoft.com/office/drawing/2014/main" id="{AB8B8498-A488-40AF-99EB-F622ED9AD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8"/>
            <a:ext cx="8896786" cy="6858478"/>
          </a:xfrm>
          <a:custGeom>
            <a:avLst/>
            <a:gdLst>
              <a:gd name="connsiteX0" fmla="*/ 1472231 w 8896786"/>
              <a:gd name="connsiteY0" fmla="*/ 6858478 h 6858478"/>
              <a:gd name="connsiteX1" fmla="*/ 8896786 w 8896786"/>
              <a:gd name="connsiteY1" fmla="*/ 6858478 h 6858478"/>
              <a:gd name="connsiteX2" fmla="*/ 5720411 w 8896786"/>
              <a:gd name="connsiteY2" fmla="*/ 0 h 6858478"/>
              <a:gd name="connsiteX3" fmla="*/ 5714834 w 8896786"/>
              <a:gd name="connsiteY3" fmla="*/ 0 h 6858478"/>
              <a:gd name="connsiteX4" fmla="*/ 4648606 w 8896786"/>
              <a:gd name="connsiteY4" fmla="*/ 0 h 6858478"/>
              <a:gd name="connsiteX5" fmla="*/ 0 w 8896786"/>
              <a:gd name="connsiteY5" fmla="*/ 0 h 6858478"/>
              <a:gd name="connsiteX6" fmla="*/ 0 w 8896786"/>
              <a:gd name="connsiteY6" fmla="*/ 6857915 h 6858478"/>
              <a:gd name="connsiteX7" fmla="*/ 1472491 w 8896786"/>
              <a:gd name="connsiteY7" fmla="*/ 6857915 h 68584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896786" h="6858478">
                <a:moveTo>
                  <a:pt x="1472231" y="6858478"/>
                </a:moveTo>
                <a:lnTo>
                  <a:pt x="8896786" y="6858478"/>
                </a:lnTo>
                <a:lnTo>
                  <a:pt x="5720411" y="0"/>
                </a:lnTo>
                <a:lnTo>
                  <a:pt x="5714834" y="0"/>
                </a:lnTo>
                <a:lnTo>
                  <a:pt x="4648606" y="0"/>
                </a:lnTo>
                <a:lnTo>
                  <a:pt x="0" y="0"/>
                </a:lnTo>
                <a:lnTo>
                  <a:pt x="0" y="6857915"/>
                </a:lnTo>
                <a:lnTo>
                  <a:pt x="1472491" y="6857915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Freeform: Shape 33">
            <a:extLst>
              <a:ext uri="{FF2B5EF4-FFF2-40B4-BE49-F238E27FC236}">
                <a16:creationId xmlns:a16="http://schemas.microsoft.com/office/drawing/2014/main" id="{2F033D07-FE42-4E5C-A00A-FFE1D42C0F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479"/>
            <a:ext cx="8096249" cy="6858479"/>
          </a:xfrm>
          <a:custGeom>
            <a:avLst/>
            <a:gdLst>
              <a:gd name="connsiteX0" fmla="*/ 0 w 8096249"/>
              <a:gd name="connsiteY0" fmla="*/ 6858479 h 6858479"/>
              <a:gd name="connsiteX1" fmla="*/ 2130297 w 8096249"/>
              <a:gd name="connsiteY1" fmla="*/ 6858479 h 6858479"/>
              <a:gd name="connsiteX2" fmla="*/ 2130297 w 8096249"/>
              <a:gd name="connsiteY2" fmla="*/ 6858478 h 6858479"/>
              <a:gd name="connsiteX3" fmla="*/ 8096249 w 8096249"/>
              <a:gd name="connsiteY3" fmla="*/ 6858478 h 6858479"/>
              <a:gd name="connsiteX4" fmla="*/ 4919874 w 8096249"/>
              <a:gd name="connsiteY4" fmla="*/ 0 h 6858479"/>
              <a:gd name="connsiteX5" fmla="*/ 4914297 w 8096249"/>
              <a:gd name="connsiteY5" fmla="*/ 0 h 6858479"/>
              <a:gd name="connsiteX6" fmla="*/ 3848069 w 8096249"/>
              <a:gd name="connsiteY6" fmla="*/ 0 h 6858479"/>
              <a:gd name="connsiteX7" fmla="*/ 18197 w 8096249"/>
              <a:gd name="connsiteY7" fmla="*/ 0 h 6858479"/>
              <a:gd name="connsiteX8" fmla="*/ 18197 w 8096249"/>
              <a:gd name="connsiteY8" fmla="*/ 479 h 6858479"/>
              <a:gd name="connsiteX9" fmla="*/ 0 w 8096249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96249" h="6858479">
                <a:moveTo>
                  <a:pt x="0" y="6858479"/>
                </a:moveTo>
                <a:lnTo>
                  <a:pt x="2130297" y="6858479"/>
                </a:lnTo>
                <a:lnTo>
                  <a:pt x="2130297" y="6858478"/>
                </a:lnTo>
                <a:lnTo>
                  <a:pt x="8096249" y="6858478"/>
                </a:lnTo>
                <a:lnTo>
                  <a:pt x="4919874" y="0"/>
                </a:lnTo>
                <a:lnTo>
                  <a:pt x="4914297" y="0"/>
                </a:lnTo>
                <a:lnTo>
                  <a:pt x="3848069" y="0"/>
                </a:lnTo>
                <a:lnTo>
                  <a:pt x="18197" y="0"/>
                </a:lnTo>
                <a:lnTo>
                  <a:pt x="18197" y="479"/>
                </a:lnTo>
                <a:lnTo>
                  <a:pt x="0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F75250-E276-6FDF-6DC6-180B65DB0E06}"/>
              </a:ext>
            </a:extLst>
          </p:cNvPr>
          <p:cNvSpPr txBox="1"/>
          <p:nvPr/>
        </p:nvSpPr>
        <p:spPr>
          <a:xfrm>
            <a:off x="804672" y="877824"/>
            <a:ext cx="5294376" cy="3072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792905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Rectangle 1050">
            <a:extLst>
              <a:ext uri="{FF2B5EF4-FFF2-40B4-BE49-F238E27FC236}">
                <a16:creationId xmlns:a16="http://schemas.microsoft.com/office/drawing/2014/main" id="{B775CD93-9DF2-48CB-9F57-1BCA9A46C7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2" y="453981"/>
            <a:ext cx="6675120" cy="1877811"/>
          </a:xfrm>
          <a:prstGeom prst="rect">
            <a:avLst/>
          </a:prstGeom>
          <a:solidFill>
            <a:srgbClr val="4C9541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FF4ECF7-0B3E-2630-DB9D-289D2123E062}"/>
              </a:ext>
            </a:extLst>
          </p:cNvPr>
          <p:cNvSpPr txBox="1"/>
          <p:nvPr/>
        </p:nvSpPr>
        <p:spPr>
          <a:xfrm>
            <a:off x="731520" y="731520"/>
            <a:ext cx="6089904" cy="14264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dirty="0">
                <a:solidFill>
                  <a:srgbClr val="FFFFFF"/>
                </a:solidFill>
                <a:latin typeface="Algerian" panose="04020705040A02060702" pitchFamily="82" charset="0"/>
                <a:ea typeface="+mj-ea"/>
                <a:cs typeface="+mj-cs"/>
              </a:rPr>
              <a:t>cucumber</a:t>
            </a:r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6166C6D1-23AC-49C4-BA07-238E4E9F8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77100" y="461737"/>
            <a:ext cx="2149361" cy="1870055"/>
          </a:xfrm>
          <a:prstGeom prst="rect">
            <a:avLst/>
          </a:prstGeom>
          <a:solidFill>
            <a:schemeClr val="accent5">
              <a:alpha val="95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55" name="Rectangle 1054">
            <a:extLst>
              <a:ext uri="{FF2B5EF4-FFF2-40B4-BE49-F238E27FC236}">
                <a16:creationId xmlns:a16="http://schemas.microsoft.com/office/drawing/2014/main" id="{E186B68C-84BC-4A6E-99D1-EE87483C1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73768" y="453155"/>
            <a:ext cx="2149358" cy="1878638"/>
          </a:xfrm>
          <a:prstGeom prst="rect">
            <a:avLst/>
          </a:prstGeom>
          <a:solidFill>
            <a:srgbClr val="D6E59E"/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57" name="Rectangle 1056">
            <a:extLst>
              <a:ext uri="{FF2B5EF4-FFF2-40B4-BE49-F238E27FC236}">
                <a16:creationId xmlns:a16="http://schemas.microsoft.com/office/drawing/2014/main" id="{1C091803-41C2-48E0-9228-5148460C74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920" y="2480956"/>
            <a:ext cx="6675121" cy="3918122"/>
          </a:xfrm>
          <a:prstGeom prst="rect">
            <a:avLst/>
          </a:prstGeom>
          <a:solidFill>
            <a:schemeClr val="tx1">
              <a:lumMod val="50000"/>
              <a:lumOff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87D986-F994-E847-82F4-5378599AC949}"/>
              </a:ext>
            </a:extLst>
          </p:cNvPr>
          <p:cNvSpPr txBox="1"/>
          <p:nvPr/>
        </p:nvSpPr>
        <p:spPr>
          <a:xfrm>
            <a:off x="731520" y="2545141"/>
            <a:ext cx="6225871" cy="378974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Cucumber is a testing tool that supports Behavior Driven Development (BDD).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It offers a way to write tests that anybody can understand, regardless of their technical knowledge.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Cucumber is a software tool used by the testers to develop test cases for the testing of behavior of the software.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In the Cucumber testing, the test cases are written in a simple English text, which anybody can understand without any technical knowledge.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</a:rPr>
              <a:t>Cucumber allows automation functional validation that is easily read and understood. Cucumber was initially implemented in Ruby and then extended to Java framework. Both the tools support native JUnit.</a:t>
            </a:r>
            <a:endParaRPr lang="en-US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This simple English text is called the </a:t>
            </a:r>
            <a:r>
              <a:rPr lang="en-US" u="none" strike="noStrike" dirty="0">
                <a:effectLst/>
                <a:hlinkClick r:id="rId2" tooltip="https://www.javatpoint.com/cucumber-testing-gherkin-language"/>
              </a:rPr>
              <a:t>Gherkin language</a:t>
            </a:r>
            <a:r>
              <a:rPr lang="en-US" dirty="0">
                <a:effectLst/>
              </a:rPr>
              <a:t>.</a:t>
            </a:r>
          </a:p>
        </p:txBody>
      </p:sp>
      <p:pic>
        <p:nvPicPr>
          <p:cNvPr id="1028" name="Picture 4" descr="image">
            <a:extLst>
              <a:ext uri="{FF2B5EF4-FFF2-40B4-BE49-F238E27FC236}">
                <a16:creationId xmlns:a16="http://schemas.microsoft.com/office/drawing/2014/main" id="{579B3D2E-2BD4-EEED-EF43-EE3812048BF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03"/>
          <a:stretch/>
        </p:blipFill>
        <p:spPr bwMode="auto">
          <a:xfrm>
            <a:off x="7277100" y="2480953"/>
            <a:ext cx="4455979" cy="3918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image">
            <a:extLst>
              <a:ext uri="{FF2B5EF4-FFF2-40B4-BE49-F238E27FC236}">
                <a16:creationId xmlns:a16="http://schemas.microsoft.com/office/drawing/2014/main" id="{90062C96-E980-78FC-2217-5F2E45ED33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599" y="3220453"/>
            <a:ext cx="360947" cy="3609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0601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78" name="Rectangle 2073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A1DCD5-938A-77EB-1171-F0AC1040C3D8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ellipse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Advantages of cucumber</a:t>
            </a:r>
          </a:p>
        </p:txBody>
      </p:sp>
      <p:sp>
        <p:nvSpPr>
          <p:cNvPr id="207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7C8B50-5A9B-E7FC-DE74-9A6A4DA7287A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It is helpful to involve business stakeholders who can’t easily read code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Cucumber Testing tool focuses on end-user experience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Style of writing tests allow for easier reuse of code in the tests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Quick and easy set up and execution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>
                <a:effectLst/>
              </a:rPr>
              <a:t>Cucumber test tool is an efficient tool for testing</a:t>
            </a:r>
          </a:p>
        </p:txBody>
      </p:sp>
      <p:pic>
        <p:nvPicPr>
          <p:cNvPr id="2050" name="Picture 2" descr="Timeline&#10;&#10;Description automatically generated">
            <a:extLst>
              <a:ext uri="{FF2B5EF4-FFF2-40B4-BE49-F238E27FC236}">
                <a16:creationId xmlns:a16="http://schemas.microsoft.com/office/drawing/2014/main" id="{2A2B8E91-B7FA-7595-BB43-B6BC0944C2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 rot="5400000">
            <a:off x="5971754" y="2050020"/>
            <a:ext cx="5577840" cy="3527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093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33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35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37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: Shape 39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: Shape 41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E578F6-FA43-7854-2E17-CAFF7A2D529D}"/>
              </a:ext>
            </a:extLst>
          </p:cNvPr>
          <p:cNvSpPr txBox="1"/>
          <p:nvPr/>
        </p:nvSpPr>
        <p:spPr>
          <a:xfrm>
            <a:off x="3215729" y="1764407"/>
            <a:ext cx="5760846" cy="23103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b="0" i="0" kern="1200" dirty="0">
                <a:solidFill>
                  <a:schemeClr val="tx2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Behavioral Driven Development</a:t>
            </a:r>
            <a:endParaRPr lang="en-US" sz="5200" kern="1200" dirty="0">
              <a:solidFill>
                <a:schemeClr val="tx2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7134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70" name="Slide Background Fill">
            <a:extLst>
              <a:ext uri="{FF2B5EF4-FFF2-40B4-BE49-F238E27FC236}">
                <a16:creationId xmlns:a16="http://schemas.microsoft.com/office/drawing/2014/main" id="{913AE63C-D5B4-45D1-ACFC-648CFFCF9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71" name="Group 4155">
            <a:extLst>
              <a:ext uri="{FF2B5EF4-FFF2-40B4-BE49-F238E27FC236}">
                <a16:creationId xmlns:a16="http://schemas.microsoft.com/office/drawing/2014/main" id="{6DCEF60B-EF3F-4A5E-BDC6-A2D840B90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4172" name="Color">
              <a:extLst>
                <a:ext uri="{FF2B5EF4-FFF2-40B4-BE49-F238E27FC236}">
                  <a16:creationId xmlns:a16="http://schemas.microsoft.com/office/drawing/2014/main" id="{99CE9C4B-76CC-43D8-BCEF-0CE3808867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73" name="Color">
              <a:extLst>
                <a:ext uri="{FF2B5EF4-FFF2-40B4-BE49-F238E27FC236}">
                  <a16:creationId xmlns:a16="http://schemas.microsoft.com/office/drawing/2014/main" id="{C2324D64-DFBA-4803-8BE2-87DDFA57AC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174" name="Color">
            <a:extLst>
              <a:ext uri="{FF2B5EF4-FFF2-40B4-BE49-F238E27FC236}">
                <a16:creationId xmlns:a16="http://schemas.microsoft.com/office/drawing/2014/main" id="{BF9E7B5D-88C3-4C36-A22E-93AA384BA7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2804" y="598259"/>
            <a:ext cx="10889442" cy="5680742"/>
          </a:xfrm>
          <a:prstGeom prst="rect">
            <a:avLst/>
          </a:prstGeom>
          <a:solidFill>
            <a:srgbClr val="76F45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23807176-302A-46FC-4C9F-9D147A997A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24734" y="653615"/>
            <a:ext cx="6556217" cy="5540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175" name="Group 4161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4163" name="Freeform: Shape 4162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4" name="Freeform: Shape 4163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5" name="Freeform: Shape 4164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6" name="Freeform: Shape 4165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7" name="Freeform: Shape 4166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8" name="Freeform: Shape 4167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4169" name="Freeform: Shape 4168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18EBF56-3698-C405-21A6-F81497058E6F}"/>
              </a:ext>
            </a:extLst>
          </p:cNvPr>
          <p:cNvSpPr txBox="1"/>
          <p:nvPr/>
        </p:nvSpPr>
        <p:spPr>
          <a:xfrm>
            <a:off x="931067" y="1237476"/>
            <a:ext cx="3952357" cy="461990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BDD (Behavioral Driven Development) is a software development approach that was developed from </a:t>
            </a:r>
            <a:r>
              <a:rPr lang="en-US" b="1" dirty="0">
                <a:solidFill>
                  <a:schemeClr val="tx2"/>
                </a:solidFill>
                <a:effectLst/>
              </a:rPr>
              <a:t>Test Driven Development (TDD)</a:t>
            </a:r>
            <a:r>
              <a:rPr lang="en-US" dirty="0">
                <a:solidFill>
                  <a:schemeClr val="tx2"/>
                </a:solidFill>
                <a:effectLst/>
              </a:rPr>
              <a:t>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BDD includes test case development in the form of simple English statements inside a </a:t>
            </a:r>
            <a:r>
              <a:rPr lang="en-US" u="none" strike="noStrike" dirty="0">
                <a:solidFill>
                  <a:schemeClr val="tx2"/>
                </a:solidFill>
                <a:effectLst/>
                <a:hlinkClick r:id="rId3" tooltip="https://www.javatpoint.com/feature-file-in-cucumber-testing"/>
              </a:rPr>
              <a:t>feature file</a:t>
            </a:r>
            <a:r>
              <a:rPr lang="en-US" dirty="0">
                <a:solidFill>
                  <a:schemeClr val="tx2"/>
                </a:solidFill>
                <a:effectLst/>
              </a:rPr>
              <a:t>, which is human-generated. Test case statements are based on the system's behavior and more user-focused.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  <a:effectLst/>
              </a:rPr>
              <a:t>BDD is written in simple English language statements rather than a typical programming language, which improves the communication between technical and non-technical teams and stakeholders.</a:t>
            </a:r>
          </a:p>
        </p:txBody>
      </p:sp>
    </p:spTree>
    <p:extLst>
      <p:ext uri="{BB962C8B-B14F-4D97-AF65-F5344CB8AC3E}">
        <p14:creationId xmlns:p14="http://schemas.microsoft.com/office/powerpoint/2010/main" val="2977018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32" name="Slide Background Fill">
            <a:extLst>
              <a:ext uri="{FF2B5EF4-FFF2-40B4-BE49-F238E27FC236}">
                <a16:creationId xmlns:a16="http://schemas.microsoft.com/office/drawing/2014/main" id="{03AF1C04-3FEF-41BD-BB84-2F263765B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136" name="Group 5128">
            <a:extLst>
              <a:ext uri="{FF2B5EF4-FFF2-40B4-BE49-F238E27FC236}">
                <a16:creationId xmlns:a16="http://schemas.microsoft.com/office/drawing/2014/main" id="{2DD5E267-EB6F-47DF-ABEF-2C1BED44D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848" y="0"/>
            <a:ext cx="12188949" cy="6858000"/>
            <a:chOff x="-2848" y="0"/>
            <a:chExt cx="12188949" cy="6858000"/>
          </a:xfrm>
        </p:grpSpPr>
        <p:sp>
          <p:nvSpPr>
            <p:cNvPr id="5130" name="Color Cover">
              <a:extLst>
                <a:ext uri="{FF2B5EF4-FFF2-40B4-BE49-F238E27FC236}">
                  <a16:creationId xmlns:a16="http://schemas.microsoft.com/office/drawing/2014/main" id="{4BA86AA3-0623-4268-861E-ADA01A7C07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5">
                <a:alpha val="4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1" name="Color Cover">
              <a:extLst>
                <a:ext uri="{FF2B5EF4-FFF2-40B4-BE49-F238E27FC236}">
                  <a16:creationId xmlns:a16="http://schemas.microsoft.com/office/drawing/2014/main" id="{72692EF2-4C1F-4ED7-9C00-6CF92783E2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2848" y="0"/>
              <a:ext cx="12188949" cy="6858000"/>
            </a:xfrm>
            <a:prstGeom prst="rect">
              <a:avLst/>
            </a:prstGeom>
            <a:solidFill>
              <a:schemeClr val="accent6"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133" name="Group 5132">
            <a:extLst>
              <a:ext uri="{FF2B5EF4-FFF2-40B4-BE49-F238E27FC236}">
                <a16:creationId xmlns:a16="http://schemas.microsoft.com/office/drawing/2014/main" id="{66828D02-A05D-412B-9F20-B68E970B9F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51279" y="598259"/>
            <a:ext cx="10889442" cy="5680742"/>
            <a:chOff x="651279" y="598259"/>
            <a:chExt cx="10889442" cy="5680742"/>
          </a:xfrm>
        </p:grpSpPr>
        <p:sp>
          <p:nvSpPr>
            <p:cNvPr id="5134" name="Color">
              <a:extLst>
                <a:ext uri="{FF2B5EF4-FFF2-40B4-BE49-F238E27FC236}">
                  <a16:creationId xmlns:a16="http://schemas.microsoft.com/office/drawing/2014/main" id="{A1A8E50E-11DE-480E-A93B-F503760BCC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5" name="Color">
              <a:extLst>
                <a:ext uri="{FF2B5EF4-FFF2-40B4-BE49-F238E27FC236}">
                  <a16:creationId xmlns:a16="http://schemas.microsoft.com/office/drawing/2014/main" id="{D2E2EE99-89A4-435B-B61A-3C8B5B2B2D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122" name="Picture 2">
            <a:extLst>
              <a:ext uri="{FF2B5EF4-FFF2-40B4-BE49-F238E27FC236}">
                <a16:creationId xmlns:a16="http://schemas.microsoft.com/office/drawing/2014/main" id="{CCB184BA-9B0C-7EA8-60AE-B51323EF4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77026" y="1744975"/>
            <a:ext cx="4571936" cy="3344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37" name="Group 5136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5138" name="Freeform: Shape 5137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39" name="Freeform: Shape 5138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0" name="Freeform: Shape 5139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1" name="Freeform: Shape 5140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2" name="Freeform: Shape 5141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3" name="Freeform: Shape 5142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144" name="Freeform: Shape 5143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F80F338-16AD-A214-4CF0-4CE7A4E3E54A}"/>
              </a:ext>
            </a:extLst>
          </p:cNvPr>
          <p:cNvSpPr txBox="1"/>
          <p:nvPr/>
        </p:nvSpPr>
        <p:spPr>
          <a:xfrm>
            <a:off x="851364" y="-287306"/>
            <a:ext cx="5501548" cy="23533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0" i="0" kern="1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Characteristics of BDD:</a:t>
            </a:r>
            <a:endParaRPr lang="en-US" sz="4800" kern="1200" dirty="0">
              <a:solidFill>
                <a:schemeClr val="tx1">
                  <a:lumMod val="75000"/>
                  <a:lumOff val="25000"/>
                </a:schemeClr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90CDD3-0714-B953-2D89-AB3D9CF72A4D}"/>
              </a:ext>
            </a:extLst>
          </p:cNvPr>
          <p:cNvSpPr txBox="1"/>
          <p:nvPr/>
        </p:nvSpPr>
        <p:spPr>
          <a:xfrm>
            <a:off x="1038674" y="2057966"/>
            <a:ext cx="5600087" cy="402520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Strong collaboration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High Visibility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The software design follows the business value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The Ubiquitous Language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Software development meets the user need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More confidence from the developers' side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effectLst/>
              </a:rPr>
              <a:t>Lower Costs</a:t>
            </a:r>
          </a:p>
        </p:txBody>
      </p:sp>
    </p:spTree>
    <p:extLst>
      <p:ext uri="{BB962C8B-B14F-4D97-AF65-F5344CB8AC3E}">
        <p14:creationId xmlns:p14="http://schemas.microsoft.com/office/powerpoint/2010/main" val="412337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C47C2-33A2-44B2-BEAB-FEB679075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3324"/>
            <a:ext cx="12192000" cy="6861324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Freeform 3">
            <a:extLst>
              <a:ext uri="{FF2B5EF4-FFF2-40B4-BE49-F238E27FC236}">
                <a16:creationId xmlns:a16="http://schemas.microsoft.com/office/drawing/2014/main" id="{AD182BA8-54AD-4D9F-8264-B0FA8BB47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246925" y="-479"/>
            <a:ext cx="9468701" cy="6858478"/>
          </a:xfrm>
          <a:custGeom>
            <a:avLst/>
            <a:gdLst>
              <a:gd name="connsiteX0" fmla="*/ 0 w 8078051"/>
              <a:gd name="connsiteY0" fmla="*/ 0 h 5829300"/>
              <a:gd name="connsiteX1" fmla="*/ 4453793 w 8078051"/>
              <a:gd name="connsiteY1" fmla="*/ 0 h 5829300"/>
              <a:gd name="connsiteX2" fmla="*/ 5363426 w 8078051"/>
              <a:gd name="connsiteY2" fmla="*/ 0 h 5829300"/>
              <a:gd name="connsiteX3" fmla="*/ 5368184 w 8078051"/>
              <a:gd name="connsiteY3" fmla="*/ 0 h 5829300"/>
              <a:gd name="connsiteX4" fmla="*/ 8078051 w 8078051"/>
              <a:gd name="connsiteY4" fmla="*/ 5829300 h 5829300"/>
              <a:gd name="connsiteX5" fmla="*/ 1743926 w 8078051"/>
              <a:gd name="connsiteY5" fmla="*/ 5829300 h 5829300"/>
              <a:gd name="connsiteX6" fmla="*/ 1744148 w 8078051"/>
              <a:gd name="connsiteY6" fmla="*/ 5828822 h 5829300"/>
              <a:gd name="connsiteX7" fmla="*/ 0 w 8078051"/>
              <a:gd name="connsiteY7" fmla="*/ 5828822 h 5829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078051" h="5829300">
                <a:moveTo>
                  <a:pt x="0" y="0"/>
                </a:moveTo>
                <a:lnTo>
                  <a:pt x="4453793" y="0"/>
                </a:lnTo>
                <a:lnTo>
                  <a:pt x="5363426" y="0"/>
                </a:lnTo>
                <a:lnTo>
                  <a:pt x="5368184" y="0"/>
                </a:lnTo>
                <a:lnTo>
                  <a:pt x="8078051" y="5829300"/>
                </a:lnTo>
                <a:lnTo>
                  <a:pt x="1743926" y="5829300"/>
                </a:lnTo>
                <a:lnTo>
                  <a:pt x="1744148" y="5828822"/>
                </a:lnTo>
                <a:lnTo>
                  <a:pt x="0" y="5828822"/>
                </a:lnTo>
                <a:close/>
              </a:path>
            </a:pathLst>
          </a:custGeom>
          <a:solidFill>
            <a:schemeClr val="bg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 16">
            <a:extLst>
              <a:ext uri="{FF2B5EF4-FFF2-40B4-BE49-F238E27FC236}">
                <a16:creationId xmlns:a16="http://schemas.microsoft.com/office/drawing/2014/main" id="{4ED83379-0499-45E1-AB78-6AA230F964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479"/>
            <a:ext cx="9324977" cy="6858479"/>
          </a:xfrm>
          <a:custGeom>
            <a:avLst/>
            <a:gdLst>
              <a:gd name="connsiteX0" fmla="*/ 1246925 w 9324977"/>
              <a:gd name="connsiteY0" fmla="*/ 0 h 6858479"/>
              <a:gd name="connsiteX1" fmla="*/ 5076797 w 9324977"/>
              <a:gd name="connsiteY1" fmla="*/ 0 h 6858479"/>
              <a:gd name="connsiteX2" fmla="*/ 6143025 w 9324977"/>
              <a:gd name="connsiteY2" fmla="*/ 0 h 6858479"/>
              <a:gd name="connsiteX3" fmla="*/ 6148602 w 9324977"/>
              <a:gd name="connsiteY3" fmla="*/ 0 h 6858479"/>
              <a:gd name="connsiteX4" fmla="*/ 9324977 w 9324977"/>
              <a:gd name="connsiteY4" fmla="*/ 6858478 h 6858479"/>
              <a:gd name="connsiteX5" fmla="*/ 3359025 w 9324977"/>
              <a:gd name="connsiteY5" fmla="*/ 6858478 h 6858479"/>
              <a:gd name="connsiteX6" fmla="*/ 3359025 w 9324977"/>
              <a:gd name="connsiteY6" fmla="*/ 6858479 h 6858479"/>
              <a:gd name="connsiteX7" fmla="*/ 0 w 9324977"/>
              <a:gd name="connsiteY7" fmla="*/ 6858479 h 6858479"/>
              <a:gd name="connsiteX8" fmla="*/ 0 w 9324977"/>
              <a:gd name="connsiteY8" fmla="*/ 479 h 6858479"/>
              <a:gd name="connsiteX9" fmla="*/ 1246925 w 9324977"/>
              <a:gd name="connsiteY9" fmla="*/ 479 h 68584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324977" h="6858479">
                <a:moveTo>
                  <a:pt x="1246925" y="0"/>
                </a:moveTo>
                <a:lnTo>
                  <a:pt x="5076797" y="0"/>
                </a:lnTo>
                <a:lnTo>
                  <a:pt x="6143025" y="0"/>
                </a:lnTo>
                <a:lnTo>
                  <a:pt x="6148602" y="0"/>
                </a:lnTo>
                <a:lnTo>
                  <a:pt x="9324977" y="6858478"/>
                </a:lnTo>
                <a:lnTo>
                  <a:pt x="3359025" y="6858478"/>
                </a:lnTo>
                <a:lnTo>
                  <a:pt x="3359025" y="6858479"/>
                </a:lnTo>
                <a:lnTo>
                  <a:pt x="0" y="6858479"/>
                </a:lnTo>
                <a:lnTo>
                  <a:pt x="0" y="479"/>
                </a:lnTo>
                <a:lnTo>
                  <a:pt x="1246925" y="479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E71E93-C564-9D0C-1B83-2064D330D3B0}"/>
              </a:ext>
            </a:extLst>
          </p:cNvPr>
          <p:cNvSpPr txBox="1"/>
          <p:nvPr/>
        </p:nvSpPr>
        <p:spPr>
          <a:xfrm>
            <a:off x="2219586" y="1395383"/>
            <a:ext cx="6437700" cy="261196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0" i="0" kern="1200" dirty="0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rPr>
              <a:t>Test-driven development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2447271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1" name="Rectangle 6150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3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EFA77B-F324-FC02-8935-2A16E1CF4059}"/>
              </a:ext>
            </a:extLst>
          </p:cNvPr>
          <p:cNvSpPr txBox="1"/>
          <p:nvPr/>
        </p:nvSpPr>
        <p:spPr>
          <a:xfrm>
            <a:off x="641604" y="2265596"/>
            <a:ext cx="4902548" cy="426033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effectLst/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Test-driven development, or TDD for short, is a software development process.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As the name implies, involves utilizing tests to guide application development, resulting in simple, iterative implementation with good test coverage right from the start.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Test-Driven Designing and building tests for each single function of an application is the first step in development.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 Only when an automated test fails, the TDD framework tell developers to write new code. It prevents code duplication.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D44F923F-00AF-6CB3-1ABA-95106C5A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02096" y="883756"/>
            <a:ext cx="5458968" cy="5090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8F564F-E27F-AAB0-C044-C15B563080C3}"/>
              </a:ext>
            </a:extLst>
          </p:cNvPr>
          <p:cNvSpPr txBox="1"/>
          <p:nvPr/>
        </p:nvSpPr>
        <p:spPr>
          <a:xfrm>
            <a:off x="643278" y="1840864"/>
            <a:ext cx="6097604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b="0" i="0" kern="1200" dirty="0">
                <a:solidFill>
                  <a:schemeClr val="tx1"/>
                </a:solidFill>
                <a:effectLst/>
                <a:latin typeface="Algerian" panose="04020705040A02060702" pitchFamily="82" charset="0"/>
                <a:ea typeface="+mj-ea"/>
                <a:cs typeface="+mj-cs"/>
              </a:rPr>
              <a:t>Test-driven development</a:t>
            </a:r>
            <a:endParaRPr lang="en-US" sz="2400" kern="1200" dirty="0">
              <a:solidFill>
                <a:schemeClr val="tx1"/>
              </a:solidFill>
              <a:latin typeface="Algerian" panose="04020705040A02060702" pitchFamily="82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66767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75" name="Rectangle 717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7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66AD2A-6BAB-F5C4-EF17-6D781C343FDF}"/>
              </a:ext>
            </a:extLst>
          </p:cNvPr>
          <p:cNvSpPr txBox="1"/>
          <p:nvPr/>
        </p:nvSpPr>
        <p:spPr>
          <a:xfrm>
            <a:off x="640080" y="2872898"/>
            <a:ext cx="4671622" cy="376853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ffectLst/>
                <a:latin typeface="Algerian" panose="04020705040A02060702" pitchFamily="82" charset="0"/>
              </a:rPr>
              <a:t>The TDD cycle identifies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1.Make a test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2.Allow it to run.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3.Refactoring is the process of changing the code to make it better.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4.Repeat the procedure.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latin typeface="Algerian" panose="04020705040A02060702" pitchFamily="82" charset="0"/>
              </a:rPr>
              <a:t> </a:t>
            </a:r>
            <a:r>
              <a:rPr lang="en-US" sz="2600" dirty="0">
                <a:latin typeface="Algerian" panose="04020705040A02060702" pitchFamily="82" charset="0"/>
              </a:rPr>
              <a:t>Clarifications </a:t>
            </a:r>
            <a:r>
              <a:rPr lang="en-US" sz="2600" dirty="0">
                <a:effectLst/>
                <a:latin typeface="Algerian" panose="04020705040A02060702" pitchFamily="82" charset="0"/>
              </a:rPr>
              <a:t>about TDD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 Nova Cond Light" panose="020B0604020202020204" pitchFamily="34" charset="0"/>
              </a:rPr>
              <a:t>1.The TDD technique isn't about "testing" or "design."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 Nova Cond Light" panose="020B0604020202020204" pitchFamily="34" charset="0"/>
              </a:rPr>
              <a:t>2.TDD does not imply that you should "create some tests, then construct a system that passes them."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effectLst/>
                <a:latin typeface="Arial Nova Cond Light" panose="020B0604020202020204" pitchFamily="34" charset="0"/>
              </a:rPr>
              <a:t>3.TDD does not imply that you should test a lot.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9C27DE1-5358-7E4A-F233-690D5A2BF81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062" r="4448"/>
          <a:stretch/>
        </p:blipFill>
        <p:spPr bwMode="auto">
          <a:xfrm>
            <a:off x="6516303" y="1968000"/>
            <a:ext cx="4292908" cy="4279937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035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471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Algerian</vt:lpstr>
      <vt:lpstr>Arial</vt:lpstr>
      <vt:lpstr>Arial Nova Cond Light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Bhargav Kella</dc:creator>
  <cp:lastModifiedBy>Bhargav Kella</cp:lastModifiedBy>
  <cp:revision>1</cp:revision>
  <dcterms:created xsi:type="dcterms:W3CDTF">2022-07-29T10:09:21Z</dcterms:created>
  <dcterms:modified xsi:type="dcterms:W3CDTF">2022-08-01T05:43:35Z</dcterms:modified>
</cp:coreProperties>
</file>