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ri Kandi" userId="9d42ff85-b20a-4a14-b842-2a42a4b1e364" providerId="ADAL" clId="{9B6E1BE9-CA45-47BE-9772-51186F8EFA13}"/>
    <pc:docChg chg="undo custSel modSld">
      <pc:chgData name="Satya Sri Kandi" userId="9d42ff85-b20a-4a14-b842-2a42a4b1e364" providerId="ADAL" clId="{9B6E1BE9-CA45-47BE-9772-51186F8EFA13}" dt="2022-06-27T12:19:33.964" v="308" actId="20577"/>
      <pc:docMkLst>
        <pc:docMk/>
      </pc:docMkLst>
      <pc:sldChg chg="modSp mod">
        <pc:chgData name="Satya Sri Kandi" userId="9d42ff85-b20a-4a14-b842-2a42a4b1e364" providerId="ADAL" clId="{9B6E1BE9-CA45-47BE-9772-51186F8EFA13}" dt="2022-06-27T12:01:58.943" v="297" actId="1076"/>
        <pc:sldMkLst>
          <pc:docMk/>
          <pc:sldMk cId="4227647882" sldId="256"/>
        </pc:sldMkLst>
        <pc:spChg chg="mod">
          <ac:chgData name="Satya Sri Kandi" userId="9d42ff85-b20a-4a14-b842-2a42a4b1e364" providerId="ADAL" clId="{9B6E1BE9-CA45-47BE-9772-51186F8EFA13}" dt="2022-06-27T11:58:19.634" v="294" actId="27636"/>
          <ac:spMkLst>
            <pc:docMk/>
            <pc:sldMk cId="4227647882" sldId="256"/>
            <ac:spMk id="3" creationId="{9DB13FD3-7AE2-6F12-CB14-61A60BC67057}"/>
          </ac:spMkLst>
        </pc:spChg>
        <pc:picChg chg="mod">
          <ac:chgData name="Satya Sri Kandi" userId="9d42ff85-b20a-4a14-b842-2a42a4b1e364" providerId="ADAL" clId="{9B6E1BE9-CA45-47BE-9772-51186F8EFA13}" dt="2022-06-27T12:01:58.943" v="297" actId="1076"/>
          <ac:picMkLst>
            <pc:docMk/>
            <pc:sldMk cId="4227647882" sldId="256"/>
            <ac:picMk id="4" creationId="{BC2909AD-FB88-CBB5-6538-B5E88596DE35}"/>
          </ac:picMkLst>
        </pc:picChg>
      </pc:sldChg>
      <pc:sldChg chg="modSp mod">
        <pc:chgData name="Satya Sri Kandi" userId="9d42ff85-b20a-4a14-b842-2a42a4b1e364" providerId="ADAL" clId="{9B6E1BE9-CA45-47BE-9772-51186F8EFA13}" dt="2022-06-27T12:19:33.964" v="308" actId="20577"/>
        <pc:sldMkLst>
          <pc:docMk/>
          <pc:sldMk cId="1732500267" sldId="263"/>
        </pc:sldMkLst>
        <pc:spChg chg="mod">
          <ac:chgData name="Satya Sri Kandi" userId="9d42ff85-b20a-4a14-b842-2a42a4b1e364" providerId="ADAL" clId="{9B6E1BE9-CA45-47BE-9772-51186F8EFA13}" dt="2022-06-27T12:19:09.692" v="300" actId="20577"/>
          <ac:spMkLst>
            <pc:docMk/>
            <pc:sldMk cId="1732500267" sldId="263"/>
            <ac:spMk id="2" creationId="{7DA62679-FFEA-CEEE-1B01-DDE84DB4A953}"/>
          </ac:spMkLst>
        </pc:spChg>
        <pc:spChg chg="mod">
          <ac:chgData name="Satya Sri Kandi" userId="9d42ff85-b20a-4a14-b842-2a42a4b1e364" providerId="ADAL" clId="{9B6E1BE9-CA45-47BE-9772-51186F8EFA13}" dt="2022-06-27T12:19:33.964" v="308" actId="20577"/>
          <ac:spMkLst>
            <pc:docMk/>
            <pc:sldMk cId="1732500267" sldId="263"/>
            <ac:spMk id="3" creationId="{BDFEE891-D427-A585-BAFB-97E40F21E6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6/27/2022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5497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6/27/2022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0741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6/27/2022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8510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6/27/2022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4439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6/27/2022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814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6/27/2022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4187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6/27/2022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7075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6/27/2022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6454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6/27/2022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814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6/27/2022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5034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6/27/2022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489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6/27/2022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12178451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a keyboard, mug with coffee, and office supplies on a white surface">
            <a:extLst>
              <a:ext uri="{FF2B5EF4-FFF2-40B4-BE49-F238E27FC236}">
                <a16:creationId xmlns:a16="http://schemas.microsoft.com/office/drawing/2014/main" id="{BC2909AD-FB88-CBB5-6538-B5E88596DE35}"/>
              </a:ext>
            </a:extLst>
          </p:cNvPr>
          <p:cNvPicPr>
            <a:picLocks noChangeAspect="1"/>
          </p:cNvPicPr>
          <p:nvPr/>
        </p:nvPicPr>
        <p:blipFill rotWithShape="1">
          <a:blip r:embed="rId2"/>
          <a:srcRect b="15730"/>
          <a:stretch/>
        </p:blipFill>
        <p:spPr>
          <a:xfrm>
            <a:off x="-1119867" y="89452"/>
            <a:ext cx="13311866" cy="6857990"/>
          </a:xfrm>
          <a:prstGeom prst="rect">
            <a:avLst/>
          </a:prstGeom>
        </p:spPr>
      </p:pic>
      <p:sp>
        <p:nvSpPr>
          <p:cNvPr id="20" name="Rectangle 19">
            <a:extLst>
              <a:ext uri="{FF2B5EF4-FFF2-40B4-BE49-F238E27FC236}">
                <a16:creationId xmlns:a16="http://schemas.microsoft.com/office/drawing/2014/main" id="{B72D6322-BB79-455D-9295-EC9B9FA9D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E45EE-4485-ABA8-9C65-7D6C8DC82C23}"/>
              </a:ext>
            </a:extLst>
          </p:cNvPr>
          <p:cNvSpPr>
            <a:spLocks noGrp="1"/>
          </p:cNvSpPr>
          <p:nvPr>
            <p:ph type="ctrTitle"/>
          </p:nvPr>
        </p:nvSpPr>
        <p:spPr>
          <a:xfrm>
            <a:off x="1371600" y="2057400"/>
            <a:ext cx="9486900" cy="1671509"/>
          </a:xfrm>
        </p:spPr>
        <p:txBody>
          <a:bodyPr>
            <a:normAutofit/>
          </a:bodyPr>
          <a:lstStyle/>
          <a:p>
            <a:r>
              <a:rPr lang="en-US" sz="5400" b="1" dirty="0"/>
              <a:t>SOFTWARE TESTING</a:t>
            </a:r>
            <a:endParaRPr lang="en-IN" sz="5400" b="1" dirty="0"/>
          </a:p>
        </p:txBody>
      </p:sp>
      <p:sp>
        <p:nvSpPr>
          <p:cNvPr id="3" name="Subtitle 2">
            <a:extLst>
              <a:ext uri="{FF2B5EF4-FFF2-40B4-BE49-F238E27FC236}">
                <a16:creationId xmlns:a16="http://schemas.microsoft.com/office/drawing/2014/main" id="{9DB13FD3-7AE2-6F12-CB14-61A60BC67057}"/>
              </a:ext>
            </a:extLst>
          </p:cNvPr>
          <p:cNvSpPr>
            <a:spLocks noGrp="1"/>
          </p:cNvSpPr>
          <p:nvPr>
            <p:ph type="subTitle" idx="1"/>
          </p:nvPr>
        </p:nvSpPr>
        <p:spPr>
          <a:xfrm>
            <a:off x="2057400" y="3818964"/>
            <a:ext cx="8115300" cy="685799"/>
          </a:xfrm>
        </p:spPr>
        <p:txBody>
          <a:bodyPr>
            <a:normAutofit fontScale="92500"/>
          </a:bodyPr>
          <a:lstStyle/>
          <a:p>
            <a:r>
              <a:rPr lang="en-US" dirty="0">
                <a:solidFill>
                  <a:srgbClr val="FFFFFF"/>
                </a:solidFill>
              </a:rPr>
              <a:t>                                                                                             By Satya                                                                                                                                                   </a:t>
            </a:r>
            <a:endParaRPr lang="en-IN" dirty="0">
              <a:solidFill>
                <a:srgbClr val="FFFFFF"/>
              </a:solidFill>
            </a:endParaRPr>
          </a:p>
        </p:txBody>
      </p:sp>
    </p:spTree>
    <p:extLst>
      <p:ext uri="{BB962C8B-B14F-4D97-AF65-F5344CB8AC3E}">
        <p14:creationId xmlns:p14="http://schemas.microsoft.com/office/powerpoint/2010/main" val="422764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90FD6-80F6-8817-397D-7304AE44C4B5}"/>
              </a:ext>
            </a:extLst>
          </p:cNvPr>
          <p:cNvSpPr>
            <a:spLocks noGrp="1"/>
          </p:cNvSpPr>
          <p:nvPr>
            <p:ph type="title"/>
          </p:nvPr>
        </p:nvSpPr>
        <p:spPr>
          <a:xfrm>
            <a:off x="1271753" y="1010097"/>
            <a:ext cx="9586748" cy="860744"/>
          </a:xfrm>
        </p:spPr>
        <p:txBody>
          <a:bodyPr anchor="b">
            <a:normAutofit fontScale="90000"/>
          </a:bodyPr>
          <a:lstStyle/>
          <a:p>
            <a:pPr algn="ctr"/>
            <a:r>
              <a:rPr lang="en-US" b="1" u="sng" dirty="0">
                <a:solidFill>
                  <a:schemeClr val="accent4">
                    <a:lumMod val="50000"/>
                  </a:schemeClr>
                </a:solidFill>
              </a:rPr>
              <a:t>Importance of testing early in</a:t>
            </a:r>
            <a:br>
              <a:rPr lang="en-US" b="1" u="sng" dirty="0">
                <a:solidFill>
                  <a:schemeClr val="accent4">
                    <a:lumMod val="50000"/>
                  </a:schemeClr>
                </a:solidFill>
              </a:rPr>
            </a:br>
            <a:r>
              <a:rPr lang="en-US" b="1" u="sng" dirty="0">
                <a:solidFill>
                  <a:schemeClr val="accent4">
                    <a:lumMod val="50000"/>
                  </a:schemeClr>
                </a:solidFill>
              </a:rPr>
              <a:t> </a:t>
            </a:r>
            <a:r>
              <a:rPr lang="en-US" b="1" u="sng" dirty="0" err="1">
                <a:solidFill>
                  <a:schemeClr val="accent4">
                    <a:lumMod val="50000"/>
                  </a:schemeClr>
                </a:solidFill>
              </a:rPr>
              <a:t>Sdlc</a:t>
            </a:r>
            <a:r>
              <a:rPr lang="en-US" b="1" u="sng" dirty="0">
                <a:solidFill>
                  <a:schemeClr val="accent4">
                    <a:lumMod val="50000"/>
                  </a:schemeClr>
                </a:solidFill>
              </a:rPr>
              <a:t>  phases</a:t>
            </a:r>
            <a:endParaRPr lang="en-IN" b="1" u="sng" dirty="0">
              <a:solidFill>
                <a:schemeClr val="accent4">
                  <a:lumMod val="50000"/>
                </a:schemeClr>
              </a:solidFill>
            </a:endParaRPr>
          </a:p>
        </p:txBody>
      </p:sp>
      <p:sp>
        <p:nvSpPr>
          <p:cNvPr id="3" name="Content Placeholder 2">
            <a:extLst>
              <a:ext uri="{FF2B5EF4-FFF2-40B4-BE49-F238E27FC236}">
                <a16:creationId xmlns:a16="http://schemas.microsoft.com/office/drawing/2014/main" id="{4A9E6581-7DA8-E352-C9A0-113F6018091E}"/>
              </a:ext>
            </a:extLst>
          </p:cNvPr>
          <p:cNvSpPr>
            <a:spLocks noGrp="1"/>
          </p:cNvSpPr>
          <p:nvPr>
            <p:ph idx="1"/>
          </p:nvPr>
        </p:nvSpPr>
        <p:spPr>
          <a:xfrm>
            <a:off x="1199536" y="1870841"/>
            <a:ext cx="9658966" cy="3876058"/>
          </a:xfrm>
        </p:spPr>
        <p:txBody>
          <a:bodyPr>
            <a:normAutofit/>
          </a:bodyPr>
          <a:lstStyle/>
          <a:p>
            <a:r>
              <a:rPr lang="en-US" dirty="0">
                <a:solidFill>
                  <a:srgbClr val="444444"/>
                </a:solidFill>
                <a:effectLst/>
                <a:latin typeface="Lucida Grande"/>
              </a:rPr>
              <a:t>SDLC stands for Software Development Lifecycle and it is the process of developing information system with proper analysis, design, implementation and maintenance. </a:t>
            </a:r>
            <a:endParaRPr lang="en-US" dirty="0">
              <a:solidFill>
                <a:srgbClr val="444444"/>
              </a:solidFill>
              <a:latin typeface="Lucida Grande"/>
            </a:endParaRPr>
          </a:p>
          <a:p>
            <a:pPr marL="0" indent="0">
              <a:buNone/>
            </a:pPr>
            <a:r>
              <a:rPr lang="en-US" dirty="0">
                <a:solidFill>
                  <a:srgbClr val="444444"/>
                </a:solidFill>
                <a:latin typeface="Lucida Grande"/>
              </a:rPr>
              <a:t>           Improvement in product quality.</a:t>
            </a:r>
          </a:p>
          <a:p>
            <a:pPr marL="0" indent="0">
              <a:buNone/>
            </a:pPr>
            <a:r>
              <a:rPr lang="en-US" dirty="0">
                <a:solidFill>
                  <a:srgbClr val="444444"/>
                </a:solidFill>
                <a:latin typeface="Lucida Grande"/>
              </a:rPr>
              <a:t>            Verification and Validation.  </a:t>
            </a:r>
          </a:p>
          <a:p>
            <a:pPr marL="0" indent="0">
              <a:buNone/>
            </a:pPr>
            <a:r>
              <a:rPr lang="en-IN" sz="2800" dirty="0"/>
              <a:t>            Identifying bugs and defects.</a:t>
            </a:r>
          </a:p>
          <a:p>
            <a:pPr marL="0" indent="0">
              <a:buNone/>
            </a:pPr>
            <a:r>
              <a:rPr lang="en-IN" sz="2800" dirty="0"/>
              <a:t>            Economic Importance.</a:t>
            </a:r>
          </a:p>
          <a:p>
            <a:pPr marL="0" indent="0">
              <a:buNone/>
            </a:pPr>
            <a:r>
              <a:rPr lang="en-IN" dirty="0"/>
              <a:t>             </a:t>
            </a:r>
          </a:p>
        </p:txBody>
      </p:sp>
    </p:spTree>
    <p:extLst>
      <p:ext uri="{BB962C8B-B14F-4D97-AF65-F5344CB8AC3E}">
        <p14:creationId xmlns:p14="http://schemas.microsoft.com/office/powerpoint/2010/main" val="62158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BD1C247-1E5B-4399-87F8-31C532F0A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F0F311-CB15-4C1D-937F-8DBB429D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6F70DE8-A2A4-4336-A602-73036FED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6504A-BE72-E1EC-B505-01C8AB64EAD1}"/>
              </a:ext>
            </a:extLst>
          </p:cNvPr>
          <p:cNvSpPr>
            <a:spLocks noGrp="1"/>
          </p:cNvSpPr>
          <p:nvPr>
            <p:ph type="title"/>
          </p:nvPr>
        </p:nvSpPr>
        <p:spPr>
          <a:xfrm>
            <a:off x="1157027" y="1371600"/>
            <a:ext cx="3702052" cy="4114800"/>
          </a:xfrm>
        </p:spPr>
        <p:txBody>
          <a:bodyPr anchor="ctr">
            <a:normAutofit/>
          </a:bodyPr>
          <a:lstStyle/>
          <a:p>
            <a:pPr algn="ctr"/>
            <a:r>
              <a:rPr lang="en-US" b="1"/>
              <a:t>Testing and Quality</a:t>
            </a:r>
            <a:endParaRPr lang="en-IN" b="1"/>
          </a:p>
        </p:txBody>
      </p:sp>
      <p:sp>
        <p:nvSpPr>
          <p:cNvPr id="28" name="Rectangle 22">
            <a:extLst>
              <a:ext uri="{FF2B5EF4-FFF2-40B4-BE49-F238E27FC236}">
                <a16:creationId xmlns:a16="http://schemas.microsoft.com/office/drawing/2014/main" id="{0BC37474-18AF-4624-880A-2ACF6A650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79ED275C-D443-1AB4-3A87-1D55C3F9676E}"/>
              </a:ext>
            </a:extLst>
          </p:cNvPr>
          <p:cNvSpPr>
            <a:spLocks noGrp="1"/>
          </p:cNvSpPr>
          <p:nvPr>
            <p:ph idx="1"/>
          </p:nvPr>
        </p:nvSpPr>
        <p:spPr>
          <a:xfrm>
            <a:off x="6781800" y="499730"/>
            <a:ext cx="4724400" cy="5858539"/>
          </a:xfrm>
        </p:spPr>
        <p:txBody>
          <a:bodyPr anchor="ctr">
            <a:normAutofit/>
          </a:bodyPr>
          <a:lstStyle/>
          <a:p>
            <a:r>
              <a:rPr lang="en-US" sz="2200" dirty="0"/>
              <a:t>Testing is the process or activity that checks the functionality and correctness of the software according to  specified  requirements in order to improve the quality of the software.</a:t>
            </a:r>
          </a:p>
          <a:p>
            <a:r>
              <a:rPr lang="en-US" sz="2200" dirty="0"/>
              <a:t>The process of identifying the Bugs in the software is known as “TESTING”.</a:t>
            </a:r>
          </a:p>
          <a:p>
            <a:pPr marL="0" indent="0">
              <a:buNone/>
            </a:pPr>
            <a:endParaRPr lang="en-US" sz="2200" dirty="0"/>
          </a:p>
          <a:p>
            <a:r>
              <a:rPr lang="en-US" sz="2200" dirty="0"/>
              <a:t>Quality is the review of system or software products and its documentation for  that system meets the  requirements and specifications.</a:t>
            </a:r>
          </a:p>
          <a:p>
            <a:r>
              <a:rPr lang="en-US" sz="2200" dirty="0"/>
              <a:t>It is about the activities designed to make sure the software conforming to the end users.</a:t>
            </a:r>
            <a:endParaRPr lang="en-IN" sz="2200" dirty="0"/>
          </a:p>
        </p:txBody>
      </p:sp>
    </p:spTree>
    <p:extLst>
      <p:ext uri="{BB962C8B-B14F-4D97-AF65-F5344CB8AC3E}">
        <p14:creationId xmlns:p14="http://schemas.microsoft.com/office/powerpoint/2010/main" val="106518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7B357-5A8B-C0A3-3C71-A46A8B236ECA}"/>
              </a:ext>
            </a:extLst>
          </p:cNvPr>
          <p:cNvSpPr>
            <a:spLocks noGrp="1"/>
          </p:cNvSpPr>
          <p:nvPr>
            <p:ph type="title"/>
          </p:nvPr>
        </p:nvSpPr>
        <p:spPr>
          <a:xfrm>
            <a:off x="968479" y="904567"/>
            <a:ext cx="9688461" cy="722327"/>
          </a:xfrm>
        </p:spPr>
        <p:txBody>
          <a:bodyPr anchor="b">
            <a:normAutofit/>
          </a:bodyPr>
          <a:lstStyle/>
          <a:p>
            <a:pPr algn="ctr"/>
            <a:r>
              <a:rPr lang="en-US" b="1" u="sng" dirty="0">
                <a:solidFill>
                  <a:schemeClr val="accent4">
                    <a:lumMod val="50000"/>
                  </a:schemeClr>
                </a:solidFill>
              </a:rPr>
              <a:t>Quality perception</a:t>
            </a:r>
            <a:endParaRPr lang="en-IN" b="1" u="sng" dirty="0">
              <a:solidFill>
                <a:schemeClr val="accent4">
                  <a:lumMod val="50000"/>
                </a:schemeClr>
              </a:solidFill>
            </a:endParaRPr>
          </a:p>
        </p:txBody>
      </p:sp>
      <p:sp>
        <p:nvSpPr>
          <p:cNvPr id="3" name="Content Placeholder 2">
            <a:extLst>
              <a:ext uri="{FF2B5EF4-FFF2-40B4-BE49-F238E27FC236}">
                <a16:creationId xmlns:a16="http://schemas.microsoft.com/office/drawing/2014/main" id="{2DCEC156-5B51-BB5A-3060-3EB128A2CDB7}"/>
              </a:ext>
            </a:extLst>
          </p:cNvPr>
          <p:cNvSpPr>
            <a:spLocks noGrp="1"/>
          </p:cNvSpPr>
          <p:nvPr>
            <p:ph idx="1"/>
          </p:nvPr>
        </p:nvSpPr>
        <p:spPr>
          <a:xfrm>
            <a:off x="1258530" y="1845661"/>
            <a:ext cx="9599972" cy="3901238"/>
          </a:xfrm>
        </p:spPr>
        <p:txBody>
          <a:bodyPr>
            <a:normAutofit lnSpcReduction="10000"/>
          </a:bodyPr>
          <a:lstStyle/>
          <a:p>
            <a:r>
              <a:rPr lang="en-US" b="1" dirty="0"/>
              <a:t>Quality perception is the quality of a product or software according to the customer’s perception.</a:t>
            </a:r>
          </a:p>
          <a:p>
            <a:r>
              <a:rPr lang="en-US" b="1" dirty="0"/>
              <a:t>The more number of defects found, would be quality of development will be poor.</a:t>
            </a:r>
          </a:p>
          <a:p>
            <a:pPr marL="0" indent="0">
              <a:buNone/>
            </a:pPr>
            <a:r>
              <a:rPr lang="en-US" b="1" dirty="0"/>
              <a:t>                                 Code quality.</a:t>
            </a:r>
          </a:p>
          <a:p>
            <a:pPr marL="0" indent="0">
              <a:buNone/>
            </a:pPr>
            <a:r>
              <a:rPr lang="en-US" b="1" dirty="0"/>
              <a:t>                                 Reliability.</a:t>
            </a:r>
          </a:p>
          <a:p>
            <a:pPr marL="0" indent="0">
              <a:buNone/>
            </a:pPr>
            <a:r>
              <a:rPr lang="en-US" b="1" dirty="0"/>
              <a:t>                                Performance.</a:t>
            </a:r>
          </a:p>
          <a:p>
            <a:pPr marL="0" indent="0">
              <a:buNone/>
            </a:pPr>
            <a:r>
              <a:rPr lang="en-US" b="1" dirty="0"/>
              <a:t>                                Correctness.</a:t>
            </a:r>
          </a:p>
          <a:p>
            <a:pPr marL="0" indent="0">
              <a:buNone/>
            </a:pPr>
            <a:r>
              <a:rPr lang="en-US" b="1" dirty="0"/>
              <a:t>                                Usability.</a:t>
            </a:r>
          </a:p>
          <a:p>
            <a:endParaRPr lang="en-US" dirty="0">
              <a:solidFill>
                <a:srgbClr val="444444"/>
              </a:solidFill>
              <a:latin typeface="Roboto" panose="02000000000000000000" pitchFamily="2" charset="0"/>
            </a:endParaRPr>
          </a:p>
          <a:p>
            <a:endParaRPr lang="en-US" dirty="0"/>
          </a:p>
        </p:txBody>
      </p:sp>
    </p:spTree>
    <p:extLst>
      <p:ext uri="{BB962C8B-B14F-4D97-AF65-F5344CB8AC3E}">
        <p14:creationId xmlns:p14="http://schemas.microsoft.com/office/powerpoint/2010/main" val="269131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88BE379-4785-4815-8FC9-A24E80D37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62F85E-7856-415B-BA26-EFA2D2EF0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F4458-386D-00BE-B2C4-A0EF66E8DA75}"/>
              </a:ext>
            </a:extLst>
          </p:cNvPr>
          <p:cNvSpPr>
            <a:spLocks noGrp="1"/>
          </p:cNvSpPr>
          <p:nvPr>
            <p:ph type="title"/>
          </p:nvPr>
        </p:nvSpPr>
        <p:spPr>
          <a:xfrm>
            <a:off x="1706526" y="1695893"/>
            <a:ext cx="2732567" cy="3487480"/>
          </a:xfrm>
        </p:spPr>
        <p:txBody>
          <a:bodyPr anchor="ctr">
            <a:normAutofit/>
          </a:bodyPr>
          <a:lstStyle/>
          <a:p>
            <a:pPr algn="ctr"/>
            <a:r>
              <a:rPr lang="en-US" sz="2700" b="1" u="sng"/>
              <a:t>Testing principles</a:t>
            </a:r>
            <a:endParaRPr lang="en-IN" sz="2700" b="1" u="sng"/>
          </a:p>
        </p:txBody>
      </p:sp>
      <p:sp>
        <p:nvSpPr>
          <p:cNvPr id="28" name="Rectangle 22">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AB1822-8BE9-B44F-2325-5A017D14FE54}"/>
              </a:ext>
            </a:extLst>
          </p:cNvPr>
          <p:cNvSpPr>
            <a:spLocks noGrp="1"/>
          </p:cNvSpPr>
          <p:nvPr>
            <p:ph idx="1"/>
          </p:nvPr>
        </p:nvSpPr>
        <p:spPr>
          <a:xfrm>
            <a:off x="6736080" y="568842"/>
            <a:ext cx="4770120" cy="5762846"/>
          </a:xfrm>
        </p:spPr>
        <p:txBody>
          <a:bodyPr anchor="ctr">
            <a:normAutofit/>
          </a:bodyPr>
          <a:lstStyle/>
          <a:p>
            <a:pPr marL="0" indent="0">
              <a:buNone/>
            </a:pPr>
            <a:r>
              <a:rPr lang="en-US" b="1"/>
              <a:t>There 7 testing principles are in Software Testing:</a:t>
            </a:r>
          </a:p>
          <a:p>
            <a:r>
              <a:rPr lang="en-US" b="1"/>
              <a:t>Testing shows the performance of defects.</a:t>
            </a:r>
          </a:p>
          <a:p>
            <a:r>
              <a:rPr lang="en-US" b="1"/>
              <a:t>Exhausting testing is immpossible.</a:t>
            </a:r>
          </a:p>
          <a:p>
            <a:r>
              <a:rPr lang="en-US" b="1"/>
              <a:t>Early Testing.</a:t>
            </a:r>
          </a:p>
          <a:p>
            <a:r>
              <a:rPr lang="en-US" b="1"/>
              <a:t>Defect Clustering.</a:t>
            </a:r>
          </a:p>
          <a:p>
            <a:r>
              <a:rPr lang="en-US" b="1"/>
              <a:t>Pesticide Paradox.</a:t>
            </a:r>
          </a:p>
          <a:p>
            <a:r>
              <a:rPr lang="en-US" b="1"/>
              <a:t>Testing is context dependent.</a:t>
            </a:r>
          </a:p>
          <a:p>
            <a:r>
              <a:rPr lang="en-US" b="1"/>
              <a:t>Absence of errors fallacy.</a:t>
            </a:r>
          </a:p>
          <a:p>
            <a:endParaRPr lang="en-IN" dirty="0"/>
          </a:p>
        </p:txBody>
      </p:sp>
    </p:spTree>
    <p:extLst>
      <p:ext uri="{BB962C8B-B14F-4D97-AF65-F5344CB8AC3E}">
        <p14:creationId xmlns:p14="http://schemas.microsoft.com/office/powerpoint/2010/main" val="209461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156D3-88F9-5B3F-D3EC-89699F747F86}"/>
              </a:ext>
            </a:extLst>
          </p:cNvPr>
          <p:cNvSpPr>
            <a:spLocks noGrp="1"/>
          </p:cNvSpPr>
          <p:nvPr>
            <p:ph type="title"/>
          </p:nvPr>
        </p:nvSpPr>
        <p:spPr>
          <a:xfrm>
            <a:off x="1371599" y="1010097"/>
            <a:ext cx="9486901" cy="1010088"/>
          </a:xfrm>
        </p:spPr>
        <p:txBody>
          <a:bodyPr anchor="b">
            <a:normAutofit/>
          </a:bodyPr>
          <a:lstStyle/>
          <a:p>
            <a:pPr algn="ctr"/>
            <a:r>
              <a:rPr lang="en-US" b="1" u="sng" dirty="0">
                <a:solidFill>
                  <a:schemeClr val="accent4">
                    <a:lumMod val="50000"/>
                  </a:schemeClr>
                </a:solidFill>
              </a:rPr>
              <a:t>Economics of Testing</a:t>
            </a:r>
            <a:endParaRPr lang="en-IN" b="1" u="sng" dirty="0">
              <a:solidFill>
                <a:schemeClr val="accent4">
                  <a:lumMod val="50000"/>
                </a:schemeClr>
              </a:solidFill>
            </a:endParaRPr>
          </a:p>
        </p:txBody>
      </p:sp>
      <p:sp>
        <p:nvSpPr>
          <p:cNvPr id="3" name="Content Placeholder 2">
            <a:extLst>
              <a:ext uri="{FF2B5EF4-FFF2-40B4-BE49-F238E27FC236}">
                <a16:creationId xmlns:a16="http://schemas.microsoft.com/office/drawing/2014/main" id="{F8064D36-D55D-1EE4-41FC-48EAC732C420}"/>
              </a:ext>
            </a:extLst>
          </p:cNvPr>
          <p:cNvSpPr>
            <a:spLocks noGrp="1"/>
          </p:cNvSpPr>
          <p:nvPr>
            <p:ph idx="1"/>
          </p:nvPr>
        </p:nvSpPr>
        <p:spPr>
          <a:xfrm>
            <a:off x="1371600" y="2206257"/>
            <a:ext cx="9486901" cy="3540642"/>
          </a:xfrm>
        </p:spPr>
        <p:txBody>
          <a:bodyPr>
            <a:normAutofit/>
          </a:bodyPr>
          <a:lstStyle/>
          <a:p>
            <a:pPr marL="0" indent="0">
              <a:buNone/>
            </a:pPr>
            <a:r>
              <a:rPr lang="en-US" b="1" dirty="0"/>
              <a:t>    There is a definite economic impact of software testing:</a:t>
            </a:r>
          </a:p>
          <a:p>
            <a:pPr marL="0" indent="0">
              <a:buNone/>
            </a:pPr>
            <a:r>
              <a:rPr lang="en-US" b="1" dirty="0"/>
              <a:t>                One is cost of defects.</a:t>
            </a:r>
          </a:p>
          <a:p>
            <a:pPr marL="0" indent="0">
              <a:buNone/>
            </a:pPr>
            <a:r>
              <a:rPr lang="en-US" b="1" dirty="0"/>
              <a:t>                The way we  perform testing.</a:t>
            </a:r>
          </a:p>
          <a:p>
            <a:endParaRPr lang="en-IN" dirty="0"/>
          </a:p>
        </p:txBody>
      </p:sp>
    </p:spTree>
    <p:extLst>
      <p:ext uri="{BB962C8B-B14F-4D97-AF65-F5344CB8AC3E}">
        <p14:creationId xmlns:p14="http://schemas.microsoft.com/office/powerpoint/2010/main" val="385505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3BC8A-9ECD-C6BA-440B-14B8097327E6}"/>
              </a:ext>
            </a:extLst>
          </p:cNvPr>
          <p:cNvSpPr>
            <a:spLocks noGrp="1"/>
          </p:cNvSpPr>
          <p:nvPr>
            <p:ph type="title"/>
          </p:nvPr>
        </p:nvSpPr>
        <p:spPr>
          <a:xfrm>
            <a:off x="1253612" y="910118"/>
            <a:ext cx="9486901" cy="1010088"/>
          </a:xfrm>
        </p:spPr>
        <p:txBody>
          <a:bodyPr anchor="b">
            <a:normAutofit/>
          </a:bodyPr>
          <a:lstStyle/>
          <a:p>
            <a:pPr algn="ctr"/>
            <a:r>
              <a:rPr lang="en-US" b="1" u="sng" dirty="0">
                <a:solidFill>
                  <a:schemeClr val="accent4">
                    <a:lumMod val="50000"/>
                  </a:schemeClr>
                </a:solidFill>
              </a:rPr>
              <a:t>Introduction of </a:t>
            </a:r>
            <a:r>
              <a:rPr lang="en-US" b="1" u="sng" dirty="0" err="1">
                <a:solidFill>
                  <a:schemeClr val="accent4">
                    <a:lumMod val="50000"/>
                  </a:schemeClr>
                </a:solidFill>
              </a:rPr>
              <a:t>softwARE</a:t>
            </a:r>
            <a:r>
              <a:rPr lang="en-US" b="1" u="sng" dirty="0">
                <a:solidFill>
                  <a:schemeClr val="accent4">
                    <a:lumMod val="50000"/>
                  </a:schemeClr>
                </a:solidFill>
              </a:rPr>
              <a:t> TESTING</a:t>
            </a:r>
            <a:endParaRPr lang="en-IN" b="1" u="sng" dirty="0">
              <a:solidFill>
                <a:schemeClr val="accent4">
                  <a:lumMod val="50000"/>
                </a:schemeClr>
              </a:solidFill>
            </a:endParaRPr>
          </a:p>
        </p:txBody>
      </p:sp>
      <p:sp>
        <p:nvSpPr>
          <p:cNvPr id="22" name="Content Placeholder 2">
            <a:extLst>
              <a:ext uri="{FF2B5EF4-FFF2-40B4-BE49-F238E27FC236}">
                <a16:creationId xmlns:a16="http://schemas.microsoft.com/office/drawing/2014/main" id="{B33176B4-FEEA-C326-9C73-B1E170189CED}"/>
              </a:ext>
            </a:extLst>
          </p:cNvPr>
          <p:cNvSpPr>
            <a:spLocks noGrp="1"/>
          </p:cNvSpPr>
          <p:nvPr>
            <p:ph idx="1"/>
          </p:nvPr>
        </p:nvSpPr>
        <p:spPr>
          <a:xfrm>
            <a:off x="685801" y="2344482"/>
            <a:ext cx="7696200" cy="2493335"/>
          </a:xfrm>
        </p:spPr>
        <p:txBody>
          <a:bodyPr>
            <a:normAutofit lnSpcReduction="10000"/>
          </a:bodyPr>
          <a:lstStyle/>
          <a:p>
            <a:pPr marL="0" indent="0">
              <a:buNone/>
            </a:pPr>
            <a:r>
              <a:rPr lang="en-US" sz="3200" dirty="0"/>
              <a:t>Software testing can determine the correctness of the software. It is the  way to assess the quality of the software and reduce the risk of software failure in any operation by finding the errors</a:t>
            </a:r>
            <a:r>
              <a:rPr lang="en-US" sz="3200" i="1" dirty="0"/>
              <a:t>.</a:t>
            </a:r>
            <a:endParaRPr lang="en-IN" sz="3200" i="1" dirty="0"/>
          </a:p>
        </p:txBody>
      </p:sp>
      <p:pic>
        <p:nvPicPr>
          <p:cNvPr id="6" name="Picture 5">
            <a:extLst>
              <a:ext uri="{FF2B5EF4-FFF2-40B4-BE49-F238E27FC236}">
                <a16:creationId xmlns:a16="http://schemas.microsoft.com/office/drawing/2014/main" id="{BEBBFF73-8157-8334-AF98-36405CC97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254" y="2816113"/>
            <a:ext cx="3194855" cy="159742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78668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7">
            <a:extLst>
              <a:ext uri="{FF2B5EF4-FFF2-40B4-BE49-F238E27FC236}">
                <a16:creationId xmlns:a16="http://schemas.microsoft.com/office/drawing/2014/main" id="{6BD1C247-1E5B-4399-87F8-31C532F0A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9">
            <a:extLst>
              <a:ext uri="{FF2B5EF4-FFF2-40B4-BE49-F238E27FC236}">
                <a16:creationId xmlns:a16="http://schemas.microsoft.com/office/drawing/2014/main" id="{D3F0F311-CB15-4C1D-937F-8DBB429D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E6F70DE8-A2A4-4336-A602-73036FED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FDE89-F195-4C18-3BA1-B3A06384EA62}"/>
              </a:ext>
            </a:extLst>
          </p:cNvPr>
          <p:cNvSpPr>
            <a:spLocks noGrp="1"/>
          </p:cNvSpPr>
          <p:nvPr>
            <p:ph type="title"/>
          </p:nvPr>
        </p:nvSpPr>
        <p:spPr>
          <a:xfrm>
            <a:off x="1157027" y="1371600"/>
            <a:ext cx="3702052" cy="4114800"/>
          </a:xfrm>
        </p:spPr>
        <p:txBody>
          <a:bodyPr anchor="ctr">
            <a:normAutofit/>
          </a:bodyPr>
          <a:lstStyle/>
          <a:p>
            <a:pPr algn="ctr"/>
            <a:r>
              <a:rPr lang="en-US" b="1"/>
              <a:t>DEFINITION OF Software testing</a:t>
            </a:r>
            <a:endParaRPr lang="en-IN" b="1" dirty="0"/>
          </a:p>
        </p:txBody>
      </p:sp>
      <p:sp>
        <p:nvSpPr>
          <p:cNvPr id="34" name="Rectangle 33">
            <a:extLst>
              <a:ext uri="{FF2B5EF4-FFF2-40B4-BE49-F238E27FC236}">
                <a16:creationId xmlns:a16="http://schemas.microsoft.com/office/drawing/2014/main" id="{0BC37474-18AF-4624-880A-2ACF6A650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ADF2AF-398F-02B9-22FC-681A7532F10B}"/>
              </a:ext>
            </a:extLst>
          </p:cNvPr>
          <p:cNvSpPr>
            <a:spLocks noGrp="1"/>
          </p:cNvSpPr>
          <p:nvPr>
            <p:ph idx="1"/>
          </p:nvPr>
        </p:nvSpPr>
        <p:spPr>
          <a:xfrm>
            <a:off x="6781800" y="520995"/>
            <a:ext cx="4724400" cy="5858539"/>
          </a:xfrm>
        </p:spPr>
        <p:txBody>
          <a:bodyPr anchor="ctr">
            <a:normAutofit/>
          </a:bodyPr>
          <a:lstStyle/>
          <a:p>
            <a:r>
              <a:rPr lang="en-US" b="0" i="0" dirty="0">
                <a:effectLst/>
                <a:latin typeface="arial" panose="020B0604020202020204" pitchFamily="34" charset="0"/>
              </a:rPr>
              <a:t>Software testing is </a:t>
            </a:r>
            <a:r>
              <a:rPr lang="en-US" i="0" dirty="0">
                <a:effectLst/>
                <a:latin typeface="arial" panose="020B0604020202020204" pitchFamily="34" charset="0"/>
              </a:rPr>
              <a:t>the process of evaluating the software to identifying any errors, gaps or missing requirement versus the actual requirement.</a:t>
            </a:r>
          </a:p>
          <a:p>
            <a:r>
              <a:rPr lang="en-US" dirty="0">
                <a:latin typeface="arial" panose="020B0604020202020204" pitchFamily="34" charset="0"/>
              </a:rPr>
              <a:t>It helps the software with bug free. </a:t>
            </a:r>
          </a:p>
          <a:p>
            <a:r>
              <a:rPr lang="en-US" dirty="0">
                <a:latin typeface="arial" panose="020B0604020202020204" pitchFamily="34" charset="0"/>
              </a:rPr>
              <a:t>It is mainly used to test the code without any errors.</a:t>
            </a:r>
            <a:endParaRPr lang="en-IN" dirty="0"/>
          </a:p>
          <a:p>
            <a:pPr marL="0" indent="0">
              <a:buNone/>
            </a:pPr>
            <a:endParaRPr lang="en-IN" dirty="0"/>
          </a:p>
        </p:txBody>
      </p:sp>
    </p:spTree>
    <p:extLst>
      <p:ext uri="{BB962C8B-B14F-4D97-AF65-F5344CB8AC3E}">
        <p14:creationId xmlns:p14="http://schemas.microsoft.com/office/powerpoint/2010/main" val="296912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14D1B-E57A-19C8-86EE-B8679D836233}"/>
              </a:ext>
            </a:extLst>
          </p:cNvPr>
          <p:cNvSpPr>
            <a:spLocks noGrp="1"/>
          </p:cNvSpPr>
          <p:nvPr>
            <p:ph type="title"/>
          </p:nvPr>
        </p:nvSpPr>
        <p:spPr>
          <a:xfrm>
            <a:off x="1371599" y="1010097"/>
            <a:ext cx="9486901" cy="1010088"/>
          </a:xfrm>
        </p:spPr>
        <p:txBody>
          <a:bodyPr anchor="b">
            <a:normAutofit/>
          </a:bodyPr>
          <a:lstStyle/>
          <a:p>
            <a:pPr algn="ctr"/>
            <a:r>
              <a:rPr lang="en-US" b="1" u="sng" dirty="0">
                <a:solidFill>
                  <a:schemeClr val="accent3">
                    <a:lumMod val="50000"/>
                  </a:schemeClr>
                </a:solidFill>
              </a:rPr>
              <a:t>Need of software testing</a:t>
            </a:r>
            <a:endParaRPr lang="en-IN" b="1" u="sng" dirty="0">
              <a:solidFill>
                <a:schemeClr val="accent3">
                  <a:lumMod val="50000"/>
                </a:schemeClr>
              </a:solidFill>
            </a:endParaRPr>
          </a:p>
        </p:txBody>
      </p:sp>
      <p:sp>
        <p:nvSpPr>
          <p:cNvPr id="3" name="Content Placeholder 2">
            <a:extLst>
              <a:ext uri="{FF2B5EF4-FFF2-40B4-BE49-F238E27FC236}">
                <a16:creationId xmlns:a16="http://schemas.microsoft.com/office/drawing/2014/main" id="{06415067-6E6D-E0BF-C799-D621C7583950}"/>
              </a:ext>
            </a:extLst>
          </p:cNvPr>
          <p:cNvSpPr>
            <a:spLocks noGrp="1"/>
          </p:cNvSpPr>
          <p:nvPr>
            <p:ph idx="1"/>
          </p:nvPr>
        </p:nvSpPr>
        <p:spPr>
          <a:xfrm>
            <a:off x="3047999" y="2216089"/>
            <a:ext cx="9486901" cy="3540642"/>
          </a:xfrm>
        </p:spPr>
        <p:txBody>
          <a:bodyPr>
            <a:normAutofit/>
          </a:bodyPr>
          <a:lstStyle/>
          <a:p>
            <a:r>
              <a:rPr lang="en-US" b="1" dirty="0"/>
              <a:t>Security.</a:t>
            </a:r>
          </a:p>
          <a:p>
            <a:r>
              <a:rPr lang="en-US" b="1" dirty="0"/>
              <a:t>Quality of the Product.</a:t>
            </a:r>
          </a:p>
          <a:p>
            <a:r>
              <a:rPr lang="en-US" b="1" dirty="0"/>
              <a:t>Determining the performance of the software.</a:t>
            </a:r>
          </a:p>
          <a:p>
            <a:r>
              <a:rPr lang="en-US" b="1" dirty="0"/>
              <a:t>Enhancing the development process.</a:t>
            </a:r>
          </a:p>
          <a:p>
            <a:r>
              <a:rPr lang="en-IN" b="1" dirty="0"/>
              <a:t>Verification and Validation.</a:t>
            </a:r>
          </a:p>
          <a:p>
            <a:r>
              <a:rPr lang="en-IN" b="1" dirty="0"/>
              <a:t>To find the errors in the software.</a:t>
            </a:r>
          </a:p>
          <a:p>
            <a:r>
              <a:rPr lang="en-IN" b="1" dirty="0"/>
              <a:t>Verify all the aspects of the software.</a:t>
            </a:r>
          </a:p>
        </p:txBody>
      </p:sp>
    </p:spTree>
    <p:extLst>
      <p:ext uri="{BB962C8B-B14F-4D97-AF65-F5344CB8AC3E}">
        <p14:creationId xmlns:p14="http://schemas.microsoft.com/office/powerpoint/2010/main" val="142615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8797D-B12D-9F66-4EE9-ABC5A2112D20}"/>
              </a:ext>
            </a:extLst>
          </p:cNvPr>
          <p:cNvSpPr>
            <a:spLocks noGrp="1"/>
          </p:cNvSpPr>
          <p:nvPr>
            <p:ph type="title"/>
          </p:nvPr>
        </p:nvSpPr>
        <p:spPr>
          <a:xfrm>
            <a:off x="1371600" y="1371600"/>
            <a:ext cx="2705100" cy="4114800"/>
          </a:xfrm>
        </p:spPr>
        <p:txBody>
          <a:bodyPr anchor="ctr">
            <a:normAutofit/>
          </a:bodyPr>
          <a:lstStyle/>
          <a:p>
            <a:pPr algn="ctr"/>
            <a:r>
              <a:rPr lang="en-US" b="1">
                <a:solidFill>
                  <a:schemeClr val="bg2"/>
                </a:solidFill>
              </a:rPr>
              <a:t>error      failure      defect</a:t>
            </a:r>
            <a:endParaRPr lang="en-IN" b="1">
              <a:solidFill>
                <a:schemeClr val="bg2"/>
              </a:solidFill>
            </a:endParaRPr>
          </a:p>
        </p:txBody>
      </p:sp>
      <p:sp>
        <p:nvSpPr>
          <p:cNvPr id="30" name="Rectangle 2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78955672-9309-B1A4-B001-9B78326634E1}"/>
              </a:ext>
            </a:extLst>
          </p:cNvPr>
          <p:cNvSpPr>
            <a:spLocks noGrp="1"/>
          </p:cNvSpPr>
          <p:nvPr>
            <p:ph idx="1"/>
          </p:nvPr>
        </p:nvSpPr>
        <p:spPr>
          <a:xfrm>
            <a:off x="6096000" y="600740"/>
            <a:ext cx="5410200" cy="5667153"/>
          </a:xfrm>
        </p:spPr>
        <p:txBody>
          <a:bodyPr anchor="ctr">
            <a:normAutofit/>
          </a:bodyPr>
          <a:lstStyle/>
          <a:p>
            <a:r>
              <a:rPr lang="en-US" sz="2800" b="1" dirty="0"/>
              <a:t>Error:</a:t>
            </a:r>
            <a:r>
              <a:rPr lang="en-US" b="1" dirty="0"/>
              <a:t> </a:t>
            </a:r>
            <a:r>
              <a:rPr lang="en-US" dirty="0"/>
              <a:t>A mistake in the coding is called  “</a:t>
            </a:r>
            <a:r>
              <a:rPr lang="en-US" b="1" u="sng" dirty="0"/>
              <a:t>Error</a:t>
            </a:r>
            <a:r>
              <a:rPr lang="en-US" dirty="0"/>
              <a:t>”</a:t>
            </a:r>
          </a:p>
          <a:p>
            <a:pPr marL="0" indent="0">
              <a:buNone/>
            </a:pPr>
            <a:endParaRPr lang="en-US" u="sng" dirty="0"/>
          </a:p>
          <a:p>
            <a:r>
              <a:rPr lang="en-US" sz="2800" b="1" dirty="0"/>
              <a:t>Defect: </a:t>
            </a:r>
            <a:r>
              <a:rPr lang="en-US" dirty="0"/>
              <a:t>An Error found by tester is called “</a:t>
            </a:r>
            <a:r>
              <a:rPr lang="en-US" b="1" u="sng" dirty="0"/>
              <a:t>Defect</a:t>
            </a:r>
            <a:r>
              <a:rPr lang="en-US" dirty="0"/>
              <a:t>”</a:t>
            </a:r>
          </a:p>
          <a:p>
            <a:endParaRPr lang="en-US" dirty="0"/>
          </a:p>
          <a:p>
            <a:r>
              <a:rPr lang="en-US" sz="2800" b="1" dirty="0"/>
              <a:t>Failure: </a:t>
            </a:r>
            <a:r>
              <a:rPr lang="en-US" dirty="0"/>
              <a:t>The code does not meet the  requirements then it is called  “</a:t>
            </a:r>
            <a:r>
              <a:rPr lang="en-US" b="1" u="sng" dirty="0"/>
              <a:t>Failure</a:t>
            </a:r>
            <a:r>
              <a:rPr lang="en-US" dirty="0"/>
              <a:t>”</a:t>
            </a:r>
            <a:endParaRPr lang="en-IN" dirty="0"/>
          </a:p>
        </p:txBody>
      </p:sp>
    </p:spTree>
    <p:extLst>
      <p:ext uri="{BB962C8B-B14F-4D97-AF65-F5344CB8AC3E}">
        <p14:creationId xmlns:p14="http://schemas.microsoft.com/office/powerpoint/2010/main" val="247168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AA5A1-726C-F51F-13E6-6E0BF9E63208}"/>
              </a:ext>
            </a:extLst>
          </p:cNvPr>
          <p:cNvSpPr>
            <a:spLocks noGrp="1"/>
          </p:cNvSpPr>
          <p:nvPr>
            <p:ph type="title"/>
          </p:nvPr>
        </p:nvSpPr>
        <p:spPr>
          <a:xfrm>
            <a:off x="1288027" y="1010097"/>
            <a:ext cx="9570474" cy="612226"/>
          </a:xfrm>
        </p:spPr>
        <p:txBody>
          <a:bodyPr anchor="b">
            <a:normAutofit/>
          </a:bodyPr>
          <a:lstStyle/>
          <a:p>
            <a:pPr algn="ctr"/>
            <a:r>
              <a:rPr lang="en-US" b="1" u="sng" dirty="0">
                <a:solidFill>
                  <a:schemeClr val="accent3">
                    <a:lumMod val="50000"/>
                  </a:schemeClr>
                </a:solidFill>
              </a:rPr>
              <a:t>Causes of software defects</a:t>
            </a:r>
            <a:endParaRPr lang="en-IN" b="1" u="sng" dirty="0">
              <a:solidFill>
                <a:schemeClr val="accent3">
                  <a:lumMod val="50000"/>
                </a:schemeClr>
              </a:solidFill>
            </a:endParaRPr>
          </a:p>
        </p:txBody>
      </p:sp>
      <p:sp>
        <p:nvSpPr>
          <p:cNvPr id="3" name="Content Placeholder 2">
            <a:extLst>
              <a:ext uri="{FF2B5EF4-FFF2-40B4-BE49-F238E27FC236}">
                <a16:creationId xmlns:a16="http://schemas.microsoft.com/office/drawing/2014/main" id="{3A8B536F-383F-AE7D-D299-5C4928AB8BB1}"/>
              </a:ext>
            </a:extLst>
          </p:cNvPr>
          <p:cNvSpPr>
            <a:spLocks noGrp="1"/>
          </p:cNvSpPr>
          <p:nvPr>
            <p:ph idx="1"/>
          </p:nvPr>
        </p:nvSpPr>
        <p:spPr>
          <a:xfrm>
            <a:off x="4050890" y="1769805"/>
            <a:ext cx="6977831" cy="4078097"/>
          </a:xfrm>
        </p:spPr>
        <p:txBody>
          <a:bodyPr>
            <a:normAutofit/>
          </a:bodyPr>
          <a:lstStyle/>
          <a:p>
            <a:r>
              <a:rPr lang="en-US" b="1" dirty="0"/>
              <a:t>Defects in the code.</a:t>
            </a:r>
          </a:p>
          <a:p>
            <a:r>
              <a:rPr lang="en-US" b="1" dirty="0"/>
              <a:t>Insufficient Testing.</a:t>
            </a:r>
          </a:p>
          <a:p>
            <a:r>
              <a:rPr lang="en-US" b="1" dirty="0"/>
              <a:t>Incorrect Design.</a:t>
            </a:r>
          </a:p>
          <a:p>
            <a:r>
              <a:rPr lang="en-US" b="1" dirty="0"/>
              <a:t>Availability of poor tools.</a:t>
            </a:r>
          </a:p>
          <a:p>
            <a:r>
              <a:rPr lang="en-IN" b="1" dirty="0"/>
              <a:t>Lack of Software Skills.</a:t>
            </a:r>
          </a:p>
          <a:p>
            <a:r>
              <a:rPr lang="en-IN" b="1" dirty="0"/>
              <a:t>Communication problems.</a:t>
            </a:r>
          </a:p>
          <a:p>
            <a:r>
              <a:rPr lang="en-IN" b="1" dirty="0"/>
              <a:t>Third party tools also containing bugs.</a:t>
            </a:r>
          </a:p>
          <a:p>
            <a:r>
              <a:rPr lang="en-IN" b="1" dirty="0"/>
              <a:t>Last minute changes.</a:t>
            </a:r>
          </a:p>
          <a:p>
            <a:pPr marL="0" indent="0">
              <a:buNone/>
            </a:pPr>
            <a:endParaRPr lang="en-IN" dirty="0"/>
          </a:p>
        </p:txBody>
      </p:sp>
    </p:spTree>
    <p:extLst>
      <p:ext uri="{BB962C8B-B14F-4D97-AF65-F5344CB8AC3E}">
        <p14:creationId xmlns:p14="http://schemas.microsoft.com/office/powerpoint/2010/main" val="315799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8A01B-FE0A-9BAC-3635-6C4680D35871}"/>
              </a:ext>
            </a:extLst>
          </p:cNvPr>
          <p:cNvSpPr>
            <a:spLocks noGrp="1"/>
          </p:cNvSpPr>
          <p:nvPr>
            <p:ph type="title"/>
          </p:nvPr>
        </p:nvSpPr>
        <p:spPr>
          <a:xfrm>
            <a:off x="1219200" y="606057"/>
            <a:ext cx="9639301" cy="1399724"/>
          </a:xfrm>
        </p:spPr>
        <p:txBody>
          <a:bodyPr anchor="b">
            <a:normAutofit/>
          </a:bodyPr>
          <a:lstStyle/>
          <a:p>
            <a:pPr algn="ctr"/>
            <a:r>
              <a:rPr lang="en-US" b="1" u="sng" dirty="0">
                <a:solidFill>
                  <a:schemeClr val="accent3">
                    <a:lumMod val="50000"/>
                  </a:schemeClr>
                </a:solidFill>
              </a:rPr>
              <a:t>Cost of software defects</a:t>
            </a:r>
            <a:endParaRPr lang="en-IN" b="1" u="sng" dirty="0">
              <a:solidFill>
                <a:schemeClr val="accent3">
                  <a:lumMod val="50000"/>
                </a:schemeClr>
              </a:solidFill>
            </a:endParaRPr>
          </a:p>
        </p:txBody>
      </p:sp>
      <p:sp>
        <p:nvSpPr>
          <p:cNvPr id="3" name="Content Placeholder 2">
            <a:extLst>
              <a:ext uri="{FF2B5EF4-FFF2-40B4-BE49-F238E27FC236}">
                <a16:creationId xmlns:a16="http://schemas.microsoft.com/office/drawing/2014/main" id="{3C6FD361-74C8-ED6A-5483-CB500CEAA0E3}"/>
              </a:ext>
            </a:extLst>
          </p:cNvPr>
          <p:cNvSpPr>
            <a:spLocks noGrp="1"/>
          </p:cNvSpPr>
          <p:nvPr>
            <p:ph idx="1"/>
          </p:nvPr>
        </p:nvSpPr>
        <p:spPr>
          <a:xfrm>
            <a:off x="1371600" y="2222202"/>
            <a:ext cx="9486902" cy="3524697"/>
          </a:xfrm>
        </p:spPr>
        <p:txBody>
          <a:bodyPr>
            <a:normAutofit/>
          </a:bodyPr>
          <a:lstStyle/>
          <a:p>
            <a:pPr marL="0" indent="0">
              <a:buNone/>
            </a:pPr>
            <a:r>
              <a:rPr lang="en-US" b="1" dirty="0"/>
              <a:t>The cost of Software Defects can be measured by the impact of the defects and when we find them. When the defect or error is found in the design can be corrected and it can be re-issued. But if the error is not caught in the specifications and it is not found till the user acceptance then the cost to fix those  errors or defects will be too expensive.</a:t>
            </a:r>
          </a:p>
          <a:p>
            <a:pPr marL="0" indent="0">
              <a:buNone/>
            </a:pPr>
            <a:endParaRPr lang="en-US" b="1" dirty="0"/>
          </a:p>
          <a:p>
            <a:pPr marL="0" indent="0">
              <a:buNone/>
            </a:pPr>
            <a:r>
              <a:rPr lang="en-US" b="1" dirty="0"/>
              <a:t>If the error is made and the consequent defect is detected in the requirements phase then it is relatively cheap to fix it.</a:t>
            </a:r>
            <a:endParaRPr lang="en-IN" b="1" dirty="0"/>
          </a:p>
        </p:txBody>
      </p:sp>
    </p:spTree>
    <p:extLst>
      <p:ext uri="{BB962C8B-B14F-4D97-AF65-F5344CB8AC3E}">
        <p14:creationId xmlns:p14="http://schemas.microsoft.com/office/powerpoint/2010/main" val="29333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62679-FFEA-CEEE-1B01-DDE84DB4A953}"/>
              </a:ext>
            </a:extLst>
          </p:cNvPr>
          <p:cNvSpPr>
            <a:spLocks noGrp="1"/>
          </p:cNvSpPr>
          <p:nvPr>
            <p:ph type="title"/>
          </p:nvPr>
        </p:nvSpPr>
        <p:spPr>
          <a:xfrm>
            <a:off x="1371599" y="1010097"/>
            <a:ext cx="9486901" cy="770859"/>
          </a:xfrm>
        </p:spPr>
        <p:txBody>
          <a:bodyPr anchor="b">
            <a:normAutofit/>
          </a:bodyPr>
          <a:lstStyle/>
          <a:p>
            <a:pPr algn="ctr"/>
            <a:r>
              <a:rPr lang="en-US" b="1" u="sng" dirty="0">
                <a:solidFill>
                  <a:schemeClr val="accent4">
                    <a:lumMod val="50000"/>
                  </a:schemeClr>
                </a:solidFill>
              </a:rPr>
              <a:t>Software testing reveal</a:t>
            </a:r>
            <a:endParaRPr lang="en-IN" b="1" u="sng" dirty="0">
              <a:solidFill>
                <a:schemeClr val="accent4">
                  <a:lumMod val="50000"/>
                </a:schemeClr>
              </a:solidFill>
            </a:endParaRPr>
          </a:p>
        </p:txBody>
      </p:sp>
      <p:sp>
        <p:nvSpPr>
          <p:cNvPr id="3" name="Content Placeholder 2">
            <a:extLst>
              <a:ext uri="{FF2B5EF4-FFF2-40B4-BE49-F238E27FC236}">
                <a16:creationId xmlns:a16="http://schemas.microsoft.com/office/drawing/2014/main" id="{BDFEE891-D427-A585-BAFB-97E40F21E6D6}"/>
              </a:ext>
            </a:extLst>
          </p:cNvPr>
          <p:cNvSpPr>
            <a:spLocks noGrp="1"/>
          </p:cNvSpPr>
          <p:nvPr>
            <p:ph idx="1"/>
          </p:nvPr>
        </p:nvSpPr>
        <p:spPr>
          <a:xfrm>
            <a:off x="2156792" y="1977886"/>
            <a:ext cx="7961243" cy="1451113"/>
          </a:xfrm>
        </p:spPr>
        <p:txBody>
          <a:bodyPr>
            <a:normAutofit/>
          </a:bodyPr>
          <a:lstStyle/>
          <a:p>
            <a:pPr marL="0" indent="0">
              <a:buNone/>
            </a:pPr>
            <a:r>
              <a:rPr lang="en-US" b="1" dirty="0"/>
              <a:t>Software </a:t>
            </a:r>
            <a:r>
              <a:rPr lang="en-US" b="1"/>
              <a:t>testing reveal </a:t>
            </a:r>
            <a:r>
              <a:rPr lang="en-US" b="1" dirty="0"/>
              <a:t>is known as the review of the software and development of the software products  and comparing the differences.</a:t>
            </a:r>
            <a:endParaRPr lang="en-IN" b="1" dirty="0"/>
          </a:p>
        </p:txBody>
      </p:sp>
    </p:spTree>
    <p:extLst>
      <p:ext uri="{BB962C8B-B14F-4D97-AF65-F5344CB8AC3E}">
        <p14:creationId xmlns:p14="http://schemas.microsoft.com/office/powerpoint/2010/main" val="173250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CAFA129D-6AE0-4C17-930E-57CC5007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9DF48-0105-0755-9066-7AF959B601E9}"/>
              </a:ext>
            </a:extLst>
          </p:cNvPr>
          <p:cNvSpPr>
            <a:spLocks noGrp="1"/>
          </p:cNvSpPr>
          <p:nvPr>
            <p:ph type="title"/>
          </p:nvPr>
        </p:nvSpPr>
        <p:spPr>
          <a:xfrm>
            <a:off x="1371600" y="1371600"/>
            <a:ext cx="3390900" cy="4114800"/>
          </a:xfrm>
        </p:spPr>
        <p:txBody>
          <a:bodyPr anchor="ctr">
            <a:normAutofit/>
          </a:bodyPr>
          <a:lstStyle/>
          <a:p>
            <a:pPr algn="ctr"/>
            <a:r>
              <a:rPr lang="en-US" b="1" u="sng">
                <a:solidFill>
                  <a:schemeClr val="bg2"/>
                </a:solidFill>
              </a:rPr>
              <a:t>Importance of software testing</a:t>
            </a:r>
            <a:endParaRPr lang="en-IN" b="1" u="sng">
              <a:solidFill>
                <a:schemeClr val="bg2"/>
              </a:solidFill>
            </a:endParaRPr>
          </a:p>
        </p:txBody>
      </p:sp>
      <p:sp>
        <p:nvSpPr>
          <p:cNvPr id="27" name="Rectangle 20">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798"/>
            <a:ext cx="60960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C4990-FF4E-2341-F0B4-003D6D1A9F9A}"/>
              </a:ext>
            </a:extLst>
          </p:cNvPr>
          <p:cNvSpPr>
            <a:spLocks noGrp="1"/>
          </p:cNvSpPr>
          <p:nvPr>
            <p:ph idx="1"/>
          </p:nvPr>
        </p:nvSpPr>
        <p:spPr>
          <a:xfrm>
            <a:off x="5843752" y="1040524"/>
            <a:ext cx="5144997" cy="4600048"/>
          </a:xfrm>
        </p:spPr>
        <p:txBody>
          <a:bodyPr anchor="ctr">
            <a:normAutofit/>
          </a:bodyPr>
          <a:lstStyle/>
          <a:p>
            <a:r>
              <a:rPr lang="en-US" b="1" dirty="0"/>
              <a:t>Determine the quality of the software.</a:t>
            </a:r>
          </a:p>
          <a:p>
            <a:r>
              <a:rPr lang="en-US" b="1" dirty="0"/>
              <a:t>Used to BUG-Free code.</a:t>
            </a:r>
          </a:p>
          <a:p>
            <a:r>
              <a:rPr lang="en-US" b="1" dirty="0"/>
              <a:t>Determine Software Performance.</a:t>
            </a:r>
          </a:p>
          <a:p>
            <a:r>
              <a:rPr lang="en-US" b="1" dirty="0"/>
              <a:t>Avoid Additional Expenses.</a:t>
            </a:r>
          </a:p>
          <a:p>
            <a:r>
              <a:rPr lang="en-US" b="1" dirty="0"/>
              <a:t>Security.</a:t>
            </a:r>
          </a:p>
          <a:p>
            <a:r>
              <a:rPr lang="en-US" b="1" dirty="0"/>
              <a:t>Satisfaction of the customer.</a:t>
            </a:r>
          </a:p>
          <a:p>
            <a:r>
              <a:rPr lang="en-US" b="1" dirty="0"/>
              <a:t>Identifying the errors in the code.</a:t>
            </a:r>
          </a:p>
          <a:p>
            <a:pPr marL="0" indent="0">
              <a:buNone/>
            </a:pPr>
            <a:endParaRPr lang="en-US" dirty="0"/>
          </a:p>
        </p:txBody>
      </p:sp>
    </p:spTree>
    <p:extLst>
      <p:ext uri="{BB962C8B-B14F-4D97-AF65-F5344CB8AC3E}">
        <p14:creationId xmlns:p14="http://schemas.microsoft.com/office/powerpoint/2010/main" val="2300384817"/>
      </p:ext>
    </p:extLst>
  </p:cSld>
  <p:clrMapOvr>
    <a:masterClrMapping/>
  </p:clrMapOvr>
</p:sld>
</file>

<file path=ppt/theme/theme1.xml><?xml version="1.0" encoding="utf-8"?>
<a:theme xmlns:a="http://schemas.openxmlformats.org/drawingml/2006/main" name="ClassicFrameVTI">
  <a:themeElements>
    <a:clrScheme name="AnalogousFromDarkSeedRightStep">
      <a:dk1>
        <a:srgbClr val="000000"/>
      </a:dk1>
      <a:lt1>
        <a:srgbClr val="FFFFFF"/>
      </a:lt1>
      <a:dk2>
        <a:srgbClr val="29301B"/>
      </a:dk2>
      <a:lt2>
        <a:srgbClr val="F0F0F3"/>
      </a:lt2>
      <a:accent1>
        <a:srgbClr val="ABA343"/>
      </a:accent1>
      <a:accent2>
        <a:srgbClr val="85AB39"/>
      </a:accent2>
      <a:accent3>
        <a:srgbClr val="61B146"/>
      </a:accent3>
      <a:accent4>
        <a:srgbClr val="3BB14E"/>
      </a:accent4>
      <a:accent5>
        <a:srgbClr val="46B386"/>
      </a:accent5>
      <a:accent6>
        <a:srgbClr val="3BB1B1"/>
      </a:accent6>
      <a:hlink>
        <a:srgbClr val="C24990"/>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294</TotalTime>
  <Words>641</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vt:lpstr>
      <vt:lpstr>Gill Sans MT</vt:lpstr>
      <vt:lpstr>Goudy Old Style</vt:lpstr>
      <vt:lpstr>Lucida Grande</vt:lpstr>
      <vt:lpstr>Roboto</vt:lpstr>
      <vt:lpstr>ClassicFrameVTI</vt:lpstr>
      <vt:lpstr>SOFTWARE TESTING</vt:lpstr>
      <vt:lpstr>Introduction of softwARE TESTING</vt:lpstr>
      <vt:lpstr>DEFINITION OF Software testing</vt:lpstr>
      <vt:lpstr>Need of software testing</vt:lpstr>
      <vt:lpstr>error      failure      defect</vt:lpstr>
      <vt:lpstr>Causes of software defects</vt:lpstr>
      <vt:lpstr>Cost of software defects</vt:lpstr>
      <vt:lpstr>Software testing reveal</vt:lpstr>
      <vt:lpstr>Importance of software testing</vt:lpstr>
      <vt:lpstr>Importance of testing early in  Sdlc  phases</vt:lpstr>
      <vt:lpstr>Testing and Quality</vt:lpstr>
      <vt:lpstr>Quality perception</vt:lpstr>
      <vt:lpstr>Testing principles</vt:lpstr>
      <vt:lpstr>Economics of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Satya Sri Kandi</dc:creator>
  <cp:lastModifiedBy>Satya Sri Kandi</cp:lastModifiedBy>
  <cp:revision>1</cp:revision>
  <dcterms:created xsi:type="dcterms:W3CDTF">2022-06-27T07:24:45Z</dcterms:created>
  <dcterms:modified xsi:type="dcterms:W3CDTF">2022-06-27T12:19:34Z</dcterms:modified>
</cp:coreProperties>
</file>