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0A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ADE88-C71A-4637-8FA8-181A46B542DB}" v="24" dt="2022-07-05T11:19:05.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3741" autoAdjust="0"/>
  </p:normalViewPr>
  <p:slideViewPr>
    <p:cSldViewPr snapToGrid="0">
      <p:cViewPr>
        <p:scale>
          <a:sx n="65" d="100"/>
          <a:sy n="65" d="100"/>
        </p:scale>
        <p:origin x="72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laxmi Dhannana" userId="4f5b9bbc-f73c-4e7a-8428-8dc189589047" providerId="ADAL" clId="{554ADE88-C71A-4637-8FA8-181A46B542DB}"/>
    <pc:docChg chg="undo custSel modSld">
      <pc:chgData name="Bhulaxmi Dhannana" userId="4f5b9bbc-f73c-4e7a-8428-8dc189589047" providerId="ADAL" clId="{554ADE88-C71A-4637-8FA8-181A46B542DB}" dt="2022-07-05T11:19:05.952" v="59" actId="20577"/>
      <pc:docMkLst>
        <pc:docMk/>
      </pc:docMkLst>
      <pc:sldChg chg="modSp mod">
        <pc:chgData name="Bhulaxmi Dhannana" userId="4f5b9bbc-f73c-4e7a-8428-8dc189589047" providerId="ADAL" clId="{554ADE88-C71A-4637-8FA8-181A46B542DB}" dt="2022-07-05T08:12:38.835" v="18" actId="20577"/>
        <pc:sldMkLst>
          <pc:docMk/>
          <pc:sldMk cId="2617536725" sldId="260"/>
        </pc:sldMkLst>
        <pc:spChg chg="mod">
          <ac:chgData name="Bhulaxmi Dhannana" userId="4f5b9bbc-f73c-4e7a-8428-8dc189589047" providerId="ADAL" clId="{554ADE88-C71A-4637-8FA8-181A46B542DB}" dt="2022-07-05T08:11:40.149" v="8" actId="113"/>
          <ac:spMkLst>
            <pc:docMk/>
            <pc:sldMk cId="2617536725" sldId="260"/>
            <ac:spMk id="6" creationId="{66456ED3-88A9-3F86-4351-3B908A96EC15}"/>
          </ac:spMkLst>
        </pc:spChg>
        <pc:spChg chg="mod">
          <ac:chgData name="Bhulaxmi Dhannana" userId="4f5b9bbc-f73c-4e7a-8428-8dc189589047" providerId="ADAL" clId="{554ADE88-C71A-4637-8FA8-181A46B542DB}" dt="2022-07-05T08:12:38.835" v="18" actId="20577"/>
          <ac:spMkLst>
            <pc:docMk/>
            <pc:sldMk cId="2617536725" sldId="260"/>
            <ac:spMk id="8" creationId="{BCD1DAB3-D69A-08E4-88F1-86CB58B5027B}"/>
          </ac:spMkLst>
        </pc:spChg>
      </pc:sldChg>
      <pc:sldChg chg="modSp">
        <pc:chgData name="Bhulaxmi Dhannana" userId="4f5b9bbc-f73c-4e7a-8428-8dc189589047" providerId="ADAL" clId="{554ADE88-C71A-4637-8FA8-181A46B542DB}" dt="2022-07-05T11:19:05.952" v="59" actId="20577"/>
        <pc:sldMkLst>
          <pc:docMk/>
          <pc:sldMk cId="3786069818" sldId="261"/>
        </pc:sldMkLst>
        <pc:graphicFrameChg chg="mod">
          <ac:chgData name="Bhulaxmi Dhannana" userId="4f5b9bbc-f73c-4e7a-8428-8dc189589047" providerId="ADAL" clId="{554ADE88-C71A-4637-8FA8-181A46B542DB}" dt="2022-07-05T11:19:05.952" v="59" actId="20577"/>
          <ac:graphicFrameMkLst>
            <pc:docMk/>
            <pc:sldMk cId="3786069818" sldId="261"/>
            <ac:graphicFrameMk id="5" creationId="{88ED59D6-865E-61FF-0FE1-00E22F48CA4A}"/>
          </ac:graphicFrameMkLst>
        </pc:graphicFrameChg>
      </pc:sldChg>
      <pc:sldChg chg="modSp mod">
        <pc:chgData name="Bhulaxmi Dhannana" userId="4f5b9bbc-f73c-4e7a-8428-8dc189589047" providerId="ADAL" clId="{554ADE88-C71A-4637-8FA8-181A46B542DB}" dt="2022-07-05T09:51:55.444" v="35" actId="20577"/>
        <pc:sldMkLst>
          <pc:docMk/>
          <pc:sldMk cId="1626452504" sldId="263"/>
        </pc:sldMkLst>
        <pc:spChg chg="mod">
          <ac:chgData name="Bhulaxmi Dhannana" userId="4f5b9bbc-f73c-4e7a-8428-8dc189589047" providerId="ADAL" clId="{554ADE88-C71A-4637-8FA8-181A46B542DB}" dt="2022-07-05T08:13:23.062" v="27" actId="20577"/>
          <ac:spMkLst>
            <pc:docMk/>
            <pc:sldMk cId="1626452504" sldId="263"/>
            <ac:spMk id="3" creationId="{7A652260-B866-71B1-2695-70449C1336AB}"/>
          </ac:spMkLst>
        </pc:spChg>
        <pc:spChg chg="mod">
          <ac:chgData name="Bhulaxmi Dhannana" userId="4f5b9bbc-f73c-4e7a-8428-8dc189589047" providerId="ADAL" clId="{554ADE88-C71A-4637-8FA8-181A46B542DB}" dt="2022-07-05T09:51:55.444" v="35" actId="20577"/>
          <ac:spMkLst>
            <pc:docMk/>
            <pc:sldMk cId="1626452504" sldId="263"/>
            <ac:spMk id="6" creationId="{5AD2FCFE-C4A0-3613-5162-11EF207EA9C3}"/>
          </ac:spMkLst>
        </pc:spChg>
      </pc:sldChg>
      <pc:sldChg chg="addSp delSp modSp mod">
        <pc:chgData name="Bhulaxmi Dhannana" userId="4f5b9bbc-f73c-4e7a-8428-8dc189589047" providerId="ADAL" clId="{554ADE88-C71A-4637-8FA8-181A46B542DB}" dt="2022-07-05T08:17:50.829" v="30" actId="26606"/>
        <pc:sldMkLst>
          <pc:docMk/>
          <pc:sldMk cId="660984303" sldId="264"/>
        </pc:sldMkLst>
        <pc:spChg chg="mod">
          <ac:chgData name="Bhulaxmi Dhannana" userId="4f5b9bbc-f73c-4e7a-8428-8dc189589047" providerId="ADAL" clId="{554ADE88-C71A-4637-8FA8-181A46B542DB}" dt="2022-07-05T08:17:50.829" v="30" actId="26606"/>
          <ac:spMkLst>
            <pc:docMk/>
            <pc:sldMk cId="660984303" sldId="264"/>
            <ac:spMk id="7" creationId="{2CFFE69A-C500-DFCF-3FD3-F08DAD3611D1}"/>
          </ac:spMkLst>
        </pc:spChg>
        <pc:spChg chg="add del">
          <ac:chgData name="Bhulaxmi Dhannana" userId="4f5b9bbc-f73c-4e7a-8428-8dc189589047" providerId="ADAL" clId="{554ADE88-C71A-4637-8FA8-181A46B542DB}" dt="2022-07-05T08:17:50.829" v="30" actId="26606"/>
          <ac:spMkLst>
            <pc:docMk/>
            <pc:sldMk cId="660984303" sldId="264"/>
            <ac:spMk id="14" creationId="{7905BA41-EE6E-4F80-8636-447F22DD729A}"/>
          </ac:spMkLst>
        </pc:spChg>
        <pc:spChg chg="add del">
          <ac:chgData name="Bhulaxmi Dhannana" userId="4f5b9bbc-f73c-4e7a-8428-8dc189589047" providerId="ADAL" clId="{554ADE88-C71A-4637-8FA8-181A46B542DB}" dt="2022-07-05T08:17:50.829" v="30" actId="26606"/>
          <ac:spMkLst>
            <pc:docMk/>
            <pc:sldMk cId="660984303" sldId="264"/>
            <ac:spMk id="16" creationId="{CD7549B2-EE05-4558-8C64-AC46755F2B25}"/>
          </ac:spMkLst>
        </pc:spChg>
        <pc:spChg chg="add del">
          <ac:chgData name="Bhulaxmi Dhannana" userId="4f5b9bbc-f73c-4e7a-8428-8dc189589047" providerId="ADAL" clId="{554ADE88-C71A-4637-8FA8-181A46B542DB}" dt="2022-07-05T08:17:50.823" v="29" actId="26606"/>
          <ac:spMkLst>
            <pc:docMk/>
            <pc:sldMk cId="660984303" sldId="264"/>
            <ac:spMk id="21" creationId="{8555C5B3-193A-4749-9AFD-682E53CDDE8F}"/>
          </ac:spMkLst>
        </pc:spChg>
        <pc:spChg chg="add del">
          <ac:chgData name="Bhulaxmi Dhannana" userId="4f5b9bbc-f73c-4e7a-8428-8dc189589047" providerId="ADAL" clId="{554ADE88-C71A-4637-8FA8-181A46B542DB}" dt="2022-07-05T08:17:50.823" v="29" actId="26606"/>
          <ac:spMkLst>
            <pc:docMk/>
            <pc:sldMk cId="660984303" sldId="264"/>
            <ac:spMk id="23" creationId="{2EAE06A6-F76A-41C9-827A-C561B004485C}"/>
          </ac:spMkLst>
        </pc:spChg>
        <pc:spChg chg="add del">
          <ac:chgData name="Bhulaxmi Dhannana" userId="4f5b9bbc-f73c-4e7a-8428-8dc189589047" providerId="ADAL" clId="{554ADE88-C71A-4637-8FA8-181A46B542DB}" dt="2022-07-05T08:17:50.823" v="29" actId="26606"/>
          <ac:spMkLst>
            <pc:docMk/>
            <pc:sldMk cId="660984303" sldId="264"/>
            <ac:spMk id="25" creationId="{89F9D4E8-0639-444B-949B-9518585061AF}"/>
          </ac:spMkLst>
        </pc:spChg>
        <pc:spChg chg="add del">
          <ac:chgData name="Bhulaxmi Dhannana" userId="4f5b9bbc-f73c-4e7a-8428-8dc189589047" providerId="ADAL" clId="{554ADE88-C71A-4637-8FA8-181A46B542DB}" dt="2022-07-05T08:17:50.823" v="29" actId="26606"/>
          <ac:spMkLst>
            <pc:docMk/>
            <pc:sldMk cId="660984303" sldId="264"/>
            <ac:spMk id="27" creationId="{7E3DA7A2-ED70-4BBA-AB72-00AD461FA405}"/>
          </ac:spMkLst>
        </pc:spChg>
        <pc:spChg chg="add del">
          <ac:chgData name="Bhulaxmi Dhannana" userId="4f5b9bbc-f73c-4e7a-8428-8dc189589047" providerId="ADAL" clId="{554ADE88-C71A-4637-8FA8-181A46B542DB}" dt="2022-07-05T08:17:50.823" v="29" actId="26606"/>
          <ac:spMkLst>
            <pc:docMk/>
            <pc:sldMk cId="660984303" sldId="264"/>
            <ac:spMk id="29" creationId="{FC485432-3647-4218-B5D3-15D3FA222B13}"/>
          </ac:spMkLst>
        </pc:spChg>
        <pc:spChg chg="add del">
          <ac:chgData name="Bhulaxmi Dhannana" userId="4f5b9bbc-f73c-4e7a-8428-8dc189589047" providerId="ADAL" clId="{554ADE88-C71A-4637-8FA8-181A46B542DB}" dt="2022-07-05T08:17:50.823" v="29" actId="26606"/>
          <ac:spMkLst>
            <pc:docMk/>
            <pc:sldMk cId="660984303" sldId="264"/>
            <ac:spMk id="31" creationId="{F4AFDDCA-6ABA-4D23-8A5C-1BF0F4308148}"/>
          </ac:spMkLst>
        </pc:spChg>
        <pc:spChg chg="add">
          <ac:chgData name="Bhulaxmi Dhannana" userId="4f5b9bbc-f73c-4e7a-8428-8dc189589047" providerId="ADAL" clId="{554ADE88-C71A-4637-8FA8-181A46B542DB}" dt="2022-07-05T08:17:50.829" v="30" actId="26606"/>
          <ac:spMkLst>
            <pc:docMk/>
            <pc:sldMk cId="660984303" sldId="264"/>
            <ac:spMk id="33" creationId="{3E443FD7-A66B-4AA0-872D-B088B9BC5F17}"/>
          </ac:spMkLst>
        </pc:spChg>
        <pc:spChg chg="add">
          <ac:chgData name="Bhulaxmi Dhannana" userId="4f5b9bbc-f73c-4e7a-8428-8dc189589047" providerId="ADAL" clId="{554ADE88-C71A-4637-8FA8-181A46B542DB}" dt="2022-07-05T08:17:50.829" v="30" actId="26606"/>
          <ac:spMkLst>
            <pc:docMk/>
            <pc:sldMk cId="660984303" sldId="264"/>
            <ac:spMk id="34" creationId="{C04BE0EF-3561-49B4-9A29-F283168A91C7}"/>
          </ac:spMkLst>
        </pc:spChg>
        <pc:picChg chg="mod">
          <ac:chgData name="Bhulaxmi Dhannana" userId="4f5b9bbc-f73c-4e7a-8428-8dc189589047" providerId="ADAL" clId="{554ADE88-C71A-4637-8FA8-181A46B542DB}" dt="2022-07-05T08:17:50.829" v="30" actId="26606"/>
          <ac:picMkLst>
            <pc:docMk/>
            <pc:sldMk cId="660984303" sldId="264"/>
            <ac:picMk id="11" creationId="{BF57E8D8-2F46-B58E-94DD-6EAC0BC9976A}"/>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www.simplilearn.com/agile-project-management-article"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simplilearn.com/agile-project-management-articl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E5A29-F89B-4B3C-B3E9-F823B613873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12D6C7F-A14C-45F4-A596-0C50F388CA4A}">
      <dgm:prSet/>
      <dgm:spPr/>
      <dgm:t>
        <a:bodyPr/>
        <a:lstStyle/>
        <a:p>
          <a:r>
            <a:rPr lang="en-US" b="0" i="0" dirty="0"/>
            <a:t>Extreme programming Principles:</a:t>
          </a:r>
          <a:endParaRPr lang="en-US" dirty="0"/>
        </a:p>
      </dgm:t>
    </dgm:pt>
    <dgm:pt modelId="{4E479E99-3009-4979-8C37-877A4657FE92}" type="parTrans" cxnId="{290D5917-E0AC-41DA-B02A-45F39D13518C}">
      <dgm:prSet/>
      <dgm:spPr/>
      <dgm:t>
        <a:bodyPr/>
        <a:lstStyle/>
        <a:p>
          <a:endParaRPr lang="en-US"/>
        </a:p>
      </dgm:t>
    </dgm:pt>
    <dgm:pt modelId="{A8DA851C-E98B-4DA3-A00C-2839E4F306E4}" type="sibTrans" cxnId="{290D5917-E0AC-41DA-B02A-45F39D13518C}">
      <dgm:prSet/>
      <dgm:spPr/>
      <dgm:t>
        <a:bodyPr/>
        <a:lstStyle/>
        <a:p>
          <a:endParaRPr lang="en-US"/>
        </a:p>
      </dgm:t>
    </dgm:pt>
    <dgm:pt modelId="{EE2C27C7-3D31-4C92-AA3B-03C506C01909}">
      <dgm:prSet/>
      <dgm:spPr/>
      <dgm:t>
        <a:bodyPr/>
        <a:lstStyle/>
        <a:p>
          <a:r>
            <a:rPr lang="en-US" b="0" i="0"/>
            <a:t>The modeling embraces 11 core</a:t>
          </a:r>
          <a:r>
            <a:rPr lang="en-US" b="0" i="0">
              <a:hlinkClick xmlns:r="http://schemas.openxmlformats.org/officeDocument/2006/relationships" r:id="rId1"/>
            </a:rPr>
            <a:t> principles</a:t>
          </a:r>
          <a:r>
            <a:rPr lang="en-US" b="0" i="0"/>
            <a:t>. You will notice many of the principles reference the five values we previously discussed.</a:t>
          </a:r>
          <a:endParaRPr lang="en-US"/>
        </a:p>
      </dgm:t>
    </dgm:pt>
    <dgm:pt modelId="{BC9E3BF2-B11A-4209-AD91-3600B82B1019}" type="parTrans" cxnId="{86F34A9D-D9E6-489C-BEF5-51493B3B1F5F}">
      <dgm:prSet/>
      <dgm:spPr/>
      <dgm:t>
        <a:bodyPr/>
        <a:lstStyle/>
        <a:p>
          <a:endParaRPr lang="en-US"/>
        </a:p>
      </dgm:t>
    </dgm:pt>
    <dgm:pt modelId="{57DEB1FE-4303-4EBF-97D8-E6E633E6EE58}" type="sibTrans" cxnId="{86F34A9D-D9E6-489C-BEF5-51493B3B1F5F}">
      <dgm:prSet/>
      <dgm:spPr/>
      <dgm:t>
        <a:bodyPr/>
        <a:lstStyle/>
        <a:p>
          <a:endParaRPr lang="en-US"/>
        </a:p>
      </dgm:t>
    </dgm:pt>
    <dgm:pt modelId="{918C1A3D-2F0D-4640-BAB8-5B57EC3F9CDA}">
      <dgm:prSet/>
      <dgm:spPr/>
      <dgm:t>
        <a:bodyPr/>
        <a:lstStyle/>
        <a:p>
          <a:r>
            <a:rPr lang="en-US" b="0" i="1" u="sng" dirty="0"/>
            <a:t>Rapid feed back:</a:t>
          </a:r>
          <a:r>
            <a:rPr lang="en-US" b="0" i="0" dirty="0"/>
            <a:t>    Receiving timely feedback on the model closes the model’s loop of understanding. </a:t>
          </a:r>
          <a:endParaRPr lang="en-US" dirty="0"/>
        </a:p>
      </dgm:t>
    </dgm:pt>
    <dgm:pt modelId="{4671CA40-B5D9-4042-8F1F-8E03CFC3D5E9}" type="parTrans" cxnId="{39D2F9EE-B811-44DA-80BB-08190760C5D5}">
      <dgm:prSet/>
      <dgm:spPr/>
      <dgm:t>
        <a:bodyPr/>
        <a:lstStyle/>
        <a:p>
          <a:endParaRPr lang="en-US"/>
        </a:p>
      </dgm:t>
    </dgm:pt>
    <dgm:pt modelId="{AA7DD01B-F783-4A76-9E82-BF24D29B7E45}" type="sibTrans" cxnId="{39D2F9EE-B811-44DA-80BB-08190760C5D5}">
      <dgm:prSet/>
      <dgm:spPr/>
      <dgm:t>
        <a:bodyPr/>
        <a:lstStyle/>
        <a:p>
          <a:endParaRPr lang="en-US"/>
        </a:p>
      </dgm:t>
    </dgm:pt>
    <dgm:pt modelId="{0D13FBBC-22F6-4CDA-B1E0-947469A6670D}">
      <dgm:prSet/>
      <dgm:spPr/>
      <dgm:t>
        <a:bodyPr/>
        <a:lstStyle/>
        <a:p>
          <a:r>
            <a:rPr lang="en-US" i="1" u="sng" dirty="0"/>
            <a:t>Adopt simplicity:      </a:t>
          </a:r>
          <a:r>
            <a:rPr lang="en-US" b="0" i="0" dirty="0"/>
            <a:t>Keep the models as straightforward and uncomplicated as possible, and believe the simplest solution is also the best solution. </a:t>
          </a:r>
          <a:endParaRPr lang="en-US" dirty="0"/>
        </a:p>
      </dgm:t>
    </dgm:pt>
    <dgm:pt modelId="{74450E21-6B6C-497A-8FB7-2C143C07CB70}" type="parTrans" cxnId="{E34BD663-0EA4-4D3E-BA02-2854B15CB074}">
      <dgm:prSet/>
      <dgm:spPr/>
      <dgm:t>
        <a:bodyPr/>
        <a:lstStyle/>
        <a:p>
          <a:endParaRPr lang="en-US"/>
        </a:p>
      </dgm:t>
    </dgm:pt>
    <dgm:pt modelId="{C46021BE-2EDF-492F-B1AF-7AA94A3C0F14}" type="sibTrans" cxnId="{E34BD663-0EA4-4D3E-BA02-2854B15CB074}">
      <dgm:prSet/>
      <dgm:spPr/>
      <dgm:t>
        <a:bodyPr/>
        <a:lstStyle/>
        <a:p>
          <a:endParaRPr lang="en-US"/>
        </a:p>
      </dgm:t>
    </dgm:pt>
    <dgm:pt modelId="{FACFB849-3F9E-4AEC-8D0B-0425F62A04F5}">
      <dgm:prSet/>
      <dgm:spPr/>
      <dgm:t>
        <a:bodyPr/>
        <a:lstStyle/>
        <a:p>
          <a:r>
            <a:rPr lang="en-IN" i="1" u="sng"/>
            <a:t>Incremental Change:    </a:t>
          </a:r>
          <a:r>
            <a:rPr lang="en-US" b="0" i="0"/>
            <a:t>t’s rare for a model to be complete on the first try. Models evolve as the project grows and develops.</a:t>
          </a:r>
          <a:endParaRPr lang="en-US"/>
        </a:p>
      </dgm:t>
    </dgm:pt>
    <dgm:pt modelId="{0DED2664-9DE1-4864-88BE-7CA52AD51425}" type="parTrans" cxnId="{1A08CBC5-E45B-4779-ADE6-56E485163AB8}">
      <dgm:prSet/>
      <dgm:spPr/>
      <dgm:t>
        <a:bodyPr/>
        <a:lstStyle/>
        <a:p>
          <a:endParaRPr lang="en-US"/>
        </a:p>
      </dgm:t>
    </dgm:pt>
    <dgm:pt modelId="{54B9D27B-9549-4EE5-BDB2-27F63BE983C9}" type="sibTrans" cxnId="{1A08CBC5-E45B-4779-ADE6-56E485163AB8}">
      <dgm:prSet/>
      <dgm:spPr/>
      <dgm:t>
        <a:bodyPr/>
        <a:lstStyle/>
        <a:p>
          <a:endParaRPr lang="en-US"/>
        </a:p>
      </dgm:t>
    </dgm:pt>
    <dgm:pt modelId="{3A0E3761-6733-425A-A040-09E550DEF3C3}">
      <dgm:prSet/>
      <dgm:spPr/>
      <dgm:t>
        <a:bodyPr/>
        <a:lstStyle/>
        <a:p>
          <a:r>
            <a:rPr lang="en-IN" b="0" i="1" u="sng" dirty="0"/>
            <a:t>Embrace Change:     </a:t>
          </a:r>
          <a:r>
            <a:rPr lang="en-US" b="0" i="0" dirty="0"/>
            <a:t>The more your understanding of a project grows, the more likely it will change.</a:t>
          </a:r>
          <a:endParaRPr lang="en-US" dirty="0"/>
        </a:p>
      </dgm:t>
    </dgm:pt>
    <dgm:pt modelId="{42C0AD43-9E9A-4A02-A750-100ECB2C347A}" type="parTrans" cxnId="{0AFC4759-49AF-47D7-84FA-BDD7B85C1DD6}">
      <dgm:prSet/>
      <dgm:spPr/>
      <dgm:t>
        <a:bodyPr/>
        <a:lstStyle/>
        <a:p>
          <a:endParaRPr lang="en-US"/>
        </a:p>
      </dgm:t>
    </dgm:pt>
    <dgm:pt modelId="{14D685C0-B79C-460B-8076-A736F59DE58C}" type="sibTrans" cxnId="{0AFC4759-49AF-47D7-84FA-BDD7B85C1DD6}">
      <dgm:prSet/>
      <dgm:spPr/>
      <dgm:t>
        <a:bodyPr/>
        <a:lstStyle/>
        <a:p>
          <a:endParaRPr lang="en-US"/>
        </a:p>
      </dgm:t>
    </dgm:pt>
    <dgm:pt modelId="{FBB65E29-B721-4ED1-81E5-1C57681A27A7}">
      <dgm:prSet/>
      <dgm:spPr/>
      <dgm:t>
        <a:bodyPr/>
        <a:lstStyle/>
        <a:p>
          <a:r>
            <a:rPr lang="en-IN" b="0" i="1" u="sng" dirty="0"/>
            <a:t>Produce Quality Work:      </a:t>
          </a:r>
          <a:r>
            <a:rPr lang="en-US" b="0" i="0" dirty="0"/>
            <a:t>Nobody wants careless, rushed work . the  developers here to produce a quality product.</a:t>
          </a:r>
          <a:endParaRPr lang="en-US" dirty="0"/>
        </a:p>
      </dgm:t>
    </dgm:pt>
    <dgm:pt modelId="{C460EE9D-7C00-45E2-8B0C-B38C42A9F2FE}" type="parTrans" cxnId="{41ACC2A9-05F3-4798-8285-10AB120B8F0B}">
      <dgm:prSet/>
      <dgm:spPr/>
      <dgm:t>
        <a:bodyPr/>
        <a:lstStyle/>
        <a:p>
          <a:endParaRPr lang="en-US"/>
        </a:p>
      </dgm:t>
    </dgm:pt>
    <dgm:pt modelId="{6E200E25-295E-4F14-9066-5AD82F56F89B}" type="sibTrans" cxnId="{41ACC2A9-05F3-4798-8285-10AB120B8F0B}">
      <dgm:prSet/>
      <dgm:spPr/>
      <dgm:t>
        <a:bodyPr/>
        <a:lstStyle/>
        <a:p>
          <a:endParaRPr lang="en-US"/>
        </a:p>
      </dgm:t>
    </dgm:pt>
    <dgm:pt modelId="{05A9D830-DE67-4F33-8283-2B694ED8907B}" type="pres">
      <dgm:prSet presAssocID="{96FE5A29-F89B-4B3C-B3E9-F823B613873F}" presName="linear" presStyleCnt="0">
        <dgm:presLayoutVars>
          <dgm:animLvl val="lvl"/>
          <dgm:resizeHandles val="exact"/>
        </dgm:presLayoutVars>
      </dgm:prSet>
      <dgm:spPr/>
    </dgm:pt>
    <dgm:pt modelId="{5516091E-70E4-48C8-93C6-B1FF6F9B093E}" type="pres">
      <dgm:prSet presAssocID="{B12D6C7F-A14C-45F4-A596-0C50F388CA4A}" presName="parentText" presStyleLbl="node1" presStyleIdx="0" presStyleCnt="7">
        <dgm:presLayoutVars>
          <dgm:chMax val="0"/>
          <dgm:bulletEnabled val="1"/>
        </dgm:presLayoutVars>
      </dgm:prSet>
      <dgm:spPr/>
    </dgm:pt>
    <dgm:pt modelId="{99F43CF7-0402-4A15-B291-A5D5A31F0C77}" type="pres">
      <dgm:prSet presAssocID="{A8DA851C-E98B-4DA3-A00C-2839E4F306E4}" presName="spacer" presStyleCnt="0"/>
      <dgm:spPr/>
    </dgm:pt>
    <dgm:pt modelId="{A1DAC9D7-12CC-477A-BEC4-EFFD4E17247F}" type="pres">
      <dgm:prSet presAssocID="{EE2C27C7-3D31-4C92-AA3B-03C506C01909}" presName="parentText" presStyleLbl="node1" presStyleIdx="1" presStyleCnt="7">
        <dgm:presLayoutVars>
          <dgm:chMax val="0"/>
          <dgm:bulletEnabled val="1"/>
        </dgm:presLayoutVars>
      </dgm:prSet>
      <dgm:spPr/>
    </dgm:pt>
    <dgm:pt modelId="{3CEFE43D-A7CF-427E-B496-2AA43B2C6754}" type="pres">
      <dgm:prSet presAssocID="{57DEB1FE-4303-4EBF-97D8-E6E633E6EE58}" presName="spacer" presStyleCnt="0"/>
      <dgm:spPr/>
    </dgm:pt>
    <dgm:pt modelId="{3E0057DB-CE7F-4785-A6B9-393EAC6B47DD}" type="pres">
      <dgm:prSet presAssocID="{918C1A3D-2F0D-4640-BAB8-5B57EC3F9CDA}" presName="parentText" presStyleLbl="node1" presStyleIdx="2" presStyleCnt="7">
        <dgm:presLayoutVars>
          <dgm:chMax val="0"/>
          <dgm:bulletEnabled val="1"/>
        </dgm:presLayoutVars>
      </dgm:prSet>
      <dgm:spPr/>
    </dgm:pt>
    <dgm:pt modelId="{18E7DF0D-54C4-4C8E-AFB8-C80661444B5F}" type="pres">
      <dgm:prSet presAssocID="{AA7DD01B-F783-4A76-9E82-BF24D29B7E45}" presName="spacer" presStyleCnt="0"/>
      <dgm:spPr/>
    </dgm:pt>
    <dgm:pt modelId="{9D9CA44E-89C7-4A23-8B02-918E83D67B2C}" type="pres">
      <dgm:prSet presAssocID="{0D13FBBC-22F6-4CDA-B1E0-947469A6670D}" presName="parentText" presStyleLbl="node1" presStyleIdx="3" presStyleCnt="7">
        <dgm:presLayoutVars>
          <dgm:chMax val="0"/>
          <dgm:bulletEnabled val="1"/>
        </dgm:presLayoutVars>
      </dgm:prSet>
      <dgm:spPr/>
    </dgm:pt>
    <dgm:pt modelId="{8C277CF2-0110-4837-AF89-5090877F3B0D}" type="pres">
      <dgm:prSet presAssocID="{C46021BE-2EDF-492F-B1AF-7AA94A3C0F14}" presName="spacer" presStyleCnt="0"/>
      <dgm:spPr/>
    </dgm:pt>
    <dgm:pt modelId="{96376C67-7CCA-4DA8-89C1-9AAC9583863F}" type="pres">
      <dgm:prSet presAssocID="{FACFB849-3F9E-4AEC-8D0B-0425F62A04F5}" presName="parentText" presStyleLbl="node1" presStyleIdx="4" presStyleCnt="7">
        <dgm:presLayoutVars>
          <dgm:chMax val="0"/>
          <dgm:bulletEnabled val="1"/>
        </dgm:presLayoutVars>
      </dgm:prSet>
      <dgm:spPr/>
    </dgm:pt>
    <dgm:pt modelId="{FAC8F42F-665E-4950-8F8C-2F4BF542E822}" type="pres">
      <dgm:prSet presAssocID="{54B9D27B-9549-4EE5-BDB2-27F63BE983C9}" presName="spacer" presStyleCnt="0"/>
      <dgm:spPr/>
    </dgm:pt>
    <dgm:pt modelId="{B2143219-CCF6-471B-84C6-516F5A7A6529}" type="pres">
      <dgm:prSet presAssocID="{3A0E3761-6733-425A-A040-09E550DEF3C3}" presName="parentText" presStyleLbl="node1" presStyleIdx="5" presStyleCnt="7">
        <dgm:presLayoutVars>
          <dgm:chMax val="0"/>
          <dgm:bulletEnabled val="1"/>
        </dgm:presLayoutVars>
      </dgm:prSet>
      <dgm:spPr/>
    </dgm:pt>
    <dgm:pt modelId="{43FC9C36-B45B-4B08-9F8C-F705646C9A77}" type="pres">
      <dgm:prSet presAssocID="{14D685C0-B79C-460B-8076-A736F59DE58C}" presName="spacer" presStyleCnt="0"/>
      <dgm:spPr/>
    </dgm:pt>
    <dgm:pt modelId="{5339677B-8FEA-464D-8466-59135E3068FC}" type="pres">
      <dgm:prSet presAssocID="{FBB65E29-B721-4ED1-81E5-1C57681A27A7}" presName="parentText" presStyleLbl="node1" presStyleIdx="6" presStyleCnt="7">
        <dgm:presLayoutVars>
          <dgm:chMax val="0"/>
          <dgm:bulletEnabled val="1"/>
        </dgm:presLayoutVars>
      </dgm:prSet>
      <dgm:spPr/>
    </dgm:pt>
  </dgm:ptLst>
  <dgm:cxnLst>
    <dgm:cxn modelId="{EBDC9413-67A8-420C-B704-A55ADC4A501A}" type="presOf" srcId="{EE2C27C7-3D31-4C92-AA3B-03C506C01909}" destId="{A1DAC9D7-12CC-477A-BEC4-EFFD4E17247F}" srcOrd="0" destOrd="0" presId="urn:microsoft.com/office/officeart/2005/8/layout/vList2"/>
    <dgm:cxn modelId="{290D5917-E0AC-41DA-B02A-45F39D13518C}" srcId="{96FE5A29-F89B-4B3C-B3E9-F823B613873F}" destId="{B12D6C7F-A14C-45F4-A596-0C50F388CA4A}" srcOrd="0" destOrd="0" parTransId="{4E479E99-3009-4979-8C37-877A4657FE92}" sibTransId="{A8DA851C-E98B-4DA3-A00C-2839E4F306E4}"/>
    <dgm:cxn modelId="{B63F771A-D7CF-4B0C-9554-3AB0DED7E81F}" type="presOf" srcId="{3A0E3761-6733-425A-A040-09E550DEF3C3}" destId="{B2143219-CCF6-471B-84C6-516F5A7A6529}" srcOrd="0" destOrd="0" presId="urn:microsoft.com/office/officeart/2005/8/layout/vList2"/>
    <dgm:cxn modelId="{E34BD663-0EA4-4D3E-BA02-2854B15CB074}" srcId="{96FE5A29-F89B-4B3C-B3E9-F823B613873F}" destId="{0D13FBBC-22F6-4CDA-B1E0-947469A6670D}" srcOrd="3" destOrd="0" parTransId="{74450E21-6B6C-497A-8FB7-2C143C07CB70}" sibTransId="{C46021BE-2EDF-492F-B1AF-7AA94A3C0F14}"/>
    <dgm:cxn modelId="{85C7816B-4205-4116-9784-3B073C137992}" type="presOf" srcId="{FBB65E29-B721-4ED1-81E5-1C57681A27A7}" destId="{5339677B-8FEA-464D-8466-59135E3068FC}" srcOrd="0" destOrd="0" presId="urn:microsoft.com/office/officeart/2005/8/layout/vList2"/>
    <dgm:cxn modelId="{0AFC4759-49AF-47D7-84FA-BDD7B85C1DD6}" srcId="{96FE5A29-F89B-4B3C-B3E9-F823B613873F}" destId="{3A0E3761-6733-425A-A040-09E550DEF3C3}" srcOrd="5" destOrd="0" parTransId="{42C0AD43-9E9A-4A02-A750-100ECB2C347A}" sibTransId="{14D685C0-B79C-460B-8076-A736F59DE58C}"/>
    <dgm:cxn modelId="{B5DBE979-EDCE-4EC7-98A0-4684A72AC0D7}" type="presOf" srcId="{918C1A3D-2F0D-4640-BAB8-5B57EC3F9CDA}" destId="{3E0057DB-CE7F-4785-A6B9-393EAC6B47DD}" srcOrd="0" destOrd="0" presId="urn:microsoft.com/office/officeart/2005/8/layout/vList2"/>
    <dgm:cxn modelId="{72DAD493-5592-4567-956E-3F3AADD88388}" type="presOf" srcId="{FACFB849-3F9E-4AEC-8D0B-0425F62A04F5}" destId="{96376C67-7CCA-4DA8-89C1-9AAC9583863F}" srcOrd="0" destOrd="0" presId="urn:microsoft.com/office/officeart/2005/8/layout/vList2"/>
    <dgm:cxn modelId="{86F34A9D-D9E6-489C-BEF5-51493B3B1F5F}" srcId="{96FE5A29-F89B-4B3C-B3E9-F823B613873F}" destId="{EE2C27C7-3D31-4C92-AA3B-03C506C01909}" srcOrd="1" destOrd="0" parTransId="{BC9E3BF2-B11A-4209-AD91-3600B82B1019}" sibTransId="{57DEB1FE-4303-4EBF-97D8-E6E633E6EE58}"/>
    <dgm:cxn modelId="{42E8F1A7-6418-4D18-9B75-1EDF2C2CEB8A}" type="presOf" srcId="{B12D6C7F-A14C-45F4-A596-0C50F388CA4A}" destId="{5516091E-70E4-48C8-93C6-B1FF6F9B093E}" srcOrd="0" destOrd="0" presId="urn:microsoft.com/office/officeart/2005/8/layout/vList2"/>
    <dgm:cxn modelId="{41ACC2A9-05F3-4798-8285-10AB120B8F0B}" srcId="{96FE5A29-F89B-4B3C-B3E9-F823B613873F}" destId="{FBB65E29-B721-4ED1-81E5-1C57681A27A7}" srcOrd="6" destOrd="0" parTransId="{C460EE9D-7C00-45E2-8B0C-B38C42A9F2FE}" sibTransId="{6E200E25-295E-4F14-9066-5AD82F56F89B}"/>
    <dgm:cxn modelId="{E87A09B0-3241-488F-965C-83A473173B5D}" type="presOf" srcId="{96FE5A29-F89B-4B3C-B3E9-F823B613873F}" destId="{05A9D830-DE67-4F33-8283-2B694ED8907B}" srcOrd="0" destOrd="0" presId="urn:microsoft.com/office/officeart/2005/8/layout/vList2"/>
    <dgm:cxn modelId="{1A08CBC5-E45B-4779-ADE6-56E485163AB8}" srcId="{96FE5A29-F89B-4B3C-B3E9-F823B613873F}" destId="{FACFB849-3F9E-4AEC-8D0B-0425F62A04F5}" srcOrd="4" destOrd="0" parTransId="{0DED2664-9DE1-4864-88BE-7CA52AD51425}" sibTransId="{54B9D27B-9549-4EE5-BDB2-27F63BE983C9}"/>
    <dgm:cxn modelId="{5D1EFEC9-6023-4121-8B62-A356980416B8}" type="presOf" srcId="{0D13FBBC-22F6-4CDA-B1E0-947469A6670D}" destId="{9D9CA44E-89C7-4A23-8B02-918E83D67B2C}" srcOrd="0" destOrd="0" presId="urn:microsoft.com/office/officeart/2005/8/layout/vList2"/>
    <dgm:cxn modelId="{39D2F9EE-B811-44DA-80BB-08190760C5D5}" srcId="{96FE5A29-F89B-4B3C-B3E9-F823B613873F}" destId="{918C1A3D-2F0D-4640-BAB8-5B57EC3F9CDA}" srcOrd="2" destOrd="0" parTransId="{4671CA40-B5D9-4042-8F1F-8E03CFC3D5E9}" sibTransId="{AA7DD01B-F783-4A76-9E82-BF24D29B7E45}"/>
    <dgm:cxn modelId="{EDBF5CCA-F059-4D66-A4DB-F0156EB7C45C}" type="presParOf" srcId="{05A9D830-DE67-4F33-8283-2B694ED8907B}" destId="{5516091E-70E4-48C8-93C6-B1FF6F9B093E}" srcOrd="0" destOrd="0" presId="urn:microsoft.com/office/officeart/2005/8/layout/vList2"/>
    <dgm:cxn modelId="{2F12F024-A0D5-4104-B790-C6727B693A20}" type="presParOf" srcId="{05A9D830-DE67-4F33-8283-2B694ED8907B}" destId="{99F43CF7-0402-4A15-B291-A5D5A31F0C77}" srcOrd="1" destOrd="0" presId="urn:microsoft.com/office/officeart/2005/8/layout/vList2"/>
    <dgm:cxn modelId="{C2FC0F34-D035-4E8B-A976-84FD3ACA1EE4}" type="presParOf" srcId="{05A9D830-DE67-4F33-8283-2B694ED8907B}" destId="{A1DAC9D7-12CC-477A-BEC4-EFFD4E17247F}" srcOrd="2" destOrd="0" presId="urn:microsoft.com/office/officeart/2005/8/layout/vList2"/>
    <dgm:cxn modelId="{563B5491-0057-46E8-9D81-11E8BB60B662}" type="presParOf" srcId="{05A9D830-DE67-4F33-8283-2B694ED8907B}" destId="{3CEFE43D-A7CF-427E-B496-2AA43B2C6754}" srcOrd="3" destOrd="0" presId="urn:microsoft.com/office/officeart/2005/8/layout/vList2"/>
    <dgm:cxn modelId="{21D90BFC-1BC4-4D2B-86FF-55FF8BCC9158}" type="presParOf" srcId="{05A9D830-DE67-4F33-8283-2B694ED8907B}" destId="{3E0057DB-CE7F-4785-A6B9-393EAC6B47DD}" srcOrd="4" destOrd="0" presId="urn:microsoft.com/office/officeart/2005/8/layout/vList2"/>
    <dgm:cxn modelId="{8EBE2683-799C-4800-8A28-33307FDA736B}" type="presParOf" srcId="{05A9D830-DE67-4F33-8283-2B694ED8907B}" destId="{18E7DF0D-54C4-4C8E-AFB8-C80661444B5F}" srcOrd="5" destOrd="0" presId="urn:microsoft.com/office/officeart/2005/8/layout/vList2"/>
    <dgm:cxn modelId="{D0B0BD0C-463F-4998-897E-3938ABC45778}" type="presParOf" srcId="{05A9D830-DE67-4F33-8283-2B694ED8907B}" destId="{9D9CA44E-89C7-4A23-8B02-918E83D67B2C}" srcOrd="6" destOrd="0" presId="urn:microsoft.com/office/officeart/2005/8/layout/vList2"/>
    <dgm:cxn modelId="{9C619A39-377D-429C-9075-60529F7058A5}" type="presParOf" srcId="{05A9D830-DE67-4F33-8283-2B694ED8907B}" destId="{8C277CF2-0110-4837-AF89-5090877F3B0D}" srcOrd="7" destOrd="0" presId="urn:microsoft.com/office/officeart/2005/8/layout/vList2"/>
    <dgm:cxn modelId="{00A4C3CE-DD39-4F9A-B63B-C6B6E7871CB3}" type="presParOf" srcId="{05A9D830-DE67-4F33-8283-2B694ED8907B}" destId="{96376C67-7CCA-4DA8-89C1-9AAC9583863F}" srcOrd="8" destOrd="0" presId="urn:microsoft.com/office/officeart/2005/8/layout/vList2"/>
    <dgm:cxn modelId="{5F6061E8-4731-4522-A208-838E2E8A5F50}" type="presParOf" srcId="{05A9D830-DE67-4F33-8283-2B694ED8907B}" destId="{FAC8F42F-665E-4950-8F8C-2F4BF542E822}" srcOrd="9" destOrd="0" presId="urn:microsoft.com/office/officeart/2005/8/layout/vList2"/>
    <dgm:cxn modelId="{0BA08B97-EB00-4843-BCC2-5797E36FDA46}" type="presParOf" srcId="{05A9D830-DE67-4F33-8283-2B694ED8907B}" destId="{B2143219-CCF6-471B-84C6-516F5A7A6529}" srcOrd="10" destOrd="0" presId="urn:microsoft.com/office/officeart/2005/8/layout/vList2"/>
    <dgm:cxn modelId="{7D6E8930-CACD-4EBA-A05F-843AA5FDCFA3}" type="presParOf" srcId="{05A9D830-DE67-4F33-8283-2B694ED8907B}" destId="{43FC9C36-B45B-4B08-9F8C-F705646C9A77}" srcOrd="11" destOrd="0" presId="urn:microsoft.com/office/officeart/2005/8/layout/vList2"/>
    <dgm:cxn modelId="{2CDF4BA5-40B5-4D2B-9BFD-67A93FB036DD}" type="presParOf" srcId="{05A9D830-DE67-4F33-8283-2B694ED8907B}" destId="{5339677B-8FEA-464D-8466-59135E3068F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6091E-70E4-48C8-93C6-B1FF6F9B093E}">
      <dsp:nvSpPr>
        <dsp:cNvPr id="0" name=""/>
        <dsp:cNvSpPr/>
      </dsp:nvSpPr>
      <dsp:spPr>
        <a:xfrm>
          <a:off x="0" y="14795"/>
          <a:ext cx="10852355"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Extreme programming Principles:</a:t>
          </a:r>
          <a:endParaRPr lang="en-US" sz="1900" kern="1200" dirty="0"/>
        </a:p>
      </dsp:txBody>
      <dsp:txXfrm>
        <a:off x="36845" y="51640"/>
        <a:ext cx="10778665" cy="681087"/>
      </dsp:txXfrm>
    </dsp:sp>
    <dsp:sp modelId="{A1DAC9D7-12CC-477A-BEC4-EFFD4E17247F}">
      <dsp:nvSpPr>
        <dsp:cNvPr id="0" name=""/>
        <dsp:cNvSpPr/>
      </dsp:nvSpPr>
      <dsp:spPr>
        <a:xfrm>
          <a:off x="0" y="824293"/>
          <a:ext cx="10852355"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modeling embraces 11 core</a:t>
          </a:r>
          <a:r>
            <a:rPr lang="en-US" sz="1900" b="0" i="0" kern="1200">
              <a:hlinkClick xmlns:r="http://schemas.openxmlformats.org/officeDocument/2006/relationships" r:id="rId1"/>
            </a:rPr>
            <a:t> principles</a:t>
          </a:r>
          <a:r>
            <a:rPr lang="en-US" sz="1900" b="0" i="0" kern="1200"/>
            <a:t>. You will notice many of the principles reference the five values we previously discussed.</a:t>
          </a:r>
          <a:endParaRPr lang="en-US" sz="1900" kern="1200"/>
        </a:p>
      </dsp:txBody>
      <dsp:txXfrm>
        <a:off x="36845" y="861138"/>
        <a:ext cx="10778665" cy="681087"/>
      </dsp:txXfrm>
    </dsp:sp>
    <dsp:sp modelId="{3E0057DB-CE7F-4785-A6B9-393EAC6B47DD}">
      <dsp:nvSpPr>
        <dsp:cNvPr id="0" name=""/>
        <dsp:cNvSpPr/>
      </dsp:nvSpPr>
      <dsp:spPr>
        <a:xfrm>
          <a:off x="0" y="1633791"/>
          <a:ext cx="10852355"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1" u="sng" kern="1200" dirty="0"/>
            <a:t>Rapid feed back:</a:t>
          </a:r>
          <a:r>
            <a:rPr lang="en-US" sz="1900" b="0" i="0" kern="1200" dirty="0"/>
            <a:t>    Receiving timely feedback on the model closes the model’s loop of understanding. </a:t>
          </a:r>
          <a:endParaRPr lang="en-US" sz="1900" kern="1200" dirty="0"/>
        </a:p>
      </dsp:txBody>
      <dsp:txXfrm>
        <a:off x="36845" y="1670636"/>
        <a:ext cx="10778665" cy="681087"/>
      </dsp:txXfrm>
    </dsp:sp>
    <dsp:sp modelId="{9D9CA44E-89C7-4A23-8B02-918E83D67B2C}">
      <dsp:nvSpPr>
        <dsp:cNvPr id="0" name=""/>
        <dsp:cNvSpPr/>
      </dsp:nvSpPr>
      <dsp:spPr>
        <a:xfrm>
          <a:off x="0" y="2443289"/>
          <a:ext cx="10852355"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i="1" u="sng" kern="1200" dirty="0"/>
            <a:t>Adopt simplicity:      </a:t>
          </a:r>
          <a:r>
            <a:rPr lang="en-US" sz="1900" b="0" i="0" kern="1200" dirty="0"/>
            <a:t>Keep the models as straightforward and uncomplicated as possible, and believe the simplest solution is also the best solution. </a:t>
          </a:r>
          <a:endParaRPr lang="en-US" sz="1900" kern="1200" dirty="0"/>
        </a:p>
      </dsp:txBody>
      <dsp:txXfrm>
        <a:off x="36845" y="2480134"/>
        <a:ext cx="10778665" cy="681087"/>
      </dsp:txXfrm>
    </dsp:sp>
    <dsp:sp modelId="{96376C67-7CCA-4DA8-89C1-9AAC9583863F}">
      <dsp:nvSpPr>
        <dsp:cNvPr id="0" name=""/>
        <dsp:cNvSpPr/>
      </dsp:nvSpPr>
      <dsp:spPr>
        <a:xfrm>
          <a:off x="0" y="3252786"/>
          <a:ext cx="10852355"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i="1" u="sng" kern="1200"/>
            <a:t>Incremental Change:    </a:t>
          </a:r>
          <a:r>
            <a:rPr lang="en-US" sz="1900" b="0" i="0" kern="1200"/>
            <a:t>t’s rare for a model to be complete on the first try. Models evolve as the project grows and develops.</a:t>
          </a:r>
          <a:endParaRPr lang="en-US" sz="1900" kern="1200"/>
        </a:p>
      </dsp:txBody>
      <dsp:txXfrm>
        <a:off x="36845" y="3289631"/>
        <a:ext cx="10778665" cy="681087"/>
      </dsp:txXfrm>
    </dsp:sp>
    <dsp:sp modelId="{B2143219-CCF6-471B-84C6-516F5A7A6529}">
      <dsp:nvSpPr>
        <dsp:cNvPr id="0" name=""/>
        <dsp:cNvSpPr/>
      </dsp:nvSpPr>
      <dsp:spPr>
        <a:xfrm>
          <a:off x="0" y="4062284"/>
          <a:ext cx="10852355"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0" i="1" u="sng" kern="1200" dirty="0"/>
            <a:t>Embrace Change:     </a:t>
          </a:r>
          <a:r>
            <a:rPr lang="en-US" sz="1900" b="0" i="0" kern="1200" dirty="0"/>
            <a:t>The more your understanding of a project grows, the more likely it will change.</a:t>
          </a:r>
          <a:endParaRPr lang="en-US" sz="1900" kern="1200" dirty="0"/>
        </a:p>
      </dsp:txBody>
      <dsp:txXfrm>
        <a:off x="36845" y="4099129"/>
        <a:ext cx="10778665" cy="681087"/>
      </dsp:txXfrm>
    </dsp:sp>
    <dsp:sp modelId="{5339677B-8FEA-464D-8466-59135E3068FC}">
      <dsp:nvSpPr>
        <dsp:cNvPr id="0" name=""/>
        <dsp:cNvSpPr/>
      </dsp:nvSpPr>
      <dsp:spPr>
        <a:xfrm>
          <a:off x="0" y="4871782"/>
          <a:ext cx="10852355"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b="0" i="1" u="sng" kern="1200" dirty="0"/>
            <a:t>Produce Quality Work:      </a:t>
          </a:r>
          <a:r>
            <a:rPr lang="en-US" sz="1900" b="0" i="0" kern="1200" dirty="0"/>
            <a:t>Nobody wants careless, rushed work . the  developers here to produce a quality product.</a:t>
          </a:r>
          <a:endParaRPr lang="en-US" sz="1900" kern="1200" dirty="0"/>
        </a:p>
      </dsp:txBody>
      <dsp:txXfrm>
        <a:off x="36845" y="4908627"/>
        <a:ext cx="10778665"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0582-6363-D2A9-BD54-D104E1429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397343-F86C-3164-2E8E-5B8771E23A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0F0F95-4955-2F8D-1FF0-5429FB05D8A2}"/>
              </a:ext>
            </a:extLst>
          </p:cNvPr>
          <p:cNvSpPr>
            <a:spLocks noGrp="1"/>
          </p:cNvSpPr>
          <p:nvPr>
            <p:ph type="dt" sz="half" idx="10"/>
          </p:nvPr>
        </p:nvSpPr>
        <p:spPr/>
        <p:txBody>
          <a:bodyPr/>
          <a:lstStyle/>
          <a:p>
            <a:fld id="{073D55F9-11A3-4523-8F38-6BA37933791A}" type="datetime1">
              <a:rPr lang="en-US" smtClean="0"/>
              <a:t>7/5/2022</a:t>
            </a:fld>
            <a:endParaRPr lang="en-US"/>
          </a:p>
        </p:txBody>
      </p:sp>
      <p:sp>
        <p:nvSpPr>
          <p:cNvPr id="5" name="Footer Placeholder 4">
            <a:extLst>
              <a:ext uri="{FF2B5EF4-FFF2-40B4-BE49-F238E27FC236}">
                <a16:creationId xmlns:a16="http://schemas.microsoft.com/office/drawing/2014/main" id="{43B8DC68-4981-79EF-9685-4C5A22AFD5A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7E2853-AFAB-03E6-B565-B1EBB5F2B17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5576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F8EB-0725-BC36-2EEB-BFC25966FF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C58F26-4D11-5D75-DF69-2C46BEE31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A4DB63-363B-EF8F-B6B5-FED95592A4A6}"/>
              </a:ext>
            </a:extLst>
          </p:cNvPr>
          <p:cNvSpPr>
            <a:spLocks noGrp="1"/>
          </p:cNvSpPr>
          <p:nvPr>
            <p:ph type="dt" sz="half" idx="10"/>
          </p:nvPr>
        </p:nvSpPr>
        <p:spPr/>
        <p:txBody>
          <a:bodyPr/>
          <a:lstStyle/>
          <a:p>
            <a:fld id="{0B4E757A-3EC2-4683-9080-1A460C37C843}" type="datetime1">
              <a:rPr lang="en-US" smtClean="0"/>
              <a:t>7/5/2022</a:t>
            </a:fld>
            <a:endParaRPr lang="en-US"/>
          </a:p>
        </p:txBody>
      </p:sp>
      <p:sp>
        <p:nvSpPr>
          <p:cNvPr id="5" name="Footer Placeholder 4">
            <a:extLst>
              <a:ext uri="{FF2B5EF4-FFF2-40B4-BE49-F238E27FC236}">
                <a16:creationId xmlns:a16="http://schemas.microsoft.com/office/drawing/2014/main" id="{55713D04-DAEB-15D0-74FD-2DBCEBA0CAC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B710123-9996-5EF1-E230-884ADE53471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2311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6E7EF9-D46E-50E1-E7DD-3A71336924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2A2CA0-E373-A3B9-CFD9-A54F6C746F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75475F-DE69-8911-3FE9-A482049CB1DF}"/>
              </a:ext>
            </a:extLst>
          </p:cNvPr>
          <p:cNvSpPr>
            <a:spLocks noGrp="1"/>
          </p:cNvSpPr>
          <p:nvPr>
            <p:ph type="dt" sz="half" idx="10"/>
          </p:nvPr>
        </p:nvSpPr>
        <p:spPr/>
        <p:txBody>
          <a:bodyPr/>
          <a:lstStyle/>
          <a:p>
            <a:fld id="{5CC8096C-64ED-4153-A483-5C02E44AD5C3}" type="datetime1">
              <a:rPr lang="en-US" smtClean="0"/>
              <a:t>7/5/2022</a:t>
            </a:fld>
            <a:endParaRPr lang="en-US" dirty="0"/>
          </a:p>
        </p:txBody>
      </p:sp>
      <p:sp>
        <p:nvSpPr>
          <p:cNvPr id="5" name="Footer Placeholder 4">
            <a:extLst>
              <a:ext uri="{FF2B5EF4-FFF2-40B4-BE49-F238E27FC236}">
                <a16:creationId xmlns:a16="http://schemas.microsoft.com/office/drawing/2014/main" id="{E69453C2-425A-8A01-489F-82FE164B65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CE9BFDD-F902-5FD0-1AC7-381A30926F7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8543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7825-45D9-7808-F508-A5D6F4293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372BB4-0887-40DC-7895-6FF503F465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3CB2BD-534C-2C3D-3C1C-33DFF396A907}"/>
              </a:ext>
            </a:extLst>
          </p:cNvPr>
          <p:cNvSpPr>
            <a:spLocks noGrp="1"/>
          </p:cNvSpPr>
          <p:nvPr>
            <p:ph type="dt" sz="half" idx="10"/>
          </p:nvPr>
        </p:nvSpPr>
        <p:spPr/>
        <p:txBody>
          <a:bodyPr/>
          <a:lstStyle/>
          <a:p>
            <a:fld id="{1CB9D56B-6EBE-4E5F-99D9-2A3DBDF37D0A}" type="datetime1">
              <a:rPr lang="en-US" smtClean="0"/>
              <a:t>7/5/2022</a:t>
            </a:fld>
            <a:endParaRPr lang="en-US"/>
          </a:p>
        </p:txBody>
      </p:sp>
      <p:sp>
        <p:nvSpPr>
          <p:cNvPr id="5" name="Footer Placeholder 4">
            <a:extLst>
              <a:ext uri="{FF2B5EF4-FFF2-40B4-BE49-F238E27FC236}">
                <a16:creationId xmlns:a16="http://schemas.microsoft.com/office/drawing/2014/main" id="{13FA7CCC-9C9B-33B2-598E-0625FB4A5D2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1F01AA3-DAEC-9EDF-D2F2-DE4A636B776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207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101A-31A3-C923-742A-AF9567EA7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8F65CB-4C1F-912C-23E2-131206F27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264A3D-57A6-9AAF-01DD-A5E3C9D5D884}"/>
              </a:ext>
            </a:extLst>
          </p:cNvPr>
          <p:cNvSpPr>
            <a:spLocks noGrp="1"/>
          </p:cNvSpPr>
          <p:nvPr>
            <p:ph type="dt" sz="half" idx="10"/>
          </p:nvPr>
        </p:nvSpPr>
        <p:spPr/>
        <p:txBody>
          <a:bodyPr/>
          <a:lstStyle/>
          <a:p>
            <a:fld id="{8C33F3CA-C7E3-432D-9282-18F13836509A}" type="datetime1">
              <a:rPr lang="en-US" smtClean="0"/>
              <a:t>7/5/2022</a:t>
            </a:fld>
            <a:endParaRPr lang="en-US" dirty="0"/>
          </a:p>
        </p:txBody>
      </p:sp>
      <p:sp>
        <p:nvSpPr>
          <p:cNvPr id="5" name="Footer Placeholder 4">
            <a:extLst>
              <a:ext uri="{FF2B5EF4-FFF2-40B4-BE49-F238E27FC236}">
                <a16:creationId xmlns:a16="http://schemas.microsoft.com/office/drawing/2014/main" id="{168C96DF-0A9B-57E5-BB4C-36984C6251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0D21659-164E-D242-742A-BA804360EAF8}"/>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3808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3443-A7F1-DEDD-B636-A9BD66E74A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8D08F0-5E53-8504-EF1E-51C644F065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8E0508-9B10-42F4-CE0D-FB0FCD7A17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D81E88-ADEA-4DF2-C499-E41465194FB3}"/>
              </a:ext>
            </a:extLst>
          </p:cNvPr>
          <p:cNvSpPr>
            <a:spLocks noGrp="1"/>
          </p:cNvSpPr>
          <p:nvPr>
            <p:ph type="dt" sz="half" idx="10"/>
          </p:nvPr>
        </p:nvSpPr>
        <p:spPr/>
        <p:txBody>
          <a:bodyPr/>
          <a:lstStyle/>
          <a:p>
            <a:fld id="{75BE9C62-1337-40B8-BA50-E9F4861DB4BC}" type="datetime1">
              <a:rPr lang="en-US" smtClean="0"/>
              <a:t>7/5/2022</a:t>
            </a:fld>
            <a:endParaRPr lang="en-US"/>
          </a:p>
        </p:txBody>
      </p:sp>
      <p:sp>
        <p:nvSpPr>
          <p:cNvPr id="6" name="Footer Placeholder 5">
            <a:extLst>
              <a:ext uri="{FF2B5EF4-FFF2-40B4-BE49-F238E27FC236}">
                <a16:creationId xmlns:a16="http://schemas.microsoft.com/office/drawing/2014/main" id="{8FFAF1C6-367D-B727-B667-9CD3F2B3571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E49BFD2-1676-6322-78FB-A87578C7909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7419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203E-442E-D593-38B0-CDAF6335A9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3E8C4-456F-4FC0-7C43-F96FF89E3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96D3F-A483-9214-5C61-86A4D1455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35EFB9-48E3-B666-84E5-1A88230474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F1F87C-9C92-45BC-2069-DBF8B39411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190AE1-419C-BD56-C736-9EFFC30415DF}"/>
              </a:ext>
            </a:extLst>
          </p:cNvPr>
          <p:cNvSpPr>
            <a:spLocks noGrp="1"/>
          </p:cNvSpPr>
          <p:nvPr>
            <p:ph type="dt" sz="half" idx="10"/>
          </p:nvPr>
        </p:nvSpPr>
        <p:spPr/>
        <p:txBody>
          <a:bodyPr/>
          <a:lstStyle/>
          <a:p>
            <a:fld id="{47C195EB-2DA3-4B24-8725-19BC22A7BE50}" type="datetime1">
              <a:rPr lang="en-US" smtClean="0"/>
              <a:t>7/5/2022</a:t>
            </a:fld>
            <a:endParaRPr lang="en-US"/>
          </a:p>
        </p:txBody>
      </p:sp>
      <p:sp>
        <p:nvSpPr>
          <p:cNvPr id="8" name="Footer Placeholder 7">
            <a:extLst>
              <a:ext uri="{FF2B5EF4-FFF2-40B4-BE49-F238E27FC236}">
                <a16:creationId xmlns:a16="http://schemas.microsoft.com/office/drawing/2014/main" id="{81F67E9D-AEB8-7E3F-908A-4D0DEE0178D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98737A6-AF2C-90E7-409C-8F6E1AF2765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0574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6268-B176-0BC1-F1CD-B6508D182D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8BEB36-7F9A-A378-1A60-627C25D3E85B}"/>
              </a:ext>
            </a:extLst>
          </p:cNvPr>
          <p:cNvSpPr>
            <a:spLocks noGrp="1"/>
          </p:cNvSpPr>
          <p:nvPr>
            <p:ph type="dt" sz="half" idx="10"/>
          </p:nvPr>
        </p:nvSpPr>
        <p:spPr/>
        <p:txBody>
          <a:bodyPr/>
          <a:lstStyle/>
          <a:p>
            <a:fld id="{F4E237E6-0076-4915-A5A8-B7C11FA4F374}" type="datetime1">
              <a:rPr lang="en-US" smtClean="0"/>
              <a:t>7/5/2022</a:t>
            </a:fld>
            <a:endParaRPr lang="en-US"/>
          </a:p>
        </p:txBody>
      </p:sp>
      <p:sp>
        <p:nvSpPr>
          <p:cNvPr id="4" name="Footer Placeholder 3">
            <a:extLst>
              <a:ext uri="{FF2B5EF4-FFF2-40B4-BE49-F238E27FC236}">
                <a16:creationId xmlns:a16="http://schemas.microsoft.com/office/drawing/2014/main" id="{F6EAD333-3199-9705-358C-0F40E8FFBC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E4DFCE-ED09-38A2-DCA0-FF747F6B636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8558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48F609-D239-F7DA-B89A-7B97EA32C811}"/>
              </a:ext>
            </a:extLst>
          </p:cNvPr>
          <p:cNvSpPr>
            <a:spLocks noGrp="1"/>
          </p:cNvSpPr>
          <p:nvPr>
            <p:ph type="dt" sz="half" idx="10"/>
          </p:nvPr>
        </p:nvSpPr>
        <p:spPr/>
        <p:txBody>
          <a:bodyPr/>
          <a:lstStyle/>
          <a:p>
            <a:fld id="{3505F58F-C0B5-422A-8E5A-6B99E5D80F0A}" type="datetime1">
              <a:rPr lang="en-US" smtClean="0"/>
              <a:t>7/5/2022</a:t>
            </a:fld>
            <a:endParaRPr lang="en-US"/>
          </a:p>
        </p:txBody>
      </p:sp>
      <p:sp>
        <p:nvSpPr>
          <p:cNvPr id="3" name="Footer Placeholder 2">
            <a:extLst>
              <a:ext uri="{FF2B5EF4-FFF2-40B4-BE49-F238E27FC236}">
                <a16:creationId xmlns:a16="http://schemas.microsoft.com/office/drawing/2014/main" id="{05B29B63-A170-463B-7A49-5341EA338BB3}"/>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510FD9F-480D-9B25-B4E0-0DA56C2332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3079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AAA31-1BBB-E956-142A-8B0F8C92ED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C1FB70-17D8-AFB9-9B87-B09A4F4121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AB119D-5301-1DF0-FD3A-C8CB85EBE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E8F17-850A-F1DD-50E9-B752EA370C85}"/>
              </a:ext>
            </a:extLst>
          </p:cNvPr>
          <p:cNvSpPr>
            <a:spLocks noGrp="1"/>
          </p:cNvSpPr>
          <p:nvPr>
            <p:ph type="dt" sz="half" idx="10"/>
          </p:nvPr>
        </p:nvSpPr>
        <p:spPr/>
        <p:txBody>
          <a:bodyPr/>
          <a:lstStyle/>
          <a:p>
            <a:fld id="{7565E655-9687-48DF-A33F-F8824CCCB5D1}" type="datetime1">
              <a:rPr lang="en-US" smtClean="0"/>
              <a:t>7/5/2022</a:t>
            </a:fld>
            <a:endParaRPr lang="en-US"/>
          </a:p>
        </p:txBody>
      </p:sp>
      <p:sp>
        <p:nvSpPr>
          <p:cNvPr id="6" name="Footer Placeholder 5">
            <a:extLst>
              <a:ext uri="{FF2B5EF4-FFF2-40B4-BE49-F238E27FC236}">
                <a16:creationId xmlns:a16="http://schemas.microsoft.com/office/drawing/2014/main" id="{2F6F2185-9758-A546-99B9-D1E72EA03A2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E58493-22BE-DB74-5C06-56059D8F61A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2251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743B-4F08-A317-18C2-81BA8D64E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14869F-357A-5AE7-AFEB-FB1171A08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51467A-4274-A80E-8CEE-807B658F7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6728FA-2CCE-6C5C-D3C5-0EC4A5AF7D4C}"/>
              </a:ext>
            </a:extLst>
          </p:cNvPr>
          <p:cNvSpPr>
            <a:spLocks noGrp="1"/>
          </p:cNvSpPr>
          <p:nvPr>
            <p:ph type="dt" sz="half" idx="10"/>
          </p:nvPr>
        </p:nvSpPr>
        <p:spPr/>
        <p:txBody>
          <a:bodyPr/>
          <a:lstStyle/>
          <a:p>
            <a:fld id="{B97FD56A-AAB8-4544-A495-D0645413C9E3}" type="datetime1">
              <a:rPr lang="en-US" smtClean="0"/>
              <a:t>7/5/2022</a:t>
            </a:fld>
            <a:endParaRPr lang="en-US"/>
          </a:p>
        </p:txBody>
      </p:sp>
      <p:sp>
        <p:nvSpPr>
          <p:cNvPr id="6" name="Footer Placeholder 5">
            <a:extLst>
              <a:ext uri="{FF2B5EF4-FFF2-40B4-BE49-F238E27FC236}">
                <a16:creationId xmlns:a16="http://schemas.microsoft.com/office/drawing/2014/main" id="{3EF4862C-4500-BB5F-5B64-0588F2A78B3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377B6E3-931A-E5D5-F0DF-BD34D7D2147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08443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D7AADE-7D27-4EC9-84D9-481522725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056C43-EC05-6384-37F8-C465FB18D4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5541B-EAAD-F3E3-674C-4F73F1189B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7/5/2022</a:t>
            </a:fld>
            <a:endParaRPr lang="en-US" dirty="0"/>
          </a:p>
        </p:txBody>
      </p:sp>
      <p:sp>
        <p:nvSpPr>
          <p:cNvPr id="5" name="Footer Placeholder 4">
            <a:extLst>
              <a:ext uri="{FF2B5EF4-FFF2-40B4-BE49-F238E27FC236}">
                <a16:creationId xmlns:a16="http://schemas.microsoft.com/office/drawing/2014/main" id="{E1D93F22-A5D0-A996-7096-DC570E896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60BDA47A-A2C1-BAF3-35A5-F14BD1F26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21949497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simplilearn.com/what-is-a-software-developer-articl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40C8-2457-9658-1279-CE72E3176953}"/>
              </a:ext>
            </a:extLst>
          </p:cNvPr>
          <p:cNvSpPr>
            <a:spLocks noGrp="1"/>
          </p:cNvSpPr>
          <p:nvPr>
            <p:ph type="ctrTitle"/>
          </p:nvPr>
        </p:nvSpPr>
        <p:spPr>
          <a:xfrm>
            <a:off x="217478" y="725467"/>
            <a:ext cx="6254442" cy="1237126"/>
          </a:xfrm>
        </p:spPr>
        <p:txBody>
          <a:bodyPr>
            <a:normAutofit/>
          </a:bodyPr>
          <a:lstStyle/>
          <a:p>
            <a:pPr algn="l"/>
            <a:r>
              <a:rPr lang="en-US" dirty="0">
                <a:solidFill>
                  <a:schemeClr val="tx2">
                    <a:alpha val="80000"/>
                  </a:schemeClr>
                </a:solidFill>
              </a:rPr>
              <a:t>WHAT IS AGILE:</a:t>
            </a:r>
            <a:endParaRPr lang="en-IN" dirty="0">
              <a:solidFill>
                <a:schemeClr val="tx2">
                  <a:alpha val="80000"/>
                </a:schemeClr>
              </a:solidFill>
            </a:endParaRPr>
          </a:p>
        </p:txBody>
      </p:sp>
      <p:sp>
        <p:nvSpPr>
          <p:cNvPr id="3" name="Subtitle 2">
            <a:extLst>
              <a:ext uri="{FF2B5EF4-FFF2-40B4-BE49-F238E27FC236}">
                <a16:creationId xmlns:a16="http://schemas.microsoft.com/office/drawing/2014/main" id="{CF25C5E5-ECDC-274B-0113-F3D43AD577F1}"/>
              </a:ext>
            </a:extLst>
          </p:cNvPr>
          <p:cNvSpPr>
            <a:spLocks noGrp="1"/>
          </p:cNvSpPr>
          <p:nvPr>
            <p:ph type="subTitle" idx="1"/>
          </p:nvPr>
        </p:nvSpPr>
        <p:spPr>
          <a:xfrm>
            <a:off x="382968" y="2134307"/>
            <a:ext cx="6526342" cy="3994785"/>
          </a:xfrm>
        </p:spPr>
        <p:txBody>
          <a:bodyPr>
            <a:normAutofit/>
          </a:bodyPr>
          <a:lstStyle/>
          <a:p>
            <a:pPr algn="l">
              <a:lnSpc>
                <a:spcPct val="100000"/>
              </a:lnSpc>
            </a:pPr>
            <a:r>
              <a:rPr lang="en-US" sz="2000" b="0" i="0" dirty="0">
                <a:solidFill>
                  <a:schemeClr val="tx2">
                    <a:alpha val="80000"/>
                  </a:schemeClr>
                </a:solidFill>
                <a:effectLst/>
                <a:latin typeface="Segoe UI Historic" panose="020B0502040204020203" pitchFamily="34" charset="0"/>
                <a:ea typeface="Segoe UI Historic" panose="020B0502040204020203" pitchFamily="34" charset="0"/>
                <a:cs typeface="Segoe UI Historic" panose="020B0502040204020203" pitchFamily="34" charset="0"/>
              </a:rPr>
              <a:t>Agile is a popular technology that allows you to build and respond to changes.</a:t>
            </a:r>
          </a:p>
          <a:p>
            <a:pPr algn="l">
              <a:lnSpc>
                <a:spcPct val="100000"/>
              </a:lnSpc>
            </a:pPr>
            <a:r>
              <a:rPr lang="en-US" sz="2000" b="0" i="0" dirty="0">
                <a:solidFill>
                  <a:schemeClr val="tx2">
                    <a:alpha val="80000"/>
                  </a:schemeClr>
                </a:solidFill>
                <a:effectLst/>
                <a:latin typeface="Segoe UI Historic" panose="020B0502040204020203" pitchFamily="34" charset="0"/>
                <a:ea typeface="Segoe UI Historic" panose="020B0502040204020203" pitchFamily="34" charset="0"/>
                <a:cs typeface="Segoe UI Historic" panose="020B0502040204020203" pitchFamily="34" charset="0"/>
              </a:rPr>
              <a:t> It is a collection of several principles that are used in the field of project management and software development. </a:t>
            </a:r>
          </a:p>
          <a:p>
            <a:pPr algn="l">
              <a:lnSpc>
                <a:spcPct val="100000"/>
              </a:lnSpc>
            </a:pPr>
            <a:r>
              <a:rPr lang="en-US" sz="2000" b="0" i="0" dirty="0">
                <a:solidFill>
                  <a:schemeClr val="tx2">
                    <a:alpha val="80000"/>
                  </a:schemeClr>
                </a:solidFill>
                <a:effectLst/>
                <a:latin typeface="Segoe UI Historic" panose="020B0502040204020203" pitchFamily="34" charset="0"/>
                <a:ea typeface="Segoe UI Historic" panose="020B0502040204020203" pitchFamily="34" charset="0"/>
                <a:cs typeface="Segoe UI Historic" panose="020B0502040204020203" pitchFamily="34" charset="0"/>
              </a:rPr>
              <a:t>This practice works on the continuous iteration of testing and development for the complete Agile software development lifecycle of a given business project.</a:t>
            </a:r>
          </a:p>
          <a:p>
            <a:pPr algn="l">
              <a:lnSpc>
                <a:spcPct val="100000"/>
              </a:lnSpc>
            </a:pPr>
            <a:endParaRPr lang="en-IN" sz="2000" dirty="0">
              <a:solidFill>
                <a:schemeClr val="tx2">
                  <a:alpha val="80000"/>
                </a:schemeClr>
              </a:solidFill>
            </a:endParaRPr>
          </a:p>
        </p:txBody>
      </p:sp>
      <p:pic>
        <p:nvPicPr>
          <p:cNvPr id="53" name="Picture 3">
            <a:extLst>
              <a:ext uri="{FF2B5EF4-FFF2-40B4-BE49-F238E27FC236}">
                <a16:creationId xmlns:a16="http://schemas.microsoft.com/office/drawing/2014/main" id="{82E921D2-BE2E-56BB-F6CF-4EE1B36BA2C8}"/>
              </a:ext>
            </a:extLst>
          </p:cNvPr>
          <p:cNvPicPr>
            <a:picLocks noChangeAspect="1"/>
          </p:cNvPicPr>
          <p:nvPr/>
        </p:nvPicPr>
        <p:blipFill rotWithShape="1">
          <a:blip r:embed="rId2"/>
          <a:srcRect l="26689" r="1840"/>
          <a:stretch/>
        </p:blipFill>
        <p:spPr>
          <a:xfrm>
            <a:off x="7101839" y="-3439"/>
            <a:ext cx="5112983" cy="6251840"/>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46452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79FB15-9D0C-1B48-2A6B-8C6B79E525A7}"/>
              </a:ext>
            </a:extLst>
          </p:cNvPr>
          <p:cNvSpPr txBox="1"/>
          <p:nvPr/>
        </p:nvSpPr>
        <p:spPr>
          <a:xfrm>
            <a:off x="1260908" y="1491917"/>
            <a:ext cx="9923647" cy="1754326"/>
          </a:xfrm>
          <a:prstGeom prst="rect">
            <a:avLst/>
          </a:prstGeom>
          <a:noFill/>
        </p:spPr>
        <p:txBody>
          <a:bodyPr wrap="square">
            <a:spAutoFit/>
          </a:bodyPr>
          <a:lstStyle/>
          <a:p>
            <a:pPr algn="l"/>
            <a:r>
              <a:rPr lang="en-US" b="1" i="0" dirty="0">
                <a:solidFill>
                  <a:srgbClr val="49485B"/>
                </a:solidFill>
                <a:effectLst/>
                <a:latin typeface="Silka"/>
              </a:rPr>
              <a:t>Agile scrum methodology is a sprint-based project management system with the goal of delivering the highest value to stakeholders.</a:t>
            </a:r>
          </a:p>
          <a:p>
            <a:pPr algn="l"/>
            <a:endParaRPr lang="en-US" b="0" i="0" dirty="0">
              <a:solidFill>
                <a:srgbClr val="2D2D2D"/>
              </a:solidFill>
              <a:effectLst/>
              <a:latin typeface="Silka"/>
            </a:endParaRPr>
          </a:p>
          <a:p>
            <a:pPr algn="l"/>
            <a:r>
              <a:rPr lang="en-US" b="0" i="0" dirty="0">
                <a:solidFill>
                  <a:srgbClr val="2D2D2D"/>
                </a:solidFill>
                <a:effectLst/>
                <a:latin typeface="Silka"/>
              </a:rPr>
              <a:t>Scrum is one of the many types of agile methodology, known for breaking projects down into sizable chunks called “sprints.” Agile scrum methodology is good for businesses that need to finish specific projects quickly.</a:t>
            </a:r>
            <a:endParaRPr lang="en-US" b="1" i="0" dirty="0">
              <a:solidFill>
                <a:srgbClr val="49485B"/>
              </a:solidFill>
              <a:effectLst/>
              <a:latin typeface="Silka"/>
            </a:endParaRPr>
          </a:p>
        </p:txBody>
      </p:sp>
      <p:sp>
        <p:nvSpPr>
          <p:cNvPr id="5" name="TextBox 4">
            <a:extLst>
              <a:ext uri="{FF2B5EF4-FFF2-40B4-BE49-F238E27FC236}">
                <a16:creationId xmlns:a16="http://schemas.microsoft.com/office/drawing/2014/main" id="{296A4FD7-F396-23D2-6130-BBA42F996B8C}"/>
              </a:ext>
            </a:extLst>
          </p:cNvPr>
          <p:cNvSpPr txBox="1"/>
          <p:nvPr/>
        </p:nvSpPr>
        <p:spPr>
          <a:xfrm>
            <a:off x="1703672" y="814575"/>
            <a:ext cx="6097604" cy="369332"/>
          </a:xfrm>
          <a:prstGeom prst="rect">
            <a:avLst/>
          </a:prstGeom>
          <a:noFill/>
        </p:spPr>
        <p:txBody>
          <a:bodyPr wrap="square">
            <a:spAutoFit/>
          </a:bodyPr>
          <a:lstStyle/>
          <a:p>
            <a:pPr algn="l"/>
            <a:r>
              <a:rPr lang="en-US" b="1" i="0" dirty="0">
                <a:solidFill>
                  <a:srgbClr val="2D2D2D"/>
                </a:solidFill>
                <a:effectLst/>
                <a:latin typeface="Silka Bold"/>
              </a:rPr>
              <a:t>What Is Agile Scrum Methodology</a:t>
            </a:r>
          </a:p>
        </p:txBody>
      </p:sp>
      <p:sp>
        <p:nvSpPr>
          <p:cNvPr id="7" name="TextBox 6">
            <a:extLst>
              <a:ext uri="{FF2B5EF4-FFF2-40B4-BE49-F238E27FC236}">
                <a16:creationId xmlns:a16="http://schemas.microsoft.com/office/drawing/2014/main" id="{75933DFC-5C7E-9796-13DF-E138C8D8CB07}"/>
              </a:ext>
            </a:extLst>
          </p:cNvPr>
          <p:cNvSpPr txBox="1"/>
          <p:nvPr/>
        </p:nvSpPr>
        <p:spPr>
          <a:xfrm>
            <a:off x="728896" y="3337621"/>
            <a:ext cx="6097604" cy="369332"/>
          </a:xfrm>
          <a:prstGeom prst="rect">
            <a:avLst/>
          </a:prstGeom>
          <a:noFill/>
        </p:spPr>
        <p:txBody>
          <a:bodyPr wrap="square">
            <a:spAutoFit/>
          </a:bodyPr>
          <a:lstStyle/>
          <a:p>
            <a:pPr algn="l"/>
            <a:r>
              <a:rPr lang="en-US" b="0" i="0" dirty="0">
                <a:solidFill>
                  <a:srgbClr val="2D2D2D"/>
                </a:solidFill>
                <a:effectLst/>
                <a:latin typeface="Silka"/>
              </a:rPr>
              <a:t>the different roles in agile scrum methodology:</a:t>
            </a:r>
          </a:p>
        </p:txBody>
      </p:sp>
      <p:graphicFrame>
        <p:nvGraphicFramePr>
          <p:cNvPr id="8" name="Table 8">
            <a:extLst>
              <a:ext uri="{FF2B5EF4-FFF2-40B4-BE49-F238E27FC236}">
                <a16:creationId xmlns:a16="http://schemas.microsoft.com/office/drawing/2014/main" id="{08F064D2-9FDA-92FF-A545-EF05D128B2B1}"/>
              </a:ext>
            </a:extLst>
          </p:cNvPr>
          <p:cNvGraphicFramePr>
            <a:graphicFrameLocks noGrp="1"/>
          </p:cNvGraphicFramePr>
          <p:nvPr>
            <p:extLst>
              <p:ext uri="{D42A27DB-BD31-4B8C-83A1-F6EECF244321}">
                <p14:modId xmlns:p14="http://schemas.microsoft.com/office/powerpoint/2010/main" val="2609373901"/>
              </p:ext>
            </p:extLst>
          </p:nvPr>
        </p:nvGraphicFramePr>
        <p:xfrm>
          <a:off x="636996" y="3798332"/>
          <a:ext cx="11291300" cy="2926080"/>
        </p:xfrm>
        <a:graphic>
          <a:graphicData uri="http://schemas.openxmlformats.org/drawingml/2006/table">
            <a:tbl>
              <a:tblPr firstRow="1" bandRow="1">
                <a:tableStyleId>{5C22544A-7EE6-4342-B048-85BDC9FD1C3A}</a:tableStyleId>
              </a:tblPr>
              <a:tblGrid>
                <a:gridCol w="5645650">
                  <a:extLst>
                    <a:ext uri="{9D8B030D-6E8A-4147-A177-3AD203B41FA5}">
                      <a16:colId xmlns:a16="http://schemas.microsoft.com/office/drawing/2014/main" val="3569550142"/>
                    </a:ext>
                  </a:extLst>
                </a:gridCol>
                <a:gridCol w="5645650">
                  <a:extLst>
                    <a:ext uri="{9D8B030D-6E8A-4147-A177-3AD203B41FA5}">
                      <a16:colId xmlns:a16="http://schemas.microsoft.com/office/drawing/2014/main" val="1856632888"/>
                    </a:ext>
                  </a:extLst>
                </a:gridCol>
              </a:tblGrid>
              <a:tr h="343560">
                <a:tc>
                  <a:txBody>
                    <a:bodyPr/>
                    <a:lstStyle/>
                    <a:p>
                      <a:r>
                        <a:rPr lang="en-IN" sz="1800" b="1" i="0" kern="1200" dirty="0">
                          <a:solidFill>
                            <a:schemeClr val="lt1"/>
                          </a:solidFill>
                          <a:effectLst/>
                          <a:latin typeface="+mn-lt"/>
                          <a:ea typeface="+mn-ea"/>
                          <a:cs typeface="+mn-cs"/>
                        </a:rPr>
                        <a:t>Scrum master:</a:t>
                      </a:r>
                      <a:endParaRPr lang="en-IN" dirty="0"/>
                    </a:p>
                  </a:txBody>
                  <a:tcPr/>
                </a:tc>
                <a:tc>
                  <a:txBody>
                    <a:bodyPr/>
                    <a:lstStyle/>
                    <a:p>
                      <a:r>
                        <a:rPr lang="en-IN" sz="1800" b="1" i="0" kern="1200" dirty="0">
                          <a:solidFill>
                            <a:schemeClr val="lt1"/>
                          </a:solidFill>
                          <a:effectLst/>
                          <a:latin typeface="+mn-lt"/>
                          <a:ea typeface="+mn-ea"/>
                          <a:cs typeface="+mn-cs"/>
                        </a:rPr>
                        <a:t>Product owner:</a:t>
                      </a:r>
                      <a:endParaRPr lang="en-IN" dirty="0"/>
                    </a:p>
                  </a:txBody>
                  <a:tcPr/>
                </a:tc>
                <a:extLst>
                  <a:ext uri="{0D108BD9-81ED-4DB2-BD59-A6C34878D82A}">
                    <a16:rowId xmlns:a16="http://schemas.microsoft.com/office/drawing/2014/main" val="2116891835"/>
                  </a:ext>
                </a:extLst>
              </a:tr>
              <a:tr h="601231">
                <a:tc>
                  <a:txBody>
                    <a:bodyPr/>
                    <a:lstStyle/>
                    <a:p>
                      <a:r>
                        <a:rPr lang="en-US" sz="1800" b="0" i="0" kern="1200" dirty="0">
                          <a:solidFill>
                            <a:schemeClr val="dk1"/>
                          </a:solidFill>
                          <a:effectLst/>
                          <a:latin typeface="+mn-lt"/>
                          <a:ea typeface="+mn-ea"/>
                          <a:cs typeface="+mn-cs"/>
                        </a:rPr>
                        <a:t>The scrum master is the facilitator of the scrum development process.</a:t>
                      </a:r>
                      <a:endParaRPr lang="en-IN" dirty="0"/>
                    </a:p>
                  </a:txBody>
                  <a:tcPr/>
                </a:tc>
                <a:tc>
                  <a:txBody>
                    <a:bodyPr/>
                    <a:lstStyle/>
                    <a:p>
                      <a:r>
                        <a:rPr lang="en-US" sz="1800" b="0" i="0" kern="1200" dirty="0">
                          <a:solidFill>
                            <a:schemeClr val="dk1"/>
                          </a:solidFill>
                          <a:effectLst/>
                          <a:latin typeface="+mn-lt"/>
                          <a:ea typeface="+mn-ea"/>
                          <a:cs typeface="+mn-cs"/>
                        </a:rPr>
                        <a:t>The product owner represents stakeholders, who are typically customers.</a:t>
                      </a:r>
                      <a:endParaRPr lang="en-IN" dirty="0"/>
                    </a:p>
                  </a:txBody>
                  <a:tcPr/>
                </a:tc>
                <a:extLst>
                  <a:ext uri="{0D108BD9-81ED-4DB2-BD59-A6C34878D82A}">
                    <a16:rowId xmlns:a16="http://schemas.microsoft.com/office/drawing/2014/main" val="3551935765"/>
                  </a:ext>
                </a:extLst>
              </a:tr>
              <a:tr h="1116571">
                <a:tc>
                  <a:txBody>
                    <a:bodyPr/>
                    <a:lstStyle/>
                    <a:p>
                      <a:r>
                        <a:rPr lang="en-US" sz="1800" b="0" i="0" kern="1200" dirty="0">
                          <a:solidFill>
                            <a:schemeClr val="dk1"/>
                          </a:solidFill>
                          <a:effectLst/>
                          <a:latin typeface="+mn-lt"/>
                          <a:ea typeface="+mn-ea"/>
                          <a:cs typeface="+mn-cs"/>
                        </a:rPr>
                        <a:t>The scrum master’s responsibilities also include coaching and </a:t>
                      </a:r>
                      <a:r>
                        <a:rPr lang="en-US" sz="1800" b="0" i="0" u="none" strike="noStrike" kern="1200" dirty="0">
                          <a:solidFill>
                            <a:schemeClr val="dk1"/>
                          </a:solidFill>
                          <a:effectLst/>
                          <a:latin typeface="+mn-lt"/>
                          <a:ea typeface="+mn-ea"/>
                          <a:cs typeface="+mn-cs"/>
                        </a:rPr>
                        <a:t>motivating the team.</a:t>
                      </a:r>
                      <a:endParaRPr lang="en-IN" dirty="0"/>
                    </a:p>
                  </a:txBody>
                  <a:tcPr/>
                </a:tc>
                <a:tc>
                  <a:txBody>
                    <a:bodyPr/>
                    <a:lstStyle/>
                    <a:p>
                      <a:r>
                        <a:rPr lang="en-US" sz="1800" b="0" i="0" kern="1200" dirty="0">
                          <a:solidFill>
                            <a:schemeClr val="dk1"/>
                          </a:solidFill>
                          <a:effectLst/>
                          <a:latin typeface="+mn-lt"/>
                          <a:ea typeface="+mn-ea"/>
                          <a:cs typeface="+mn-cs"/>
                        </a:rPr>
                        <a:t>The product owner is also responsible for prioritizing goals for each sprint, based on their value to stakeholders,</a:t>
                      </a:r>
                    </a:p>
                    <a:p>
                      <a:r>
                        <a:rPr lang="en-US" sz="1800" b="0" i="0" kern="1200" dirty="0">
                          <a:solidFill>
                            <a:schemeClr val="dk1"/>
                          </a:solidFill>
                          <a:effectLst/>
                          <a:latin typeface="+mn-lt"/>
                          <a:ea typeface="+mn-ea"/>
                          <a:cs typeface="+mn-cs"/>
                        </a:rPr>
                        <a:t> such that the most important and deliverable features are built in each iteration.</a:t>
                      </a:r>
                      <a:endParaRPr lang="en-IN" dirty="0"/>
                    </a:p>
                  </a:txBody>
                  <a:tcPr/>
                </a:tc>
                <a:extLst>
                  <a:ext uri="{0D108BD9-81ED-4DB2-BD59-A6C34878D82A}">
                    <a16:rowId xmlns:a16="http://schemas.microsoft.com/office/drawing/2014/main" val="2352013212"/>
                  </a:ext>
                </a:extLst>
              </a:tr>
              <a:tr h="343560">
                <a:tc>
                  <a:txBody>
                    <a:bodyPr/>
                    <a:lstStyle/>
                    <a:p>
                      <a:endParaRPr lang="en-IN"/>
                    </a:p>
                  </a:txBody>
                  <a:tcPr/>
                </a:tc>
                <a:tc>
                  <a:txBody>
                    <a:bodyPr/>
                    <a:lstStyle/>
                    <a:p>
                      <a:endParaRPr lang="en-IN"/>
                    </a:p>
                  </a:txBody>
                  <a:tcPr/>
                </a:tc>
                <a:extLst>
                  <a:ext uri="{0D108BD9-81ED-4DB2-BD59-A6C34878D82A}">
                    <a16:rowId xmlns:a16="http://schemas.microsoft.com/office/drawing/2014/main" val="3538544432"/>
                  </a:ext>
                </a:extLst>
              </a:tr>
              <a:tr h="34356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14544196"/>
                  </a:ext>
                </a:extLst>
              </a:tr>
            </a:tbl>
          </a:graphicData>
        </a:graphic>
      </p:graphicFrame>
    </p:spTree>
    <p:extLst>
      <p:ext uri="{BB962C8B-B14F-4D97-AF65-F5344CB8AC3E}">
        <p14:creationId xmlns:p14="http://schemas.microsoft.com/office/powerpoint/2010/main" val="361401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3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gile Principles">
            <a:extLst>
              <a:ext uri="{FF2B5EF4-FFF2-40B4-BE49-F238E27FC236}">
                <a16:creationId xmlns:a16="http://schemas.microsoft.com/office/drawing/2014/main" id="{79B0D5D4-F23D-D8EB-20B0-D00704EDD2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95500" y="228600"/>
            <a:ext cx="79248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95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1300D8-3E3D-0777-D5E7-8773FE31F64E}"/>
              </a:ext>
            </a:extLst>
          </p:cNvPr>
          <p:cNvSpPr txBox="1"/>
          <p:nvPr/>
        </p:nvSpPr>
        <p:spPr>
          <a:xfrm>
            <a:off x="530943" y="147483"/>
            <a:ext cx="11484076" cy="2893100"/>
          </a:xfrm>
          <a:prstGeom prst="rect">
            <a:avLst/>
          </a:prstGeom>
          <a:noFill/>
        </p:spPr>
        <p:txBody>
          <a:bodyPr wrap="square">
            <a:spAutoFit/>
          </a:bodyPr>
          <a:lstStyle/>
          <a:p>
            <a:pPr algn="l"/>
            <a:endParaRPr lang="en-US" dirty="0">
              <a:solidFill>
                <a:srgbClr val="212529"/>
              </a:solidFill>
              <a:latin typeface="Open Sans" panose="020B0606030504020204" pitchFamily="34" charset="0"/>
            </a:endParaRPr>
          </a:p>
          <a:p>
            <a:pPr algn="l"/>
            <a:r>
              <a:rPr lang="en-US" sz="2000" b="1" i="0" dirty="0">
                <a:solidFill>
                  <a:srgbClr val="212529"/>
                </a:solidFill>
                <a:effectLst/>
                <a:latin typeface="Open Sans" panose="020B0606030504020204" pitchFamily="34" charset="0"/>
              </a:rPr>
              <a:t>ADVANTAGES OF AGILE MODEL:</a:t>
            </a:r>
          </a:p>
          <a:p>
            <a:pPr algn="l">
              <a:buFont typeface="Arial" panose="020B0604020202020204" pitchFamily="34" charset="0"/>
              <a:buChar char="•"/>
            </a:pPr>
            <a:endParaRPr lang="en-US" dirty="0">
              <a:solidFill>
                <a:srgbClr val="212529"/>
              </a:solidFill>
              <a:latin typeface="Open Sans" panose="020B0606030504020204" pitchFamily="34" charset="0"/>
            </a:endParaRPr>
          </a:p>
          <a:p>
            <a:pPr algn="l">
              <a:buFont typeface="Arial" panose="020B0604020202020204" pitchFamily="34" charset="0"/>
              <a:buChar char="•"/>
            </a:pPr>
            <a:r>
              <a:rPr lang="en-US" b="0" i="0" dirty="0">
                <a:solidFill>
                  <a:srgbClr val="212529"/>
                </a:solidFill>
                <a:effectLst/>
                <a:latin typeface="Open Sans" panose="020B0606030504020204" pitchFamily="34" charset="0"/>
              </a:rPr>
              <a:t>It allows interaction and collaboration between the project team and the clients.</a:t>
            </a:r>
          </a:p>
          <a:p>
            <a:pPr algn="l">
              <a:buFont typeface="Arial" panose="020B0604020202020204" pitchFamily="34" charset="0"/>
              <a:buChar char="•"/>
            </a:pPr>
            <a:r>
              <a:rPr lang="en-US" b="0" i="0" dirty="0">
                <a:solidFill>
                  <a:srgbClr val="212529"/>
                </a:solidFill>
                <a:effectLst/>
                <a:latin typeface="Open Sans" panose="020B0606030504020204" pitchFamily="34" charset="0"/>
              </a:rPr>
              <a:t>It helps in providing transparency to the clients and offering them clear knowledge of the steps of project development.</a:t>
            </a:r>
          </a:p>
          <a:p>
            <a:pPr algn="l">
              <a:buFont typeface="Arial" panose="020B0604020202020204" pitchFamily="34" charset="0"/>
              <a:buChar char="•"/>
            </a:pPr>
            <a:r>
              <a:rPr lang="en-US" b="0" i="0" dirty="0">
                <a:solidFill>
                  <a:srgbClr val="212529"/>
                </a:solidFill>
                <a:effectLst/>
                <a:latin typeface="Open Sans" panose="020B0606030504020204" pitchFamily="34" charset="0"/>
              </a:rPr>
              <a:t>The product is always delivered on time or early.</a:t>
            </a:r>
          </a:p>
          <a:p>
            <a:pPr algn="l">
              <a:buFont typeface="Arial" panose="020B0604020202020204" pitchFamily="34" charset="0"/>
              <a:buChar char="•"/>
            </a:pPr>
            <a:r>
              <a:rPr lang="en-US" b="0" i="0" dirty="0">
                <a:solidFill>
                  <a:srgbClr val="212529"/>
                </a:solidFill>
                <a:effectLst/>
                <a:latin typeface="Open Sans" panose="020B0606030504020204" pitchFamily="34" charset="0"/>
              </a:rPr>
              <a:t>The product cost can be estimated.</a:t>
            </a:r>
          </a:p>
          <a:p>
            <a:pPr algn="l">
              <a:buFont typeface="Arial" panose="020B0604020202020204" pitchFamily="34" charset="0"/>
              <a:buChar char="•"/>
            </a:pPr>
            <a:r>
              <a:rPr lang="en-US" b="0" i="0" dirty="0">
                <a:solidFill>
                  <a:srgbClr val="212529"/>
                </a:solidFill>
                <a:effectLst/>
                <a:latin typeface="Open Sans" panose="020B0606030504020204" pitchFamily="34" charset="0"/>
              </a:rPr>
              <a:t>Changes help in making an improved product.</a:t>
            </a:r>
          </a:p>
          <a:p>
            <a:pPr algn="l">
              <a:buFont typeface="Arial" panose="020B0604020202020204" pitchFamily="34" charset="0"/>
              <a:buChar char="•"/>
            </a:pPr>
            <a:r>
              <a:rPr lang="en-US" b="0" i="0" dirty="0">
                <a:solidFill>
                  <a:srgbClr val="212529"/>
                </a:solidFill>
                <a:effectLst/>
                <a:latin typeface="Open Sans" panose="020B0606030504020204" pitchFamily="34" charset="0"/>
              </a:rPr>
              <a:t>The entire project is broken down into small parts that offer a better quality of development and testing.</a:t>
            </a:r>
          </a:p>
        </p:txBody>
      </p:sp>
      <p:sp>
        <p:nvSpPr>
          <p:cNvPr id="5" name="TextBox 4">
            <a:extLst>
              <a:ext uri="{FF2B5EF4-FFF2-40B4-BE49-F238E27FC236}">
                <a16:creationId xmlns:a16="http://schemas.microsoft.com/office/drawing/2014/main" id="{90E01DFF-CBB9-9806-F853-6D6F08D0811B}"/>
              </a:ext>
            </a:extLst>
          </p:cNvPr>
          <p:cNvSpPr txBox="1"/>
          <p:nvPr/>
        </p:nvSpPr>
        <p:spPr>
          <a:xfrm>
            <a:off x="530943" y="3175819"/>
            <a:ext cx="11297263" cy="2627305"/>
          </a:xfrm>
          <a:prstGeom prst="rect">
            <a:avLst/>
          </a:prstGeom>
          <a:noFill/>
        </p:spPr>
        <p:txBody>
          <a:bodyPr wrap="square">
            <a:spAutoFit/>
          </a:bodyPr>
          <a:lstStyle/>
          <a:p>
            <a:pPr>
              <a:buFont typeface="Arial" panose="020B0604020202020204" pitchFamily="34" charset="0"/>
              <a:buChar char="•"/>
            </a:pPr>
            <a:r>
              <a:rPr lang="en-US" b="1" dirty="0">
                <a:solidFill>
                  <a:srgbClr val="212529"/>
                </a:solidFill>
                <a:latin typeface="Open Sans" panose="020B0606030504020204" pitchFamily="34" charset="0"/>
              </a:rPr>
              <a:t>DRAWBACKS</a:t>
            </a:r>
            <a:r>
              <a:rPr lang="en-US" sz="1800" b="1" i="0" dirty="0">
                <a:solidFill>
                  <a:srgbClr val="212529"/>
                </a:solidFill>
                <a:effectLst/>
                <a:latin typeface="Open Sans" panose="020B0606030504020204" pitchFamily="34" charset="0"/>
              </a:rPr>
              <a:t> OF AGILE MODEL:</a:t>
            </a:r>
          </a:p>
          <a:p>
            <a:endParaRPr lang="en-US" dirty="0">
              <a:solidFill>
                <a:srgbClr val="111111"/>
              </a:solidFill>
              <a:latin typeface="Roboto" panose="02000000000000000000" pitchFamily="2" charset="0"/>
            </a:endParaRPr>
          </a:p>
          <a:p>
            <a:pPr algn="l">
              <a:buFont typeface="Arial" panose="020B0604020202020204" pitchFamily="34" charset="0"/>
              <a:buChar char="•"/>
            </a:pPr>
            <a:r>
              <a:rPr lang="en-US" b="0" i="0" dirty="0">
                <a:solidFill>
                  <a:srgbClr val="111111"/>
                </a:solidFill>
                <a:effectLst/>
                <a:latin typeface="Roboto" panose="02000000000000000000" pitchFamily="2" charset="0"/>
              </a:rPr>
              <a:t>In case of some software deliverables, especially the large ones, it is difficult to assess the effort required at the beginning of the software development life cycle.</a:t>
            </a:r>
          </a:p>
          <a:p>
            <a:pPr algn="l">
              <a:buFont typeface="Arial" panose="020B0604020202020204" pitchFamily="34" charset="0"/>
              <a:buChar char="•"/>
            </a:pPr>
            <a:r>
              <a:rPr lang="en-US" b="0" i="0" dirty="0">
                <a:solidFill>
                  <a:srgbClr val="111111"/>
                </a:solidFill>
                <a:effectLst/>
                <a:latin typeface="Roboto" panose="02000000000000000000" pitchFamily="2" charset="0"/>
              </a:rPr>
              <a:t>There is lack of emphasis on necessary designing and documentation.</a:t>
            </a:r>
          </a:p>
          <a:p>
            <a:pPr algn="l">
              <a:buFont typeface="Arial" panose="020B0604020202020204" pitchFamily="34" charset="0"/>
              <a:buChar char="•"/>
            </a:pPr>
            <a:r>
              <a:rPr lang="en-US" b="0" i="0" dirty="0">
                <a:solidFill>
                  <a:srgbClr val="111111"/>
                </a:solidFill>
                <a:effectLst/>
                <a:latin typeface="Roboto" panose="02000000000000000000" pitchFamily="2" charset="0"/>
              </a:rPr>
              <a:t>The project can easily get taken off track if the customer representative is not clear what final outcome that they want.</a:t>
            </a:r>
          </a:p>
          <a:p>
            <a:pPr algn="l">
              <a:buFont typeface="Arial" panose="020B0604020202020204" pitchFamily="34" charset="0"/>
              <a:buChar char="•"/>
            </a:pPr>
            <a:r>
              <a:rPr lang="en-US" b="0" i="0" dirty="0">
                <a:solidFill>
                  <a:srgbClr val="111111"/>
                </a:solidFill>
                <a:effectLst/>
                <a:latin typeface="Roboto" panose="02000000000000000000" pitchFamily="2" charset="0"/>
              </a:rPr>
              <a:t>Only senior programmers are capable of taking the kind of decisions required during the development process. Hence it has no place for newbie programmers, unless combined with experienced resources.</a:t>
            </a:r>
          </a:p>
        </p:txBody>
      </p:sp>
    </p:spTree>
    <p:extLst>
      <p:ext uri="{BB962C8B-B14F-4D97-AF65-F5344CB8AC3E}">
        <p14:creationId xmlns:p14="http://schemas.microsoft.com/office/powerpoint/2010/main" val="242065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456ED3-88A9-3F86-4351-3B908A96EC15}"/>
              </a:ext>
            </a:extLst>
          </p:cNvPr>
          <p:cNvSpPr txBox="1"/>
          <p:nvPr/>
        </p:nvSpPr>
        <p:spPr>
          <a:xfrm>
            <a:off x="648929" y="324465"/>
            <a:ext cx="7688826" cy="461665"/>
          </a:xfrm>
          <a:prstGeom prst="rect">
            <a:avLst/>
          </a:prstGeom>
          <a:noFill/>
        </p:spPr>
        <p:txBody>
          <a:bodyPr wrap="square">
            <a:spAutoFit/>
          </a:bodyPr>
          <a:lstStyle/>
          <a:p>
            <a:pPr algn="l"/>
            <a:r>
              <a:rPr lang="en-IN" sz="2400" b="1" i="0" dirty="0">
                <a:solidFill>
                  <a:schemeClr val="accent6">
                    <a:lumMod val="50000"/>
                  </a:schemeClr>
                </a:solidFill>
                <a:effectLst/>
                <a:latin typeface="Roboto" panose="02000000000000000000" pitchFamily="2" charset="0"/>
              </a:rPr>
              <a:t>Agile </a:t>
            </a:r>
            <a:r>
              <a:rPr lang="en-IN" sz="2400" b="1" i="0" dirty="0" err="1">
                <a:solidFill>
                  <a:schemeClr val="accent6">
                    <a:lumMod val="50000"/>
                  </a:schemeClr>
                </a:solidFill>
                <a:effectLst/>
                <a:latin typeface="Roboto" panose="02000000000000000000" pitchFamily="2" charset="0"/>
              </a:rPr>
              <a:t>Modeling</a:t>
            </a:r>
            <a:r>
              <a:rPr lang="en-IN" sz="2400" b="1" i="0" dirty="0">
                <a:solidFill>
                  <a:schemeClr val="accent6">
                    <a:lumMod val="50000"/>
                  </a:schemeClr>
                </a:solidFill>
                <a:effectLst/>
                <a:latin typeface="Roboto" panose="02000000000000000000" pitchFamily="2" charset="0"/>
              </a:rPr>
              <a:t> Embraces Five Values:</a:t>
            </a:r>
          </a:p>
        </p:txBody>
      </p:sp>
      <p:sp>
        <p:nvSpPr>
          <p:cNvPr id="8" name="TextBox 7">
            <a:extLst>
              <a:ext uri="{FF2B5EF4-FFF2-40B4-BE49-F238E27FC236}">
                <a16:creationId xmlns:a16="http://schemas.microsoft.com/office/drawing/2014/main" id="{BCD1DAB3-D69A-08E4-88F1-86CB58B5027B}"/>
              </a:ext>
            </a:extLst>
          </p:cNvPr>
          <p:cNvSpPr txBox="1"/>
          <p:nvPr/>
        </p:nvSpPr>
        <p:spPr>
          <a:xfrm>
            <a:off x="648929" y="936210"/>
            <a:ext cx="11149782" cy="6186309"/>
          </a:xfrm>
          <a:prstGeom prst="rect">
            <a:avLst/>
          </a:prstGeom>
          <a:noFill/>
        </p:spPr>
        <p:txBody>
          <a:bodyPr wrap="square">
            <a:spAutoFit/>
          </a:bodyPr>
          <a:lstStyle/>
          <a:p>
            <a:pPr algn="l">
              <a:buFont typeface="Arial" panose="020B0604020202020204" pitchFamily="34" charset="0"/>
              <a:buChar char="•"/>
            </a:pPr>
            <a:r>
              <a:rPr lang="en-IN" b="0" i="0" dirty="0">
                <a:solidFill>
                  <a:schemeClr val="accent2">
                    <a:lumMod val="50000"/>
                  </a:schemeClr>
                </a:solidFill>
                <a:effectLst/>
                <a:latin typeface="Roboto" panose="02000000000000000000" pitchFamily="2" charset="0"/>
              </a:rPr>
              <a:t>Communication</a:t>
            </a:r>
            <a:r>
              <a:rPr lang="en-IN" b="0" i="0" dirty="0">
                <a:solidFill>
                  <a:srgbClr val="272C37"/>
                </a:solidFill>
                <a:effectLst/>
                <a:latin typeface="Roboto" panose="02000000000000000000" pitchFamily="2" charset="0"/>
              </a:rPr>
              <a:t>:  </a:t>
            </a:r>
            <a:r>
              <a:rPr lang="en-US" b="0" i="0" dirty="0">
                <a:solidFill>
                  <a:srgbClr val="51565E"/>
                </a:solidFill>
                <a:effectLst/>
                <a:latin typeface="Roboto" panose="02000000000000000000" pitchFamily="2" charset="0"/>
              </a:rPr>
              <a:t>Agile modeling fosters communication between team members, developers, and stakeholders.</a:t>
            </a: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pPr>
              <a:buFont typeface="Arial" panose="020B0604020202020204" pitchFamily="34" charset="0"/>
              <a:buChar char="•"/>
            </a:pPr>
            <a:r>
              <a:rPr lang="en-IN" b="0" i="0" dirty="0">
                <a:solidFill>
                  <a:schemeClr val="accent2">
                    <a:lumMod val="50000"/>
                  </a:schemeClr>
                </a:solidFill>
                <a:effectLst/>
                <a:latin typeface="Roboto" panose="02000000000000000000" pitchFamily="2" charset="0"/>
              </a:rPr>
              <a:t>Simplicity:  </a:t>
            </a:r>
            <a:r>
              <a:rPr lang="en-US" b="0" i="0" dirty="0">
                <a:solidFill>
                  <a:srgbClr val="51565E"/>
                </a:solidFill>
                <a:effectLst/>
                <a:latin typeface="Roboto" panose="02000000000000000000" pitchFamily="2" charset="0"/>
              </a:rPr>
              <a:t>Models help simplify both the software and the </a:t>
            </a:r>
            <a:r>
              <a:rPr lang="en-US" b="0" i="0" u="none" strike="noStrike" dirty="0">
                <a:solidFill>
                  <a:srgbClr val="1179EF"/>
                </a:solidFill>
                <a:effectLst/>
                <a:latin typeface="Roboto" panose="02000000000000000000" pitchFamily="2" charset="0"/>
                <a:hlinkClick r:id="rId2" tooltip="software development"/>
              </a:rPr>
              <a:t>software development</a:t>
            </a:r>
            <a:r>
              <a:rPr lang="en-US" b="0" i="0" dirty="0">
                <a:solidFill>
                  <a:srgbClr val="51565E"/>
                </a:solidFill>
                <a:effectLst/>
                <a:latin typeface="Roboto" panose="02000000000000000000" pitchFamily="2" charset="0"/>
              </a:rPr>
              <a:t> process. Drawing a diagram that illustrates a concept or plan and the related growth can eliminate hours of unnecessary work and manual coding.</a:t>
            </a:r>
          </a:p>
          <a:p>
            <a:pPr>
              <a:buFont typeface="Arial" panose="020B0604020202020204" pitchFamily="34" charset="0"/>
              <a:buChar char="•"/>
            </a:pPr>
            <a:endParaRPr lang="en-US" b="0" i="0" dirty="0">
              <a:solidFill>
                <a:srgbClr val="51565E"/>
              </a:solidFill>
              <a:effectLst/>
              <a:latin typeface="Roboto" panose="02000000000000000000" pitchFamily="2" charset="0"/>
            </a:endParaRPr>
          </a:p>
          <a:p>
            <a:pPr algn="l"/>
            <a:r>
              <a:rPr lang="en-IN" b="0" i="0" dirty="0">
                <a:solidFill>
                  <a:schemeClr val="accent2">
                    <a:lumMod val="50000"/>
                  </a:schemeClr>
                </a:solidFill>
                <a:effectLst/>
                <a:latin typeface="Roboto" panose="02000000000000000000" pitchFamily="2" charset="0"/>
              </a:rPr>
              <a:t>Feedback:   </a:t>
            </a:r>
            <a:r>
              <a:rPr lang="en-US" b="0" i="0" dirty="0">
                <a:solidFill>
                  <a:srgbClr val="51565E"/>
                </a:solidFill>
                <a:effectLst/>
                <a:latin typeface="Roboto" panose="02000000000000000000" pitchFamily="2" charset="0"/>
              </a:rPr>
              <a:t>Similar to the “communication” step, team members who use diagrams to communicate their ideas enable stakeholders to give fast feedback, which then cuts the project turnaround time.</a:t>
            </a:r>
          </a:p>
          <a:p>
            <a:pPr algn="l"/>
            <a:endParaRPr lang="en-US" b="0" i="0" dirty="0">
              <a:solidFill>
                <a:srgbClr val="51565E"/>
              </a:solidFill>
              <a:effectLst/>
              <a:latin typeface="Roboto" panose="02000000000000000000" pitchFamily="2" charset="0"/>
            </a:endParaRPr>
          </a:p>
          <a:p>
            <a:pPr algn="l"/>
            <a:br>
              <a:rPr lang="en-US" b="0" i="0" dirty="0">
                <a:solidFill>
                  <a:srgbClr val="51565E"/>
                </a:solidFill>
                <a:effectLst/>
                <a:latin typeface="Roboto" panose="02000000000000000000" pitchFamily="2" charset="0"/>
              </a:rPr>
            </a:br>
            <a:r>
              <a:rPr lang="en-IN" b="0" i="0" dirty="0">
                <a:solidFill>
                  <a:schemeClr val="accent2">
                    <a:lumMod val="50000"/>
                  </a:schemeClr>
                </a:solidFill>
                <a:effectLst/>
                <a:latin typeface="Roboto" panose="02000000000000000000" pitchFamily="2" charset="0"/>
              </a:rPr>
              <a:t>Courage</a:t>
            </a:r>
            <a:r>
              <a:rPr lang="en-IN" b="0" i="0" dirty="0">
                <a:solidFill>
                  <a:srgbClr val="272C37"/>
                </a:solidFill>
                <a:effectLst/>
                <a:latin typeface="Roboto" panose="02000000000000000000" pitchFamily="2" charset="0"/>
              </a:rPr>
              <a:t>:  </a:t>
            </a:r>
            <a:r>
              <a:rPr lang="en-US" b="0" i="0" dirty="0">
                <a:solidFill>
                  <a:srgbClr val="51565E"/>
                </a:solidFill>
                <a:effectLst/>
                <a:latin typeface="Roboto" panose="02000000000000000000" pitchFamily="2" charset="0"/>
              </a:rPr>
              <a:t>Fortune favors the bold, and you need the courage to make the difficult decisions and change course, even if your team has already spent much time and resources on the work.</a:t>
            </a:r>
          </a:p>
          <a:p>
            <a:br>
              <a:rPr lang="en-US" b="0" i="0" dirty="0">
                <a:solidFill>
                  <a:srgbClr val="51565E"/>
                </a:solidFill>
                <a:effectLst/>
                <a:latin typeface="Roboto" panose="02000000000000000000" pitchFamily="2" charset="0"/>
              </a:rPr>
            </a:br>
            <a:r>
              <a:rPr lang="en-IN" b="0" i="0" dirty="0">
                <a:solidFill>
                  <a:schemeClr val="accent2">
                    <a:lumMod val="50000"/>
                  </a:schemeClr>
                </a:solidFill>
                <a:effectLst/>
                <a:latin typeface="Roboto" panose="02000000000000000000" pitchFamily="2" charset="0"/>
              </a:rPr>
              <a:t>Humility:   </a:t>
            </a:r>
            <a:r>
              <a:rPr lang="en-US" b="0" i="0" dirty="0">
                <a:solidFill>
                  <a:srgbClr val="51565E"/>
                </a:solidFill>
                <a:effectLst/>
                <a:latin typeface="Roboto" panose="02000000000000000000" pitchFamily="2" charset="0"/>
              </a:rPr>
              <a:t>Although some iterations of Agile modeling values stop at four, other models include this fifth one. Humility shows that everyone on the team is essential and has equal value. Sometimes we can even be wrong! Humility, in this case, means respect for others’ ideas and suggestions and acknowledging the value of others’ contributions.</a:t>
            </a:r>
            <a:endParaRPr lang="en-IN" b="0" i="0" dirty="0">
              <a:solidFill>
                <a:srgbClr val="272C37"/>
              </a:solidFill>
              <a:effectLst/>
              <a:latin typeface="Roboto" panose="02000000000000000000" pitchFamily="2" charset="0"/>
            </a:endParaRPr>
          </a:p>
          <a:p>
            <a:endParaRPr lang="en-IN" b="0" i="0" dirty="0">
              <a:solidFill>
                <a:srgbClr val="272C37"/>
              </a:solidFill>
              <a:effectLst/>
              <a:latin typeface="Roboto" panose="02000000000000000000" pitchFamily="2" charset="0"/>
            </a:endParaRPr>
          </a:p>
          <a:p>
            <a:endParaRPr lang="en-IN" b="0" i="0" dirty="0">
              <a:solidFill>
                <a:srgbClr val="272C37"/>
              </a:solidFill>
              <a:effectLst/>
              <a:latin typeface="Roboto" panose="02000000000000000000" pitchFamily="2" charset="0"/>
            </a:endParaRPr>
          </a:p>
          <a:p>
            <a:pPr>
              <a:buFont typeface="Arial" panose="020B0604020202020204" pitchFamily="34" charset="0"/>
              <a:buChar char="•"/>
            </a:pPr>
            <a:endParaRPr lang="en-IN" b="0" i="0" dirty="0">
              <a:solidFill>
                <a:srgbClr val="272C37"/>
              </a:solidFill>
              <a:effectLst/>
              <a:latin typeface="Roboto" panose="02000000000000000000" pitchFamily="2" charset="0"/>
            </a:endParaRPr>
          </a:p>
          <a:p>
            <a:pPr algn="l">
              <a:buFont typeface="Arial" panose="020B0604020202020204" pitchFamily="34" charset="0"/>
              <a:buChar char="•"/>
            </a:pPr>
            <a:endParaRPr lang="en-IN" b="0" i="0" dirty="0">
              <a:solidFill>
                <a:srgbClr val="272C37"/>
              </a:solidFill>
              <a:effectLst/>
              <a:latin typeface="Roboto" panose="02000000000000000000" pitchFamily="2" charset="0"/>
            </a:endParaRPr>
          </a:p>
        </p:txBody>
      </p:sp>
    </p:spTree>
    <p:extLst>
      <p:ext uri="{BB962C8B-B14F-4D97-AF65-F5344CB8AC3E}">
        <p14:creationId xmlns:p14="http://schemas.microsoft.com/office/powerpoint/2010/main" val="261753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7CCC60B-4D42-4FE4-BCB2-A713F52D0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88ED59D6-865E-61FF-0FE1-00E22F48CA4A}"/>
              </a:ext>
            </a:extLst>
          </p:cNvPr>
          <p:cNvGraphicFramePr/>
          <p:nvPr>
            <p:extLst>
              <p:ext uri="{D42A27DB-BD31-4B8C-83A1-F6EECF244321}">
                <p14:modId xmlns:p14="http://schemas.microsoft.com/office/powerpoint/2010/main" val="2944960614"/>
              </p:ext>
            </p:extLst>
          </p:nvPr>
        </p:nvGraphicFramePr>
        <p:xfrm>
          <a:off x="838199" y="621792"/>
          <a:ext cx="10852355" cy="5641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606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49BDC-84F9-6795-B2AE-CFBC404DA68C}"/>
              </a:ext>
            </a:extLst>
          </p:cNvPr>
          <p:cNvSpPr txBox="1"/>
          <p:nvPr/>
        </p:nvSpPr>
        <p:spPr>
          <a:xfrm>
            <a:off x="294968" y="373626"/>
            <a:ext cx="11710219" cy="6924973"/>
          </a:xfrm>
          <a:prstGeom prst="rect">
            <a:avLst/>
          </a:prstGeom>
          <a:noFill/>
        </p:spPr>
        <p:txBody>
          <a:bodyPr wrap="square">
            <a:spAutoFit/>
          </a:bodyPr>
          <a:lstStyle/>
          <a:p>
            <a:pPr algn="l"/>
            <a:r>
              <a:rPr lang="en-IN" sz="2800" b="1" dirty="0">
                <a:solidFill>
                  <a:srgbClr val="480A02"/>
                </a:solidFill>
                <a:latin typeface="Open Sans" panose="020B0606030504020204" pitchFamily="34" charset="0"/>
              </a:rPr>
              <a:t>KANBAN:</a:t>
            </a:r>
          </a:p>
          <a:p>
            <a:pPr algn="l"/>
            <a:endParaRPr lang="en-IN" sz="2800" b="1" i="0" dirty="0">
              <a:solidFill>
                <a:srgbClr val="480A02"/>
              </a:solidFill>
              <a:effectLst/>
              <a:latin typeface="Open Sans" panose="020B0606030504020204" pitchFamily="34" charset="0"/>
            </a:endParaRPr>
          </a:p>
          <a:p>
            <a:pPr algn="l"/>
            <a:r>
              <a:rPr lang="en-US" b="0" i="0" dirty="0">
                <a:solidFill>
                  <a:srgbClr val="212529"/>
                </a:solidFill>
                <a:effectLst/>
                <a:latin typeface="Open Sans" panose="020B0606030504020204" pitchFamily="34" charset="0"/>
              </a:rPr>
              <a:t>The Kanban framework helps in designing, managing, and making improvements in the flow of the system. Kanban allows companies to get a visual of their workflow and the work that is pending and needs to be done.</a:t>
            </a:r>
          </a:p>
          <a:p>
            <a:pPr algn="l"/>
            <a:endParaRPr lang="en-IN" b="1" i="0" dirty="0">
              <a:solidFill>
                <a:srgbClr val="480A02"/>
              </a:solidFill>
              <a:effectLst/>
              <a:latin typeface="Open Sans" panose="020B0606030504020204" pitchFamily="34" charset="0"/>
            </a:endParaRPr>
          </a:p>
          <a:p>
            <a:pPr algn="l"/>
            <a:r>
              <a:rPr lang="en-IN" sz="2800" b="0" i="0" dirty="0">
                <a:solidFill>
                  <a:srgbClr val="480A02"/>
                </a:solidFill>
                <a:effectLst/>
                <a:latin typeface="Open Sans" panose="020B0606030504020204" pitchFamily="34" charset="0"/>
              </a:rPr>
              <a:t> </a:t>
            </a:r>
            <a:r>
              <a:rPr lang="en-IN" sz="2400" b="0" i="0" dirty="0">
                <a:solidFill>
                  <a:srgbClr val="00B050"/>
                </a:solidFill>
                <a:effectLst/>
                <a:latin typeface="Open Sans" panose="020B0606030504020204" pitchFamily="34" charset="0"/>
              </a:rPr>
              <a:t>PRINCIPLES OF KANBAN</a:t>
            </a:r>
            <a:r>
              <a:rPr lang="en-IN" sz="2800" b="0" i="0" dirty="0">
                <a:solidFill>
                  <a:srgbClr val="480A02"/>
                </a:solidFill>
                <a:effectLst/>
                <a:latin typeface="Open Sans" panose="020B0606030504020204" pitchFamily="34" charset="0"/>
              </a:rPr>
              <a:t>:</a:t>
            </a:r>
          </a:p>
          <a:p>
            <a:pPr marL="457200" indent="-457200">
              <a:buAutoNum type="arabicPeriod"/>
            </a:pPr>
            <a:r>
              <a:rPr lang="en-IN" sz="2000" b="1" i="0" dirty="0">
                <a:solidFill>
                  <a:srgbClr val="1F1F1F"/>
                </a:solidFill>
                <a:effectLst/>
                <a:latin typeface="Mont"/>
              </a:rPr>
              <a:t>Visualize the Workflow:</a:t>
            </a:r>
            <a:r>
              <a:rPr lang="en-US" sz="2000" b="0" i="0" dirty="0">
                <a:solidFill>
                  <a:srgbClr val="606060"/>
                </a:solidFill>
                <a:effectLst/>
                <a:latin typeface="Montserrat" panose="00000500000000000000" pitchFamily="2" charset="0"/>
              </a:rPr>
              <a:t>To visualize your process with a Kanban system, you will need a board with cards and columns. Each column on the board represents a step in your workflow</a:t>
            </a:r>
          </a:p>
          <a:p>
            <a:pPr marL="457200" indent="-457200">
              <a:buFontTx/>
              <a:buAutoNum type="arabicPeriod"/>
            </a:pPr>
            <a:r>
              <a:rPr lang="en-US" sz="2000" b="1" i="0" dirty="0">
                <a:solidFill>
                  <a:srgbClr val="1F1F1F"/>
                </a:solidFill>
                <a:effectLst/>
                <a:latin typeface="Mont"/>
              </a:rPr>
              <a:t>Limit Work in Progress:  </a:t>
            </a:r>
            <a:r>
              <a:rPr lang="en-US" sz="2000" b="0" i="0" dirty="0">
                <a:solidFill>
                  <a:srgbClr val="606060"/>
                </a:solidFill>
                <a:effectLst/>
                <a:latin typeface="Montserrat" panose="00000500000000000000" pitchFamily="2" charset="0"/>
              </a:rPr>
              <a:t>Limiting WIP means implementing a pull system on parts or the complete workflow</a:t>
            </a:r>
          </a:p>
          <a:p>
            <a:pPr marL="457200" indent="-457200">
              <a:buFontTx/>
              <a:buAutoNum type="arabicPeriod"/>
            </a:pPr>
            <a:r>
              <a:rPr lang="en-IN" sz="2000" b="1" i="0" dirty="0">
                <a:solidFill>
                  <a:srgbClr val="1F1F1F"/>
                </a:solidFill>
                <a:effectLst/>
                <a:latin typeface="Mont"/>
              </a:rPr>
              <a:t> Manage </a:t>
            </a:r>
            <a:r>
              <a:rPr lang="en-IN" sz="2000" b="1" i="0" dirty="0" err="1">
                <a:solidFill>
                  <a:srgbClr val="1F1F1F"/>
                </a:solidFill>
                <a:effectLst/>
                <a:latin typeface="Mont"/>
              </a:rPr>
              <a:t>Flo</a:t>
            </a:r>
            <a:r>
              <a:rPr lang="en-IN" b="1" i="0" dirty="0" err="1">
                <a:solidFill>
                  <a:srgbClr val="1F1F1F"/>
                </a:solidFill>
                <a:effectLst/>
                <a:latin typeface="Mont"/>
              </a:rPr>
              <a:t>W</a:t>
            </a:r>
            <a:r>
              <a:rPr lang="en-IN" b="1" i="0" dirty="0">
                <a:solidFill>
                  <a:srgbClr val="1F1F1F"/>
                </a:solidFill>
                <a:effectLst/>
                <a:latin typeface="Mont"/>
              </a:rPr>
              <a:t> </a:t>
            </a:r>
            <a:r>
              <a:rPr lang="en-IN" sz="2000" b="1" i="0" dirty="0">
                <a:solidFill>
                  <a:srgbClr val="1F1F1F"/>
                </a:solidFill>
                <a:effectLst/>
                <a:latin typeface="Mont"/>
              </a:rPr>
              <a:t>:   </a:t>
            </a:r>
            <a:r>
              <a:rPr lang="en-US" sz="2000" b="0" i="0" dirty="0">
                <a:solidFill>
                  <a:srgbClr val="606060"/>
                </a:solidFill>
                <a:effectLst/>
                <a:latin typeface="Montserrat" panose="00000500000000000000" pitchFamily="2" charset="0"/>
              </a:rPr>
              <a:t>Managing the flow is about managing the work but not the people. By flow, we mean the movement of work items through the production process at a predictable and sustainable pace.</a:t>
            </a:r>
          </a:p>
          <a:p>
            <a:pPr marL="457200" indent="-457200">
              <a:buFontTx/>
              <a:buAutoNum type="arabicPeriod"/>
            </a:pPr>
            <a:r>
              <a:rPr lang="en-IN" sz="2000" b="1" i="0" dirty="0">
                <a:solidFill>
                  <a:srgbClr val="1F1F1F"/>
                </a:solidFill>
                <a:effectLst/>
                <a:latin typeface="Mont"/>
              </a:rPr>
              <a:t>Feedback Loops: </a:t>
            </a:r>
            <a:r>
              <a:rPr lang="en-US" sz="2000" b="0" i="0" dirty="0">
                <a:solidFill>
                  <a:srgbClr val="606060"/>
                </a:solidFill>
                <a:effectLst/>
                <a:latin typeface="Montserrat" panose="00000500000000000000" pitchFamily="2" charset="0"/>
              </a:rPr>
              <a:t>For teams and companies that want to be more agile, implementing feedback loops is a mandatory step. Kanban suggests the use of (feedback loops) at a team level as well as service-oriented cadences.</a:t>
            </a:r>
            <a:endParaRPr lang="en-IN" sz="2000" b="1" i="0" dirty="0">
              <a:solidFill>
                <a:srgbClr val="1F1F1F"/>
              </a:solidFill>
              <a:effectLst/>
              <a:latin typeface="Mont"/>
            </a:endParaRPr>
          </a:p>
          <a:p>
            <a:pPr marL="457200" indent="-457200">
              <a:buFontTx/>
              <a:buAutoNum type="arabicPeriod"/>
            </a:pPr>
            <a:endParaRPr lang="en-US" sz="2000" b="1" i="0" dirty="0">
              <a:solidFill>
                <a:srgbClr val="1F1F1F"/>
              </a:solidFill>
              <a:effectLst/>
              <a:latin typeface="Mont"/>
            </a:endParaRPr>
          </a:p>
          <a:p>
            <a:pPr marL="457200" indent="-457200">
              <a:buAutoNum type="arabicPeriod"/>
            </a:pPr>
            <a:endParaRPr lang="en-IN" sz="2000" b="1" i="0" dirty="0">
              <a:solidFill>
                <a:srgbClr val="1F1F1F"/>
              </a:solidFill>
              <a:effectLst/>
              <a:latin typeface="Mont"/>
            </a:endParaRPr>
          </a:p>
          <a:p>
            <a:pPr algn="l"/>
            <a:endParaRPr lang="en-IN" sz="2800" b="0" i="0" dirty="0">
              <a:solidFill>
                <a:srgbClr val="480A02"/>
              </a:solidFill>
              <a:effectLst/>
              <a:latin typeface="Open Sans" panose="020B0606030504020204" pitchFamily="34" charset="0"/>
            </a:endParaRPr>
          </a:p>
        </p:txBody>
      </p:sp>
    </p:spTree>
    <p:extLst>
      <p:ext uri="{BB962C8B-B14F-4D97-AF65-F5344CB8AC3E}">
        <p14:creationId xmlns:p14="http://schemas.microsoft.com/office/powerpoint/2010/main" val="121852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2DBB-4076-3AE2-6836-39E7756CF820}"/>
              </a:ext>
            </a:extLst>
          </p:cNvPr>
          <p:cNvSpPr>
            <a:spLocks noGrp="1"/>
          </p:cNvSpPr>
          <p:nvPr>
            <p:ph type="title"/>
          </p:nvPr>
        </p:nvSpPr>
        <p:spPr/>
        <p:txBody>
          <a:bodyPr>
            <a:normAutofit/>
          </a:bodyPr>
          <a:lstStyle/>
          <a:p>
            <a:r>
              <a:rPr lang="en-US" sz="2400" b="1" dirty="0"/>
              <a:t>ADVANTAGES AND DRAWBACKS OF KANBAN</a:t>
            </a:r>
            <a:endParaRPr lang="en-IN" sz="2400" b="1" dirty="0"/>
          </a:p>
        </p:txBody>
      </p:sp>
      <p:sp>
        <p:nvSpPr>
          <p:cNvPr id="3" name="Text Placeholder 2">
            <a:extLst>
              <a:ext uri="{FF2B5EF4-FFF2-40B4-BE49-F238E27FC236}">
                <a16:creationId xmlns:a16="http://schemas.microsoft.com/office/drawing/2014/main" id="{7A652260-B866-71B1-2695-70449C1336AB}"/>
              </a:ext>
            </a:extLst>
          </p:cNvPr>
          <p:cNvSpPr>
            <a:spLocks noGrp="1"/>
          </p:cNvSpPr>
          <p:nvPr>
            <p:ph type="body" idx="1"/>
          </p:nvPr>
        </p:nvSpPr>
        <p:spPr/>
        <p:txBody>
          <a:bodyPr/>
          <a:lstStyle/>
          <a:p>
            <a:r>
              <a:rPr lang="en-US" b="0" i="1" dirty="0"/>
              <a:t>ADVANTAGES </a:t>
            </a:r>
            <a:endParaRPr lang="en-IN" b="0" i="1" dirty="0"/>
          </a:p>
        </p:txBody>
      </p:sp>
      <p:sp>
        <p:nvSpPr>
          <p:cNvPr id="4" name="Content Placeholder 3">
            <a:extLst>
              <a:ext uri="{FF2B5EF4-FFF2-40B4-BE49-F238E27FC236}">
                <a16:creationId xmlns:a16="http://schemas.microsoft.com/office/drawing/2014/main" id="{39A5CB9B-42CB-0329-3FD8-F0AEC5F0C98F}"/>
              </a:ext>
            </a:extLst>
          </p:cNvPr>
          <p:cNvSpPr>
            <a:spLocks noGrp="1"/>
          </p:cNvSpPr>
          <p:nvPr>
            <p:ph sz="half" idx="2"/>
          </p:nvPr>
        </p:nvSpPr>
        <p:spPr/>
        <p:txBody>
          <a:bodyPr>
            <a:normAutofit/>
          </a:bodyPr>
          <a:lstStyle/>
          <a:p>
            <a:pPr algn="l">
              <a:buFont typeface="Arial" panose="020B0604020202020204" pitchFamily="34" charset="0"/>
              <a:buChar char="•"/>
            </a:pPr>
            <a:r>
              <a:rPr lang="en-US" sz="2400" b="0" i="0" dirty="0">
                <a:solidFill>
                  <a:srgbClr val="111111"/>
                </a:solidFill>
                <a:effectLst/>
                <a:latin typeface="Roboto" panose="02000000000000000000" pitchFamily="2" charset="0"/>
              </a:rPr>
              <a:t>Flexibility</a:t>
            </a:r>
          </a:p>
          <a:p>
            <a:pPr algn="l">
              <a:buFont typeface="Arial" panose="020B0604020202020204" pitchFamily="34" charset="0"/>
              <a:buChar char="•"/>
            </a:pPr>
            <a:r>
              <a:rPr lang="en-US" sz="2400" b="0" i="0" dirty="0">
                <a:solidFill>
                  <a:srgbClr val="111111"/>
                </a:solidFill>
                <a:effectLst/>
                <a:latin typeface="Roboto" panose="02000000000000000000" pitchFamily="2" charset="0"/>
              </a:rPr>
              <a:t>Focus on continuous delivery</a:t>
            </a:r>
          </a:p>
          <a:p>
            <a:pPr algn="l">
              <a:buFont typeface="Arial" panose="020B0604020202020204" pitchFamily="34" charset="0"/>
              <a:buChar char="•"/>
            </a:pPr>
            <a:r>
              <a:rPr lang="en-US" sz="2400" b="0" i="0" dirty="0">
                <a:solidFill>
                  <a:srgbClr val="111111"/>
                </a:solidFill>
                <a:effectLst/>
                <a:latin typeface="Roboto" panose="02000000000000000000" pitchFamily="2" charset="0"/>
              </a:rPr>
              <a:t>Reduction of wasted work / wasted time</a:t>
            </a:r>
          </a:p>
          <a:p>
            <a:pPr algn="l">
              <a:buFont typeface="Arial" panose="020B0604020202020204" pitchFamily="34" charset="0"/>
              <a:buChar char="•"/>
            </a:pPr>
            <a:r>
              <a:rPr lang="en-US" sz="2400" b="0" i="0" dirty="0">
                <a:solidFill>
                  <a:srgbClr val="111111"/>
                </a:solidFill>
                <a:effectLst/>
                <a:latin typeface="Roboto" panose="02000000000000000000" pitchFamily="2" charset="0"/>
              </a:rPr>
              <a:t>Increased productivity</a:t>
            </a:r>
          </a:p>
          <a:p>
            <a:pPr algn="l">
              <a:buFont typeface="Arial" panose="020B0604020202020204" pitchFamily="34" charset="0"/>
              <a:buChar char="•"/>
            </a:pPr>
            <a:r>
              <a:rPr lang="en-US" sz="2400" b="0" i="0" dirty="0">
                <a:solidFill>
                  <a:srgbClr val="111111"/>
                </a:solidFill>
                <a:effectLst/>
                <a:latin typeface="Roboto" panose="02000000000000000000" pitchFamily="2" charset="0"/>
              </a:rPr>
              <a:t>Increased efficiency</a:t>
            </a:r>
          </a:p>
          <a:p>
            <a:endParaRPr lang="en-IN" dirty="0"/>
          </a:p>
        </p:txBody>
      </p:sp>
      <p:sp>
        <p:nvSpPr>
          <p:cNvPr id="5" name="Text Placeholder 4">
            <a:extLst>
              <a:ext uri="{FF2B5EF4-FFF2-40B4-BE49-F238E27FC236}">
                <a16:creationId xmlns:a16="http://schemas.microsoft.com/office/drawing/2014/main" id="{5A0A82A5-92DC-1E81-E444-4D0DFA4E2C80}"/>
              </a:ext>
            </a:extLst>
          </p:cNvPr>
          <p:cNvSpPr>
            <a:spLocks noGrp="1"/>
          </p:cNvSpPr>
          <p:nvPr>
            <p:ph type="body" sz="quarter" idx="3"/>
          </p:nvPr>
        </p:nvSpPr>
        <p:spPr/>
        <p:txBody>
          <a:bodyPr/>
          <a:lstStyle/>
          <a:p>
            <a:r>
              <a:rPr lang="en-US" b="0" i="1" dirty="0"/>
              <a:t>DRAW BACKS</a:t>
            </a:r>
            <a:endParaRPr lang="en-IN" b="0" i="1" dirty="0"/>
          </a:p>
        </p:txBody>
      </p:sp>
      <p:sp>
        <p:nvSpPr>
          <p:cNvPr id="6" name="Content Placeholder 5">
            <a:extLst>
              <a:ext uri="{FF2B5EF4-FFF2-40B4-BE49-F238E27FC236}">
                <a16:creationId xmlns:a16="http://schemas.microsoft.com/office/drawing/2014/main" id="{5AD2FCFE-C4A0-3613-5162-11EF207EA9C3}"/>
              </a:ext>
            </a:extLst>
          </p:cNvPr>
          <p:cNvSpPr>
            <a:spLocks noGrp="1"/>
          </p:cNvSpPr>
          <p:nvPr>
            <p:ph sz="quarter" idx="4"/>
          </p:nvPr>
        </p:nvSpPr>
        <p:spPr/>
        <p:txBody>
          <a:bodyPr>
            <a:normAutofit/>
          </a:bodyPr>
          <a:lstStyle/>
          <a:p>
            <a:r>
              <a:rPr lang="en-IN" b="0" i="0" dirty="0">
                <a:solidFill>
                  <a:srgbClr val="111111"/>
                </a:solidFill>
                <a:effectLst/>
                <a:latin typeface="Roboto" panose="02000000000000000000" pitchFamily="2" charset="0"/>
              </a:rPr>
              <a:t>Large-scaled production. </a:t>
            </a:r>
            <a:endParaRPr lang="en-IN" dirty="0">
              <a:solidFill>
                <a:srgbClr val="111111"/>
              </a:solidFill>
              <a:latin typeface="Roboto" panose="02000000000000000000" pitchFamily="2" charset="0"/>
            </a:endParaRPr>
          </a:p>
          <a:p>
            <a:r>
              <a:rPr lang="en-IN" sz="2400" i="0" dirty="0">
                <a:solidFill>
                  <a:srgbClr val="000000"/>
                </a:solidFill>
                <a:effectLst/>
                <a:latin typeface="Titillium Web" panose="020B0604020202020204" pitchFamily="2" charset="0"/>
              </a:rPr>
              <a:t>Cannot be used independently</a:t>
            </a:r>
          </a:p>
          <a:p>
            <a:r>
              <a:rPr lang="en-US" sz="2400" i="0" dirty="0">
                <a:solidFill>
                  <a:srgbClr val="000000"/>
                </a:solidFill>
                <a:effectLst/>
                <a:latin typeface="Titillium Web" panose="00000500000000000000" pitchFamily="2" charset="0"/>
              </a:rPr>
              <a:t>Does not fit into a dynamic environment</a:t>
            </a:r>
          </a:p>
          <a:p>
            <a:r>
              <a:rPr lang="en-IN" sz="2400" i="0" dirty="0">
                <a:solidFill>
                  <a:srgbClr val="000000"/>
                </a:solidFill>
                <a:effectLst/>
                <a:latin typeface="Titillium Web" panose="00000500000000000000" pitchFamily="2" charset="0"/>
              </a:rPr>
              <a:t>Lack of timing</a:t>
            </a:r>
          </a:p>
          <a:p>
            <a:pPr marL="0" indent="0">
              <a:buNone/>
            </a:pPr>
            <a:endParaRPr lang="en-IN" sz="2000" i="0" dirty="0">
              <a:solidFill>
                <a:srgbClr val="000000"/>
              </a:solidFill>
              <a:effectLst/>
              <a:latin typeface="Titillium Web" panose="00000500000000000000" pitchFamily="2" charset="0"/>
            </a:endParaRPr>
          </a:p>
          <a:p>
            <a:endParaRPr lang="en-US" sz="2000" i="0" dirty="0">
              <a:solidFill>
                <a:srgbClr val="000000"/>
              </a:solidFill>
              <a:effectLst/>
              <a:latin typeface="Titillium Web" panose="00000500000000000000" pitchFamily="2" charset="0"/>
            </a:endParaRPr>
          </a:p>
          <a:p>
            <a:endParaRPr lang="en-IN" sz="2400" i="0" dirty="0">
              <a:solidFill>
                <a:srgbClr val="000000"/>
              </a:solidFill>
              <a:effectLst/>
              <a:latin typeface="Titillium Web" panose="020B0604020202020204" pitchFamily="2" charset="0"/>
            </a:endParaRPr>
          </a:p>
          <a:p>
            <a:endParaRPr lang="en-IN" dirty="0"/>
          </a:p>
        </p:txBody>
      </p:sp>
    </p:spTree>
    <p:extLst>
      <p:ext uri="{BB962C8B-B14F-4D97-AF65-F5344CB8AC3E}">
        <p14:creationId xmlns:p14="http://schemas.microsoft.com/office/powerpoint/2010/main" val="162645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CFFE69A-C500-DFCF-3FD3-F08DAD3611D1}"/>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a:solidFill>
                  <a:schemeClr val="tx1"/>
                </a:solidFill>
                <a:latin typeface="+mj-lt"/>
                <a:ea typeface="+mj-ea"/>
                <a:cs typeface="+mj-cs"/>
              </a:rPr>
              <a:t>THANK YOU</a:t>
            </a:r>
          </a:p>
        </p:txBody>
      </p:sp>
      <p:sp>
        <p:nvSpPr>
          <p:cNvPr id="34" name="Freeform: Shape 2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Smiling Face with No Fill">
            <a:extLst>
              <a:ext uri="{FF2B5EF4-FFF2-40B4-BE49-F238E27FC236}">
                <a16:creationId xmlns:a16="http://schemas.microsoft.com/office/drawing/2014/main" id="{BF57E8D8-2F46-B58E-94DD-6EAC0BC997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66098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Wisp</Template>
  <TotalTime>335</TotalTime>
  <Words>940</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Calibri Light</vt:lpstr>
      <vt:lpstr>Mont</vt:lpstr>
      <vt:lpstr>Montserrat</vt:lpstr>
      <vt:lpstr>Open Sans</vt:lpstr>
      <vt:lpstr>Roboto</vt:lpstr>
      <vt:lpstr>Segoe UI Historic</vt:lpstr>
      <vt:lpstr>Silka</vt:lpstr>
      <vt:lpstr>Silka Bold</vt:lpstr>
      <vt:lpstr>Titillium Web</vt:lpstr>
      <vt:lpstr>Office Theme</vt:lpstr>
      <vt:lpstr>WHAT IS AGILE:</vt:lpstr>
      <vt:lpstr>PowerPoint Presentation</vt:lpstr>
      <vt:lpstr>PowerPoint Presentation</vt:lpstr>
      <vt:lpstr>PowerPoint Presentation</vt:lpstr>
      <vt:lpstr>PowerPoint Presentation</vt:lpstr>
      <vt:lpstr>PowerPoint Presentation</vt:lpstr>
      <vt:lpstr>PowerPoint Presentation</vt:lpstr>
      <vt:lpstr>ADVANTAGES AND DRAWBACKS OF KANBAN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AGILE:</dc:title>
  <dc:creator>Bhulaxmi Dhannana</dc:creator>
  <cp:lastModifiedBy>Bhulaxmi Dhannana</cp:lastModifiedBy>
  <cp:revision>1</cp:revision>
  <dcterms:created xsi:type="dcterms:W3CDTF">2022-07-05T05:43:23Z</dcterms:created>
  <dcterms:modified xsi:type="dcterms:W3CDTF">2022-07-05T11:19:12Z</dcterms:modified>
</cp:coreProperties>
</file>