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A08E77-711A-4E9E-936B-AFAF79EA2422}" v="15" dt="2022-07-05T11:34:00.3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divada Laxman" userId="64706c66-f479-4ded-9a9a-10276739762b" providerId="ADAL" clId="{E3A08E77-711A-4E9E-936B-AFAF79EA2422}"/>
    <pc:docChg chg="custSel addSld modSld">
      <pc:chgData name="Gudivada Laxman" userId="64706c66-f479-4ded-9a9a-10276739762b" providerId="ADAL" clId="{E3A08E77-711A-4E9E-936B-AFAF79EA2422}" dt="2022-07-06T04:40:50.259" v="93" actId="207"/>
      <pc:docMkLst>
        <pc:docMk/>
      </pc:docMkLst>
      <pc:sldChg chg="addSp delSp modSp mod">
        <pc:chgData name="Gudivada Laxman" userId="64706c66-f479-4ded-9a9a-10276739762b" providerId="ADAL" clId="{E3A08E77-711A-4E9E-936B-AFAF79EA2422}" dt="2022-07-05T13:04:31.896" v="92" actId="478"/>
        <pc:sldMkLst>
          <pc:docMk/>
          <pc:sldMk cId="3873902349" sldId="256"/>
        </pc:sldMkLst>
        <pc:spChg chg="mod">
          <ac:chgData name="Gudivada Laxman" userId="64706c66-f479-4ded-9a9a-10276739762b" providerId="ADAL" clId="{E3A08E77-711A-4E9E-936B-AFAF79EA2422}" dt="2022-07-05T11:23:59.354" v="9" actId="207"/>
          <ac:spMkLst>
            <pc:docMk/>
            <pc:sldMk cId="3873902349" sldId="256"/>
            <ac:spMk id="2" creationId="{73402F27-BB50-906B-DE33-D5100D7FA7EE}"/>
          </ac:spMkLst>
        </pc:spChg>
        <pc:spChg chg="del">
          <ac:chgData name="Gudivada Laxman" userId="64706c66-f479-4ded-9a9a-10276739762b" providerId="ADAL" clId="{E3A08E77-711A-4E9E-936B-AFAF79EA2422}" dt="2022-07-05T12:25:29.230" v="89" actId="478"/>
          <ac:spMkLst>
            <pc:docMk/>
            <pc:sldMk cId="3873902349" sldId="256"/>
            <ac:spMk id="3" creationId="{CC424208-6FF4-50A9-5A10-F4E7BA3A6E6C}"/>
          </ac:spMkLst>
        </pc:spChg>
        <pc:spChg chg="mod">
          <ac:chgData name="Gudivada Laxman" userId="64706c66-f479-4ded-9a9a-10276739762b" providerId="ADAL" clId="{E3A08E77-711A-4E9E-936B-AFAF79EA2422}" dt="2022-07-05T12:10:21.262" v="88" actId="20577"/>
          <ac:spMkLst>
            <pc:docMk/>
            <pc:sldMk cId="3873902349" sldId="256"/>
            <ac:spMk id="5" creationId="{0B42E137-E6C5-473B-659E-EEEC40493A07}"/>
          </ac:spMkLst>
        </pc:spChg>
        <pc:spChg chg="add del mod">
          <ac:chgData name="Gudivada Laxman" userId="64706c66-f479-4ded-9a9a-10276739762b" providerId="ADAL" clId="{E3A08E77-711A-4E9E-936B-AFAF79EA2422}" dt="2022-07-05T13:04:31.896" v="92" actId="478"/>
          <ac:spMkLst>
            <pc:docMk/>
            <pc:sldMk cId="3873902349" sldId="256"/>
            <ac:spMk id="7" creationId="{77111B18-5275-816D-64ED-38A3A8BD32C0}"/>
          </ac:spMkLst>
        </pc:spChg>
        <pc:picChg chg="add mod">
          <ac:chgData name="Gudivada Laxman" userId="64706c66-f479-4ded-9a9a-10276739762b" providerId="ADAL" clId="{E3A08E77-711A-4E9E-936B-AFAF79EA2422}" dt="2022-07-05T11:23:38.378" v="6" actId="1076"/>
          <ac:picMkLst>
            <pc:docMk/>
            <pc:sldMk cId="3873902349" sldId="256"/>
            <ac:picMk id="12290" creationId="{37757F2B-DD2E-BC00-73A2-266B967D845B}"/>
          </ac:picMkLst>
        </pc:picChg>
      </pc:sldChg>
      <pc:sldChg chg="modSp mod">
        <pc:chgData name="Gudivada Laxman" userId="64706c66-f479-4ded-9a9a-10276739762b" providerId="ADAL" clId="{E3A08E77-711A-4E9E-936B-AFAF79EA2422}" dt="2022-07-06T04:40:50.259" v="93" actId="207"/>
        <pc:sldMkLst>
          <pc:docMk/>
          <pc:sldMk cId="2064155185" sldId="261"/>
        </pc:sldMkLst>
        <pc:spChg chg="mod">
          <ac:chgData name="Gudivada Laxman" userId="64706c66-f479-4ded-9a9a-10276739762b" providerId="ADAL" clId="{E3A08E77-711A-4E9E-936B-AFAF79EA2422}" dt="2022-07-06T04:40:50.259" v="93" actId="207"/>
          <ac:spMkLst>
            <pc:docMk/>
            <pc:sldMk cId="2064155185" sldId="261"/>
            <ac:spMk id="5" creationId="{31A938AB-00EB-F3A7-A35E-0914423397D6}"/>
          </ac:spMkLst>
        </pc:spChg>
      </pc:sldChg>
      <pc:sldChg chg="addSp modSp mod">
        <pc:chgData name="Gudivada Laxman" userId="64706c66-f479-4ded-9a9a-10276739762b" providerId="ADAL" clId="{E3A08E77-711A-4E9E-936B-AFAF79EA2422}" dt="2022-07-05T12:26:13.315" v="91" actId="1076"/>
        <pc:sldMkLst>
          <pc:docMk/>
          <pc:sldMk cId="2680637439" sldId="267"/>
        </pc:sldMkLst>
        <pc:spChg chg="add mod">
          <ac:chgData name="Gudivada Laxman" userId="64706c66-f479-4ded-9a9a-10276739762b" providerId="ADAL" clId="{E3A08E77-711A-4E9E-936B-AFAF79EA2422}" dt="2022-07-05T12:26:13.315" v="91" actId="1076"/>
          <ac:spMkLst>
            <pc:docMk/>
            <pc:sldMk cId="2680637439" sldId="267"/>
            <ac:spMk id="11" creationId="{D8C09CB2-2A1C-2790-33A5-9BA36F7318C4}"/>
          </ac:spMkLst>
        </pc:spChg>
      </pc:sldChg>
      <pc:sldChg chg="addSp delSp modSp new mod">
        <pc:chgData name="Gudivada Laxman" userId="64706c66-f479-4ded-9a9a-10276739762b" providerId="ADAL" clId="{E3A08E77-711A-4E9E-936B-AFAF79EA2422}" dt="2022-07-05T11:34:00.308" v="87" actId="1076"/>
        <pc:sldMkLst>
          <pc:docMk/>
          <pc:sldMk cId="739862258" sldId="268"/>
        </pc:sldMkLst>
        <pc:spChg chg="del">
          <ac:chgData name="Gudivada Laxman" userId="64706c66-f479-4ded-9a9a-10276739762b" providerId="ADAL" clId="{E3A08E77-711A-4E9E-936B-AFAF79EA2422}" dt="2022-07-05T11:26:16.317" v="11" actId="478"/>
          <ac:spMkLst>
            <pc:docMk/>
            <pc:sldMk cId="739862258" sldId="268"/>
            <ac:spMk id="2" creationId="{51DC196A-3C75-9A32-74B4-4DA8788C8F03}"/>
          </ac:spMkLst>
        </pc:spChg>
        <pc:spChg chg="del">
          <ac:chgData name="Gudivada Laxman" userId="64706c66-f479-4ded-9a9a-10276739762b" providerId="ADAL" clId="{E3A08E77-711A-4E9E-936B-AFAF79EA2422}" dt="2022-07-05T11:26:21.433" v="12" actId="478"/>
          <ac:spMkLst>
            <pc:docMk/>
            <pc:sldMk cId="739862258" sldId="268"/>
            <ac:spMk id="3" creationId="{D0D7AF98-D11E-86B5-0C3E-AABB1F45BB7B}"/>
          </ac:spMkLst>
        </pc:spChg>
        <pc:spChg chg="add mod">
          <ac:chgData name="Gudivada Laxman" userId="64706c66-f479-4ded-9a9a-10276739762b" providerId="ADAL" clId="{E3A08E77-711A-4E9E-936B-AFAF79EA2422}" dt="2022-07-05T11:27:01.475" v="15" actId="20577"/>
          <ac:spMkLst>
            <pc:docMk/>
            <pc:sldMk cId="739862258" sldId="268"/>
            <ac:spMk id="5" creationId="{E452DC41-057C-D94B-C657-F7C83829242C}"/>
          </ac:spMkLst>
        </pc:spChg>
        <pc:spChg chg="add mod">
          <ac:chgData name="Gudivada Laxman" userId="64706c66-f479-4ded-9a9a-10276739762b" providerId="ADAL" clId="{E3A08E77-711A-4E9E-936B-AFAF79EA2422}" dt="2022-07-05T11:27:40.097" v="19" actId="207"/>
          <ac:spMkLst>
            <pc:docMk/>
            <pc:sldMk cId="739862258" sldId="268"/>
            <ac:spMk id="7" creationId="{9BFB4A65-FE12-D14C-1C20-152299B2B404}"/>
          </ac:spMkLst>
        </pc:spChg>
        <pc:spChg chg="add mod">
          <ac:chgData name="Gudivada Laxman" userId="64706c66-f479-4ded-9a9a-10276739762b" providerId="ADAL" clId="{E3A08E77-711A-4E9E-936B-AFAF79EA2422}" dt="2022-07-05T11:28:14.280" v="25" actId="20577"/>
          <ac:spMkLst>
            <pc:docMk/>
            <pc:sldMk cId="739862258" sldId="268"/>
            <ac:spMk id="9" creationId="{297931E8-505A-6385-3D26-E8D7EFACF71A}"/>
          </ac:spMkLst>
        </pc:spChg>
        <pc:spChg chg="add mod">
          <ac:chgData name="Gudivada Laxman" userId="64706c66-f479-4ded-9a9a-10276739762b" providerId="ADAL" clId="{E3A08E77-711A-4E9E-936B-AFAF79EA2422}" dt="2022-07-05T11:33:06.796" v="79" actId="1076"/>
          <ac:spMkLst>
            <pc:docMk/>
            <pc:sldMk cId="739862258" sldId="268"/>
            <ac:spMk id="11" creationId="{79B4E67B-FD61-3496-B81D-5A80692D5080}"/>
          </ac:spMkLst>
        </pc:spChg>
        <pc:spChg chg="add mod">
          <ac:chgData name="Gudivada Laxman" userId="64706c66-f479-4ded-9a9a-10276739762b" providerId="ADAL" clId="{E3A08E77-711A-4E9E-936B-AFAF79EA2422}" dt="2022-07-05T11:29:51.761" v="43" actId="20577"/>
          <ac:spMkLst>
            <pc:docMk/>
            <pc:sldMk cId="739862258" sldId="268"/>
            <ac:spMk id="13" creationId="{68279277-4861-3980-AC5D-742D22C106A7}"/>
          </ac:spMkLst>
        </pc:spChg>
        <pc:spChg chg="add mod">
          <ac:chgData name="Gudivada Laxman" userId="64706c66-f479-4ded-9a9a-10276739762b" providerId="ADAL" clId="{E3A08E77-711A-4E9E-936B-AFAF79EA2422}" dt="2022-07-05T11:30:22.817" v="49" actId="1076"/>
          <ac:spMkLst>
            <pc:docMk/>
            <pc:sldMk cId="739862258" sldId="268"/>
            <ac:spMk id="15" creationId="{6CDD6F60-2630-95D8-73FC-55D820283985}"/>
          </ac:spMkLst>
        </pc:spChg>
        <pc:spChg chg="add mod">
          <ac:chgData name="Gudivada Laxman" userId="64706c66-f479-4ded-9a9a-10276739762b" providerId="ADAL" clId="{E3A08E77-711A-4E9E-936B-AFAF79EA2422}" dt="2022-07-05T11:33:00.815" v="78" actId="1076"/>
          <ac:spMkLst>
            <pc:docMk/>
            <pc:sldMk cId="739862258" sldId="268"/>
            <ac:spMk id="17" creationId="{EB4B4DB3-22B1-221B-6CBD-693423732295}"/>
          </ac:spMkLst>
        </pc:spChg>
        <pc:spChg chg="add mod">
          <ac:chgData name="Gudivada Laxman" userId="64706c66-f479-4ded-9a9a-10276739762b" providerId="ADAL" clId="{E3A08E77-711A-4E9E-936B-AFAF79EA2422}" dt="2022-07-05T11:32:57.691" v="77" actId="1076"/>
          <ac:spMkLst>
            <pc:docMk/>
            <pc:sldMk cId="739862258" sldId="268"/>
            <ac:spMk id="19" creationId="{D6721020-615A-BB5E-38FA-E7010E30A44E}"/>
          </ac:spMkLst>
        </pc:spChg>
        <pc:spChg chg="add mod">
          <ac:chgData name="Gudivada Laxman" userId="64706c66-f479-4ded-9a9a-10276739762b" providerId="ADAL" clId="{E3A08E77-711A-4E9E-936B-AFAF79EA2422}" dt="2022-07-05T11:32:53.052" v="76" actId="1076"/>
          <ac:spMkLst>
            <pc:docMk/>
            <pc:sldMk cId="739862258" sldId="268"/>
            <ac:spMk id="21" creationId="{66347C67-D07A-2919-A6A0-870B70BDD4E6}"/>
          </ac:spMkLst>
        </pc:spChg>
        <pc:spChg chg="add mod">
          <ac:chgData name="Gudivada Laxman" userId="64706c66-f479-4ded-9a9a-10276739762b" providerId="ADAL" clId="{E3A08E77-711A-4E9E-936B-AFAF79EA2422}" dt="2022-07-05T11:32:47.473" v="75" actId="1076"/>
          <ac:spMkLst>
            <pc:docMk/>
            <pc:sldMk cId="739862258" sldId="268"/>
            <ac:spMk id="23" creationId="{A3BB574E-82DA-840B-B3BB-7A5173EC0AA0}"/>
          </ac:spMkLst>
        </pc:spChg>
        <pc:picChg chg="add mod">
          <ac:chgData name="Gudivada Laxman" userId="64706c66-f479-4ded-9a9a-10276739762b" providerId="ADAL" clId="{E3A08E77-711A-4E9E-936B-AFAF79EA2422}" dt="2022-07-05T11:34:00.308" v="87" actId="1076"/>
          <ac:picMkLst>
            <pc:docMk/>
            <pc:sldMk cId="739862258" sldId="268"/>
            <ac:picMk id="13314" creationId="{3F60DD58-42E5-A4AB-B15D-1662F032C58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7/6/2022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7/6/2022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7/6/2022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7/6/2022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7/6/2022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7/6/2022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7/6/2022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digite.com/agile/agile-methodolog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2F27-BB50-906B-DE33-D5100D7FA7EE}"/>
              </a:ext>
            </a:extLst>
          </p:cNvPr>
          <p:cNvSpPr>
            <a:spLocks noGrp="1"/>
          </p:cNvSpPr>
          <p:nvPr>
            <p:ph type="ctrTitle"/>
          </p:nvPr>
        </p:nvSpPr>
        <p:spPr>
          <a:xfrm>
            <a:off x="-1838325" y="120628"/>
            <a:ext cx="9144000" cy="1641490"/>
          </a:xfrm>
        </p:spPr>
        <p:txBody>
          <a:bodyPr/>
          <a:lstStyle/>
          <a:p>
            <a:r>
              <a:rPr lang="en-US" dirty="0">
                <a:solidFill>
                  <a:srgbClr val="FFC000"/>
                </a:solidFill>
              </a:rPr>
              <a:t>AGILE</a:t>
            </a:r>
            <a:endParaRPr lang="en-IN" dirty="0">
              <a:solidFill>
                <a:srgbClr val="FFC000"/>
              </a:solidFill>
            </a:endParaRPr>
          </a:p>
        </p:txBody>
      </p:sp>
      <p:sp>
        <p:nvSpPr>
          <p:cNvPr id="5" name="TextBox 4">
            <a:extLst>
              <a:ext uri="{FF2B5EF4-FFF2-40B4-BE49-F238E27FC236}">
                <a16:creationId xmlns:a16="http://schemas.microsoft.com/office/drawing/2014/main" id="{0B42E137-E6C5-473B-659E-EEEC40493A07}"/>
              </a:ext>
            </a:extLst>
          </p:cNvPr>
          <p:cNvSpPr txBox="1"/>
          <p:nvPr/>
        </p:nvSpPr>
        <p:spPr>
          <a:xfrm>
            <a:off x="357187" y="1498164"/>
            <a:ext cx="6919912" cy="4832092"/>
          </a:xfrm>
          <a:prstGeom prst="rect">
            <a:avLst/>
          </a:prstGeom>
          <a:noFill/>
        </p:spPr>
        <p:txBody>
          <a:bodyPr wrap="square">
            <a:spAutoFit/>
          </a:bodyPr>
          <a:lstStyle/>
          <a:p>
            <a:r>
              <a:rPr lang="en-IN" sz="2800" b="1" dirty="0">
                <a:solidFill>
                  <a:schemeClr val="tx2">
                    <a:lumMod val="75000"/>
                  </a:schemeClr>
                </a:solidFill>
              </a:rPr>
              <a:t>1.AGILE METHODOLOGY</a:t>
            </a:r>
          </a:p>
          <a:p>
            <a:r>
              <a:rPr lang="en-IN" sz="2800" b="1" dirty="0">
                <a:solidFill>
                  <a:schemeClr val="tx2">
                    <a:lumMod val="75000"/>
                  </a:schemeClr>
                </a:solidFill>
              </a:rPr>
              <a:t>2.ROLES IN AGILE</a:t>
            </a:r>
          </a:p>
          <a:p>
            <a:r>
              <a:rPr lang="en-IN" sz="2800" b="1" dirty="0">
                <a:solidFill>
                  <a:schemeClr val="tx2">
                    <a:lumMod val="75000"/>
                  </a:schemeClr>
                </a:solidFill>
              </a:rPr>
              <a:t>3.ADVANTAGES AND DISADVANTAGES OF AGILE METHODOLOGY</a:t>
            </a:r>
          </a:p>
          <a:p>
            <a:r>
              <a:rPr lang="en-IN" sz="2800" b="1" dirty="0">
                <a:solidFill>
                  <a:schemeClr val="tx2">
                    <a:lumMod val="75000"/>
                  </a:schemeClr>
                </a:solidFill>
              </a:rPr>
              <a:t>4.PRINCIPLES OF AGILE MANIFEST</a:t>
            </a:r>
          </a:p>
          <a:p>
            <a:r>
              <a:rPr lang="en-IN" sz="2800" b="1" dirty="0">
                <a:solidFill>
                  <a:schemeClr val="tx2">
                    <a:lumMod val="75000"/>
                  </a:schemeClr>
                </a:solidFill>
              </a:rPr>
              <a:t>5.AGILE CHARACTERISTIC</a:t>
            </a:r>
          </a:p>
          <a:p>
            <a:r>
              <a:rPr lang="en-IN" sz="2800" b="1" dirty="0">
                <a:solidFill>
                  <a:schemeClr val="tx2">
                    <a:lumMod val="75000"/>
                  </a:schemeClr>
                </a:solidFill>
              </a:rPr>
              <a:t>6.SCRUM</a:t>
            </a:r>
          </a:p>
          <a:p>
            <a:r>
              <a:rPr lang="en-IN" sz="2800" b="1" dirty="0">
                <a:solidFill>
                  <a:schemeClr val="tx2">
                    <a:lumMod val="75000"/>
                  </a:schemeClr>
                </a:solidFill>
              </a:rPr>
              <a:t>7.PRINCIPLE OF KANBAN</a:t>
            </a:r>
          </a:p>
          <a:p>
            <a:r>
              <a:rPr lang="en-IN" sz="2800" b="1" dirty="0">
                <a:solidFill>
                  <a:schemeClr val="tx2">
                    <a:lumMod val="75000"/>
                  </a:schemeClr>
                </a:solidFill>
              </a:rPr>
              <a:t>8.EXTREME PROGRAMMING</a:t>
            </a:r>
          </a:p>
          <a:p>
            <a:r>
              <a:rPr lang="en-IN" sz="2800" b="1" dirty="0">
                <a:solidFill>
                  <a:schemeClr val="tx2">
                    <a:lumMod val="75000"/>
                  </a:schemeClr>
                </a:solidFill>
              </a:rPr>
              <a:t>9.PRINCIPLES AND VALUES OF EXTREME PROGRAMING</a:t>
            </a:r>
          </a:p>
        </p:txBody>
      </p:sp>
      <p:pic>
        <p:nvPicPr>
          <p:cNvPr id="12290" name="Picture 2" descr="Agile Methodology - A complete guide on Agile to brush up your skills">
            <a:extLst>
              <a:ext uri="{FF2B5EF4-FFF2-40B4-BE49-F238E27FC236}">
                <a16:creationId xmlns:a16="http://schemas.microsoft.com/office/drawing/2014/main" id="{37757F2B-DD2E-BC00-73A2-266B967D8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099" y="2163919"/>
            <a:ext cx="4572000" cy="311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902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8A0D12-3FB7-C7BD-6882-92743B107316}"/>
              </a:ext>
            </a:extLst>
          </p:cNvPr>
          <p:cNvSpPr txBox="1"/>
          <p:nvPr/>
        </p:nvSpPr>
        <p:spPr>
          <a:xfrm>
            <a:off x="266700" y="501134"/>
            <a:ext cx="6096000" cy="769441"/>
          </a:xfrm>
          <a:prstGeom prst="rect">
            <a:avLst/>
          </a:prstGeom>
          <a:noFill/>
        </p:spPr>
        <p:txBody>
          <a:bodyPr wrap="square">
            <a:spAutoFit/>
          </a:bodyPr>
          <a:lstStyle/>
          <a:p>
            <a:r>
              <a:rPr lang="en-IN" sz="4400" b="0" i="0" dirty="0">
                <a:solidFill>
                  <a:schemeClr val="accent5"/>
                </a:solidFill>
                <a:effectLst/>
                <a:latin typeface="-apple-system"/>
              </a:rPr>
              <a:t>Extreme Programming:</a:t>
            </a:r>
            <a:endParaRPr lang="en-IN" sz="4400" dirty="0">
              <a:solidFill>
                <a:schemeClr val="accent5"/>
              </a:solidFill>
            </a:endParaRPr>
          </a:p>
        </p:txBody>
      </p:sp>
      <p:sp>
        <p:nvSpPr>
          <p:cNvPr id="7" name="TextBox 6">
            <a:extLst>
              <a:ext uri="{FF2B5EF4-FFF2-40B4-BE49-F238E27FC236}">
                <a16:creationId xmlns:a16="http://schemas.microsoft.com/office/drawing/2014/main" id="{55F5B06D-879F-B8E9-9D35-EB40D3D7A5BF}"/>
              </a:ext>
            </a:extLst>
          </p:cNvPr>
          <p:cNvSpPr txBox="1"/>
          <p:nvPr/>
        </p:nvSpPr>
        <p:spPr>
          <a:xfrm>
            <a:off x="542925" y="1385411"/>
            <a:ext cx="10858500" cy="923330"/>
          </a:xfrm>
          <a:prstGeom prst="rect">
            <a:avLst/>
          </a:prstGeom>
          <a:noFill/>
        </p:spPr>
        <p:txBody>
          <a:bodyPr wrap="square">
            <a:spAutoFit/>
          </a:bodyPr>
          <a:lstStyle/>
          <a:p>
            <a:r>
              <a:rPr lang="en-US" sz="1800" dirty="0">
                <a:solidFill>
                  <a:schemeClr val="tx2">
                    <a:lumMod val="75000"/>
                  </a:schemeClr>
                </a:solidFill>
                <a:effectLst/>
                <a:latin typeface="-apple-system"/>
              </a:rPr>
              <a:t>Extreme programming is a software development methodology that’s part of what’s collectively known as </a:t>
            </a:r>
            <a:r>
              <a:rPr lang="en-US" sz="1800" u="none" strike="noStrike" dirty="0">
                <a:solidFill>
                  <a:schemeClr val="tx2">
                    <a:lumMod val="75000"/>
                  </a:schemeClr>
                </a:solidFill>
                <a:effectLst/>
                <a:latin typeface="-apple-system"/>
                <a:hlinkClick r:id="rId2" tooltip="https://www.digite.com/agile/agile-methodology/">
                  <a:extLst>
                    <a:ext uri="{A12FA001-AC4F-418D-AE19-62706E023703}">
                      <ahyp:hlinkClr xmlns:ahyp="http://schemas.microsoft.com/office/drawing/2018/hyperlinkcolor" val="tx"/>
                    </a:ext>
                  </a:extLst>
                </a:hlinkClick>
              </a:rPr>
              <a:t>agile methodologies</a:t>
            </a:r>
            <a:r>
              <a:rPr lang="en-US" sz="1800" dirty="0">
                <a:solidFill>
                  <a:schemeClr val="tx2">
                    <a:lumMod val="75000"/>
                  </a:schemeClr>
                </a:solidFill>
                <a:effectLst/>
                <a:latin typeface="-apple-system"/>
              </a:rPr>
              <a:t>. XP is built upon values, principles, and practices, and its goal is to allow small to mid-sized teams to produce high-quality software and adapt to evolving and changing requirements.</a:t>
            </a:r>
            <a:endParaRPr lang="en-IN" dirty="0">
              <a:solidFill>
                <a:schemeClr val="tx2">
                  <a:lumMod val="75000"/>
                </a:schemeClr>
              </a:solidFill>
            </a:endParaRPr>
          </a:p>
        </p:txBody>
      </p:sp>
      <p:pic>
        <p:nvPicPr>
          <p:cNvPr id="9218" name="Picture 2" descr="Extreme Programming in Agile - A Practical Guide for Project Managers and  nTaskers - nTask">
            <a:extLst>
              <a:ext uri="{FF2B5EF4-FFF2-40B4-BE49-F238E27FC236}">
                <a16:creationId xmlns:a16="http://schemas.microsoft.com/office/drawing/2014/main" id="{7621066C-5D82-401A-066C-66B64F004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40" y="2308741"/>
            <a:ext cx="10382250"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133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6A5CE3-878A-4FCD-CAA8-BC00851A51FF}"/>
              </a:ext>
            </a:extLst>
          </p:cNvPr>
          <p:cNvSpPr txBox="1"/>
          <p:nvPr/>
        </p:nvSpPr>
        <p:spPr>
          <a:xfrm>
            <a:off x="257174" y="362635"/>
            <a:ext cx="11153775" cy="1046440"/>
          </a:xfrm>
          <a:prstGeom prst="rect">
            <a:avLst/>
          </a:prstGeom>
          <a:noFill/>
        </p:spPr>
        <p:txBody>
          <a:bodyPr wrap="square">
            <a:spAutoFit/>
          </a:bodyPr>
          <a:lstStyle/>
          <a:p>
            <a:r>
              <a:rPr lang="en-US" sz="4400" dirty="0">
                <a:solidFill>
                  <a:schemeClr val="accent5"/>
                </a:solidFill>
                <a:effectLst/>
                <a:latin typeface="-apple-system"/>
              </a:rPr>
              <a:t>Principles and values of extreme programming:</a:t>
            </a:r>
            <a:br>
              <a:rPr lang="en-US" dirty="0"/>
            </a:br>
            <a:endParaRPr lang="en-IN" dirty="0"/>
          </a:p>
        </p:txBody>
      </p:sp>
      <p:sp>
        <p:nvSpPr>
          <p:cNvPr id="7" name="TextBox 6">
            <a:extLst>
              <a:ext uri="{FF2B5EF4-FFF2-40B4-BE49-F238E27FC236}">
                <a16:creationId xmlns:a16="http://schemas.microsoft.com/office/drawing/2014/main" id="{CD5F7A5F-C837-6014-8605-54EDCC10A0B4}"/>
              </a:ext>
            </a:extLst>
          </p:cNvPr>
          <p:cNvSpPr txBox="1"/>
          <p:nvPr/>
        </p:nvSpPr>
        <p:spPr>
          <a:xfrm>
            <a:off x="400049" y="1165564"/>
            <a:ext cx="10658475" cy="1477328"/>
          </a:xfrm>
          <a:prstGeom prst="rect">
            <a:avLst/>
          </a:prstGeom>
          <a:noFill/>
        </p:spPr>
        <p:txBody>
          <a:bodyPr wrap="square">
            <a:spAutoFit/>
          </a:bodyPr>
          <a:lstStyle/>
          <a:p>
            <a:pPr algn="l"/>
            <a:r>
              <a:rPr lang="en-US" b="0" i="0" dirty="0">
                <a:solidFill>
                  <a:schemeClr val="tx2">
                    <a:lumMod val="75000"/>
                  </a:schemeClr>
                </a:solidFill>
                <a:effectLst/>
                <a:latin typeface="sofia-pro"/>
              </a:rPr>
              <a:t>Extreme Programming (XP) is an agile software development framework that aims to produce higher quality software, and higher quality of life for the development team. XP is the most specific of the agile frameworks regarding appropriate engineering practices for software development.</a:t>
            </a:r>
          </a:p>
          <a:p>
            <a:br>
              <a:rPr lang="en-US" dirty="0"/>
            </a:br>
            <a:endParaRPr lang="en-IN" dirty="0"/>
          </a:p>
        </p:txBody>
      </p:sp>
      <p:sp>
        <p:nvSpPr>
          <p:cNvPr id="9" name="TextBox 8">
            <a:extLst>
              <a:ext uri="{FF2B5EF4-FFF2-40B4-BE49-F238E27FC236}">
                <a16:creationId xmlns:a16="http://schemas.microsoft.com/office/drawing/2014/main" id="{54D9553C-0D1E-DBBD-6B55-868BF29C5AD2}"/>
              </a:ext>
            </a:extLst>
          </p:cNvPr>
          <p:cNvSpPr txBox="1"/>
          <p:nvPr/>
        </p:nvSpPr>
        <p:spPr>
          <a:xfrm>
            <a:off x="400049" y="2195158"/>
            <a:ext cx="6096000" cy="369332"/>
          </a:xfrm>
          <a:prstGeom prst="rect">
            <a:avLst/>
          </a:prstGeom>
          <a:noFill/>
        </p:spPr>
        <p:txBody>
          <a:bodyPr wrap="square">
            <a:spAutoFit/>
          </a:bodyPr>
          <a:lstStyle/>
          <a:p>
            <a:pPr algn="l"/>
            <a:r>
              <a:rPr lang="en-IN" b="0" i="0" dirty="0">
                <a:solidFill>
                  <a:srgbClr val="C00000"/>
                </a:solidFill>
                <a:effectLst/>
                <a:latin typeface="sofia-pro"/>
              </a:rPr>
              <a:t>Values:</a:t>
            </a:r>
          </a:p>
        </p:txBody>
      </p:sp>
      <p:sp>
        <p:nvSpPr>
          <p:cNvPr id="11" name="TextBox 10">
            <a:extLst>
              <a:ext uri="{FF2B5EF4-FFF2-40B4-BE49-F238E27FC236}">
                <a16:creationId xmlns:a16="http://schemas.microsoft.com/office/drawing/2014/main" id="{E359DA64-EFCB-9217-A6F2-A58FECE38367}"/>
              </a:ext>
            </a:extLst>
          </p:cNvPr>
          <p:cNvSpPr txBox="1"/>
          <p:nvPr/>
        </p:nvSpPr>
        <p:spPr>
          <a:xfrm>
            <a:off x="400049" y="2642892"/>
            <a:ext cx="9572626" cy="646331"/>
          </a:xfrm>
          <a:prstGeom prst="rect">
            <a:avLst/>
          </a:prstGeom>
          <a:noFill/>
        </p:spPr>
        <p:txBody>
          <a:bodyPr wrap="square">
            <a:spAutoFit/>
          </a:bodyPr>
          <a:lstStyle/>
          <a:p>
            <a:r>
              <a:rPr lang="en-US" b="0" i="0" dirty="0">
                <a:solidFill>
                  <a:schemeClr val="tx2">
                    <a:lumMod val="75000"/>
                  </a:schemeClr>
                </a:solidFill>
                <a:effectLst/>
                <a:latin typeface="sofia-pro"/>
              </a:rPr>
              <a:t>The five values of XP are communication, simplicity, feedback, courage, and respect and are described in more detail below.</a:t>
            </a:r>
            <a:endParaRPr lang="en-IN" dirty="0">
              <a:solidFill>
                <a:schemeClr val="tx2">
                  <a:lumMod val="75000"/>
                </a:schemeClr>
              </a:solidFill>
            </a:endParaRPr>
          </a:p>
        </p:txBody>
      </p:sp>
      <p:sp>
        <p:nvSpPr>
          <p:cNvPr id="13" name="TextBox 12">
            <a:extLst>
              <a:ext uri="{FF2B5EF4-FFF2-40B4-BE49-F238E27FC236}">
                <a16:creationId xmlns:a16="http://schemas.microsoft.com/office/drawing/2014/main" id="{37188099-132C-5269-E1C8-2CEC90C6E718}"/>
              </a:ext>
            </a:extLst>
          </p:cNvPr>
          <p:cNvSpPr txBox="1"/>
          <p:nvPr/>
        </p:nvSpPr>
        <p:spPr>
          <a:xfrm>
            <a:off x="423860" y="3428975"/>
            <a:ext cx="6096000" cy="2308324"/>
          </a:xfrm>
          <a:prstGeom prst="rect">
            <a:avLst/>
          </a:prstGeom>
          <a:noFill/>
        </p:spPr>
        <p:txBody>
          <a:bodyPr wrap="square">
            <a:spAutoFit/>
          </a:bodyPr>
          <a:lstStyle/>
          <a:p>
            <a:pPr algn="l">
              <a:buFont typeface="Arial" panose="020B0604020202020204" pitchFamily="34" charset="0"/>
              <a:buChar char="•"/>
            </a:pPr>
            <a:r>
              <a:rPr lang="en-US" b="0" i="0" dirty="0">
                <a:solidFill>
                  <a:srgbClr val="BDC1C6"/>
                </a:solidFill>
                <a:effectLst/>
                <a:latin typeface="arial" panose="020B0604020202020204" pitchFamily="34" charset="0"/>
              </a:rPr>
              <a:t>Communication. </a:t>
            </a:r>
          </a:p>
          <a:p>
            <a:pPr algn="l">
              <a:buFont typeface="Arial" panose="020B0604020202020204" pitchFamily="34" charset="0"/>
              <a:buChar char="•"/>
            </a:pPr>
            <a:r>
              <a:rPr lang="en-US" b="0" i="0" dirty="0">
                <a:solidFill>
                  <a:srgbClr val="BDC1C6"/>
                </a:solidFill>
                <a:effectLst/>
                <a:latin typeface="arial" panose="020B0604020202020204" pitchFamily="34" charset="0"/>
              </a:rPr>
              <a:t>Simplicity. </a:t>
            </a:r>
          </a:p>
          <a:p>
            <a:pPr algn="l">
              <a:buFont typeface="Arial" panose="020B0604020202020204" pitchFamily="34" charset="0"/>
              <a:buChar char="•"/>
            </a:pPr>
            <a:r>
              <a:rPr lang="en-US" b="0" i="0" dirty="0">
                <a:solidFill>
                  <a:srgbClr val="BDC1C6"/>
                </a:solidFill>
                <a:effectLst/>
                <a:latin typeface="arial" panose="020B0604020202020204" pitchFamily="34" charset="0"/>
              </a:rPr>
              <a:t>Feedback. </a:t>
            </a:r>
          </a:p>
          <a:p>
            <a:pPr algn="l">
              <a:buFont typeface="Arial" panose="020B0604020202020204" pitchFamily="34" charset="0"/>
              <a:buChar char="•"/>
            </a:pPr>
            <a:r>
              <a:rPr lang="en-US" b="0" i="0" dirty="0">
                <a:solidFill>
                  <a:srgbClr val="BDC1C6"/>
                </a:solidFill>
                <a:effectLst/>
                <a:latin typeface="arial" panose="020B0604020202020204" pitchFamily="34" charset="0"/>
              </a:rPr>
              <a:t>Courage. </a:t>
            </a:r>
          </a:p>
          <a:p>
            <a:pPr algn="l">
              <a:buFont typeface="Arial" panose="020B0604020202020204" pitchFamily="34" charset="0"/>
              <a:buChar char="•"/>
            </a:pPr>
            <a:r>
              <a:rPr lang="en-US" b="0" i="0" dirty="0">
                <a:solidFill>
                  <a:srgbClr val="BDC1C6"/>
                </a:solidFill>
                <a:effectLst/>
                <a:latin typeface="arial" panose="020B0604020202020204" pitchFamily="34" charset="0"/>
              </a:rPr>
              <a:t>Respect. </a:t>
            </a:r>
          </a:p>
          <a:p>
            <a:pPr algn="l">
              <a:buFont typeface="Arial" panose="020B0604020202020204" pitchFamily="34" charset="0"/>
              <a:buChar char="•"/>
            </a:pPr>
            <a:r>
              <a:rPr lang="en-US" b="0" i="0" dirty="0">
                <a:solidFill>
                  <a:srgbClr val="BDC1C6"/>
                </a:solidFill>
                <a:effectLst/>
                <a:latin typeface="arial" panose="020B0604020202020204" pitchFamily="34" charset="0"/>
              </a:rPr>
              <a:t>Sit Together. </a:t>
            </a:r>
          </a:p>
          <a:p>
            <a:pPr algn="l">
              <a:buFont typeface="Arial" panose="020B0604020202020204" pitchFamily="34" charset="0"/>
              <a:buChar char="•"/>
            </a:pPr>
            <a:r>
              <a:rPr lang="en-US" b="0" i="0" dirty="0">
                <a:solidFill>
                  <a:srgbClr val="BDC1C6"/>
                </a:solidFill>
                <a:effectLst/>
                <a:latin typeface="arial" panose="020B0604020202020204" pitchFamily="34" charset="0"/>
              </a:rPr>
              <a:t>Whole Team. </a:t>
            </a:r>
          </a:p>
          <a:p>
            <a:pPr algn="l">
              <a:buFont typeface="Arial" panose="020B0604020202020204" pitchFamily="34" charset="0"/>
              <a:buChar char="•"/>
            </a:pPr>
            <a:r>
              <a:rPr lang="en-US" b="0" i="0" dirty="0">
                <a:solidFill>
                  <a:srgbClr val="BDC1C6"/>
                </a:solidFill>
                <a:effectLst/>
                <a:latin typeface="arial" panose="020B0604020202020204" pitchFamily="34" charset="0"/>
              </a:rPr>
              <a:t>Informative Workspace.</a:t>
            </a:r>
          </a:p>
        </p:txBody>
      </p:sp>
      <p:pic>
        <p:nvPicPr>
          <p:cNvPr id="10242" name="Picture 2" descr="Jose Cuéllar .net | Extreme Programming. Principles">
            <a:extLst>
              <a:ext uri="{FF2B5EF4-FFF2-40B4-BE49-F238E27FC236}">
                <a16:creationId xmlns:a16="http://schemas.microsoft.com/office/drawing/2014/main" id="{CA8397B9-A3AD-0CEC-8A51-EB56F516A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1411" y="3367625"/>
            <a:ext cx="2958142" cy="291887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The &quot;Extreme Programming&quot; Methodology Approach (XP) -">
            <a:extLst>
              <a:ext uri="{FF2B5EF4-FFF2-40B4-BE49-F238E27FC236}">
                <a16:creationId xmlns:a16="http://schemas.microsoft.com/office/drawing/2014/main" id="{16B48AD6-AB73-1101-12FA-86335563F6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8033" y="3428975"/>
            <a:ext cx="2958142" cy="2958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88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52DC41-057C-D94B-C657-F7C83829242C}"/>
              </a:ext>
            </a:extLst>
          </p:cNvPr>
          <p:cNvSpPr txBox="1"/>
          <p:nvPr/>
        </p:nvSpPr>
        <p:spPr>
          <a:xfrm>
            <a:off x="0" y="101084"/>
            <a:ext cx="6096000" cy="369332"/>
          </a:xfrm>
          <a:prstGeom prst="rect">
            <a:avLst/>
          </a:prstGeom>
          <a:noFill/>
        </p:spPr>
        <p:txBody>
          <a:bodyPr wrap="square">
            <a:spAutoFit/>
          </a:bodyPr>
          <a:lstStyle/>
          <a:p>
            <a:r>
              <a:rPr lang="en-IN" dirty="0"/>
              <a:t>1.COMMUNICATION:</a:t>
            </a:r>
          </a:p>
        </p:txBody>
      </p:sp>
      <p:sp>
        <p:nvSpPr>
          <p:cNvPr id="7" name="TextBox 6">
            <a:extLst>
              <a:ext uri="{FF2B5EF4-FFF2-40B4-BE49-F238E27FC236}">
                <a16:creationId xmlns:a16="http://schemas.microsoft.com/office/drawing/2014/main" id="{9BFB4A65-FE12-D14C-1C20-152299B2B404}"/>
              </a:ext>
            </a:extLst>
          </p:cNvPr>
          <p:cNvSpPr txBox="1"/>
          <p:nvPr/>
        </p:nvSpPr>
        <p:spPr>
          <a:xfrm>
            <a:off x="221455" y="470416"/>
            <a:ext cx="11179969" cy="923330"/>
          </a:xfrm>
          <a:prstGeom prst="rect">
            <a:avLst/>
          </a:prstGeom>
          <a:noFill/>
        </p:spPr>
        <p:txBody>
          <a:bodyPr wrap="square">
            <a:spAutoFit/>
          </a:bodyPr>
          <a:lstStyle/>
          <a:p>
            <a:r>
              <a:rPr lang="en-US" b="0" i="0" dirty="0">
                <a:solidFill>
                  <a:schemeClr val="tx2">
                    <a:lumMod val="75000"/>
                  </a:schemeClr>
                </a:solidFill>
                <a:effectLst/>
                <a:latin typeface="sofia-pro"/>
              </a:rPr>
              <a:t>Software development is inherently a team sport that relies on communication to transfer knowledge from one team member to everyone else on the team. XP stresses the importance of the appropriate kind of communication – face to face discussion with the aid of a white board or other drawing mechanism.</a:t>
            </a:r>
            <a:endParaRPr lang="en-IN" dirty="0">
              <a:solidFill>
                <a:schemeClr val="tx2">
                  <a:lumMod val="75000"/>
                </a:schemeClr>
              </a:solidFill>
            </a:endParaRPr>
          </a:p>
        </p:txBody>
      </p:sp>
      <p:sp>
        <p:nvSpPr>
          <p:cNvPr id="9" name="TextBox 8">
            <a:extLst>
              <a:ext uri="{FF2B5EF4-FFF2-40B4-BE49-F238E27FC236}">
                <a16:creationId xmlns:a16="http://schemas.microsoft.com/office/drawing/2014/main" id="{297931E8-505A-6385-3D26-E8D7EFACF71A}"/>
              </a:ext>
            </a:extLst>
          </p:cNvPr>
          <p:cNvSpPr txBox="1"/>
          <p:nvPr/>
        </p:nvSpPr>
        <p:spPr>
          <a:xfrm>
            <a:off x="0" y="1578412"/>
            <a:ext cx="6119812" cy="369332"/>
          </a:xfrm>
          <a:prstGeom prst="rect">
            <a:avLst/>
          </a:prstGeom>
          <a:noFill/>
        </p:spPr>
        <p:txBody>
          <a:bodyPr wrap="square">
            <a:spAutoFit/>
          </a:bodyPr>
          <a:lstStyle/>
          <a:p>
            <a:pPr algn="l"/>
            <a:r>
              <a:rPr lang="en-IN" b="0" i="0" dirty="0">
                <a:effectLst/>
                <a:latin typeface="sofia-pro"/>
              </a:rPr>
              <a:t>2.Simplicity:</a:t>
            </a:r>
          </a:p>
        </p:txBody>
      </p:sp>
      <p:sp>
        <p:nvSpPr>
          <p:cNvPr id="11" name="TextBox 10">
            <a:extLst>
              <a:ext uri="{FF2B5EF4-FFF2-40B4-BE49-F238E27FC236}">
                <a16:creationId xmlns:a16="http://schemas.microsoft.com/office/drawing/2014/main" id="{79B4E67B-FD61-3496-B81D-5A80692D5080}"/>
              </a:ext>
            </a:extLst>
          </p:cNvPr>
          <p:cNvSpPr txBox="1"/>
          <p:nvPr/>
        </p:nvSpPr>
        <p:spPr>
          <a:xfrm>
            <a:off x="88106" y="2029465"/>
            <a:ext cx="11741944" cy="923330"/>
          </a:xfrm>
          <a:prstGeom prst="rect">
            <a:avLst/>
          </a:prstGeom>
          <a:noFill/>
        </p:spPr>
        <p:txBody>
          <a:bodyPr wrap="square">
            <a:spAutoFit/>
          </a:bodyPr>
          <a:lstStyle/>
          <a:p>
            <a:r>
              <a:rPr lang="en-US" b="0" i="0" dirty="0">
                <a:solidFill>
                  <a:schemeClr val="tx2">
                    <a:lumMod val="75000"/>
                  </a:schemeClr>
                </a:solidFill>
                <a:effectLst/>
                <a:latin typeface="sofia-pro"/>
              </a:rPr>
              <a:t>Simplicity means “what is the simplest thing that will work?” The purpose of this is to avoid waste and do only absolute.</a:t>
            </a:r>
          </a:p>
          <a:p>
            <a:r>
              <a:rPr lang="en-US" b="0" i="0" dirty="0">
                <a:solidFill>
                  <a:schemeClr val="tx2">
                    <a:lumMod val="75000"/>
                  </a:schemeClr>
                </a:solidFill>
                <a:effectLst/>
                <a:latin typeface="sofia-pro"/>
              </a:rPr>
              <a:t>necessary things such as keep the design of the system as simple as possible so that it is easier to maintain, support, and revise.</a:t>
            </a:r>
            <a:endParaRPr lang="en-IN" dirty="0">
              <a:solidFill>
                <a:schemeClr val="tx2">
                  <a:lumMod val="75000"/>
                </a:schemeClr>
              </a:solidFill>
            </a:endParaRPr>
          </a:p>
        </p:txBody>
      </p:sp>
      <p:sp>
        <p:nvSpPr>
          <p:cNvPr id="13" name="TextBox 12">
            <a:extLst>
              <a:ext uri="{FF2B5EF4-FFF2-40B4-BE49-F238E27FC236}">
                <a16:creationId xmlns:a16="http://schemas.microsoft.com/office/drawing/2014/main" id="{68279277-4861-3980-AC5D-742D22C106A7}"/>
              </a:ext>
            </a:extLst>
          </p:cNvPr>
          <p:cNvSpPr txBox="1"/>
          <p:nvPr/>
        </p:nvSpPr>
        <p:spPr>
          <a:xfrm>
            <a:off x="88106" y="3059668"/>
            <a:ext cx="6119812" cy="369332"/>
          </a:xfrm>
          <a:prstGeom prst="rect">
            <a:avLst/>
          </a:prstGeom>
          <a:noFill/>
        </p:spPr>
        <p:txBody>
          <a:bodyPr wrap="square">
            <a:spAutoFit/>
          </a:bodyPr>
          <a:lstStyle/>
          <a:p>
            <a:pPr algn="l"/>
            <a:r>
              <a:rPr lang="en-IN" b="0" i="0" dirty="0">
                <a:effectLst/>
                <a:latin typeface="sofia-pro"/>
              </a:rPr>
              <a:t>3.Feedback:</a:t>
            </a:r>
          </a:p>
        </p:txBody>
      </p:sp>
      <p:sp>
        <p:nvSpPr>
          <p:cNvPr id="15" name="TextBox 14">
            <a:extLst>
              <a:ext uri="{FF2B5EF4-FFF2-40B4-BE49-F238E27FC236}">
                <a16:creationId xmlns:a16="http://schemas.microsoft.com/office/drawing/2014/main" id="{6CDD6F60-2630-95D8-73FC-55D820283985}"/>
              </a:ext>
            </a:extLst>
          </p:cNvPr>
          <p:cNvSpPr txBox="1"/>
          <p:nvPr/>
        </p:nvSpPr>
        <p:spPr>
          <a:xfrm>
            <a:off x="88106" y="3432928"/>
            <a:ext cx="11313318" cy="646331"/>
          </a:xfrm>
          <a:prstGeom prst="rect">
            <a:avLst/>
          </a:prstGeom>
          <a:noFill/>
        </p:spPr>
        <p:txBody>
          <a:bodyPr wrap="square">
            <a:spAutoFit/>
          </a:bodyPr>
          <a:lstStyle/>
          <a:p>
            <a:r>
              <a:rPr lang="en-US" b="0" i="0" dirty="0">
                <a:solidFill>
                  <a:schemeClr val="tx2">
                    <a:lumMod val="75000"/>
                  </a:schemeClr>
                </a:solidFill>
                <a:effectLst/>
                <a:latin typeface="sofia-pro"/>
              </a:rPr>
              <a:t>Through constant feedback about their previous efforts, teams can identify areas for improvement and revise their practices.</a:t>
            </a:r>
            <a:endParaRPr lang="en-IN" dirty="0">
              <a:solidFill>
                <a:schemeClr val="tx2">
                  <a:lumMod val="75000"/>
                </a:schemeClr>
              </a:solidFill>
            </a:endParaRPr>
          </a:p>
        </p:txBody>
      </p:sp>
      <p:sp>
        <p:nvSpPr>
          <p:cNvPr id="17" name="TextBox 16">
            <a:extLst>
              <a:ext uri="{FF2B5EF4-FFF2-40B4-BE49-F238E27FC236}">
                <a16:creationId xmlns:a16="http://schemas.microsoft.com/office/drawing/2014/main" id="{EB4B4DB3-22B1-221B-6CBD-693423732295}"/>
              </a:ext>
            </a:extLst>
          </p:cNvPr>
          <p:cNvSpPr txBox="1"/>
          <p:nvPr/>
        </p:nvSpPr>
        <p:spPr>
          <a:xfrm>
            <a:off x="88106" y="4177084"/>
            <a:ext cx="6119812" cy="369332"/>
          </a:xfrm>
          <a:prstGeom prst="rect">
            <a:avLst/>
          </a:prstGeom>
          <a:noFill/>
        </p:spPr>
        <p:txBody>
          <a:bodyPr wrap="square">
            <a:spAutoFit/>
          </a:bodyPr>
          <a:lstStyle/>
          <a:p>
            <a:pPr algn="l"/>
            <a:r>
              <a:rPr lang="en-IN" b="0" i="0" dirty="0">
                <a:effectLst/>
                <a:latin typeface="sofia-pro"/>
              </a:rPr>
              <a:t>4.Courage:</a:t>
            </a:r>
          </a:p>
        </p:txBody>
      </p:sp>
      <p:sp>
        <p:nvSpPr>
          <p:cNvPr id="19" name="TextBox 18">
            <a:extLst>
              <a:ext uri="{FF2B5EF4-FFF2-40B4-BE49-F238E27FC236}">
                <a16:creationId xmlns:a16="http://schemas.microsoft.com/office/drawing/2014/main" id="{D6721020-615A-BB5E-38FA-E7010E30A44E}"/>
              </a:ext>
            </a:extLst>
          </p:cNvPr>
          <p:cNvSpPr txBox="1"/>
          <p:nvPr/>
        </p:nvSpPr>
        <p:spPr>
          <a:xfrm>
            <a:off x="221454" y="4569810"/>
            <a:ext cx="11094245" cy="923330"/>
          </a:xfrm>
          <a:prstGeom prst="rect">
            <a:avLst/>
          </a:prstGeom>
          <a:noFill/>
        </p:spPr>
        <p:txBody>
          <a:bodyPr wrap="square">
            <a:spAutoFit/>
          </a:bodyPr>
          <a:lstStyle/>
          <a:p>
            <a:r>
              <a:rPr lang="en-US" b="0" i="0" dirty="0">
                <a:solidFill>
                  <a:schemeClr val="tx2">
                    <a:lumMod val="75000"/>
                  </a:schemeClr>
                </a:solidFill>
                <a:effectLst/>
                <a:latin typeface="sofia-pro"/>
              </a:rPr>
              <a:t>This definition shows a preference for action based on other principles so that the results aren’t harmful to the team. You need courage to raise organizational issues that reduce your team’s effectiveness. You need courage to stop doing something that doesn’t work and try something else.</a:t>
            </a:r>
            <a:endParaRPr lang="en-IN" dirty="0">
              <a:solidFill>
                <a:schemeClr val="tx2">
                  <a:lumMod val="75000"/>
                </a:schemeClr>
              </a:solidFill>
            </a:endParaRPr>
          </a:p>
        </p:txBody>
      </p:sp>
      <p:sp>
        <p:nvSpPr>
          <p:cNvPr id="21" name="TextBox 20">
            <a:extLst>
              <a:ext uri="{FF2B5EF4-FFF2-40B4-BE49-F238E27FC236}">
                <a16:creationId xmlns:a16="http://schemas.microsoft.com/office/drawing/2014/main" id="{66347C67-D07A-2919-A6A0-870B70BDD4E6}"/>
              </a:ext>
            </a:extLst>
          </p:cNvPr>
          <p:cNvSpPr txBox="1"/>
          <p:nvPr/>
        </p:nvSpPr>
        <p:spPr>
          <a:xfrm>
            <a:off x="88106" y="5473674"/>
            <a:ext cx="6119812" cy="369332"/>
          </a:xfrm>
          <a:prstGeom prst="rect">
            <a:avLst/>
          </a:prstGeom>
          <a:noFill/>
        </p:spPr>
        <p:txBody>
          <a:bodyPr wrap="square">
            <a:spAutoFit/>
          </a:bodyPr>
          <a:lstStyle/>
          <a:p>
            <a:r>
              <a:rPr lang="en-IN" dirty="0"/>
              <a:t>5.Respect:</a:t>
            </a:r>
          </a:p>
        </p:txBody>
      </p:sp>
      <p:sp>
        <p:nvSpPr>
          <p:cNvPr id="23" name="TextBox 22">
            <a:extLst>
              <a:ext uri="{FF2B5EF4-FFF2-40B4-BE49-F238E27FC236}">
                <a16:creationId xmlns:a16="http://schemas.microsoft.com/office/drawing/2014/main" id="{A3BB574E-82DA-840B-B3BB-7A5173EC0AA0}"/>
              </a:ext>
            </a:extLst>
          </p:cNvPr>
          <p:cNvSpPr txBox="1"/>
          <p:nvPr/>
        </p:nvSpPr>
        <p:spPr>
          <a:xfrm>
            <a:off x="221454" y="5944760"/>
            <a:ext cx="11741944" cy="646331"/>
          </a:xfrm>
          <a:prstGeom prst="rect">
            <a:avLst/>
          </a:prstGeom>
          <a:noFill/>
        </p:spPr>
        <p:txBody>
          <a:bodyPr wrap="square">
            <a:spAutoFit/>
          </a:bodyPr>
          <a:lstStyle/>
          <a:p>
            <a:r>
              <a:rPr lang="en-US" b="0" i="0" dirty="0">
                <a:solidFill>
                  <a:schemeClr val="tx2">
                    <a:lumMod val="75000"/>
                  </a:schemeClr>
                </a:solidFill>
                <a:effectLst/>
                <a:latin typeface="sofia-pro"/>
              </a:rPr>
              <a:t>The members of your team need to respect each other in order to communicate with each other, provide and accept feedback that honors your relationship, and to work together to identify simple designs and solutions.</a:t>
            </a:r>
            <a:endParaRPr lang="en-IN" dirty="0">
              <a:solidFill>
                <a:schemeClr val="tx2">
                  <a:lumMod val="75000"/>
                </a:schemeClr>
              </a:solidFill>
            </a:endParaRPr>
          </a:p>
        </p:txBody>
      </p:sp>
      <p:pic>
        <p:nvPicPr>
          <p:cNvPr id="13314" name="Picture 2" descr="A brief journey into XP and its 3 main pillars | by Daniel Bastos |  Magrathea">
            <a:extLst>
              <a:ext uri="{FF2B5EF4-FFF2-40B4-BE49-F238E27FC236}">
                <a16:creationId xmlns:a16="http://schemas.microsoft.com/office/drawing/2014/main" id="{3F60DD58-42E5-A4AB-B15D-1662F032C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028" y="3724480"/>
            <a:ext cx="4318398" cy="932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862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water&#10;&#10;Description automatically generated">
            <a:extLst>
              <a:ext uri="{FF2B5EF4-FFF2-40B4-BE49-F238E27FC236}">
                <a16:creationId xmlns:a16="http://schemas.microsoft.com/office/drawing/2014/main" id="{59DA6A2C-61BF-965F-C31D-C31F45DD1F92}"/>
              </a:ext>
            </a:extLst>
          </p:cNvPr>
          <p:cNvPicPr>
            <a:picLocks noChangeAspect="1"/>
          </p:cNvPicPr>
          <p:nvPr/>
        </p:nvPicPr>
        <p:blipFill>
          <a:blip r:embed="rId2"/>
          <a:stretch>
            <a:fillRect/>
          </a:stretch>
        </p:blipFill>
        <p:spPr>
          <a:xfrm>
            <a:off x="0" y="-1"/>
            <a:ext cx="12192000" cy="6858001"/>
          </a:xfrm>
          <a:prstGeom prst="rect">
            <a:avLst/>
          </a:prstGeom>
        </p:spPr>
      </p:pic>
      <p:sp>
        <p:nvSpPr>
          <p:cNvPr id="9" name="TextBox 8">
            <a:extLst>
              <a:ext uri="{FF2B5EF4-FFF2-40B4-BE49-F238E27FC236}">
                <a16:creationId xmlns:a16="http://schemas.microsoft.com/office/drawing/2014/main" id="{5D0DDC77-7297-D69E-B0E7-815EEF823C20}"/>
              </a:ext>
            </a:extLst>
          </p:cNvPr>
          <p:cNvSpPr txBox="1"/>
          <p:nvPr/>
        </p:nvSpPr>
        <p:spPr>
          <a:xfrm>
            <a:off x="2311400" y="492244"/>
            <a:ext cx="6197600" cy="1446550"/>
          </a:xfrm>
          <a:prstGeom prst="rect">
            <a:avLst/>
          </a:prstGeom>
          <a:noFill/>
        </p:spPr>
        <p:txBody>
          <a:bodyPr wrap="square">
            <a:spAutoFit/>
          </a:bodyPr>
          <a:lstStyle/>
          <a:p>
            <a:r>
              <a:rPr lang="en-IN" sz="8800" dirty="0"/>
              <a:t>THANK YOU</a:t>
            </a:r>
          </a:p>
        </p:txBody>
      </p:sp>
      <p:sp>
        <p:nvSpPr>
          <p:cNvPr id="11" name="TextBox 10">
            <a:extLst>
              <a:ext uri="{FF2B5EF4-FFF2-40B4-BE49-F238E27FC236}">
                <a16:creationId xmlns:a16="http://schemas.microsoft.com/office/drawing/2014/main" id="{D8C09CB2-2A1C-2790-33A5-9BA36F7318C4}"/>
              </a:ext>
            </a:extLst>
          </p:cNvPr>
          <p:cNvSpPr txBox="1"/>
          <p:nvPr/>
        </p:nvSpPr>
        <p:spPr>
          <a:xfrm>
            <a:off x="9591675" y="6292334"/>
            <a:ext cx="6191250" cy="369332"/>
          </a:xfrm>
          <a:prstGeom prst="rect">
            <a:avLst/>
          </a:prstGeom>
          <a:noFill/>
        </p:spPr>
        <p:txBody>
          <a:bodyPr wrap="square">
            <a:spAutoFit/>
          </a:bodyPr>
          <a:lstStyle/>
          <a:p>
            <a:r>
              <a:rPr lang="en-IN" dirty="0"/>
              <a:t>LAXMAN GUDIVADA</a:t>
            </a:r>
          </a:p>
        </p:txBody>
      </p:sp>
    </p:spTree>
    <p:extLst>
      <p:ext uri="{BB962C8B-B14F-4D97-AF65-F5344CB8AC3E}">
        <p14:creationId xmlns:p14="http://schemas.microsoft.com/office/powerpoint/2010/main" val="268063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15B0-8322-4BBF-02D8-0147FCA3BC5A}"/>
              </a:ext>
            </a:extLst>
          </p:cNvPr>
          <p:cNvSpPr>
            <a:spLocks noGrp="1"/>
          </p:cNvSpPr>
          <p:nvPr>
            <p:ph type="title"/>
          </p:nvPr>
        </p:nvSpPr>
        <p:spPr/>
        <p:txBody>
          <a:bodyPr>
            <a:normAutofit/>
          </a:bodyPr>
          <a:lstStyle/>
          <a:p>
            <a:r>
              <a:rPr lang="en-US" sz="2400" dirty="0">
                <a:solidFill>
                  <a:schemeClr val="accent5">
                    <a:lumMod val="75000"/>
                  </a:schemeClr>
                </a:solidFill>
              </a:rPr>
              <a:t>INTRODUCTION:</a:t>
            </a:r>
            <a:endParaRPr lang="en-IN" sz="2400" dirty="0">
              <a:solidFill>
                <a:schemeClr val="accent5">
                  <a:lumMod val="75000"/>
                </a:schemeClr>
              </a:solidFill>
            </a:endParaRPr>
          </a:p>
        </p:txBody>
      </p:sp>
      <p:sp>
        <p:nvSpPr>
          <p:cNvPr id="3" name="Content Placeholder 2">
            <a:extLst>
              <a:ext uri="{FF2B5EF4-FFF2-40B4-BE49-F238E27FC236}">
                <a16:creationId xmlns:a16="http://schemas.microsoft.com/office/drawing/2014/main" id="{0058A48A-0D6C-50D3-A92A-94AB0ACFE2FF}"/>
              </a:ext>
            </a:extLst>
          </p:cNvPr>
          <p:cNvSpPr>
            <a:spLocks noGrp="1"/>
          </p:cNvSpPr>
          <p:nvPr>
            <p:ph idx="1"/>
          </p:nvPr>
        </p:nvSpPr>
        <p:spPr>
          <a:xfrm>
            <a:off x="1672449" y="1216025"/>
            <a:ext cx="10662425" cy="1325563"/>
          </a:xfrm>
        </p:spPr>
        <p:txBody>
          <a:bodyPr/>
          <a:lstStyle/>
          <a:p>
            <a:pPr marL="0" indent="0">
              <a:buNone/>
            </a:pPr>
            <a:r>
              <a:rPr lang="en-US" sz="1800" dirty="0">
                <a:solidFill>
                  <a:schemeClr val="tx2">
                    <a:lumMod val="75000"/>
                  </a:schemeClr>
                </a:solidFill>
                <a:effectLst/>
                <a:latin typeface="-apple-system"/>
              </a:rPr>
              <a:t>Agile is an iterative approach to project management and software development that helps teams deliver value to their customers faster and with fewer headaches. Instead of betting everything on a "big bang" launch, an agile team delivers work in small, but consumable, increments.</a:t>
            </a:r>
            <a:endParaRPr lang="en-IN" dirty="0">
              <a:solidFill>
                <a:schemeClr val="tx2">
                  <a:lumMod val="75000"/>
                </a:schemeClr>
              </a:solidFill>
            </a:endParaRPr>
          </a:p>
        </p:txBody>
      </p:sp>
      <p:sp>
        <p:nvSpPr>
          <p:cNvPr id="5" name="TextBox 4">
            <a:extLst>
              <a:ext uri="{FF2B5EF4-FFF2-40B4-BE49-F238E27FC236}">
                <a16:creationId xmlns:a16="http://schemas.microsoft.com/office/drawing/2014/main" id="{33175E7E-3BF5-8B14-AC3E-489C3A9C71C8}"/>
              </a:ext>
            </a:extLst>
          </p:cNvPr>
          <p:cNvSpPr txBox="1"/>
          <p:nvPr/>
        </p:nvSpPr>
        <p:spPr>
          <a:xfrm>
            <a:off x="590550" y="5232787"/>
            <a:ext cx="6167436" cy="461665"/>
          </a:xfrm>
          <a:prstGeom prst="rect">
            <a:avLst/>
          </a:prstGeom>
          <a:noFill/>
        </p:spPr>
        <p:txBody>
          <a:bodyPr wrap="square">
            <a:spAutoFit/>
          </a:bodyPr>
          <a:lstStyle/>
          <a:p>
            <a:r>
              <a:rPr lang="en-IN" sz="2400" b="0" i="0" dirty="0">
                <a:solidFill>
                  <a:schemeClr val="accent5"/>
                </a:solidFill>
                <a:effectLst/>
                <a:latin typeface="-apple-system"/>
              </a:rPr>
              <a:t>AGILE METHODOLOGY:</a:t>
            </a:r>
            <a:endParaRPr lang="en-IN" sz="2400" dirty="0">
              <a:solidFill>
                <a:schemeClr val="accent5"/>
              </a:solidFill>
            </a:endParaRPr>
          </a:p>
        </p:txBody>
      </p:sp>
      <p:sp>
        <p:nvSpPr>
          <p:cNvPr id="7" name="TextBox 6">
            <a:extLst>
              <a:ext uri="{FF2B5EF4-FFF2-40B4-BE49-F238E27FC236}">
                <a16:creationId xmlns:a16="http://schemas.microsoft.com/office/drawing/2014/main" id="{4E810016-308F-1691-251E-82A4CF41913A}"/>
              </a:ext>
            </a:extLst>
          </p:cNvPr>
          <p:cNvSpPr txBox="1"/>
          <p:nvPr/>
        </p:nvSpPr>
        <p:spPr>
          <a:xfrm>
            <a:off x="1759743" y="5694452"/>
            <a:ext cx="10346531" cy="923330"/>
          </a:xfrm>
          <a:prstGeom prst="rect">
            <a:avLst/>
          </a:prstGeom>
          <a:noFill/>
        </p:spPr>
        <p:txBody>
          <a:bodyPr wrap="square">
            <a:spAutoFit/>
          </a:bodyPr>
          <a:lstStyle/>
          <a:p>
            <a:r>
              <a:rPr lang="en-US" sz="1800" dirty="0">
                <a:solidFill>
                  <a:schemeClr val="tx2">
                    <a:lumMod val="75000"/>
                  </a:schemeClr>
                </a:solidFill>
                <a:effectLst/>
                <a:latin typeface="-apple-system"/>
              </a:rPr>
              <a:t>The Agile methodology is a way to manage a project by breaking it up into several phases. It involves constant collaboration with stakeholders and continuous improvement at every stage. Once the work begins, teams' cycle through a process of planning, executing, and evaluating.</a:t>
            </a:r>
            <a:endParaRPr lang="en-IN" dirty="0">
              <a:solidFill>
                <a:schemeClr val="tx2">
                  <a:lumMod val="75000"/>
                </a:schemeClr>
              </a:solidFill>
            </a:endParaRPr>
          </a:p>
        </p:txBody>
      </p:sp>
      <p:pic>
        <p:nvPicPr>
          <p:cNvPr id="1026" name="Picture 2" descr="Applying the Agile Methodology to the Modern Workplace - Mobile Jon's Blog">
            <a:extLst>
              <a:ext uri="{FF2B5EF4-FFF2-40B4-BE49-F238E27FC236}">
                <a16:creationId xmlns:a16="http://schemas.microsoft.com/office/drawing/2014/main" id="{6FCADB78-0BEF-F5A7-32B7-201B0C40D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100" y="2387253"/>
            <a:ext cx="4724400" cy="2614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139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5DBA9-6823-2B43-B505-999BC7D67D1E}"/>
              </a:ext>
            </a:extLst>
          </p:cNvPr>
          <p:cNvSpPr txBox="1"/>
          <p:nvPr/>
        </p:nvSpPr>
        <p:spPr>
          <a:xfrm>
            <a:off x="476250" y="443984"/>
            <a:ext cx="6096000" cy="461665"/>
          </a:xfrm>
          <a:prstGeom prst="rect">
            <a:avLst/>
          </a:prstGeom>
          <a:noFill/>
        </p:spPr>
        <p:txBody>
          <a:bodyPr wrap="square">
            <a:spAutoFit/>
          </a:bodyPr>
          <a:lstStyle/>
          <a:p>
            <a:r>
              <a:rPr lang="en-IN" sz="2400" b="0" i="0" dirty="0">
                <a:solidFill>
                  <a:schemeClr val="accent5"/>
                </a:solidFill>
                <a:effectLst/>
                <a:latin typeface="-apple-system"/>
              </a:rPr>
              <a:t>ROLES IN AGILE:</a:t>
            </a:r>
            <a:endParaRPr lang="en-IN" sz="2400" dirty="0">
              <a:solidFill>
                <a:schemeClr val="accent5"/>
              </a:solidFill>
            </a:endParaRPr>
          </a:p>
        </p:txBody>
      </p:sp>
      <p:sp>
        <p:nvSpPr>
          <p:cNvPr id="7" name="TextBox 6">
            <a:extLst>
              <a:ext uri="{FF2B5EF4-FFF2-40B4-BE49-F238E27FC236}">
                <a16:creationId xmlns:a16="http://schemas.microsoft.com/office/drawing/2014/main" id="{63881F45-7A12-EB8C-66EF-07D8780171EF}"/>
              </a:ext>
            </a:extLst>
          </p:cNvPr>
          <p:cNvSpPr txBox="1"/>
          <p:nvPr/>
        </p:nvSpPr>
        <p:spPr>
          <a:xfrm>
            <a:off x="1304925" y="905650"/>
            <a:ext cx="9620250" cy="646331"/>
          </a:xfrm>
          <a:prstGeom prst="rect">
            <a:avLst/>
          </a:prstGeom>
          <a:noFill/>
        </p:spPr>
        <p:txBody>
          <a:bodyPr wrap="square">
            <a:spAutoFit/>
          </a:bodyPr>
          <a:lstStyle/>
          <a:p>
            <a:r>
              <a:rPr lang="en-US" sz="1800" dirty="0">
                <a:solidFill>
                  <a:schemeClr val="tx2">
                    <a:lumMod val="75000"/>
                  </a:schemeClr>
                </a:solidFill>
                <a:effectLst/>
                <a:latin typeface="-apple-system"/>
              </a:rPr>
              <a:t>There are two different roles in an Agile methodology. These are the Scrum Master and Product Owner.</a:t>
            </a:r>
            <a:endParaRPr lang="en-IN" dirty="0">
              <a:solidFill>
                <a:schemeClr val="tx2">
                  <a:lumMod val="75000"/>
                </a:schemeClr>
              </a:solidFill>
            </a:endParaRPr>
          </a:p>
        </p:txBody>
      </p:sp>
      <p:sp>
        <p:nvSpPr>
          <p:cNvPr id="9" name="TextBox 8">
            <a:extLst>
              <a:ext uri="{FF2B5EF4-FFF2-40B4-BE49-F238E27FC236}">
                <a16:creationId xmlns:a16="http://schemas.microsoft.com/office/drawing/2014/main" id="{1C8CEB55-AC54-3C3C-642F-9C55DFFDDCD7}"/>
              </a:ext>
            </a:extLst>
          </p:cNvPr>
          <p:cNvSpPr txBox="1"/>
          <p:nvPr/>
        </p:nvSpPr>
        <p:spPr>
          <a:xfrm>
            <a:off x="476249" y="1951672"/>
            <a:ext cx="7400925" cy="1200329"/>
          </a:xfrm>
          <a:prstGeom prst="rect">
            <a:avLst/>
          </a:prstGeom>
          <a:noFill/>
        </p:spPr>
        <p:txBody>
          <a:bodyPr wrap="square">
            <a:spAutoFit/>
          </a:bodyPr>
          <a:lstStyle/>
          <a:p>
            <a:pPr algn="l"/>
            <a:r>
              <a:rPr lang="en-US" sz="1800" dirty="0">
                <a:solidFill>
                  <a:srgbClr val="C00000"/>
                </a:solidFill>
                <a:effectLst/>
                <a:latin typeface="-apple-system"/>
              </a:rPr>
              <a:t>1. Scrum Master:</a:t>
            </a:r>
            <a:endParaRPr lang="en-US" dirty="0">
              <a:solidFill>
                <a:srgbClr val="C00000"/>
              </a:solidFill>
              <a:effectLst/>
              <a:latin typeface="-apple-system"/>
            </a:endParaRPr>
          </a:p>
          <a:p>
            <a:pPr algn="l"/>
            <a:r>
              <a:rPr lang="en-US" sz="1800" dirty="0">
                <a:solidFill>
                  <a:schemeClr val="tx2">
                    <a:lumMod val="75000"/>
                  </a:schemeClr>
                </a:solidFill>
                <a:effectLst/>
                <a:latin typeface="-apple-system"/>
              </a:rPr>
              <a:t>The Scrum Master is a team leader and facility provider who helps the team member to follow agile practices, so that the team member meets their commitments and customers requirements.</a:t>
            </a:r>
            <a:endParaRPr lang="en-US" dirty="0">
              <a:solidFill>
                <a:schemeClr val="tx2">
                  <a:lumMod val="75000"/>
                </a:schemeClr>
              </a:solidFill>
              <a:effectLst/>
              <a:latin typeface="-apple-system"/>
            </a:endParaRPr>
          </a:p>
        </p:txBody>
      </p:sp>
      <p:sp>
        <p:nvSpPr>
          <p:cNvPr id="11" name="TextBox 10">
            <a:extLst>
              <a:ext uri="{FF2B5EF4-FFF2-40B4-BE49-F238E27FC236}">
                <a16:creationId xmlns:a16="http://schemas.microsoft.com/office/drawing/2014/main" id="{38A18E4A-F056-4E4D-9687-FC08294FB2E2}"/>
              </a:ext>
            </a:extLst>
          </p:cNvPr>
          <p:cNvSpPr txBox="1"/>
          <p:nvPr/>
        </p:nvSpPr>
        <p:spPr>
          <a:xfrm>
            <a:off x="476250" y="3182360"/>
            <a:ext cx="6096000" cy="369332"/>
          </a:xfrm>
          <a:prstGeom prst="rect">
            <a:avLst/>
          </a:prstGeom>
          <a:noFill/>
        </p:spPr>
        <p:txBody>
          <a:bodyPr wrap="square">
            <a:spAutoFit/>
          </a:bodyPr>
          <a:lstStyle/>
          <a:p>
            <a:r>
              <a:rPr lang="en-IN" sz="1800" dirty="0">
                <a:solidFill>
                  <a:srgbClr val="C00000"/>
                </a:solidFill>
                <a:effectLst/>
                <a:latin typeface="-apple-system"/>
              </a:rPr>
              <a:t>2. Product Owner:</a:t>
            </a:r>
            <a:endParaRPr lang="en-IN" dirty="0">
              <a:solidFill>
                <a:srgbClr val="C00000"/>
              </a:solidFill>
            </a:endParaRPr>
          </a:p>
        </p:txBody>
      </p:sp>
      <p:sp>
        <p:nvSpPr>
          <p:cNvPr id="13" name="TextBox 12">
            <a:extLst>
              <a:ext uri="{FF2B5EF4-FFF2-40B4-BE49-F238E27FC236}">
                <a16:creationId xmlns:a16="http://schemas.microsoft.com/office/drawing/2014/main" id="{EDA78286-C3F5-6678-AFAB-F625DA5D2321}"/>
              </a:ext>
            </a:extLst>
          </p:cNvPr>
          <p:cNvSpPr txBox="1"/>
          <p:nvPr/>
        </p:nvSpPr>
        <p:spPr>
          <a:xfrm>
            <a:off x="476250" y="3662105"/>
            <a:ext cx="7400924" cy="646331"/>
          </a:xfrm>
          <a:prstGeom prst="rect">
            <a:avLst/>
          </a:prstGeom>
          <a:noFill/>
        </p:spPr>
        <p:txBody>
          <a:bodyPr wrap="square">
            <a:spAutoFit/>
          </a:bodyPr>
          <a:lstStyle/>
          <a:p>
            <a:r>
              <a:rPr lang="en-US" b="0" i="0" dirty="0">
                <a:solidFill>
                  <a:schemeClr val="tx2">
                    <a:lumMod val="75000"/>
                  </a:schemeClr>
                </a:solidFill>
                <a:effectLst/>
                <a:latin typeface="-apple-system"/>
              </a:rPr>
              <a:t>The Product Owner is one who runs the product from a business perspective. The Product Owner plays the following responsibilities:</a:t>
            </a:r>
            <a:endParaRPr lang="en-IN" dirty="0">
              <a:solidFill>
                <a:schemeClr val="tx2">
                  <a:lumMod val="75000"/>
                </a:schemeClr>
              </a:solidFill>
            </a:endParaRPr>
          </a:p>
        </p:txBody>
      </p:sp>
      <p:sp>
        <p:nvSpPr>
          <p:cNvPr id="15" name="TextBox 14">
            <a:extLst>
              <a:ext uri="{FF2B5EF4-FFF2-40B4-BE49-F238E27FC236}">
                <a16:creationId xmlns:a16="http://schemas.microsoft.com/office/drawing/2014/main" id="{A2EC754A-6E5A-D63E-1196-94C1F700A4E7}"/>
              </a:ext>
            </a:extLst>
          </p:cNvPr>
          <p:cNvSpPr txBox="1"/>
          <p:nvPr/>
        </p:nvSpPr>
        <p:spPr>
          <a:xfrm>
            <a:off x="476248" y="4372328"/>
            <a:ext cx="6096000" cy="369332"/>
          </a:xfrm>
          <a:prstGeom prst="rect">
            <a:avLst/>
          </a:prstGeom>
          <a:noFill/>
        </p:spPr>
        <p:txBody>
          <a:bodyPr wrap="square">
            <a:spAutoFit/>
          </a:bodyPr>
          <a:lstStyle/>
          <a:p>
            <a:r>
              <a:rPr lang="en-US" b="0" i="0" dirty="0">
                <a:solidFill>
                  <a:schemeClr val="tx2">
                    <a:lumMod val="75000"/>
                  </a:schemeClr>
                </a:solidFill>
                <a:effectLst/>
                <a:latin typeface="-apple-system"/>
              </a:rPr>
              <a:t>He defines the requirements and prioritizes their values</a:t>
            </a:r>
            <a:r>
              <a:rPr lang="en-US" b="0" i="0" dirty="0">
                <a:solidFill>
                  <a:srgbClr val="242424"/>
                </a:solidFill>
                <a:effectLst/>
                <a:latin typeface="-apple-system"/>
              </a:rPr>
              <a:t>.</a:t>
            </a:r>
            <a:endParaRPr lang="en-IN" dirty="0"/>
          </a:p>
        </p:txBody>
      </p:sp>
      <p:sp>
        <p:nvSpPr>
          <p:cNvPr id="17" name="TextBox 16">
            <a:extLst>
              <a:ext uri="{FF2B5EF4-FFF2-40B4-BE49-F238E27FC236}">
                <a16:creationId xmlns:a16="http://schemas.microsoft.com/office/drawing/2014/main" id="{E67696F9-A09E-2773-C09B-FF581454DE92}"/>
              </a:ext>
            </a:extLst>
          </p:cNvPr>
          <p:cNvSpPr txBox="1"/>
          <p:nvPr/>
        </p:nvSpPr>
        <p:spPr>
          <a:xfrm>
            <a:off x="476248" y="4856022"/>
            <a:ext cx="6096000" cy="369332"/>
          </a:xfrm>
          <a:prstGeom prst="rect">
            <a:avLst/>
          </a:prstGeom>
          <a:noFill/>
        </p:spPr>
        <p:txBody>
          <a:bodyPr wrap="square">
            <a:spAutoFit/>
          </a:bodyPr>
          <a:lstStyle/>
          <a:p>
            <a:r>
              <a:rPr lang="en-US" b="0" i="0" dirty="0">
                <a:solidFill>
                  <a:schemeClr val="tx2">
                    <a:lumMod val="75000"/>
                  </a:schemeClr>
                </a:solidFill>
                <a:effectLst/>
                <a:latin typeface="-apple-system"/>
              </a:rPr>
              <a:t>He sets the release date and contents.</a:t>
            </a:r>
            <a:endParaRPr lang="en-IN" dirty="0">
              <a:solidFill>
                <a:schemeClr val="tx2">
                  <a:lumMod val="75000"/>
                </a:schemeClr>
              </a:solidFill>
            </a:endParaRPr>
          </a:p>
        </p:txBody>
      </p:sp>
      <p:sp>
        <p:nvSpPr>
          <p:cNvPr id="19" name="TextBox 18">
            <a:extLst>
              <a:ext uri="{FF2B5EF4-FFF2-40B4-BE49-F238E27FC236}">
                <a16:creationId xmlns:a16="http://schemas.microsoft.com/office/drawing/2014/main" id="{76CE3277-4C7F-71F9-F3FD-7BC3937987F3}"/>
              </a:ext>
            </a:extLst>
          </p:cNvPr>
          <p:cNvSpPr txBox="1"/>
          <p:nvPr/>
        </p:nvSpPr>
        <p:spPr>
          <a:xfrm>
            <a:off x="476248" y="5353137"/>
            <a:ext cx="7153277" cy="369332"/>
          </a:xfrm>
          <a:prstGeom prst="rect">
            <a:avLst/>
          </a:prstGeom>
          <a:noFill/>
        </p:spPr>
        <p:txBody>
          <a:bodyPr wrap="square">
            <a:spAutoFit/>
          </a:bodyPr>
          <a:lstStyle/>
          <a:p>
            <a:r>
              <a:rPr lang="en-US" b="0" i="0" dirty="0">
                <a:solidFill>
                  <a:schemeClr val="tx2">
                    <a:lumMod val="75000"/>
                  </a:schemeClr>
                </a:solidFill>
                <a:effectLst/>
                <a:latin typeface="-apple-system"/>
              </a:rPr>
              <a:t>He takes an active role in iteration and releasing planning meetings.</a:t>
            </a:r>
            <a:endParaRPr lang="en-IN" dirty="0">
              <a:solidFill>
                <a:schemeClr val="tx2">
                  <a:lumMod val="75000"/>
                </a:schemeClr>
              </a:solidFill>
            </a:endParaRPr>
          </a:p>
        </p:txBody>
      </p:sp>
      <p:pic>
        <p:nvPicPr>
          <p:cNvPr id="2050" name="Picture 2" descr="What is the Role of the Tech Lead in Agile?">
            <a:extLst>
              <a:ext uri="{FF2B5EF4-FFF2-40B4-BE49-F238E27FC236}">
                <a16:creationId xmlns:a16="http://schemas.microsoft.com/office/drawing/2014/main" id="{962052DC-EB30-148D-9614-622B8B467D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0" y="4372328"/>
            <a:ext cx="4661900" cy="2330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gile Roles | Guide to the Essential Roles of Agile and Agile Team">
            <a:extLst>
              <a:ext uri="{FF2B5EF4-FFF2-40B4-BE49-F238E27FC236}">
                <a16:creationId xmlns:a16="http://schemas.microsoft.com/office/drawing/2014/main" id="{349A45A0-ECB3-BFD4-8FD4-D87CE37D7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5725" y="1361211"/>
            <a:ext cx="4286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532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F6266A-E3B4-FE32-A70E-CCA5FD5AA169}"/>
              </a:ext>
            </a:extLst>
          </p:cNvPr>
          <p:cNvSpPr txBox="1"/>
          <p:nvPr/>
        </p:nvSpPr>
        <p:spPr>
          <a:xfrm>
            <a:off x="285750" y="282059"/>
            <a:ext cx="6096000" cy="584775"/>
          </a:xfrm>
          <a:prstGeom prst="rect">
            <a:avLst/>
          </a:prstGeom>
          <a:noFill/>
        </p:spPr>
        <p:txBody>
          <a:bodyPr wrap="square">
            <a:spAutoFit/>
          </a:bodyPr>
          <a:lstStyle/>
          <a:p>
            <a:r>
              <a:rPr lang="en-IN" sz="3200" b="0" i="0" dirty="0">
                <a:solidFill>
                  <a:schemeClr val="accent5"/>
                </a:solidFill>
                <a:effectLst/>
                <a:latin typeface="-apple-system"/>
              </a:rPr>
              <a:t>Advantages of Agile:</a:t>
            </a:r>
            <a:endParaRPr lang="en-IN" sz="3200" dirty="0">
              <a:solidFill>
                <a:schemeClr val="accent5"/>
              </a:solidFill>
            </a:endParaRPr>
          </a:p>
        </p:txBody>
      </p:sp>
      <p:sp>
        <p:nvSpPr>
          <p:cNvPr id="7" name="TextBox 6">
            <a:extLst>
              <a:ext uri="{FF2B5EF4-FFF2-40B4-BE49-F238E27FC236}">
                <a16:creationId xmlns:a16="http://schemas.microsoft.com/office/drawing/2014/main" id="{561F7EE7-7D5D-2C24-7CBB-0584B3098AC2}"/>
              </a:ext>
            </a:extLst>
          </p:cNvPr>
          <p:cNvSpPr txBox="1"/>
          <p:nvPr/>
        </p:nvSpPr>
        <p:spPr>
          <a:xfrm>
            <a:off x="285750" y="866833"/>
            <a:ext cx="7210425" cy="2970043"/>
          </a:xfrm>
          <a:prstGeom prst="rect">
            <a:avLst/>
          </a:prstGeom>
          <a:noFill/>
        </p:spPr>
        <p:txBody>
          <a:bodyPr wrap="square">
            <a:spAutoFit/>
          </a:bodyPr>
          <a:lstStyle/>
          <a:p>
            <a:pPr algn="l"/>
            <a:r>
              <a:rPr lang="en-US" sz="1800" dirty="0">
                <a:solidFill>
                  <a:schemeClr val="tx2">
                    <a:lumMod val="75000"/>
                  </a:schemeClr>
                </a:solidFill>
                <a:effectLst/>
                <a:latin typeface="-apple-system"/>
              </a:rPr>
              <a:t>1.Customer, Developer, and Product Owner interact regularly to emphasize rather than processes and tools.</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2.Product Customer satisfaction is rapid, continuous development and delivery of useful software.</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3.</a:t>
            </a:r>
            <a:r>
              <a:rPr lang="en-US" dirty="0">
                <a:solidFill>
                  <a:schemeClr val="tx2">
                    <a:lumMod val="75000"/>
                  </a:schemeClr>
                </a:solidFill>
                <a:effectLst/>
                <a:latin typeface="-apple-system"/>
              </a:rPr>
              <a:t> </a:t>
            </a:r>
            <a:r>
              <a:rPr lang="en-US" sz="1800" dirty="0">
                <a:solidFill>
                  <a:schemeClr val="tx2">
                    <a:lumMod val="75000"/>
                  </a:schemeClr>
                </a:solidFill>
                <a:effectLst/>
                <a:latin typeface="-apple-system"/>
              </a:rPr>
              <a:t>is developed fast and frequently delivered (weeks rather than months.)</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4.A face-to-face conversation is the best form of communication.</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5.It continuously gave attention to technical excellence and good design.</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6.Daily and close cooperation between businesspeople and developers.</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7.Regular adaptation to changing circumstances.</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8.Even late changes in requirements are welcomed.</a:t>
            </a:r>
            <a:endParaRPr lang="en-US" dirty="0">
              <a:solidFill>
                <a:schemeClr val="tx2">
                  <a:lumMod val="75000"/>
                </a:schemeClr>
              </a:solidFill>
              <a:effectLst/>
              <a:latin typeface="-apple-system"/>
            </a:endParaRPr>
          </a:p>
        </p:txBody>
      </p:sp>
      <p:pic>
        <p:nvPicPr>
          <p:cNvPr id="3074" name="Picture 2" descr="5 Main Advantages of Agile Methodology - Delibr">
            <a:extLst>
              <a:ext uri="{FF2B5EF4-FFF2-40B4-BE49-F238E27FC236}">
                <a16:creationId xmlns:a16="http://schemas.microsoft.com/office/drawing/2014/main" id="{219B4427-5E50-E715-6932-C8AB2CB73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1014" y="3245828"/>
            <a:ext cx="5265236" cy="276849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CAF48C8-A612-0B0D-C928-76A50694D56A}"/>
              </a:ext>
            </a:extLst>
          </p:cNvPr>
          <p:cNvSpPr txBox="1"/>
          <p:nvPr/>
        </p:nvSpPr>
        <p:spPr>
          <a:xfrm>
            <a:off x="161874" y="3717932"/>
            <a:ext cx="6096000" cy="584775"/>
          </a:xfrm>
          <a:prstGeom prst="rect">
            <a:avLst/>
          </a:prstGeom>
          <a:noFill/>
        </p:spPr>
        <p:txBody>
          <a:bodyPr wrap="square">
            <a:spAutoFit/>
          </a:bodyPr>
          <a:lstStyle/>
          <a:p>
            <a:r>
              <a:rPr lang="en-IN" sz="3200" dirty="0">
                <a:solidFill>
                  <a:schemeClr val="accent5"/>
                </a:solidFill>
                <a:effectLst/>
                <a:latin typeface="-apple-system"/>
              </a:rPr>
              <a:t>Disadvantages</a:t>
            </a:r>
            <a:r>
              <a:rPr lang="en-IN" sz="3200" b="0" i="0" dirty="0">
                <a:solidFill>
                  <a:schemeClr val="accent5"/>
                </a:solidFill>
                <a:effectLst/>
                <a:latin typeface="-apple-system"/>
              </a:rPr>
              <a:t> </a:t>
            </a:r>
            <a:r>
              <a:rPr lang="en-IN" sz="3200" dirty="0">
                <a:solidFill>
                  <a:schemeClr val="accent5"/>
                </a:solidFill>
                <a:effectLst/>
                <a:latin typeface="-apple-system"/>
              </a:rPr>
              <a:t>of</a:t>
            </a:r>
            <a:r>
              <a:rPr lang="en-IN" sz="3200" b="0" i="0" dirty="0">
                <a:solidFill>
                  <a:schemeClr val="accent5"/>
                </a:solidFill>
                <a:effectLst/>
                <a:latin typeface="-apple-system"/>
              </a:rPr>
              <a:t> </a:t>
            </a:r>
            <a:r>
              <a:rPr lang="en-IN" sz="3200" dirty="0">
                <a:solidFill>
                  <a:schemeClr val="accent5"/>
                </a:solidFill>
                <a:effectLst/>
                <a:latin typeface="-apple-system"/>
              </a:rPr>
              <a:t>agile:</a:t>
            </a:r>
            <a:endParaRPr lang="en-IN" sz="3200" dirty="0">
              <a:solidFill>
                <a:schemeClr val="accent5"/>
              </a:solidFill>
            </a:endParaRPr>
          </a:p>
        </p:txBody>
      </p:sp>
      <p:sp>
        <p:nvSpPr>
          <p:cNvPr id="12" name="TextBox 11">
            <a:extLst>
              <a:ext uri="{FF2B5EF4-FFF2-40B4-BE49-F238E27FC236}">
                <a16:creationId xmlns:a16="http://schemas.microsoft.com/office/drawing/2014/main" id="{74E0D06B-FEC7-D6ED-267B-C5E0333AA497}"/>
              </a:ext>
            </a:extLst>
          </p:cNvPr>
          <p:cNvSpPr txBox="1"/>
          <p:nvPr/>
        </p:nvSpPr>
        <p:spPr>
          <a:xfrm>
            <a:off x="161874" y="4313931"/>
            <a:ext cx="6867575" cy="2585323"/>
          </a:xfrm>
          <a:prstGeom prst="rect">
            <a:avLst/>
          </a:prstGeom>
          <a:noFill/>
        </p:spPr>
        <p:txBody>
          <a:bodyPr wrap="square">
            <a:spAutoFit/>
          </a:bodyPr>
          <a:lstStyle/>
          <a:p>
            <a:pPr algn="l"/>
            <a:r>
              <a:rPr lang="en-US" dirty="0">
                <a:solidFill>
                  <a:schemeClr val="tx2">
                    <a:lumMod val="75000"/>
                  </a:schemeClr>
                </a:solidFill>
                <a:effectLst/>
                <a:latin typeface="-apple-system"/>
              </a:rPr>
              <a:t>1.</a:t>
            </a:r>
            <a:r>
              <a:rPr lang="en-US" sz="1800" dirty="0">
                <a:solidFill>
                  <a:schemeClr val="tx2">
                    <a:lumMod val="75000"/>
                  </a:schemeClr>
                </a:solidFill>
                <a:effectLst/>
                <a:latin typeface="-apple-system"/>
              </a:rPr>
              <a:t>It is not useful for small development projects.</a:t>
            </a:r>
            <a:endParaRPr lang="en-US" dirty="0">
              <a:solidFill>
                <a:schemeClr val="tx2">
                  <a:lumMod val="75000"/>
                </a:schemeClr>
              </a:solidFill>
              <a:effectLst/>
              <a:latin typeface="-apple-system"/>
            </a:endParaRPr>
          </a:p>
          <a:p>
            <a:pPr algn="l"/>
            <a:r>
              <a:rPr lang="en-US" dirty="0">
                <a:solidFill>
                  <a:schemeClr val="tx2">
                    <a:lumMod val="75000"/>
                  </a:schemeClr>
                </a:solidFill>
                <a:effectLst/>
                <a:latin typeface="-apple-system"/>
              </a:rPr>
              <a:t>2.</a:t>
            </a:r>
            <a:r>
              <a:rPr lang="en-US" sz="1800" dirty="0">
                <a:solidFill>
                  <a:schemeClr val="tx2">
                    <a:lumMod val="75000"/>
                  </a:schemeClr>
                </a:solidFill>
                <a:effectLst/>
                <a:latin typeface="-apple-system"/>
              </a:rPr>
              <a:t>There is a lack of intensity on necessary designing and documentation.</a:t>
            </a:r>
            <a:endParaRPr lang="en-US" dirty="0">
              <a:solidFill>
                <a:schemeClr val="tx2">
                  <a:lumMod val="75000"/>
                </a:schemeClr>
              </a:solidFill>
              <a:effectLst/>
              <a:latin typeface="-apple-system"/>
            </a:endParaRPr>
          </a:p>
          <a:p>
            <a:pPr algn="l"/>
            <a:r>
              <a:rPr lang="en-US" dirty="0">
                <a:solidFill>
                  <a:schemeClr val="tx2">
                    <a:lumMod val="75000"/>
                  </a:schemeClr>
                </a:solidFill>
                <a:effectLst/>
                <a:latin typeface="-apple-system"/>
              </a:rPr>
              <a:t>3.</a:t>
            </a:r>
            <a:r>
              <a:rPr lang="en-US" sz="1800" dirty="0">
                <a:solidFill>
                  <a:schemeClr val="tx2">
                    <a:lumMod val="75000"/>
                  </a:schemeClr>
                </a:solidFill>
                <a:effectLst/>
                <a:latin typeface="-apple-system"/>
              </a:rPr>
              <a:t>It requires an expert project member to take crucial decisions in the meeting.</a:t>
            </a:r>
            <a:endParaRPr lang="en-US" dirty="0">
              <a:solidFill>
                <a:schemeClr val="tx2">
                  <a:lumMod val="75000"/>
                </a:schemeClr>
              </a:solidFill>
              <a:effectLst/>
              <a:latin typeface="-apple-system"/>
            </a:endParaRPr>
          </a:p>
          <a:p>
            <a:pPr algn="l"/>
            <a:r>
              <a:rPr lang="en-US" dirty="0">
                <a:solidFill>
                  <a:schemeClr val="tx2">
                    <a:lumMod val="75000"/>
                  </a:schemeClr>
                </a:solidFill>
                <a:effectLst/>
                <a:latin typeface="-apple-system"/>
              </a:rPr>
              <a:t>4.</a:t>
            </a:r>
            <a:r>
              <a:rPr lang="en-US" sz="1800" dirty="0">
                <a:solidFill>
                  <a:schemeClr val="tx2">
                    <a:lumMod val="75000"/>
                  </a:schemeClr>
                </a:solidFill>
                <a:effectLst/>
                <a:latin typeface="-apple-system"/>
              </a:rPr>
              <a:t>Cost of Agile development methodology is slightly more as compared to other development methodology.</a:t>
            </a:r>
            <a:endParaRPr lang="en-US" dirty="0">
              <a:solidFill>
                <a:schemeClr val="tx2">
                  <a:lumMod val="75000"/>
                </a:schemeClr>
              </a:solidFill>
              <a:effectLst/>
              <a:latin typeface="-apple-system"/>
            </a:endParaRPr>
          </a:p>
          <a:p>
            <a:pPr algn="l"/>
            <a:r>
              <a:rPr lang="en-US" dirty="0">
                <a:solidFill>
                  <a:schemeClr val="tx2">
                    <a:lumMod val="75000"/>
                  </a:schemeClr>
                </a:solidFill>
                <a:effectLst/>
                <a:latin typeface="-apple-system"/>
              </a:rPr>
              <a:t>5.</a:t>
            </a:r>
            <a:r>
              <a:rPr lang="en-US" sz="1800" dirty="0">
                <a:solidFill>
                  <a:schemeClr val="tx2">
                    <a:lumMod val="75000"/>
                  </a:schemeClr>
                </a:solidFill>
                <a:effectLst/>
                <a:latin typeface="-apple-system"/>
              </a:rPr>
              <a:t>The project can quickly go out off track if the project manager is not clear about requirements and what outcome he/she wants.</a:t>
            </a:r>
            <a:endParaRPr lang="en-US" dirty="0">
              <a:solidFill>
                <a:schemeClr val="tx2">
                  <a:lumMod val="75000"/>
                </a:schemeClr>
              </a:solidFill>
              <a:effectLst/>
              <a:latin typeface="-apple-system"/>
            </a:endParaRPr>
          </a:p>
        </p:txBody>
      </p:sp>
      <p:pic>
        <p:nvPicPr>
          <p:cNvPr id="3076" name="Picture 4" descr="Agile methodology: advantages and disadvantages of an innovative method">
            <a:extLst>
              <a:ext uri="{FF2B5EF4-FFF2-40B4-BE49-F238E27FC236}">
                <a16:creationId xmlns:a16="http://schemas.microsoft.com/office/drawing/2014/main" id="{FA8E8C91-1C65-AE01-4DF9-43E9E3978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1974" y="574446"/>
            <a:ext cx="3328489" cy="1863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616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BAA3C9-EA5E-1244-785F-863D8F9EB295}"/>
              </a:ext>
            </a:extLst>
          </p:cNvPr>
          <p:cNvSpPr txBox="1"/>
          <p:nvPr/>
        </p:nvSpPr>
        <p:spPr>
          <a:xfrm>
            <a:off x="133350" y="282059"/>
            <a:ext cx="9372600" cy="646331"/>
          </a:xfrm>
          <a:prstGeom prst="rect">
            <a:avLst/>
          </a:prstGeom>
          <a:noFill/>
        </p:spPr>
        <p:txBody>
          <a:bodyPr wrap="square">
            <a:spAutoFit/>
          </a:bodyPr>
          <a:lstStyle/>
          <a:p>
            <a:r>
              <a:rPr lang="en-IN" sz="3600" dirty="0">
                <a:solidFill>
                  <a:schemeClr val="accent5"/>
                </a:solidFill>
              </a:rPr>
              <a:t>PRINCIPLES OF AGILE METHODPLOGY:</a:t>
            </a:r>
          </a:p>
        </p:txBody>
      </p:sp>
      <p:sp>
        <p:nvSpPr>
          <p:cNvPr id="7" name="TextBox 6">
            <a:extLst>
              <a:ext uri="{FF2B5EF4-FFF2-40B4-BE49-F238E27FC236}">
                <a16:creationId xmlns:a16="http://schemas.microsoft.com/office/drawing/2014/main" id="{F24DE75E-1D00-FDAF-968B-87981A41700C}"/>
              </a:ext>
            </a:extLst>
          </p:cNvPr>
          <p:cNvSpPr txBox="1"/>
          <p:nvPr/>
        </p:nvSpPr>
        <p:spPr>
          <a:xfrm>
            <a:off x="261938" y="928390"/>
            <a:ext cx="11549062" cy="3970318"/>
          </a:xfrm>
          <a:prstGeom prst="rect">
            <a:avLst/>
          </a:prstGeom>
          <a:noFill/>
        </p:spPr>
        <p:txBody>
          <a:bodyPr wrap="square">
            <a:spAutoFit/>
          </a:bodyPr>
          <a:lstStyle/>
          <a:p>
            <a:pPr algn="l"/>
            <a:r>
              <a:rPr lang="en-US" dirty="0">
                <a:solidFill>
                  <a:srgbClr val="C00000"/>
                </a:solidFill>
                <a:effectLst/>
                <a:latin typeface="-apple-system"/>
              </a:rPr>
              <a:t>1.</a:t>
            </a:r>
            <a:r>
              <a:rPr lang="en-US" sz="1800" dirty="0">
                <a:solidFill>
                  <a:srgbClr val="C00000"/>
                </a:solidFill>
                <a:effectLst/>
                <a:latin typeface="-apple-system"/>
              </a:rPr>
              <a:t>Customer Satisfaction: </a:t>
            </a:r>
            <a:r>
              <a:rPr lang="en-US" sz="1800" dirty="0">
                <a:solidFill>
                  <a:schemeClr val="tx2">
                    <a:lumMod val="75000"/>
                  </a:schemeClr>
                </a:solidFill>
                <a:effectLst/>
                <a:latin typeface="-apple-system"/>
              </a:rPr>
              <a:t>Manifesto provides high priority to satisfy the costumer's requirements. This is done through early and continuous delivery of valuable software.</a:t>
            </a:r>
            <a:endParaRPr lang="en-US" dirty="0">
              <a:solidFill>
                <a:schemeClr val="tx2">
                  <a:lumMod val="75000"/>
                </a:schemeClr>
              </a:solidFill>
              <a:effectLst/>
              <a:latin typeface="-apple-system"/>
            </a:endParaRPr>
          </a:p>
          <a:p>
            <a:r>
              <a:rPr lang="en-US" dirty="0">
                <a:solidFill>
                  <a:srgbClr val="C00000"/>
                </a:solidFill>
                <a:effectLst/>
                <a:latin typeface="-apple-system"/>
              </a:rPr>
              <a:t>2.</a:t>
            </a:r>
            <a:r>
              <a:rPr lang="en-US" sz="1800" dirty="0">
                <a:solidFill>
                  <a:srgbClr val="C00000"/>
                </a:solidFill>
                <a:effectLst/>
                <a:latin typeface="-apple-system"/>
              </a:rPr>
              <a:t>Welcome </a:t>
            </a:r>
            <a:r>
              <a:rPr lang="en-US" sz="1800" dirty="0" err="1">
                <a:solidFill>
                  <a:srgbClr val="C00000"/>
                </a:solidFill>
                <a:effectLst/>
                <a:latin typeface="-apple-system"/>
              </a:rPr>
              <a:t>Ch</a:t>
            </a:r>
            <a:r>
              <a:rPr lang="en-US" dirty="0" err="1">
                <a:solidFill>
                  <a:srgbClr val="C00000"/>
                </a:solidFill>
                <a:latin typeface="-apple-system"/>
              </a:rPr>
              <a:t>:ange</a:t>
            </a:r>
            <a:r>
              <a:rPr lang="en-US" dirty="0">
                <a:solidFill>
                  <a:srgbClr val="C00000"/>
                </a:solidFill>
                <a:latin typeface="-apple-system"/>
              </a:rPr>
              <a:t> </a:t>
            </a:r>
            <a:r>
              <a:rPr lang="en-US" sz="1800" dirty="0">
                <a:solidFill>
                  <a:schemeClr val="tx2">
                    <a:lumMod val="75000"/>
                  </a:schemeClr>
                </a:solidFill>
                <a:effectLst/>
                <a:latin typeface="-apple-system"/>
              </a:rPr>
              <a:t>Making changes during software development is common and inevitable. Every changing requirement should be welcome, evening the late development phase. Agile process works to increase the customers' competitive advantage.</a:t>
            </a:r>
            <a:endParaRPr lang="en-US" dirty="0">
              <a:solidFill>
                <a:schemeClr val="tx2">
                  <a:lumMod val="75000"/>
                </a:schemeClr>
              </a:solidFill>
              <a:effectLst/>
              <a:latin typeface="-apple-system"/>
            </a:endParaRPr>
          </a:p>
          <a:p>
            <a:pPr algn="l"/>
            <a:r>
              <a:rPr lang="en-US" dirty="0">
                <a:solidFill>
                  <a:srgbClr val="C00000"/>
                </a:solidFill>
                <a:effectLst/>
                <a:latin typeface="-apple-system"/>
              </a:rPr>
              <a:t>3.</a:t>
            </a:r>
            <a:r>
              <a:rPr lang="en-US" sz="1800" dirty="0">
                <a:solidFill>
                  <a:srgbClr val="C00000"/>
                </a:solidFill>
                <a:effectLst/>
                <a:latin typeface="-apple-system"/>
              </a:rPr>
              <a:t>Deliver the Working Software: </a:t>
            </a:r>
            <a:r>
              <a:rPr lang="en-US" sz="1800" dirty="0">
                <a:solidFill>
                  <a:schemeClr val="tx2">
                    <a:lumMod val="75000"/>
                  </a:schemeClr>
                </a:solidFill>
                <a:effectLst/>
                <a:latin typeface="-apple-system"/>
              </a:rPr>
              <a:t>Deliver the working software frequently, ranging from a few weeks to a few months with considering the shortest time period.</a:t>
            </a:r>
            <a:endParaRPr lang="en-US" dirty="0">
              <a:solidFill>
                <a:schemeClr val="tx2">
                  <a:lumMod val="75000"/>
                </a:schemeClr>
              </a:solidFill>
              <a:effectLst/>
              <a:latin typeface="-apple-system"/>
            </a:endParaRPr>
          </a:p>
          <a:p>
            <a:pPr algn="l"/>
            <a:r>
              <a:rPr lang="en-US" dirty="0">
                <a:solidFill>
                  <a:srgbClr val="C00000"/>
                </a:solidFill>
                <a:effectLst/>
                <a:latin typeface="-apple-system"/>
              </a:rPr>
              <a:t>4.</a:t>
            </a:r>
            <a:r>
              <a:rPr lang="en-US" sz="1800" dirty="0">
                <a:solidFill>
                  <a:srgbClr val="C00000"/>
                </a:solidFill>
                <a:effectLst/>
                <a:latin typeface="-apple-system"/>
              </a:rPr>
              <a:t>Collaboration: </a:t>
            </a:r>
            <a:r>
              <a:rPr lang="en-US" sz="1800" dirty="0">
                <a:solidFill>
                  <a:schemeClr val="tx2">
                    <a:lumMod val="75000"/>
                  </a:schemeClr>
                </a:solidFill>
                <a:effectLst/>
                <a:latin typeface="-apple-system"/>
              </a:rPr>
              <a:t>Businesspeople (Scrum Master and Project Owner) and developers must work together during the entire life of a project development phase.</a:t>
            </a:r>
            <a:endParaRPr lang="en-US" dirty="0">
              <a:solidFill>
                <a:schemeClr val="tx2">
                  <a:lumMod val="75000"/>
                </a:schemeClr>
              </a:solidFill>
              <a:effectLst/>
              <a:latin typeface="-apple-system"/>
            </a:endParaRPr>
          </a:p>
          <a:p>
            <a:pPr algn="l"/>
            <a:r>
              <a:rPr lang="en-US" dirty="0">
                <a:solidFill>
                  <a:srgbClr val="C00000"/>
                </a:solidFill>
                <a:effectLst/>
                <a:latin typeface="-apple-system"/>
              </a:rPr>
              <a:t>5.</a:t>
            </a:r>
            <a:r>
              <a:rPr lang="en-US" sz="1800" dirty="0">
                <a:solidFill>
                  <a:srgbClr val="C00000"/>
                </a:solidFill>
                <a:effectLst/>
                <a:latin typeface="-apple-system"/>
              </a:rPr>
              <a:t>Motivation: </a:t>
            </a:r>
            <a:r>
              <a:rPr lang="en-US" sz="1800" dirty="0">
                <a:solidFill>
                  <a:schemeClr val="tx2">
                    <a:lumMod val="75000"/>
                  </a:schemeClr>
                </a:solidFill>
                <a:effectLst/>
                <a:latin typeface="-apple-system"/>
              </a:rPr>
              <a:t>Projects should be built around motivated team members. Provide such environment that supports individual team members and trust them. It makes them feel responsible for getting the job done thoroughly.</a:t>
            </a:r>
            <a:endParaRPr lang="en-US" dirty="0">
              <a:solidFill>
                <a:schemeClr val="tx2">
                  <a:lumMod val="75000"/>
                </a:schemeClr>
              </a:solidFill>
              <a:effectLst/>
              <a:latin typeface="-apple-system"/>
            </a:endParaRPr>
          </a:p>
          <a:p>
            <a:pPr algn="l"/>
            <a:r>
              <a:rPr lang="en-US" dirty="0">
                <a:solidFill>
                  <a:srgbClr val="C00000"/>
                </a:solidFill>
                <a:effectLst/>
                <a:latin typeface="-apple-system"/>
              </a:rPr>
              <a:t>6.</a:t>
            </a:r>
            <a:r>
              <a:rPr lang="en-US" sz="1800" dirty="0">
                <a:solidFill>
                  <a:srgbClr val="C00000"/>
                </a:solidFill>
                <a:effectLst/>
                <a:latin typeface="-apple-system"/>
              </a:rPr>
              <a:t>Face-to-face Conversation: </a:t>
            </a:r>
            <a:r>
              <a:rPr lang="en-US" sz="1800" dirty="0">
                <a:solidFill>
                  <a:schemeClr val="tx2">
                    <a:lumMod val="75000"/>
                  </a:schemeClr>
                </a:solidFill>
                <a:effectLst/>
                <a:latin typeface="-apple-system"/>
              </a:rPr>
              <a:t>Face-to-face conversation between Scrum Master and development team and between the Scrum Master and customers for the most efficient and effective method of conveying information to and within a development team.</a:t>
            </a:r>
            <a:endParaRPr lang="en-US" dirty="0">
              <a:solidFill>
                <a:schemeClr val="tx2">
                  <a:lumMod val="75000"/>
                </a:schemeClr>
              </a:solidFill>
              <a:effectLst/>
              <a:latin typeface="-apple-system"/>
            </a:endParaRPr>
          </a:p>
        </p:txBody>
      </p:sp>
      <p:pic>
        <p:nvPicPr>
          <p:cNvPr id="4098" name="Picture 2" descr="Key Principles of Agile Methodology">
            <a:extLst>
              <a:ext uri="{FF2B5EF4-FFF2-40B4-BE49-F238E27FC236}">
                <a16:creationId xmlns:a16="http://schemas.microsoft.com/office/drawing/2014/main" id="{9D285642-63C2-163D-6D8C-4471546089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5747" y="4632961"/>
            <a:ext cx="5314315" cy="222503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gile Methodology: A Beginner's Guide to Agile Method and Principles eBook  : Clark, Wesley : Amazon.in: Kindle Store">
            <a:extLst>
              <a:ext uri="{FF2B5EF4-FFF2-40B4-BE49-F238E27FC236}">
                <a16:creationId xmlns:a16="http://schemas.microsoft.com/office/drawing/2014/main" id="{4B698EDD-ACD8-A752-E23F-64418DD77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9997" y="4551681"/>
            <a:ext cx="3076257" cy="2225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88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A938AB-00EB-F3A7-A35E-0914423397D6}"/>
              </a:ext>
            </a:extLst>
          </p:cNvPr>
          <p:cNvSpPr txBox="1"/>
          <p:nvPr/>
        </p:nvSpPr>
        <p:spPr>
          <a:xfrm>
            <a:off x="426719" y="331598"/>
            <a:ext cx="11546205" cy="2308324"/>
          </a:xfrm>
          <a:prstGeom prst="rect">
            <a:avLst/>
          </a:prstGeom>
          <a:noFill/>
        </p:spPr>
        <p:txBody>
          <a:bodyPr wrap="square">
            <a:spAutoFit/>
          </a:bodyPr>
          <a:lstStyle/>
          <a:p>
            <a:pPr algn="l"/>
            <a:r>
              <a:rPr lang="en-US" dirty="0">
                <a:solidFill>
                  <a:srgbClr val="C00000"/>
                </a:solidFill>
                <a:latin typeface="-apple-system"/>
              </a:rPr>
              <a:t>7</a:t>
            </a:r>
            <a:r>
              <a:rPr lang="en-US" dirty="0">
                <a:solidFill>
                  <a:srgbClr val="C00000"/>
                </a:solidFill>
                <a:effectLst/>
                <a:latin typeface="-apple-system"/>
              </a:rPr>
              <a:t>.</a:t>
            </a:r>
            <a:r>
              <a:rPr lang="en-US" sz="1800" dirty="0">
                <a:solidFill>
                  <a:srgbClr val="C00000"/>
                </a:solidFill>
                <a:effectLst/>
                <a:latin typeface="-apple-system"/>
              </a:rPr>
              <a:t>Measure the Progress as per the Working Software: </a:t>
            </a:r>
          </a:p>
          <a:p>
            <a:pPr algn="l"/>
            <a:r>
              <a:rPr lang="en-US" sz="1800" dirty="0">
                <a:solidFill>
                  <a:schemeClr val="tx2">
                    <a:lumMod val="75000"/>
                  </a:schemeClr>
                </a:solidFill>
                <a:effectLst/>
                <a:latin typeface="-apple-system"/>
              </a:rPr>
              <a:t>The working software is the key and primary measure of the progress.</a:t>
            </a:r>
            <a:endParaRPr lang="en-US" dirty="0">
              <a:solidFill>
                <a:schemeClr val="tx2">
                  <a:lumMod val="75000"/>
                </a:schemeClr>
              </a:solidFill>
              <a:effectLst/>
              <a:latin typeface="-apple-system"/>
            </a:endParaRPr>
          </a:p>
          <a:p>
            <a:pPr algn="l"/>
            <a:r>
              <a:rPr lang="en-US" dirty="0">
                <a:solidFill>
                  <a:srgbClr val="C00000"/>
                </a:solidFill>
                <a:latin typeface="-apple-system"/>
              </a:rPr>
              <a:t>8</a:t>
            </a:r>
            <a:r>
              <a:rPr lang="en-US" dirty="0">
                <a:solidFill>
                  <a:srgbClr val="C00000"/>
                </a:solidFill>
                <a:effectLst/>
                <a:latin typeface="-apple-system"/>
              </a:rPr>
              <a:t>.</a:t>
            </a:r>
            <a:r>
              <a:rPr lang="en-US" sz="1800" dirty="0">
                <a:solidFill>
                  <a:srgbClr val="C00000"/>
                </a:solidFill>
                <a:effectLst/>
                <a:latin typeface="-apple-system"/>
              </a:rPr>
              <a:t>Maintain Constant Pace: </a:t>
            </a:r>
          </a:p>
          <a:p>
            <a:pPr algn="l"/>
            <a:r>
              <a:rPr lang="en-US" sz="1800" dirty="0">
                <a:solidFill>
                  <a:schemeClr val="tx2">
                    <a:lumMod val="75000"/>
                  </a:schemeClr>
                </a:solidFill>
                <a:effectLst/>
                <a:latin typeface="-apple-system"/>
              </a:rPr>
              <a:t>The aim of agile development is sustainable development. All the businesses and users should be able to maintain a constant pace with the project.</a:t>
            </a:r>
            <a:endParaRPr lang="en-US" dirty="0">
              <a:solidFill>
                <a:schemeClr val="tx2">
                  <a:lumMod val="75000"/>
                </a:schemeClr>
              </a:solidFill>
              <a:effectLst/>
              <a:latin typeface="-apple-system"/>
            </a:endParaRPr>
          </a:p>
          <a:p>
            <a:pPr algn="l"/>
            <a:r>
              <a:rPr lang="en-US" dirty="0">
                <a:solidFill>
                  <a:srgbClr val="C00000"/>
                </a:solidFill>
                <a:latin typeface="-apple-system"/>
              </a:rPr>
              <a:t>9</a:t>
            </a:r>
            <a:r>
              <a:rPr lang="en-US" dirty="0">
                <a:solidFill>
                  <a:srgbClr val="C00000"/>
                </a:solidFill>
                <a:effectLst/>
                <a:latin typeface="-apple-system"/>
              </a:rPr>
              <a:t>.</a:t>
            </a:r>
            <a:r>
              <a:rPr lang="en-US" sz="1800" dirty="0">
                <a:solidFill>
                  <a:srgbClr val="C00000"/>
                </a:solidFill>
                <a:effectLst/>
                <a:latin typeface="-apple-system"/>
              </a:rPr>
              <a:t>Monitoring: </a:t>
            </a:r>
          </a:p>
          <a:p>
            <a:pPr algn="l"/>
            <a:r>
              <a:rPr lang="en-US" sz="1800" dirty="0">
                <a:solidFill>
                  <a:schemeClr val="tx2">
                    <a:lumMod val="75000"/>
                  </a:schemeClr>
                </a:solidFill>
                <a:effectLst/>
                <a:latin typeface="-apple-system"/>
              </a:rPr>
              <a:t>Pay regular attention to technical excellence and good design to maximize agility.</a:t>
            </a:r>
            <a:endParaRPr lang="en-US" dirty="0">
              <a:solidFill>
                <a:schemeClr val="tx2">
                  <a:lumMod val="75000"/>
                </a:schemeClr>
              </a:solidFill>
              <a:effectLst/>
              <a:latin typeface="-apple-system"/>
            </a:endParaRPr>
          </a:p>
          <a:p>
            <a:pPr algn="l"/>
            <a:r>
              <a:rPr lang="en-US" dirty="0">
                <a:solidFill>
                  <a:srgbClr val="FF0000"/>
                </a:solidFill>
                <a:latin typeface="-apple-system"/>
              </a:rPr>
              <a:t>10</a:t>
            </a:r>
            <a:r>
              <a:rPr lang="en-US" dirty="0">
                <a:solidFill>
                  <a:srgbClr val="FF0000"/>
                </a:solidFill>
                <a:effectLst/>
                <a:latin typeface="-apple-system"/>
              </a:rPr>
              <a:t>.</a:t>
            </a:r>
            <a:r>
              <a:rPr lang="en-US" sz="1800" dirty="0">
                <a:solidFill>
                  <a:srgbClr val="FF0000"/>
                </a:solidFill>
                <a:effectLst/>
                <a:latin typeface="-apple-system"/>
              </a:rPr>
              <a:t>Simplicity: </a:t>
            </a:r>
            <a:r>
              <a:rPr lang="en-US" sz="1800" dirty="0">
                <a:solidFill>
                  <a:schemeClr val="tx2">
                    <a:lumMod val="75000"/>
                  </a:schemeClr>
                </a:solidFill>
                <a:effectLst/>
                <a:latin typeface="-apple-system"/>
              </a:rPr>
              <a:t>Keep things simple and use simple terms to measure the work that is not completed.</a:t>
            </a:r>
            <a:endParaRPr lang="en-US" dirty="0">
              <a:solidFill>
                <a:schemeClr val="tx2">
                  <a:lumMod val="75000"/>
                </a:schemeClr>
              </a:solidFill>
              <a:effectLst/>
              <a:latin typeface="-apple-system"/>
            </a:endParaRPr>
          </a:p>
        </p:txBody>
      </p:sp>
      <p:sp>
        <p:nvSpPr>
          <p:cNvPr id="7" name="TextBox 6">
            <a:extLst>
              <a:ext uri="{FF2B5EF4-FFF2-40B4-BE49-F238E27FC236}">
                <a16:creationId xmlns:a16="http://schemas.microsoft.com/office/drawing/2014/main" id="{011B9652-3E49-0ABD-DE7E-94B675C5661C}"/>
              </a:ext>
            </a:extLst>
          </p:cNvPr>
          <p:cNvSpPr txBox="1"/>
          <p:nvPr/>
        </p:nvSpPr>
        <p:spPr>
          <a:xfrm>
            <a:off x="426719" y="2639922"/>
            <a:ext cx="11546204" cy="2031325"/>
          </a:xfrm>
          <a:prstGeom prst="rect">
            <a:avLst/>
          </a:prstGeom>
          <a:noFill/>
        </p:spPr>
        <p:txBody>
          <a:bodyPr wrap="square">
            <a:spAutoFit/>
          </a:bodyPr>
          <a:lstStyle/>
          <a:p>
            <a:pPr algn="l"/>
            <a:r>
              <a:rPr lang="en-US" sz="1800" dirty="0">
                <a:solidFill>
                  <a:srgbClr val="C00000"/>
                </a:solidFill>
                <a:effectLst/>
                <a:latin typeface="-apple-system"/>
              </a:rPr>
              <a:t>11.Self-organized Teams:</a:t>
            </a:r>
          </a:p>
          <a:p>
            <a:pPr algn="l"/>
            <a:r>
              <a:rPr lang="en-US" sz="1800" dirty="0">
                <a:solidFill>
                  <a:srgbClr val="C00000"/>
                </a:solidFill>
                <a:effectLst/>
                <a:latin typeface="-apple-system"/>
              </a:rPr>
              <a:t> </a:t>
            </a:r>
            <a:r>
              <a:rPr lang="en-US" sz="1800" dirty="0">
                <a:solidFill>
                  <a:schemeClr val="tx2">
                    <a:lumMod val="75000"/>
                  </a:schemeClr>
                </a:solidFill>
                <a:effectLst/>
                <a:latin typeface="-apple-system"/>
              </a:rPr>
              <a:t>The Agile team should be self-organized. They should not be depending heavily on other teams because the best architectures, requirements, and designs emerge from self-organized teams.</a:t>
            </a:r>
            <a:endParaRPr lang="en-US" dirty="0">
              <a:solidFill>
                <a:schemeClr val="tx2">
                  <a:lumMod val="75000"/>
                </a:schemeClr>
              </a:solidFill>
              <a:effectLst/>
              <a:latin typeface="-apple-system"/>
            </a:endParaRPr>
          </a:p>
          <a:p>
            <a:pPr algn="l"/>
            <a:r>
              <a:rPr lang="en-US" dirty="0">
                <a:solidFill>
                  <a:srgbClr val="C00000"/>
                </a:solidFill>
                <a:latin typeface="-apple-system"/>
              </a:rPr>
              <a:t>12</a:t>
            </a:r>
            <a:r>
              <a:rPr lang="en-US" dirty="0">
                <a:solidFill>
                  <a:srgbClr val="C00000"/>
                </a:solidFill>
                <a:effectLst/>
                <a:latin typeface="-apple-system"/>
              </a:rPr>
              <a:t>.</a:t>
            </a:r>
            <a:r>
              <a:rPr lang="en-US" sz="1800" dirty="0">
                <a:solidFill>
                  <a:srgbClr val="C00000"/>
                </a:solidFill>
                <a:effectLst/>
                <a:latin typeface="-apple-system"/>
              </a:rPr>
              <a:t>Review the Work Regularly:</a:t>
            </a:r>
          </a:p>
          <a:p>
            <a:pPr algn="l"/>
            <a:r>
              <a:rPr lang="en-US" sz="1800" dirty="0">
                <a:solidFill>
                  <a:srgbClr val="C00000"/>
                </a:solidFill>
                <a:effectLst/>
                <a:latin typeface="-apple-system"/>
              </a:rPr>
              <a:t> </a:t>
            </a:r>
            <a:r>
              <a:rPr lang="en-US" sz="1800" dirty="0">
                <a:solidFill>
                  <a:schemeClr val="tx2">
                    <a:lumMod val="75000"/>
                  </a:schemeClr>
                </a:solidFill>
                <a:effectLst/>
                <a:latin typeface="-apple-system"/>
              </a:rPr>
              <a:t>The work should be reviewed at regular</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intervals, so that the team can reflect on how to become more</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 productive and adjust its behavior accordingly.</a:t>
            </a:r>
            <a:endParaRPr lang="en-US" dirty="0">
              <a:solidFill>
                <a:schemeClr val="tx2">
                  <a:lumMod val="75000"/>
                </a:schemeClr>
              </a:solidFill>
              <a:effectLst/>
              <a:latin typeface="-apple-system"/>
            </a:endParaRPr>
          </a:p>
        </p:txBody>
      </p:sp>
      <p:pic>
        <p:nvPicPr>
          <p:cNvPr id="5122" name="Picture 2" descr="12 agile principles large printable poster. Click to download! #agile # software ... - Project Management World">
            <a:extLst>
              <a:ext uri="{FF2B5EF4-FFF2-40B4-BE49-F238E27FC236}">
                <a16:creationId xmlns:a16="http://schemas.microsoft.com/office/drawing/2014/main" id="{FF893D3E-66C3-0472-CA3F-2160E1964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1763" y="3655584"/>
            <a:ext cx="5283518" cy="2740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155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A65E6F-4C46-6063-4ACA-2E7A55E13947}"/>
              </a:ext>
            </a:extLst>
          </p:cNvPr>
          <p:cNvSpPr txBox="1"/>
          <p:nvPr/>
        </p:nvSpPr>
        <p:spPr>
          <a:xfrm>
            <a:off x="531495" y="358259"/>
            <a:ext cx="6096000" cy="769441"/>
          </a:xfrm>
          <a:prstGeom prst="rect">
            <a:avLst/>
          </a:prstGeom>
          <a:noFill/>
        </p:spPr>
        <p:txBody>
          <a:bodyPr wrap="square">
            <a:spAutoFit/>
          </a:bodyPr>
          <a:lstStyle/>
          <a:p>
            <a:r>
              <a:rPr lang="en-IN" sz="4400" b="0" i="0" dirty="0">
                <a:solidFill>
                  <a:schemeClr val="accent5"/>
                </a:solidFill>
                <a:effectLst/>
                <a:latin typeface="-apple-system"/>
              </a:rPr>
              <a:t>Agile Characteristics:</a:t>
            </a:r>
            <a:endParaRPr lang="en-IN" sz="4400" dirty="0">
              <a:solidFill>
                <a:schemeClr val="accent5"/>
              </a:solidFill>
            </a:endParaRPr>
          </a:p>
        </p:txBody>
      </p:sp>
      <p:sp>
        <p:nvSpPr>
          <p:cNvPr id="9" name="TextBox 8">
            <a:extLst>
              <a:ext uri="{FF2B5EF4-FFF2-40B4-BE49-F238E27FC236}">
                <a16:creationId xmlns:a16="http://schemas.microsoft.com/office/drawing/2014/main" id="{BFD9D9AD-B023-5444-1150-E80ECC2A3C61}"/>
              </a:ext>
            </a:extLst>
          </p:cNvPr>
          <p:cNvSpPr txBox="1"/>
          <p:nvPr/>
        </p:nvSpPr>
        <p:spPr>
          <a:xfrm>
            <a:off x="400049" y="1127700"/>
            <a:ext cx="11344275" cy="3416320"/>
          </a:xfrm>
          <a:prstGeom prst="rect">
            <a:avLst/>
          </a:prstGeom>
          <a:noFill/>
        </p:spPr>
        <p:txBody>
          <a:bodyPr wrap="square">
            <a:spAutoFit/>
          </a:bodyPr>
          <a:lstStyle/>
          <a:p>
            <a:pPr algn="l"/>
            <a:r>
              <a:rPr lang="en-US" sz="1800" dirty="0">
                <a:solidFill>
                  <a:srgbClr val="C00000"/>
                </a:solidFill>
                <a:effectLst/>
                <a:highlight>
                  <a:srgbClr val="808080"/>
                </a:highlight>
                <a:latin typeface="-apple-system"/>
              </a:rPr>
              <a:t>The product developed under agile methodology has seen several important characteristics that are given below:</a:t>
            </a:r>
          </a:p>
          <a:p>
            <a:pPr algn="l"/>
            <a:endParaRPr lang="en-US" dirty="0">
              <a:solidFill>
                <a:srgbClr val="C00000"/>
              </a:solidFill>
              <a:effectLst/>
              <a:highlight>
                <a:srgbClr val="808080"/>
              </a:highlight>
              <a:latin typeface="-apple-system"/>
            </a:endParaRPr>
          </a:p>
          <a:p>
            <a:pPr algn="l"/>
            <a:r>
              <a:rPr lang="en-US" sz="1800" dirty="0">
                <a:solidFill>
                  <a:schemeClr val="tx2">
                    <a:lumMod val="75000"/>
                  </a:schemeClr>
                </a:solidFill>
                <a:effectLst/>
                <a:latin typeface="-apple-system"/>
              </a:rPr>
              <a:t>1.Agile Development Releases and Fixed-Length Iterations</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2.Agile Development Delivers-Working, Tested Software</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3.Value-Driven Development</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4.Continuous (Adaptive) Planning</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5.Multi-Level Planning in Agile Development</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6.Relative Estimation</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7.Emergent Feature Discovery</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8.Continuous Testing</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9.Continuous Improvement</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10.Small, Cross-functional Teams</a:t>
            </a:r>
            <a:endParaRPr lang="en-US" dirty="0">
              <a:solidFill>
                <a:schemeClr val="tx2">
                  <a:lumMod val="75000"/>
                </a:schemeClr>
              </a:solidFill>
              <a:effectLst/>
              <a:latin typeface="-apple-system"/>
            </a:endParaRPr>
          </a:p>
        </p:txBody>
      </p:sp>
      <p:pic>
        <p:nvPicPr>
          <p:cNvPr id="6146" name="Picture 2" descr="10 Characteristics of Successful Agile Software Development | Clearbridge  Mobile">
            <a:extLst>
              <a:ext uri="{FF2B5EF4-FFF2-40B4-BE49-F238E27FC236}">
                <a16:creationId xmlns:a16="http://schemas.microsoft.com/office/drawing/2014/main" id="{1E0CFA3C-4D7C-F1B5-B602-E323C3BDF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1890" y="3429000"/>
            <a:ext cx="7803646" cy="295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885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39794D-E6E5-09A8-2EC0-F4EF1C7F37D0}"/>
              </a:ext>
            </a:extLst>
          </p:cNvPr>
          <p:cNvSpPr txBox="1"/>
          <p:nvPr/>
        </p:nvSpPr>
        <p:spPr>
          <a:xfrm>
            <a:off x="304800" y="186809"/>
            <a:ext cx="6096000" cy="830997"/>
          </a:xfrm>
          <a:prstGeom prst="rect">
            <a:avLst/>
          </a:prstGeom>
          <a:noFill/>
        </p:spPr>
        <p:txBody>
          <a:bodyPr wrap="square">
            <a:spAutoFit/>
          </a:bodyPr>
          <a:lstStyle/>
          <a:p>
            <a:r>
              <a:rPr lang="en-IN" sz="4800" b="0" i="0" dirty="0">
                <a:solidFill>
                  <a:schemeClr val="accent5"/>
                </a:solidFill>
                <a:effectLst/>
                <a:latin typeface="-apple-system"/>
              </a:rPr>
              <a:t>SCURM:</a:t>
            </a:r>
            <a:endParaRPr lang="en-IN" sz="4800" dirty="0">
              <a:solidFill>
                <a:schemeClr val="accent5"/>
              </a:solidFill>
            </a:endParaRPr>
          </a:p>
        </p:txBody>
      </p:sp>
      <p:sp>
        <p:nvSpPr>
          <p:cNvPr id="7" name="TextBox 6">
            <a:extLst>
              <a:ext uri="{FF2B5EF4-FFF2-40B4-BE49-F238E27FC236}">
                <a16:creationId xmlns:a16="http://schemas.microsoft.com/office/drawing/2014/main" id="{FAA733F6-4E2B-0507-02EC-F2E33E3ED378}"/>
              </a:ext>
            </a:extLst>
          </p:cNvPr>
          <p:cNvSpPr txBox="1"/>
          <p:nvPr/>
        </p:nvSpPr>
        <p:spPr>
          <a:xfrm>
            <a:off x="428624" y="940564"/>
            <a:ext cx="10829925" cy="1754326"/>
          </a:xfrm>
          <a:prstGeom prst="rect">
            <a:avLst/>
          </a:prstGeom>
          <a:noFill/>
        </p:spPr>
        <p:txBody>
          <a:bodyPr wrap="square">
            <a:spAutoFit/>
          </a:bodyPr>
          <a:lstStyle/>
          <a:p>
            <a:pPr algn="l"/>
            <a:r>
              <a:rPr lang="en-US" sz="1800" dirty="0">
                <a:solidFill>
                  <a:schemeClr val="tx2">
                    <a:lumMod val="75000"/>
                  </a:schemeClr>
                </a:solidFill>
                <a:effectLst/>
                <a:latin typeface="-apple-system"/>
              </a:rPr>
              <a:t>Scrum is a framework that helps agile teams to work together. Using it, the team members can deliver and sustain the complex product. It encourages the team to learn through practice, self-organize while working on the problem. Scum is a work done through the framework and continuously shipping values to customers.</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The framework</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Scrum and agile are not the same thing because Scrum focused on continuous improvement, which is a core foundation of agile. Scrum framework focuses on ongoing getting work done.</a:t>
            </a:r>
            <a:endParaRPr lang="en-US" dirty="0">
              <a:solidFill>
                <a:schemeClr val="tx2">
                  <a:lumMod val="75000"/>
                </a:schemeClr>
              </a:solidFill>
              <a:effectLst/>
              <a:latin typeface="-apple-system"/>
            </a:endParaRPr>
          </a:p>
        </p:txBody>
      </p:sp>
      <p:pic>
        <p:nvPicPr>
          <p:cNvPr id="7170" name="Picture 2" descr="Using Agile Scrum for Web Development | Neon Rain Interactive">
            <a:extLst>
              <a:ext uri="{FF2B5EF4-FFF2-40B4-BE49-F238E27FC236}">
                <a16:creationId xmlns:a16="http://schemas.microsoft.com/office/drawing/2014/main" id="{630C15C2-BE15-B399-8824-C976131F1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271" y="2861628"/>
            <a:ext cx="6056630" cy="3522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441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FEEAD5-4859-B98E-399F-C597287376F7}"/>
              </a:ext>
            </a:extLst>
          </p:cNvPr>
          <p:cNvSpPr txBox="1"/>
          <p:nvPr/>
        </p:nvSpPr>
        <p:spPr>
          <a:xfrm>
            <a:off x="276225" y="215384"/>
            <a:ext cx="6096000" cy="769441"/>
          </a:xfrm>
          <a:prstGeom prst="rect">
            <a:avLst/>
          </a:prstGeom>
          <a:noFill/>
        </p:spPr>
        <p:txBody>
          <a:bodyPr wrap="square">
            <a:spAutoFit/>
          </a:bodyPr>
          <a:lstStyle/>
          <a:p>
            <a:r>
              <a:rPr lang="en-IN" sz="4400" b="0" i="0" dirty="0">
                <a:solidFill>
                  <a:schemeClr val="accent5"/>
                </a:solidFill>
                <a:effectLst/>
                <a:latin typeface="-apple-system"/>
              </a:rPr>
              <a:t>Kanban:</a:t>
            </a:r>
            <a:endParaRPr lang="en-IN" sz="4400" dirty="0">
              <a:solidFill>
                <a:schemeClr val="accent5"/>
              </a:solidFill>
            </a:endParaRPr>
          </a:p>
        </p:txBody>
      </p:sp>
      <p:sp>
        <p:nvSpPr>
          <p:cNvPr id="7" name="TextBox 6">
            <a:extLst>
              <a:ext uri="{FF2B5EF4-FFF2-40B4-BE49-F238E27FC236}">
                <a16:creationId xmlns:a16="http://schemas.microsoft.com/office/drawing/2014/main" id="{A1ECD04E-20B9-E341-54FC-552776EA155B}"/>
              </a:ext>
            </a:extLst>
          </p:cNvPr>
          <p:cNvSpPr txBox="1"/>
          <p:nvPr/>
        </p:nvSpPr>
        <p:spPr>
          <a:xfrm>
            <a:off x="276225" y="984825"/>
            <a:ext cx="11449050" cy="923330"/>
          </a:xfrm>
          <a:prstGeom prst="rect">
            <a:avLst/>
          </a:prstGeom>
          <a:noFill/>
        </p:spPr>
        <p:txBody>
          <a:bodyPr wrap="square">
            <a:spAutoFit/>
          </a:bodyPr>
          <a:lstStyle/>
          <a:p>
            <a:r>
              <a:rPr lang="en-US" b="0" i="0" dirty="0">
                <a:solidFill>
                  <a:schemeClr val="tx2">
                    <a:lumMod val="75000"/>
                  </a:schemeClr>
                </a:solidFill>
                <a:effectLst/>
                <a:latin typeface="-apple-system"/>
              </a:rPr>
              <a:t>Kanban is a popular framework which is used to implement agile software development. It takes real time communication of capacity and complete transparency of work. The work items are represented in a Kanban board visually, allowing team members to see the state of every piece of work at any time.</a:t>
            </a:r>
            <a:endParaRPr lang="en-IN" dirty="0">
              <a:solidFill>
                <a:schemeClr val="tx2">
                  <a:lumMod val="75000"/>
                </a:schemeClr>
              </a:solidFill>
            </a:endParaRPr>
          </a:p>
        </p:txBody>
      </p:sp>
      <p:sp>
        <p:nvSpPr>
          <p:cNvPr id="9" name="TextBox 8">
            <a:extLst>
              <a:ext uri="{FF2B5EF4-FFF2-40B4-BE49-F238E27FC236}">
                <a16:creationId xmlns:a16="http://schemas.microsoft.com/office/drawing/2014/main" id="{729C8FC4-0628-A68C-BE94-45306F8527FF}"/>
              </a:ext>
            </a:extLst>
          </p:cNvPr>
          <p:cNvSpPr txBox="1"/>
          <p:nvPr/>
        </p:nvSpPr>
        <p:spPr>
          <a:xfrm>
            <a:off x="276225" y="3015197"/>
            <a:ext cx="6096000" cy="1754326"/>
          </a:xfrm>
          <a:prstGeom prst="rect">
            <a:avLst/>
          </a:prstGeom>
          <a:noFill/>
        </p:spPr>
        <p:txBody>
          <a:bodyPr wrap="square">
            <a:spAutoFit/>
          </a:bodyPr>
          <a:lstStyle/>
          <a:p>
            <a:pPr algn="l"/>
            <a:r>
              <a:rPr lang="en-US" sz="1800" dirty="0">
                <a:solidFill>
                  <a:schemeClr val="tx2">
                    <a:lumMod val="75000"/>
                  </a:schemeClr>
                </a:solidFill>
                <a:effectLst/>
                <a:latin typeface="-apple-system"/>
              </a:rPr>
              <a:t>.Visualize</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•Limit work in progress</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•Manage flow</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•Make policies explicit</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•Implement feedback loops</a:t>
            </a:r>
            <a:endParaRPr lang="en-US" dirty="0">
              <a:solidFill>
                <a:schemeClr val="tx2">
                  <a:lumMod val="75000"/>
                </a:schemeClr>
              </a:solidFill>
              <a:effectLst/>
              <a:latin typeface="-apple-system"/>
            </a:endParaRPr>
          </a:p>
          <a:p>
            <a:pPr algn="l"/>
            <a:r>
              <a:rPr lang="en-US" sz="1800" dirty="0">
                <a:solidFill>
                  <a:schemeClr val="tx2">
                    <a:lumMod val="75000"/>
                  </a:schemeClr>
                </a:solidFill>
                <a:effectLst/>
                <a:latin typeface="-apple-system"/>
              </a:rPr>
              <a:t>•Improve collaboratively , evolve experimentally</a:t>
            </a:r>
            <a:endParaRPr lang="en-US" dirty="0">
              <a:solidFill>
                <a:schemeClr val="tx2">
                  <a:lumMod val="75000"/>
                </a:schemeClr>
              </a:solidFill>
              <a:effectLst/>
              <a:latin typeface="-apple-system"/>
            </a:endParaRPr>
          </a:p>
        </p:txBody>
      </p:sp>
      <p:sp>
        <p:nvSpPr>
          <p:cNvPr id="11" name="TextBox 10">
            <a:extLst>
              <a:ext uri="{FF2B5EF4-FFF2-40B4-BE49-F238E27FC236}">
                <a16:creationId xmlns:a16="http://schemas.microsoft.com/office/drawing/2014/main" id="{CB668D7A-EF65-88BA-809D-CCE72FAE304C}"/>
              </a:ext>
            </a:extLst>
          </p:cNvPr>
          <p:cNvSpPr txBox="1"/>
          <p:nvPr/>
        </p:nvSpPr>
        <p:spPr>
          <a:xfrm>
            <a:off x="180975" y="2492930"/>
            <a:ext cx="6096000" cy="369332"/>
          </a:xfrm>
          <a:prstGeom prst="rect">
            <a:avLst/>
          </a:prstGeom>
          <a:noFill/>
        </p:spPr>
        <p:txBody>
          <a:bodyPr wrap="square">
            <a:spAutoFit/>
          </a:bodyPr>
          <a:lstStyle/>
          <a:p>
            <a:r>
              <a:rPr lang="en-IN" dirty="0"/>
              <a:t>PRINCIPLES OF AGILE KANBAN:</a:t>
            </a:r>
          </a:p>
        </p:txBody>
      </p:sp>
      <p:pic>
        <p:nvPicPr>
          <p:cNvPr id="8196" name="Picture 4" descr="Kanban Principles">
            <a:extLst>
              <a:ext uri="{FF2B5EF4-FFF2-40B4-BE49-F238E27FC236}">
                <a16:creationId xmlns:a16="http://schemas.microsoft.com/office/drawing/2014/main" id="{A11F9AE9-86A8-3FC0-F094-F83CDE4622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0138" y="2098638"/>
            <a:ext cx="7173379" cy="403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79723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TM04033923[[fn=Depth]]</Template>
  <TotalTime>172</TotalTime>
  <Words>1473</Words>
  <Application>Microsoft Office PowerPoint</Application>
  <PresentationFormat>Widescreen</PresentationFormat>
  <Paragraphs>112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Arial</vt:lpstr>
      <vt:lpstr>Corbel</vt:lpstr>
      <vt:lpstr>sofia-pro</vt:lpstr>
      <vt:lpstr>Depth</vt:lpstr>
      <vt:lpstr>AGILE</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dc:title>
  <dc:creator>Gudivada Laxman</dc:creator>
  <cp:lastModifiedBy>Gudivada Laxman</cp:lastModifiedBy>
  <cp:revision>1</cp:revision>
  <dcterms:created xsi:type="dcterms:W3CDTF">2022-07-05T10:17:37Z</dcterms:created>
  <dcterms:modified xsi:type="dcterms:W3CDTF">2022-07-06T04:40:59Z</dcterms:modified>
</cp:coreProperties>
</file>