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divada Laxman" userId="64706c66-f479-4ded-9a9a-10276739762b" providerId="ADAL" clId="{83BB845E-FF08-4772-B63E-062D5FCF3C33}"/>
    <pc:docChg chg="modSld">
      <pc:chgData name="Gudivada Laxman" userId="64706c66-f479-4ded-9a9a-10276739762b" providerId="ADAL" clId="{83BB845E-FF08-4772-B63E-062D5FCF3C33}" dt="2022-06-29T12:10:59.269" v="0" actId="1076"/>
      <pc:docMkLst>
        <pc:docMk/>
      </pc:docMkLst>
      <pc:sldChg chg="modSp mod">
        <pc:chgData name="Gudivada Laxman" userId="64706c66-f479-4ded-9a9a-10276739762b" providerId="ADAL" clId="{83BB845E-FF08-4772-B63E-062D5FCF3C33}" dt="2022-06-29T12:10:59.269" v="0" actId="1076"/>
        <pc:sldMkLst>
          <pc:docMk/>
          <pc:sldMk cId="1278049854" sldId="256"/>
        </pc:sldMkLst>
        <pc:spChg chg="mod">
          <ac:chgData name="Gudivada Laxman" userId="64706c66-f479-4ded-9a9a-10276739762b" providerId="ADAL" clId="{83BB845E-FF08-4772-B63E-062D5FCF3C33}" dt="2022-06-29T12:10:59.269" v="0" actId="1076"/>
          <ac:spMkLst>
            <pc:docMk/>
            <pc:sldMk cId="1278049854" sldId="256"/>
            <ac:spMk id="3" creationId="{3B37F88B-85FC-391B-E071-8D4ECC5F2E1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6/29/2022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6/29/2022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6/29/2022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6/29/2022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6/29/2022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6/29/2022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6/29/2022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Test_strategy"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3.jpe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hyperlink" Target="https://www.testingxperts.com/blog/what-is-integration-testing" TargetMode="External"/><Relationship Id="rId5" Type="http://schemas.openxmlformats.org/officeDocument/2006/relationships/image" Target="../media/image12.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FFEF8-C724-A5F9-EDF8-17A7F0653B17}"/>
              </a:ext>
            </a:extLst>
          </p:cNvPr>
          <p:cNvSpPr>
            <a:spLocks noGrp="1"/>
          </p:cNvSpPr>
          <p:nvPr>
            <p:ph type="ctrTitle"/>
          </p:nvPr>
        </p:nvSpPr>
        <p:spPr>
          <a:xfrm>
            <a:off x="1524000" y="282553"/>
            <a:ext cx="9144000" cy="1641490"/>
          </a:xfrm>
        </p:spPr>
        <p:txBody>
          <a:bodyPr>
            <a:normAutofit fontScale="90000"/>
          </a:bodyPr>
          <a:lstStyle/>
          <a:p>
            <a:r>
              <a:rPr lang="en-IN" b="1" dirty="0"/>
              <a:t>Software Testing</a:t>
            </a:r>
            <a:br>
              <a:rPr lang="en-IN" b="1" dirty="0"/>
            </a:br>
            <a:endParaRPr lang="en-IN" b="1" dirty="0"/>
          </a:p>
        </p:txBody>
      </p:sp>
      <p:sp>
        <p:nvSpPr>
          <p:cNvPr id="3" name="Subtitle 2">
            <a:extLst>
              <a:ext uri="{FF2B5EF4-FFF2-40B4-BE49-F238E27FC236}">
                <a16:creationId xmlns:a16="http://schemas.microsoft.com/office/drawing/2014/main" id="{3B37F88B-85FC-391B-E071-8D4ECC5F2E16}"/>
              </a:ext>
            </a:extLst>
          </p:cNvPr>
          <p:cNvSpPr>
            <a:spLocks noGrp="1"/>
          </p:cNvSpPr>
          <p:nvPr>
            <p:ph type="subTitle" idx="1"/>
          </p:nvPr>
        </p:nvSpPr>
        <p:spPr>
          <a:xfrm>
            <a:off x="2951161" y="6198434"/>
            <a:ext cx="9144000" cy="754025"/>
          </a:xfrm>
        </p:spPr>
        <p:txBody>
          <a:bodyPr>
            <a:normAutofit fontScale="70000" lnSpcReduction="20000"/>
          </a:bodyPr>
          <a:lstStyle/>
          <a:p>
            <a:r>
              <a:rPr lang="en-IN" dirty="0"/>
              <a:t>Laxman Gudivada</a:t>
            </a:r>
          </a:p>
          <a:p>
            <a:r>
              <a:rPr lang="en-IN" dirty="0"/>
              <a:t>29-06-2022</a:t>
            </a:r>
          </a:p>
        </p:txBody>
      </p:sp>
      <p:sp>
        <p:nvSpPr>
          <p:cNvPr id="5" name="TextBox 4">
            <a:extLst>
              <a:ext uri="{FF2B5EF4-FFF2-40B4-BE49-F238E27FC236}">
                <a16:creationId xmlns:a16="http://schemas.microsoft.com/office/drawing/2014/main" id="{B7E8195E-4909-4502-3B18-4D27E4BEF096}"/>
              </a:ext>
            </a:extLst>
          </p:cNvPr>
          <p:cNvSpPr txBox="1"/>
          <p:nvPr/>
        </p:nvSpPr>
        <p:spPr>
          <a:xfrm>
            <a:off x="1523999" y="1924044"/>
            <a:ext cx="9667875" cy="646331"/>
          </a:xfrm>
          <a:prstGeom prst="rect">
            <a:avLst/>
          </a:prstGeom>
          <a:noFill/>
        </p:spPr>
        <p:txBody>
          <a:bodyPr wrap="square">
            <a:spAutoFit/>
          </a:bodyPr>
          <a:lstStyle/>
          <a:p>
            <a:r>
              <a:rPr lang="en-US" sz="1800" b="0" i="0" dirty="0">
                <a:solidFill>
                  <a:schemeClr val="bg1">
                    <a:lumMod val="95000"/>
                    <a:lumOff val="5000"/>
                  </a:schemeClr>
                </a:solidFill>
                <a:effectLst/>
                <a:latin typeface="inter-regular"/>
              </a:rPr>
              <a:t>Software testing is widely used technology because it is compulsory to test each and every software before deployment.</a:t>
            </a:r>
            <a:endParaRPr lang="en-IN" sz="1800" dirty="0">
              <a:solidFill>
                <a:schemeClr val="bg1">
                  <a:lumMod val="95000"/>
                  <a:lumOff val="5000"/>
                </a:schemeClr>
              </a:solidFill>
            </a:endParaRPr>
          </a:p>
        </p:txBody>
      </p:sp>
      <p:sp>
        <p:nvSpPr>
          <p:cNvPr id="7" name="TextBox 6">
            <a:extLst>
              <a:ext uri="{FF2B5EF4-FFF2-40B4-BE49-F238E27FC236}">
                <a16:creationId xmlns:a16="http://schemas.microsoft.com/office/drawing/2014/main" id="{304F75E4-B769-954C-E7F7-051978E7F1E2}"/>
              </a:ext>
            </a:extLst>
          </p:cNvPr>
          <p:cNvSpPr txBox="1"/>
          <p:nvPr/>
        </p:nvSpPr>
        <p:spPr>
          <a:xfrm>
            <a:off x="1523998" y="2674975"/>
            <a:ext cx="9486901" cy="923330"/>
          </a:xfrm>
          <a:prstGeom prst="rect">
            <a:avLst/>
          </a:prstGeom>
          <a:noFill/>
        </p:spPr>
        <p:txBody>
          <a:bodyPr wrap="square">
            <a:spAutoFit/>
          </a:bodyPr>
          <a:lstStyle/>
          <a:p>
            <a:r>
              <a:rPr lang="en-US" b="0" i="0" dirty="0">
                <a:solidFill>
                  <a:srgbClr val="92D050"/>
                </a:solidFill>
                <a:effectLst/>
                <a:latin typeface="inter-regular"/>
              </a:rPr>
              <a:t>Software testing is a process of identifying the correctness of software by considering its all attributes (Reliability, Scalability, Portability, Re-usability, Usability) and evaluating the execution of software components to find the software bugs or errors or defects</a:t>
            </a:r>
            <a:endParaRPr lang="en-IN" dirty="0">
              <a:solidFill>
                <a:srgbClr val="92D050"/>
              </a:solidFill>
            </a:endParaRPr>
          </a:p>
        </p:txBody>
      </p:sp>
      <p:pic>
        <p:nvPicPr>
          <p:cNvPr id="8" name="Picture 2">
            <a:extLst>
              <a:ext uri="{FF2B5EF4-FFF2-40B4-BE49-F238E27FC236}">
                <a16:creationId xmlns:a16="http://schemas.microsoft.com/office/drawing/2014/main" id="{DE3AB18C-2C21-60F1-7020-4F37D00136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1161" y="3702905"/>
            <a:ext cx="5840413" cy="2974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8049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DF7A8-9086-5D4A-A672-75973A36E5F3}"/>
              </a:ext>
            </a:extLst>
          </p:cNvPr>
          <p:cNvSpPr>
            <a:spLocks noGrp="1"/>
          </p:cNvSpPr>
          <p:nvPr>
            <p:ph type="title"/>
          </p:nvPr>
        </p:nvSpPr>
        <p:spPr>
          <a:xfrm>
            <a:off x="1476375" y="179387"/>
            <a:ext cx="10515600" cy="1325563"/>
          </a:xfrm>
        </p:spPr>
        <p:txBody>
          <a:bodyPr>
            <a:normAutofit fontScale="90000"/>
          </a:bodyPr>
          <a:lstStyle/>
          <a:p>
            <a:r>
              <a:rPr lang="en-US" dirty="0"/>
              <a:t>Factors Influencing The Scope Of Software Testing</a:t>
            </a:r>
            <a:endParaRPr lang="en-IN" dirty="0"/>
          </a:p>
        </p:txBody>
      </p:sp>
      <p:sp>
        <p:nvSpPr>
          <p:cNvPr id="3" name="Content Placeholder 2">
            <a:extLst>
              <a:ext uri="{FF2B5EF4-FFF2-40B4-BE49-F238E27FC236}">
                <a16:creationId xmlns:a16="http://schemas.microsoft.com/office/drawing/2014/main" id="{601514BC-3E13-88F7-585F-023138CA0CCE}"/>
              </a:ext>
            </a:extLst>
          </p:cNvPr>
          <p:cNvSpPr>
            <a:spLocks noGrp="1"/>
          </p:cNvSpPr>
          <p:nvPr>
            <p:ph idx="1"/>
          </p:nvPr>
        </p:nvSpPr>
        <p:spPr>
          <a:xfrm>
            <a:off x="424674" y="1863725"/>
            <a:ext cx="10233801" cy="3489325"/>
          </a:xfrm>
        </p:spPr>
        <p:txBody>
          <a:bodyPr>
            <a:normAutofit/>
          </a:bodyPr>
          <a:lstStyle/>
          <a:p>
            <a:pPr algn="l">
              <a:buFont typeface="Arial" panose="020B0604020202020204" pitchFamily="34" charset="0"/>
              <a:buChar char="•"/>
            </a:pPr>
            <a:r>
              <a:rPr lang="en-US" sz="2000" b="0" i="0" dirty="0">
                <a:solidFill>
                  <a:schemeClr val="accent2">
                    <a:lumMod val="50000"/>
                  </a:schemeClr>
                </a:solidFill>
                <a:effectLst/>
                <a:latin typeface="arial" panose="020B0604020202020204" pitchFamily="34" charset="0"/>
              </a:rPr>
              <a:t>Planning. Planning in software testing is essential. </a:t>
            </a:r>
          </a:p>
          <a:p>
            <a:pPr algn="l">
              <a:buFont typeface="Arial" panose="020B0604020202020204" pitchFamily="34" charset="0"/>
              <a:buChar char="•"/>
            </a:pPr>
            <a:r>
              <a:rPr lang="en-US" sz="2000" b="0" i="0" dirty="0">
                <a:solidFill>
                  <a:schemeClr val="accent2">
                    <a:lumMod val="50000"/>
                  </a:schemeClr>
                </a:solidFill>
                <a:effectLst/>
                <a:latin typeface="arial" panose="020B0604020202020204" pitchFamily="34" charset="0"/>
              </a:rPr>
              <a:t>Time. As there are some projects where time pressure takes place, it is important to be careful with test estimation. </a:t>
            </a:r>
          </a:p>
          <a:p>
            <a:pPr algn="l">
              <a:buFont typeface="Arial" panose="020B0604020202020204" pitchFamily="34" charset="0"/>
              <a:buChar char="•"/>
            </a:pPr>
            <a:r>
              <a:rPr lang="en-US" sz="2000" b="0" i="0" dirty="0">
                <a:solidFill>
                  <a:schemeClr val="accent2">
                    <a:lumMod val="50000"/>
                  </a:schemeClr>
                </a:solidFill>
                <a:effectLst/>
                <a:latin typeface="arial" panose="020B0604020202020204" pitchFamily="34" charset="0"/>
              </a:rPr>
              <a:t>Size &amp; Complexity. </a:t>
            </a:r>
          </a:p>
          <a:p>
            <a:pPr algn="l">
              <a:buFont typeface="Arial" panose="020B0604020202020204" pitchFamily="34" charset="0"/>
              <a:buChar char="•"/>
            </a:pPr>
            <a:r>
              <a:rPr lang="en-US" sz="2000" b="0" i="0" dirty="0">
                <a:solidFill>
                  <a:schemeClr val="accent2">
                    <a:lumMod val="50000"/>
                  </a:schemeClr>
                </a:solidFill>
                <a:effectLst/>
                <a:latin typeface="arial" panose="020B0604020202020204" pitchFamily="34" charset="0"/>
              </a:rPr>
              <a:t>Documentation. </a:t>
            </a:r>
          </a:p>
          <a:p>
            <a:pPr algn="l">
              <a:buFont typeface="Arial" panose="020B0604020202020204" pitchFamily="34" charset="0"/>
              <a:buChar char="•"/>
            </a:pPr>
            <a:r>
              <a:rPr lang="en-US" sz="2000" b="0" i="0" dirty="0">
                <a:solidFill>
                  <a:schemeClr val="accent2">
                    <a:lumMod val="50000"/>
                  </a:schemeClr>
                </a:solidFill>
                <a:effectLst/>
                <a:latin typeface="arial" panose="020B0604020202020204" pitchFamily="34" charset="0"/>
              </a:rPr>
              <a:t>Skills. </a:t>
            </a:r>
          </a:p>
          <a:p>
            <a:pPr algn="l">
              <a:buFont typeface="Arial" panose="020B0604020202020204" pitchFamily="34" charset="0"/>
              <a:buChar char="•"/>
            </a:pPr>
            <a:r>
              <a:rPr lang="en-US" sz="2000" b="0" i="0" dirty="0">
                <a:solidFill>
                  <a:schemeClr val="accent2">
                    <a:lumMod val="50000"/>
                  </a:schemeClr>
                </a:solidFill>
                <a:effectLst/>
                <a:latin typeface="arial" panose="020B0604020202020204" pitchFamily="34" charset="0"/>
              </a:rPr>
              <a:t>Team interaction.</a:t>
            </a:r>
          </a:p>
          <a:p>
            <a:pPr algn="l">
              <a:buFont typeface="Arial" panose="020B0604020202020204" pitchFamily="34" charset="0"/>
              <a:buChar char="•"/>
            </a:pPr>
            <a:r>
              <a:rPr lang="en-US" sz="2000" b="0" i="0" dirty="0">
                <a:solidFill>
                  <a:schemeClr val="accent2">
                    <a:lumMod val="50000"/>
                  </a:schemeClr>
                </a:solidFill>
                <a:effectLst/>
                <a:latin typeface="arial" panose="020B0604020202020204" pitchFamily="34" charset="0"/>
              </a:rPr>
              <a:t>Methodology. </a:t>
            </a:r>
          </a:p>
          <a:p>
            <a:pPr algn="l">
              <a:buFont typeface="Arial" panose="020B0604020202020204" pitchFamily="34" charset="0"/>
              <a:buChar char="•"/>
            </a:pPr>
            <a:r>
              <a:rPr lang="en-US" sz="2000" b="0" i="0" dirty="0">
                <a:solidFill>
                  <a:schemeClr val="accent2">
                    <a:lumMod val="50000"/>
                  </a:schemeClr>
                </a:solidFill>
                <a:effectLst/>
                <a:latin typeface="arial" panose="020B0604020202020204" pitchFamily="34" charset="0"/>
              </a:rPr>
              <a:t>Trends.</a:t>
            </a:r>
          </a:p>
          <a:p>
            <a:endParaRPr lang="en-IN" dirty="0"/>
          </a:p>
        </p:txBody>
      </p:sp>
      <p:pic>
        <p:nvPicPr>
          <p:cNvPr id="6146" name="Picture 2" descr="What Is the Scope of Software Testing?">
            <a:extLst>
              <a:ext uri="{FF2B5EF4-FFF2-40B4-BE49-F238E27FC236}">
                <a16:creationId xmlns:a16="http://schemas.microsoft.com/office/drawing/2014/main" id="{BA6EC42C-B2F2-8DEF-6FF7-DD39FCB060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8970" y="2646680"/>
            <a:ext cx="4693920" cy="264033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portant factors to consider before Starting with Test Automation">
            <a:extLst>
              <a:ext uri="{FF2B5EF4-FFF2-40B4-BE49-F238E27FC236}">
                <a16:creationId xmlns:a16="http://schemas.microsoft.com/office/drawing/2014/main" id="{3C00C7CE-415F-2E42-7E58-E4F5C6CBE8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7525" y="4915219"/>
            <a:ext cx="4887595" cy="1750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972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39C2A-9B07-A018-49EB-EF6525406326}"/>
              </a:ext>
            </a:extLst>
          </p:cNvPr>
          <p:cNvSpPr>
            <a:spLocks noGrp="1"/>
          </p:cNvSpPr>
          <p:nvPr>
            <p:ph type="title"/>
          </p:nvPr>
        </p:nvSpPr>
        <p:spPr>
          <a:xfrm>
            <a:off x="767080" y="18255"/>
            <a:ext cx="10515600" cy="1325563"/>
          </a:xfrm>
        </p:spPr>
        <p:txBody>
          <a:bodyPr/>
          <a:lstStyle/>
          <a:p>
            <a:r>
              <a:rPr lang="en-IN" dirty="0"/>
              <a:t>              Risks In Software Testing</a:t>
            </a:r>
          </a:p>
        </p:txBody>
      </p:sp>
      <p:sp>
        <p:nvSpPr>
          <p:cNvPr id="4" name="Rectangle 1">
            <a:extLst>
              <a:ext uri="{FF2B5EF4-FFF2-40B4-BE49-F238E27FC236}">
                <a16:creationId xmlns:a16="http://schemas.microsoft.com/office/drawing/2014/main" id="{730DA0AE-2D90-8309-1CA8-BC6FA7EE348E}"/>
              </a:ext>
            </a:extLst>
          </p:cNvPr>
          <p:cNvSpPr>
            <a:spLocks noGrp="1" noChangeArrowheads="1"/>
          </p:cNvSpPr>
          <p:nvPr>
            <p:ph idx="1"/>
          </p:nvPr>
        </p:nvSpPr>
        <p:spPr bwMode="auto">
          <a:xfrm>
            <a:off x="220840" y="1103256"/>
            <a:ext cx="11704460"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accent2">
                    <a:lumMod val="50000"/>
                  </a:schemeClr>
                </a:solidFill>
                <a:effectLst/>
                <a:latin typeface="Open Sans" panose="020B0606030504020204" pitchFamily="34" charset="0"/>
                <a:cs typeface="Open Sans" panose="020B0606030504020204" pitchFamily="34" charset="0"/>
                <a:sym typeface="Wingdings" panose="05000000000000000000" pitchFamily="2" charset="2"/>
              </a:rPr>
              <a:t>  </a:t>
            </a:r>
            <a:r>
              <a:rPr kumimoji="0" lang="en-US" altLang="en-US" sz="1600" b="1" i="0" u="none" strike="noStrike" cap="none" normalizeH="0" baseline="0" dirty="0">
                <a:ln>
                  <a:noFill/>
                </a:ln>
                <a:solidFill>
                  <a:schemeClr val="accent2">
                    <a:lumMod val="50000"/>
                  </a:schemeClr>
                </a:solidFill>
                <a:effectLst/>
                <a:latin typeface="Open Sans" panose="020B0606030504020204" pitchFamily="34" charset="0"/>
                <a:cs typeface="Open Sans" panose="020B0606030504020204" pitchFamily="34" charset="0"/>
              </a:rPr>
              <a:t>In software testing Risks</a:t>
            </a:r>
            <a:r>
              <a:rPr kumimoji="0" lang="en-US" altLang="en-US" sz="1600" b="0" i="0" u="none" strike="noStrike" cap="none" normalizeH="0" baseline="0" dirty="0">
                <a:ln>
                  <a:noFill/>
                </a:ln>
                <a:solidFill>
                  <a:schemeClr val="accent2">
                    <a:lumMod val="50000"/>
                  </a:schemeClr>
                </a:solidFill>
                <a:effectLst/>
                <a:latin typeface="Open Sans" panose="020B0606030504020204" pitchFamily="34" charset="0"/>
                <a:cs typeface="Open Sans" panose="020B0606030504020204" pitchFamily="34" charset="0"/>
              </a:rPr>
              <a:t> are the possible problems that might endanger the objectives of the project stakeholders. It is the possibility of a negative or undesirable outcome. A risk is something that has not happened yet and it may never happen; it is a potential problem.</a:t>
            </a:r>
            <a:endParaRPr kumimoji="0" lang="en-US" altLang="en-US" sz="1600" b="0" i="0" u="none" strike="noStrike" cap="none" normalizeH="0" baseline="0" dirty="0">
              <a:ln>
                <a:noFill/>
              </a:ln>
              <a:solidFill>
                <a:schemeClr val="accent2">
                  <a:lumMod val="50000"/>
                </a:schemeClr>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accent2">
                    <a:lumMod val="50000"/>
                  </a:schemeClr>
                </a:solidFill>
                <a:effectLst/>
                <a:latin typeface="Open Sans" panose="020B0606030504020204" pitchFamily="34" charset="0"/>
                <a:cs typeface="Open Sans" panose="020B0606030504020204" pitchFamily="34" charset="0"/>
                <a:sym typeface="Wingdings" panose="05000000000000000000" pitchFamily="2" charset="2"/>
              </a:rPr>
              <a:t>  </a:t>
            </a:r>
            <a:r>
              <a:rPr kumimoji="0" lang="en-US" altLang="en-US" sz="1600" b="0" i="0" u="none" strike="noStrike" cap="none" normalizeH="0" baseline="0" dirty="0">
                <a:ln>
                  <a:noFill/>
                </a:ln>
                <a:solidFill>
                  <a:schemeClr val="accent2">
                    <a:lumMod val="50000"/>
                  </a:schemeClr>
                </a:solidFill>
                <a:effectLst/>
                <a:latin typeface="Open Sans" panose="020B0606030504020204" pitchFamily="34" charset="0"/>
                <a:cs typeface="Open Sans" panose="020B0606030504020204" pitchFamily="34" charset="0"/>
              </a:rPr>
              <a:t>In the future, a risk has some probability between 0% and 100%; it is a possibility, not a certainty.</a:t>
            </a:r>
            <a:endParaRPr kumimoji="0" lang="en-US" altLang="en-US" sz="1600" b="0" i="0" u="none" strike="noStrike" cap="none" normalizeH="0" baseline="0" dirty="0">
              <a:ln>
                <a:noFill/>
              </a:ln>
              <a:solidFill>
                <a:schemeClr val="accent2">
                  <a:lumMod val="50000"/>
                </a:schemeClr>
              </a:solidFill>
              <a:effectLst/>
            </a:endParaRPr>
          </a:p>
        </p:txBody>
      </p:sp>
      <p:sp>
        <p:nvSpPr>
          <p:cNvPr id="6" name="TextBox 5">
            <a:extLst>
              <a:ext uri="{FF2B5EF4-FFF2-40B4-BE49-F238E27FC236}">
                <a16:creationId xmlns:a16="http://schemas.microsoft.com/office/drawing/2014/main" id="{43B22071-1AE3-E38B-6AA2-E11B834C53A7}"/>
              </a:ext>
            </a:extLst>
          </p:cNvPr>
          <p:cNvSpPr txBox="1"/>
          <p:nvPr/>
        </p:nvSpPr>
        <p:spPr>
          <a:xfrm>
            <a:off x="371475" y="2828929"/>
            <a:ext cx="11553825" cy="646331"/>
          </a:xfrm>
          <a:prstGeom prst="rect">
            <a:avLst/>
          </a:prstGeom>
          <a:noFill/>
        </p:spPr>
        <p:txBody>
          <a:bodyPr wrap="square">
            <a:spAutoFit/>
          </a:bodyPr>
          <a:lstStyle/>
          <a:p>
            <a:pPr algn="just">
              <a:buFont typeface="+mj-lt"/>
              <a:buAutoNum type="arabicPeriod"/>
            </a:pPr>
            <a:r>
              <a:rPr lang="en-US" b="0" i="0" dirty="0">
                <a:solidFill>
                  <a:schemeClr val="accent2">
                    <a:lumMod val="50000"/>
                  </a:schemeClr>
                </a:solidFill>
                <a:effectLst/>
                <a:latin typeface="open sans" panose="020B0606030504020204" pitchFamily="34" charset="0"/>
              </a:rPr>
              <a:t>Product risk (factors relating to what is produced by the work, i.e. the thing we are testing).</a:t>
            </a:r>
          </a:p>
          <a:p>
            <a:pPr algn="just">
              <a:buFont typeface="+mj-lt"/>
              <a:buAutoNum type="arabicPeriod"/>
            </a:pPr>
            <a:r>
              <a:rPr lang="en-US" b="0" i="0" dirty="0">
                <a:solidFill>
                  <a:schemeClr val="accent2">
                    <a:lumMod val="50000"/>
                  </a:schemeClr>
                </a:solidFill>
                <a:effectLst/>
                <a:latin typeface="open sans" panose="020B0606030504020204" pitchFamily="34" charset="0"/>
              </a:rPr>
              <a:t>Project risk (factors relating to the way the work is carried out, i.e. the test project)</a:t>
            </a:r>
          </a:p>
        </p:txBody>
      </p:sp>
      <p:sp>
        <p:nvSpPr>
          <p:cNvPr id="8" name="TextBox 7">
            <a:extLst>
              <a:ext uri="{FF2B5EF4-FFF2-40B4-BE49-F238E27FC236}">
                <a16:creationId xmlns:a16="http://schemas.microsoft.com/office/drawing/2014/main" id="{C4F757BE-57A7-F75C-477F-FB82F1AD99D4}"/>
              </a:ext>
            </a:extLst>
          </p:cNvPr>
          <p:cNvSpPr txBox="1"/>
          <p:nvPr/>
        </p:nvSpPr>
        <p:spPr>
          <a:xfrm>
            <a:off x="304800" y="2428819"/>
            <a:ext cx="6096000" cy="400110"/>
          </a:xfrm>
          <a:prstGeom prst="rect">
            <a:avLst/>
          </a:prstGeom>
          <a:noFill/>
        </p:spPr>
        <p:txBody>
          <a:bodyPr wrap="square">
            <a:spAutoFit/>
          </a:bodyPr>
          <a:lstStyle/>
          <a:p>
            <a:r>
              <a:rPr lang="en-US" sz="2000" b="0" i="0" dirty="0">
                <a:effectLst/>
                <a:latin typeface="open sans" panose="020B0606030504020204" pitchFamily="34" charset="0"/>
              </a:rPr>
              <a:t>We can classify risks into following categories:</a:t>
            </a:r>
            <a:endParaRPr lang="en-IN" sz="2000" dirty="0"/>
          </a:p>
        </p:txBody>
      </p:sp>
      <p:pic>
        <p:nvPicPr>
          <p:cNvPr id="7171" name="Picture 3" descr="Types of risks in software testing | Zarantech">
            <a:extLst>
              <a:ext uri="{FF2B5EF4-FFF2-40B4-BE49-F238E27FC236}">
                <a16:creationId xmlns:a16="http://schemas.microsoft.com/office/drawing/2014/main" id="{DAF308B8-CE0B-056E-1C8C-E42CB74CC7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8449" y="3595688"/>
            <a:ext cx="6257926" cy="3128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714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8B05-2CD1-EE1A-F9C3-565A74287904}"/>
              </a:ext>
            </a:extLst>
          </p:cNvPr>
          <p:cNvSpPr>
            <a:spLocks noGrp="1"/>
          </p:cNvSpPr>
          <p:nvPr>
            <p:ph type="title"/>
          </p:nvPr>
        </p:nvSpPr>
        <p:spPr>
          <a:xfrm>
            <a:off x="838200" y="346075"/>
            <a:ext cx="10515600" cy="1325563"/>
          </a:xfrm>
        </p:spPr>
        <p:txBody>
          <a:bodyPr>
            <a:normAutofit/>
          </a:bodyPr>
          <a:lstStyle/>
          <a:p>
            <a:r>
              <a:rPr lang="en-IN" dirty="0"/>
              <a:t>                        Project  Risks</a:t>
            </a:r>
          </a:p>
        </p:txBody>
      </p:sp>
      <p:sp>
        <p:nvSpPr>
          <p:cNvPr id="3" name="Content Placeholder 2">
            <a:extLst>
              <a:ext uri="{FF2B5EF4-FFF2-40B4-BE49-F238E27FC236}">
                <a16:creationId xmlns:a16="http://schemas.microsoft.com/office/drawing/2014/main" id="{00F437D2-2983-A6F2-150A-4B53F6DAA9C3}"/>
              </a:ext>
            </a:extLst>
          </p:cNvPr>
          <p:cNvSpPr>
            <a:spLocks noGrp="1"/>
          </p:cNvSpPr>
          <p:nvPr>
            <p:ph idx="1"/>
          </p:nvPr>
        </p:nvSpPr>
        <p:spPr/>
        <p:txBody>
          <a:bodyPr>
            <a:normAutofit/>
          </a:bodyPr>
          <a:lstStyle/>
          <a:p>
            <a:pPr algn="l">
              <a:buFont typeface="Arial" panose="020B0604020202020204" pitchFamily="34" charset="0"/>
              <a:buChar char="•"/>
            </a:pPr>
            <a:r>
              <a:rPr lang="en-US" sz="1900" b="0" i="0" dirty="0">
                <a:solidFill>
                  <a:srgbClr val="BDC1C6"/>
                </a:solidFill>
                <a:effectLst/>
                <a:latin typeface="arial" panose="020B0604020202020204" pitchFamily="34" charset="0"/>
              </a:rPr>
              <a:t>Technology risk. The technological aspect of running a project is a complex deliverable because there is a high turnover of new and advanced technologies. </a:t>
            </a:r>
          </a:p>
          <a:p>
            <a:pPr algn="l">
              <a:buFont typeface="Arial" panose="020B0604020202020204" pitchFamily="34" charset="0"/>
              <a:buChar char="•"/>
            </a:pPr>
            <a:r>
              <a:rPr lang="en-US" sz="1900" b="0" i="0" dirty="0">
                <a:solidFill>
                  <a:srgbClr val="BDC1C6"/>
                </a:solidFill>
                <a:effectLst/>
                <a:latin typeface="arial" panose="020B0604020202020204" pitchFamily="34" charset="0"/>
              </a:rPr>
              <a:t>Communication risk. </a:t>
            </a:r>
          </a:p>
          <a:p>
            <a:pPr algn="l">
              <a:buFont typeface="Arial" panose="020B0604020202020204" pitchFamily="34" charset="0"/>
              <a:buChar char="•"/>
            </a:pPr>
            <a:r>
              <a:rPr lang="en-US" sz="1900" b="0" i="0" dirty="0">
                <a:solidFill>
                  <a:srgbClr val="BDC1C6"/>
                </a:solidFill>
                <a:effectLst/>
                <a:latin typeface="arial" panose="020B0604020202020204" pitchFamily="34" charset="0"/>
              </a:rPr>
              <a:t>Scope creep risk. </a:t>
            </a:r>
          </a:p>
          <a:p>
            <a:pPr algn="l">
              <a:buFont typeface="Arial" panose="020B0604020202020204" pitchFamily="34" charset="0"/>
              <a:buChar char="•"/>
            </a:pPr>
            <a:r>
              <a:rPr lang="en-US" sz="1900" b="0" i="0" dirty="0">
                <a:solidFill>
                  <a:srgbClr val="BDC1C6"/>
                </a:solidFill>
                <a:effectLst/>
                <a:latin typeface="arial" panose="020B0604020202020204" pitchFamily="34" charset="0"/>
              </a:rPr>
              <a:t>Cost risk. </a:t>
            </a:r>
          </a:p>
          <a:p>
            <a:pPr algn="l">
              <a:buFont typeface="Arial" panose="020B0604020202020204" pitchFamily="34" charset="0"/>
              <a:buChar char="•"/>
            </a:pPr>
            <a:r>
              <a:rPr lang="en-US" sz="1900" b="0" i="0" dirty="0">
                <a:solidFill>
                  <a:srgbClr val="BDC1C6"/>
                </a:solidFill>
                <a:effectLst/>
                <a:latin typeface="arial" panose="020B0604020202020204" pitchFamily="34" charset="0"/>
              </a:rPr>
              <a:t>Operational risk. </a:t>
            </a:r>
          </a:p>
          <a:p>
            <a:pPr algn="l">
              <a:buFont typeface="Arial" panose="020B0604020202020204" pitchFamily="34" charset="0"/>
              <a:buChar char="•"/>
            </a:pPr>
            <a:r>
              <a:rPr lang="en-US" sz="1900" b="0" i="0" dirty="0">
                <a:solidFill>
                  <a:srgbClr val="BDC1C6"/>
                </a:solidFill>
                <a:effectLst/>
                <a:latin typeface="arial" panose="020B0604020202020204" pitchFamily="34" charset="0"/>
              </a:rPr>
              <a:t>Skills resource risk. </a:t>
            </a:r>
          </a:p>
          <a:p>
            <a:pPr algn="l">
              <a:buFont typeface="Arial" panose="020B0604020202020204" pitchFamily="34" charset="0"/>
              <a:buChar char="•"/>
            </a:pPr>
            <a:r>
              <a:rPr lang="en-US" sz="1900" b="0" i="0" dirty="0">
                <a:solidFill>
                  <a:srgbClr val="BDC1C6"/>
                </a:solidFill>
                <a:effectLst/>
                <a:latin typeface="arial" panose="020B0604020202020204" pitchFamily="34" charset="0"/>
              </a:rPr>
              <a:t>Performance risk. </a:t>
            </a:r>
          </a:p>
          <a:p>
            <a:pPr algn="l">
              <a:buFont typeface="Arial" panose="020B0604020202020204" pitchFamily="34" charset="0"/>
              <a:buChar char="•"/>
            </a:pPr>
            <a:r>
              <a:rPr lang="en-US" sz="1900" b="0" i="0" dirty="0">
                <a:solidFill>
                  <a:srgbClr val="BDC1C6"/>
                </a:solidFill>
                <a:effectLst/>
                <a:latin typeface="arial" panose="020B0604020202020204" pitchFamily="34" charset="0"/>
              </a:rPr>
              <a:t>Market risk.</a:t>
            </a:r>
          </a:p>
          <a:p>
            <a:endParaRPr lang="en-IN" dirty="0"/>
          </a:p>
        </p:txBody>
      </p:sp>
      <p:pic>
        <p:nvPicPr>
          <p:cNvPr id="8194" name="Picture 2" descr="7 Common Project Risks and How to Prevent Them • Asana">
            <a:extLst>
              <a:ext uri="{FF2B5EF4-FFF2-40B4-BE49-F238E27FC236}">
                <a16:creationId xmlns:a16="http://schemas.microsoft.com/office/drawing/2014/main" id="{00273934-DB1A-1F50-7F7B-BAF70B6155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0748" y="2499359"/>
            <a:ext cx="5957251" cy="425729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Project Management Guide - Project Risk Management">
            <a:extLst>
              <a:ext uri="{FF2B5EF4-FFF2-40B4-BE49-F238E27FC236}">
                <a16:creationId xmlns:a16="http://schemas.microsoft.com/office/drawing/2014/main" id="{5E11130D-4F5A-2D8F-4476-A29CF64A57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0785" y="4013201"/>
            <a:ext cx="1986246" cy="1986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770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A84B5-692C-35FF-226C-CF528A4E7108}"/>
              </a:ext>
            </a:extLst>
          </p:cNvPr>
          <p:cNvSpPr>
            <a:spLocks noGrp="1"/>
          </p:cNvSpPr>
          <p:nvPr>
            <p:ph type="title"/>
          </p:nvPr>
        </p:nvSpPr>
        <p:spPr>
          <a:xfrm>
            <a:off x="647700" y="0"/>
            <a:ext cx="10515600" cy="1325563"/>
          </a:xfrm>
        </p:spPr>
        <p:txBody>
          <a:bodyPr/>
          <a:lstStyle/>
          <a:p>
            <a:r>
              <a:rPr lang="en-IN" dirty="0"/>
              <a:t>                        Product  Risks</a:t>
            </a:r>
          </a:p>
        </p:txBody>
      </p:sp>
      <p:sp>
        <p:nvSpPr>
          <p:cNvPr id="3" name="Content Placeholder 2">
            <a:extLst>
              <a:ext uri="{FF2B5EF4-FFF2-40B4-BE49-F238E27FC236}">
                <a16:creationId xmlns:a16="http://schemas.microsoft.com/office/drawing/2014/main" id="{07C45BED-C663-EFDD-4717-79BCBACE5BAE}"/>
              </a:ext>
            </a:extLst>
          </p:cNvPr>
          <p:cNvSpPr>
            <a:spLocks noGrp="1"/>
          </p:cNvSpPr>
          <p:nvPr>
            <p:ph idx="1"/>
          </p:nvPr>
        </p:nvSpPr>
        <p:spPr>
          <a:xfrm>
            <a:off x="291324" y="1063625"/>
            <a:ext cx="11252975" cy="1412875"/>
          </a:xfrm>
        </p:spPr>
        <p:txBody>
          <a:bodyPr>
            <a:normAutofit/>
          </a:bodyPr>
          <a:lstStyle/>
          <a:p>
            <a:r>
              <a:rPr lang="en-US" sz="2000" b="0" i="0" dirty="0">
                <a:solidFill>
                  <a:srgbClr val="BDC1C6"/>
                </a:solidFill>
                <a:effectLst/>
                <a:latin typeface="arial" panose="020B0604020202020204" pitchFamily="34" charset="0"/>
              </a:rPr>
              <a:t>Product risk is </a:t>
            </a:r>
            <a:r>
              <a:rPr lang="en-US" sz="2000" b="1" i="0" dirty="0">
                <a:solidFill>
                  <a:srgbClr val="BDC1C6"/>
                </a:solidFill>
                <a:effectLst/>
                <a:latin typeface="arial" panose="020B0604020202020204" pitchFamily="34" charset="0"/>
              </a:rPr>
              <a:t>the set of things that could go wrong with the service, software or whatever is being produced by the project</a:t>
            </a:r>
            <a:r>
              <a:rPr lang="en-US" sz="2000" b="0" i="0" dirty="0">
                <a:solidFill>
                  <a:srgbClr val="BDC1C6"/>
                </a:solidFill>
                <a:effectLst/>
                <a:latin typeface="arial" panose="020B0604020202020204" pitchFamily="34" charset="0"/>
              </a:rPr>
              <a:t>. In the same way that project and business risks are quantified (using likelihood and impact) product risks should also be </a:t>
            </a:r>
            <a:r>
              <a:rPr lang="en-US" sz="2000" b="0" i="0" dirty="0" err="1">
                <a:solidFill>
                  <a:srgbClr val="BDC1C6"/>
                </a:solidFill>
                <a:effectLst/>
                <a:latin typeface="arial" panose="020B0604020202020204" pitchFamily="34" charset="0"/>
              </a:rPr>
              <a:t>categorised</a:t>
            </a:r>
            <a:r>
              <a:rPr lang="en-US" sz="2000" b="0" i="0" dirty="0">
                <a:solidFill>
                  <a:srgbClr val="BDC1C6"/>
                </a:solidFill>
                <a:effectLst/>
                <a:latin typeface="arial" panose="020B0604020202020204" pitchFamily="34" charset="0"/>
              </a:rPr>
              <a:t> and measured.</a:t>
            </a:r>
            <a:endParaRPr lang="en-IN" sz="2000" dirty="0"/>
          </a:p>
        </p:txBody>
      </p:sp>
      <p:sp>
        <p:nvSpPr>
          <p:cNvPr id="5" name="TextBox 4">
            <a:extLst>
              <a:ext uri="{FF2B5EF4-FFF2-40B4-BE49-F238E27FC236}">
                <a16:creationId xmlns:a16="http://schemas.microsoft.com/office/drawing/2014/main" id="{88C096B6-09F4-F00B-CA87-16EAB1FAEFC4}"/>
              </a:ext>
            </a:extLst>
          </p:cNvPr>
          <p:cNvSpPr txBox="1"/>
          <p:nvPr/>
        </p:nvSpPr>
        <p:spPr>
          <a:xfrm>
            <a:off x="291324" y="2597013"/>
            <a:ext cx="9058275" cy="1754326"/>
          </a:xfrm>
          <a:prstGeom prst="rect">
            <a:avLst/>
          </a:prstGeom>
          <a:noFill/>
        </p:spPr>
        <p:txBody>
          <a:bodyPr wrap="square">
            <a:spAutoFit/>
          </a:bodyPr>
          <a:lstStyle/>
          <a:p>
            <a:pPr algn="l">
              <a:buFont typeface="+mj-lt"/>
              <a:buAutoNum type="arabicPeriod"/>
            </a:pPr>
            <a:r>
              <a:rPr lang="en-US" b="0" i="1" dirty="0">
                <a:solidFill>
                  <a:schemeClr val="tx2">
                    <a:lumMod val="75000"/>
                  </a:schemeClr>
                </a:solidFill>
                <a:effectLst/>
                <a:latin typeface="UniversalSans450-Italic"/>
              </a:rPr>
              <a:t>value</a:t>
            </a:r>
            <a:r>
              <a:rPr lang="en-US" b="0" i="0" dirty="0">
                <a:solidFill>
                  <a:schemeClr val="tx2">
                    <a:lumMod val="75000"/>
                  </a:schemeClr>
                </a:solidFill>
                <a:effectLst/>
                <a:latin typeface="UniversalSans450"/>
              </a:rPr>
              <a:t> risk (whether customers will buy it or users will choose to use it)</a:t>
            </a:r>
          </a:p>
          <a:p>
            <a:pPr algn="l">
              <a:buFont typeface="+mj-lt"/>
              <a:buAutoNum type="arabicPeriod"/>
            </a:pPr>
            <a:r>
              <a:rPr lang="en-US" b="0" i="1" dirty="0">
                <a:solidFill>
                  <a:schemeClr val="tx2">
                    <a:lumMod val="75000"/>
                  </a:schemeClr>
                </a:solidFill>
                <a:effectLst/>
                <a:latin typeface="UniversalSans450-Italic"/>
              </a:rPr>
              <a:t>usability</a:t>
            </a:r>
            <a:r>
              <a:rPr lang="en-US" b="0" i="0" dirty="0">
                <a:solidFill>
                  <a:schemeClr val="tx2">
                    <a:lumMod val="75000"/>
                  </a:schemeClr>
                </a:solidFill>
                <a:effectLst/>
                <a:latin typeface="UniversalSans450"/>
              </a:rPr>
              <a:t> risk (whether users can figure out how to use it)</a:t>
            </a:r>
          </a:p>
          <a:p>
            <a:pPr algn="l">
              <a:buFont typeface="+mj-lt"/>
              <a:buAutoNum type="arabicPeriod"/>
            </a:pPr>
            <a:r>
              <a:rPr lang="en-US" b="0" i="1" dirty="0">
                <a:solidFill>
                  <a:schemeClr val="tx2">
                    <a:lumMod val="75000"/>
                  </a:schemeClr>
                </a:solidFill>
                <a:effectLst/>
                <a:latin typeface="UniversalSans450-Italic"/>
              </a:rPr>
              <a:t>feasibility</a:t>
            </a:r>
            <a:r>
              <a:rPr lang="en-US" b="0" i="0" dirty="0">
                <a:solidFill>
                  <a:schemeClr val="tx2">
                    <a:lumMod val="75000"/>
                  </a:schemeClr>
                </a:solidFill>
                <a:effectLst/>
                <a:latin typeface="UniversalSans450"/>
              </a:rPr>
              <a:t> risk (whether our engineers can build what we need with the time, skills and technology we have)</a:t>
            </a:r>
          </a:p>
          <a:p>
            <a:pPr algn="l">
              <a:buFont typeface="+mj-lt"/>
              <a:buAutoNum type="arabicPeriod"/>
            </a:pPr>
            <a:r>
              <a:rPr lang="en-US" b="0" i="1" dirty="0">
                <a:solidFill>
                  <a:schemeClr val="tx2">
                    <a:lumMod val="75000"/>
                  </a:schemeClr>
                </a:solidFill>
                <a:effectLst/>
                <a:latin typeface="UniversalSans450-Italic"/>
              </a:rPr>
              <a:t>business viability</a:t>
            </a:r>
            <a:r>
              <a:rPr lang="en-US" b="0" i="0" dirty="0">
                <a:solidFill>
                  <a:schemeClr val="tx2">
                    <a:lumMod val="75000"/>
                  </a:schemeClr>
                </a:solidFill>
                <a:effectLst/>
                <a:latin typeface="UniversalSans450"/>
              </a:rPr>
              <a:t> risk (whether this solution also works for the various aspects of our business)</a:t>
            </a:r>
          </a:p>
        </p:txBody>
      </p:sp>
      <p:sp>
        <p:nvSpPr>
          <p:cNvPr id="7" name="TextBox 6">
            <a:extLst>
              <a:ext uri="{FF2B5EF4-FFF2-40B4-BE49-F238E27FC236}">
                <a16:creationId xmlns:a16="http://schemas.microsoft.com/office/drawing/2014/main" id="{6A58E56F-5625-E974-78B1-6C28280AE4AB}"/>
              </a:ext>
            </a:extLst>
          </p:cNvPr>
          <p:cNvSpPr txBox="1"/>
          <p:nvPr/>
        </p:nvSpPr>
        <p:spPr>
          <a:xfrm>
            <a:off x="361950" y="2107168"/>
            <a:ext cx="6096000" cy="369332"/>
          </a:xfrm>
          <a:prstGeom prst="rect">
            <a:avLst/>
          </a:prstGeom>
          <a:noFill/>
        </p:spPr>
        <p:txBody>
          <a:bodyPr wrap="square">
            <a:spAutoFit/>
          </a:bodyPr>
          <a:lstStyle/>
          <a:p>
            <a:pPr algn="l"/>
            <a:r>
              <a:rPr lang="en-IN" b="0" i="0" dirty="0">
                <a:solidFill>
                  <a:srgbClr val="FF0000"/>
                </a:solidFill>
                <a:effectLst/>
                <a:latin typeface="UniversalSans450"/>
              </a:rPr>
              <a:t>The Four Big Risks:</a:t>
            </a:r>
          </a:p>
        </p:txBody>
      </p:sp>
      <p:pic>
        <p:nvPicPr>
          <p:cNvPr id="9218" name="Picture 2" descr="How to oversee non-financial product risk">
            <a:extLst>
              <a:ext uri="{FF2B5EF4-FFF2-40B4-BE49-F238E27FC236}">
                <a16:creationId xmlns:a16="http://schemas.microsoft.com/office/drawing/2014/main" id="{5C8021F0-CA58-6214-5DF0-DF9BC802CC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474" y="4076274"/>
            <a:ext cx="3237301" cy="2648199"/>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Product risk analysis | TMap">
            <a:extLst>
              <a:ext uri="{FF2B5EF4-FFF2-40B4-BE49-F238E27FC236}">
                <a16:creationId xmlns:a16="http://schemas.microsoft.com/office/drawing/2014/main" id="{43C9468B-45D5-E3FE-B2C0-39BDDEE8ED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1148" y="4147923"/>
            <a:ext cx="4580531" cy="2576549"/>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6AEDA7A9-DCBF-1996-4B26-AF625E0964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1951" y="5101233"/>
            <a:ext cx="1493105" cy="604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5187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28D47-8F50-68D1-36C1-4938C2C3CAC9}"/>
              </a:ext>
            </a:extLst>
          </p:cNvPr>
          <p:cNvSpPr>
            <a:spLocks noGrp="1"/>
          </p:cNvSpPr>
          <p:nvPr>
            <p:ph type="title"/>
          </p:nvPr>
        </p:nvSpPr>
        <p:spPr>
          <a:xfrm>
            <a:off x="838200" y="18255"/>
            <a:ext cx="10515600" cy="1325563"/>
          </a:xfrm>
        </p:spPr>
        <p:txBody>
          <a:bodyPr>
            <a:normAutofit fontScale="90000"/>
          </a:bodyPr>
          <a:lstStyle/>
          <a:p>
            <a:r>
              <a:rPr lang="en-US" dirty="0"/>
              <a:t>Need Of Independent Software Testing</a:t>
            </a:r>
            <a:endParaRPr lang="en-IN" dirty="0"/>
          </a:p>
        </p:txBody>
      </p:sp>
      <p:sp>
        <p:nvSpPr>
          <p:cNvPr id="3" name="Content Placeholder 2">
            <a:extLst>
              <a:ext uri="{FF2B5EF4-FFF2-40B4-BE49-F238E27FC236}">
                <a16:creationId xmlns:a16="http://schemas.microsoft.com/office/drawing/2014/main" id="{2BB7A8BB-2CAA-FC91-AFB4-E05270D62744}"/>
              </a:ext>
            </a:extLst>
          </p:cNvPr>
          <p:cNvSpPr>
            <a:spLocks noGrp="1"/>
          </p:cNvSpPr>
          <p:nvPr>
            <p:ph idx="1"/>
          </p:nvPr>
        </p:nvSpPr>
        <p:spPr>
          <a:xfrm>
            <a:off x="348474" y="1139826"/>
            <a:ext cx="11538726" cy="1231900"/>
          </a:xfrm>
        </p:spPr>
        <p:txBody>
          <a:bodyPr>
            <a:normAutofit/>
          </a:bodyPr>
          <a:lstStyle/>
          <a:p>
            <a:pPr marL="0" indent="0">
              <a:buNone/>
            </a:pPr>
            <a:r>
              <a:rPr lang="en-US" sz="2000" b="0" i="0" dirty="0">
                <a:solidFill>
                  <a:schemeClr val="tx2">
                    <a:lumMod val="75000"/>
                  </a:schemeClr>
                </a:solidFill>
                <a:effectLst/>
                <a:latin typeface="arial" panose="020B0604020202020204" pitchFamily="34" charset="0"/>
                <a:sym typeface="Wingdings" panose="05000000000000000000" pitchFamily="2" charset="2"/>
              </a:rPr>
              <a:t> </a:t>
            </a:r>
            <a:r>
              <a:rPr lang="en-US" sz="2000" b="0" i="0" dirty="0">
                <a:solidFill>
                  <a:schemeClr val="tx2">
                    <a:lumMod val="75000"/>
                  </a:schemeClr>
                </a:solidFill>
                <a:effectLst/>
                <a:latin typeface="arial" panose="020B0604020202020204" pitchFamily="34" charset="0"/>
              </a:rPr>
              <a:t>An independent testing team </a:t>
            </a:r>
            <a:r>
              <a:rPr lang="en-US" sz="2000" b="1" i="0" dirty="0">
                <a:solidFill>
                  <a:schemeClr val="tx2">
                    <a:lumMod val="75000"/>
                  </a:schemeClr>
                </a:solidFill>
                <a:effectLst/>
                <a:latin typeface="arial" panose="020B0604020202020204" pitchFamily="34" charset="0"/>
              </a:rPr>
              <a:t>gives an impartial, third-party view of the software leading to efficient and uninfluenced (assumption-free) testing that meets customer expectations</a:t>
            </a:r>
            <a:r>
              <a:rPr lang="en-US" sz="2000" b="0" i="0" dirty="0">
                <a:solidFill>
                  <a:schemeClr val="tx2">
                    <a:lumMod val="75000"/>
                  </a:schemeClr>
                </a:solidFill>
                <a:effectLst/>
                <a:latin typeface="arial" panose="020B0604020202020204" pitchFamily="34" charset="0"/>
              </a:rPr>
              <a:t>. Independent testing finds more defects compared to testing performed by the project team.</a:t>
            </a:r>
            <a:endParaRPr lang="en-IN" sz="2000" dirty="0">
              <a:solidFill>
                <a:schemeClr val="tx2">
                  <a:lumMod val="75000"/>
                </a:schemeClr>
              </a:solidFill>
            </a:endParaRPr>
          </a:p>
        </p:txBody>
      </p:sp>
      <p:sp>
        <p:nvSpPr>
          <p:cNvPr id="5" name="TextBox 4">
            <a:extLst>
              <a:ext uri="{FF2B5EF4-FFF2-40B4-BE49-F238E27FC236}">
                <a16:creationId xmlns:a16="http://schemas.microsoft.com/office/drawing/2014/main" id="{0ADD1DB1-A109-4328-B388-BF732D59376F}"/>
              </a:ext>
            </a:extLst>
          </p:cNvPr>
          <p:cNvSpPr txBox="1"/>
          <p:nvPr/>
        </p:nvSpPr>
        <p:spPr>
          <a:xfrm>
            <a:off x="95250" y="2071173"/>
            <a:ext cx="6096000" cy="461665"/>
          </a:xfrm>
          <a:prstGeom prst="rect">
            <a:avLst/>
          </a:prstGeom>
          <a:noFill/>
        </p:spPr>
        <p:txBody>
          <a:bodyPr wrap="square">
            <a:spAutoFit/>
          </a:bodyPr>
          <a:lstStyle/>
          <a:p>
            <a:pPr algn="l"/>
            <a:r>
              <a:rPr lang="en-IN" sz="2400" b="0" i="0" dirty="0">
                <a:effectLst/>
                <a:latin typeface="Heebo" pitchFamily="2" charset="-79"/>
                <a:cs typeface="Heebo" pitchFamily="2" charset="-79"/>
              </a:rPr>
              <a:t>Levels of Independent Testing</a:t>
            </a:r>
            <a:r>
              <a:rPr lang="en-IN" b="0" i="0" dirty="0">
                <a:effectLst/>
                <a:latin typeface="Heebo" pitchFamily="2" charset="-79"/>
                <a:cs typeface="Heebo" pitchFamily="2" charset="-79"/>
              </a:rPr>
              <a:t>:</a:t>
            </a:r>
          </a:p>
        </p:txBody>
      </p:sp>
      <p:sp>
        <p:nvSpPr>
          <p:cNvPr id="7" name="TextBox 6">
            <a:extLst>
              <a:ext uri="{FF2B5EF4-FFF2-40B4-BE49-F238E27FC236}">
                <a16:creationId xmlns:a16="http://schemas.microsoft.com/office/drawing/2014/main" id="{21B3EF04-0682-6419-EB6A-3E93856DDB03}"/>
              </a:ext>
            </a:extLst>
          </p:cNvPr>
          <p:cNvSpPr txBox="1"/>
          <p:nvPr/>
        </p:nvSpPr>
        <p:spPr>
          <a:xfrm>
            <a:off x="219075" y="2532838"/>
            <a:ext cx="6096000" cy="1477328"/>
          </a:xfrm>
          <a:prstGeom prst="rect">
            <a:avLst/>
          </a:prstGeom>
          <a:noFill/>
        </p:spPr>
        <p:txBody>
          <a:bodyPr wrap="square">
            <a:spAutoFit/>
          </a:bodyPr>
          <a:lstStyle/>
          <a:p>
            <a:pPr algn="just">
              <a:buFont typeface="Arial" panose="020B0604020202020204" pitchFamily="34" charset="0"/>
              <a:buChar char="•"/>
            </a:pPr>
            <a:r>
              <a:rPr lang="en-US" b="0" i="0" dirty="0">
                <a:solidFill>
                  <a:schemeClr val="tx2">
                    <a:lumMod val="75000"/>
                  </a:schemeClr>
                </a:solidFill>
                <a:effectLst/>
                <a:latin typeface="Nunito" pitchFamily="2" charset="0"/>
              </a:rPr>
              <a:t>Testing done by developer himself</a:t>
            </a:r>
          </a:p>
          <a:p>
            <a:pPr algn="just">
              <a:buFont typeface="Arial" panose="020B0604020202020204" pitchFamily="34" charset="0"/>
              <a:buChar char="•"/>
            </a:pPr>
            <a:r>
              <a:rPr lang="en-US" b="0" i="0" dirty="0">
                <a:solidFill>
                  <a:schemeClr val="tx2">
                    <a:lumMod val="75000"/>
                  </a:schemeClr>
                </a:solidFill>
                <a:effectLst/>
                <a:latin typeface="Nunito" pitchFamily="2" charset="0"/>
              </a:rPr>
              <a:t>Independent testers ceded to the development team</a:t>
            </a:r>
          </a:p>
          <a:p>
            <a:pPr algn="just">
              <a:buFont typeface="Arial" panose="020B0604020202020204" pitchFamily="34" charset="0"/>
              <a:buChar char="•"/>
            </a:pPr>
            <a:r>
              <a:rPr lang="en-US" b="0" i="0" dirty="0">
                <a:solidFill>
                  <a:schemeClr val="tx2">
                    <a:lumMod val="75000"/>
                  </a:schemeClr>
                </a:solidFill>
                <a:effectLst/>
                <a:latin typeface="Nunito" pitchFamily="2" charset="0"/>
              </a:rPr>
              <a:t>Independent Testing Team within Organization</a:t>
            </a:r>
          </a:p>
          <a:p>
            <a:pPr algn="just">
              <a:buFont typeface="Arial" panose="020B0604020202020204" pitchFamily="34" charset="0"/>
              <a:buChar char="•"/>
            </a:pPr>
            <a:r>
              <a:rPr lang="en-US" b="0" i="0" dirty="0">
                <a:solidFill>
                  <a:schemeClr val="tx2">
                    <a:lumMod val="75000"/>
                  </a:schemeClr>
                </a:solidFill>
                <a:effectLst/>
                <a:latin typeface="Nunito" pitchFamily="2" charset="0"/>
              </a:rPr>
              <a:t>Independent Testers of different Organization</a:t>
            </a:r>
          </a:p>
          <a:p>
            <a:pPr algn="just">
              <a:buFont typeface="Arial" panose="020B0604020202020204" pitchFamily="34" charset="0"/>
              <a:buChar char="•"/>
            </a:pPr>
            <a:r>
              <a:rPr lang="en-US" b="0" i="0" dirty="0">
                <a:solidFill>
                  <a:schemeClr val="tx2">
                    <a:lumMod val="75000"/>
                  </a:schemeClr>
                </a:solidFill>
                <a:effectLst/>
                <a:latin typeface="Nunito" pitchFamily="2" charset="0"/>
              </a:rPr>
              <a:t>Outsourced test team members of other organization</a:t>
            </a:r>
          </a:p>
        </p:txBody>
      </p:sp>
      <p:sp>
        <p:nvSpPr>
          <p:cNvPr id="11" name="TextBox 10">
            <a:extLst>
              <a:ext uri="{FF2B5EF4-FFF2-40B4-BE49-F238E27FC236}">
                <a16:creationId xmlns:a16="http://schemas.microsoft.com/office/drawing/2014/main" id="{968714A1-98F2-FA05-E49C-B0B6A67E89B2}"/>
              </a:ext>
            </a:extLst>
          </p:cNvPr>
          <p:cNvSpPr txBox="1"/>
          <p:nvPr/>
        </p:nvSpPr>
        <p:spPr>
          <a:xfrm>
            <a:off x="95250" y="4102499"/>
            <a:ext cx="6096000" cy="369332"/>
          </a:xfrm>
          <a:prstGeom prst="rect">
            <a:avLst/>
          </a:prstGeom>
          <a:noFill/>
        </p:spPr>
        <p:txBody>
          <a:bodyPr wrap="square">
            <a:spAutoFit/>
          </a:bodyPr>
          <a:lstStyle/>
          <a:p>
            <a:pPr algn="l"/>
            <a:r>
              <a:rPr lang="en-IN" b="0" i="0" dirty="0">
                <a:effectLst/>
                <a:latin typeface="Heebo" pitchFamily="2" charset="-79"/>
                <a:cs typeface="Heebo" pitchFamily="2" charset="-79"/>
              </a:rPr>
              <a:t>Benefits:</a:t>
            </a:r>
          </a:p>
        </p:txBody>
      </p:sp>
      <p:sp>
        <p:nvSpPr>
          <p:cNvPr id="13" name="TextBox 12">
            <a:extLst>
              <a:ext uri="{FF2B5EF4-FFF2-40B4-BE49-F238E27FC236}">
                <a16:creationId xmlns:a16="http://schemas.microsoft.com/office/drawing/2014/main" id="{9203431F-977A-8093-E8E4-7C0B5C4AAAB0}"/>
              </a:ext>
            </a:extLst>
          </p:cNvPr>
          <p:cNvSpPr txBox="1"/>
          <p:nvPr/>
        </p:nvSpPr>
        <p:spPr>
          <a:xfrm>
            <a:off x="219075" y="4564164"/>
            <a:ext cx="6096000" cy="1477328"/>
          </a:xfrm>
          <a:prstGeom prst="rect">
            <a:avLst/>
          </a:prstGeom>
          <a:noFill/>
        </p:spPr>
        <p:txBody>
          <a:bodyPr wrap="square">
            <a:spAutoFit/>
          </a:bodyPr>
          <a:lstStyle/>
          <a:p>
            <a:pPr algn="just">
              <a:buFont typeface="Arial" panose="020B0604020202020204" pitchFamily="34" charset="0"/>
              <a:buChar char="•"/>
            </a:pPr>
            <a:r>
              <a:rPr lang="en-US" b="0" i="0" dirty="0">
                <a:solidFill>
                  <a:schemeClr val="tx2">
                    <a:lumMod val="75000"/>
                  </a:schemeClr>
                </a:solidFill>
                <a:effectLst/>
                <a:latin typeface="Nunito" pitchFamily="2" charset="0"/>
              </a:rPr>
              <a:t>The tester sees each defect in a neutral perspective</a:t>
            </a:r>
          </a:p>
          <a:p>
            <a:pPr algn="just">
              <a:buFont typeface="Arial" panose="020B0604020202020204" pitchFamily="34" charset="0"/>
              <a:buChar char="•"/>
            </a:pPr>
            <a:r>
              <a:rPr lang="en-US" b="0" i="0" dirty="0">
                <a:solidFill>
                  <a:schemeClr val="tx2">
                    <a:lumMod val="75000"/>
                  </a:schemeClr>
                </a:solidFill>
                <a:effectLst/>
                <a:latin typeface="Nunito" pitchFamily="2" charset="0"/>
              </a:rPr>
              <a:t>The tester is totally unbiased</a:t>
            </a:r>
          </a:p>
          <a:p>
            <a:pPr algn="just">
              <a:buFont typeface="Arial" panose="020B0604020202020204" pitchFamily="34" charset="0"/>
              <a:buChar char="•"/>
            </a:pPr>
            <a:r>
              <a:rPr lang="en-US" b="0" i="0" dirty="0">
                <a:solidFill>
                  <a:schemeClr val="tx2">
                    <a:lumMod val="75000"/>
                  </a:schemeClr>
                </a:solidFill>
                <a:effectLst/>
                <a:latin typeface="Nunito" pitchFamily="2" charset="0"/>
              </a:rPr>
              <a:t>The tester sees what has been built rather than what the developer thought</a:t>
            </a:r>
          </a:p>
          <a:p>
            <a:pPr algn="just">
              <a:buFont typeface="Arial" panose="020B0604020202020204" pitchFamily="34" charset="0"/>
              <a:buChar char="•"/>
            </a:pPr>
            <a:r>
              <a:rPr lang="en-US" b="0" i="0" dirty="0">
                <a:solidFill>
                  <a:schemeClr val="tx2">
                    <a:lumMod val="75000"/>
                  </a:schemeClr>
                </a:solidFill>
                <a:effectLst/>
                <a:latin typeface="Nunito" pitchFamily="2" charset="0"/>
              </a:rPr>
              <a:t>The tester makes no assumptions regarding quality</a:t>
            </a:r>
          </a:p>
        </p:txBody>
      </p:sp>
      <p:pic>
        <p:nvPicPr>
          <p:cNvPr id="10242" name="Picture 2" descr="Independent Software Testing Saves More than Time, Money and Resources -  Virtual Tech Gurus">
            <a:extLst>
              <a:ext uri="{FF2B5EF4-FFF2-40B4-BE49-F238E27FC236}">
                <a16:creationId xmlns:a16="http://schemas.microsoft.com/office/drawing/2014/main" id="{07F9490E-5C75-0855-B7BA-4B0FB1B8F1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0" y="2042579"/>
            <a:ext cx="5949174" cy="2167472"/>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Learning the Dynamics of Independent Software Testing Services | by Serena  Gray | Medium">
            <a:extLst>
              <a:ext uri="{FF2B5EF4-FFF2-40B4-BE49-F238E27FC236}">
                <a16:creationId xmlns:a16="http://schemas.microsoft.com/office/drawing/2014/main" id="{70B6D64F-D98A-5F3F-09F7-61EE0FE66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4287165"/>
            <a:ext cx="3871959" cy="2532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758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83DC5-B1A9-3272-2E40-426A878403E6}"/>
              </a:ext>
            </a:extLst>
          </p:cNvPr>
          <p:cNvSpPr>
            <a:spLocks noGrp="1"/>
          </p:cNvSpPr>
          <p:nvPr>
            <p:ph type="title"/>
          </p:nvPr>
        </p:nvSpPr>
        <p:spPr>
          <a:xfrm>
            <a:off x="838200" y="155575"/>
            <a:ext cx="10515600" cy="1325563"/>
          </a:xfrm>
        </p:spPr>
        <p:txBody>
          <a:bodyPr>
            <a:normAutofit fontScale="90000"/>
          </a:bodyPr>
          <a:lstStyle/>
          <a:p>
            <a:r>
              <a:rPr lang="en-US" dirty="0"/>
              <a:t>Activities In Fundamental Test Process</a:t>
            </a:r>
            <a:endParaRPr lang="en-IN" dirty="0"/>
          </a:p>
        </p:txBody>
      </p:sp>
      <p:sp>
        <p:nvSpPr>
          <p:cNvPr id="3" name="Content Placeholder 2">
            <a:extLst>
              <a:ext uri="{FF2B5EF4-FFF2-40B4-BE49-F238E27FC236}">
                <a16:creationId xmlns:a16="http://schemas.microsoft.com/office/drawing/2014/main" id="{27F1EDE4-676D-14FE-1E90-C679928DE3AB}"/>
              </a:ext>
            </a:extLst>
          </p:cNvPr>
          <p:cNvSpPr>
            <a:spLocks noGrp="1"/>
          </p:cNvSpPr>
          <p:nvPr>
            <p:ph idx="1"/>
          </p:nvPr>
        </p:nvSpPr>
        <p:spPr>
          <a:xfrm>
            <a:off x="205600" y="1235076"/>
            <a:ext cx="8890775" cy="1822450"/>
          </a:xfrm>
        </p:spPr>
        <p:txBody>
          <a:bodyPr>
            <a:normAutofit lnSpcReduction="10000"/>
          </a:bodyPr>
          <a:lstStyle/>
          <a:p>
            <a:pPr algn="l">
              <a:buFont typeface="+mj-lt"/>
              <a:buAutoNum type="arabicPeriod"/>
            </a:pPr>
            <a:r>
              <a:rPr lang="en-US" sz="1800" b="0" i="0" dirty="0">
                <a:solidFill>
                  <a:srgbClr val="BDC1C6"/>
                </a:solidFill>
                <a:effectLst/>
                <a:latin typeface="arial" panose="020B0604020202020204" pitchFamily="34" charset="0"/>
              </a:rPr>
              <a:t>Test Planning and Control.</a:t>
            </a:r>
          </a:p>
          <a:p>
            <a:pPr algn="l">
              <a:buFont typeface="+mj-lt"/>
              <a:buAutoNum type="arabicPeriod"/>
            </a:pPr>
            <a:r>
              <a:rPr lang="en-US" sz="1800" b="0" i="0" dirty="0">
                <a:solidFill>
                  <a:srgbClr val="BDC1C6"/>
                </a:solidFill>
                <a:effectLst/>
                <a:latin typeface="arial" panose="020B0604020202020204" pitchFamily="34" charset="0"/>
              </a:rPr>
              <a:t>Test Analysis and Design.</a:t>
            </a:r>
          </a:p>
          <a:p>
            <a:pPr algn="l">
              <a:buFont typeface="+mj-lt"/>
              <a:buAutoNum type="arabicPeriod"/>
            </a:pPr>
            <a:r>
              <a:rPr lang="en-US" sz="1800" b="0" i="0" dirty="0">
                <a:solidFill>
                  <a:srgbClr val="BDC1C6"/>
                </a:solidFill>
                <a:effectLst/>
                <a:latin typeface="arial" panose="020B0604020202020204" pitchFamily="34" charset="0"/>
              </a:rPr>
              <a:t>Test Implementation and Execution.</a:t>
            </a:r>
          </a:p>
          <a:p>
            <a:pPr algn="l">
              <a:buFont typeface="+mj-lt"/>
              <a:buAutoNum type="arabicPeriod"/>
            </a:pPr>
            <a:r>
              <a:rPr lang="en-US" sz="1800" b="0" i="0" dirty="0">
                <a:solidFill>
                  <a:srgbClr val="BDC1C6"/>
                </a:solidFill>
                <a:effectLst/>
                <a:latin typeface="arial" panose="020B0604020202020204" pitchFamily="34" charset="0"/>
              </a:rPr>
              <a:t>Evaluating Exit Criteria and Reporting.</a:t>
            </a:r>
          </a:p>
          <a:p>
            <a:pPr algn="l">
              <a:buFont typeface="+mj-lt"/>
              <a:buAutoNum type="arabicPeriod"/>
            </a:pPr>
            <a:r>
              <a:rPr lang="en-US" sz="1800" b="0" i="0" dirty="0">
                <a:solidFill>
                  <a:srgbClr val="BDC1C6"/>
                </a:solidFill>
                <a:effectLst/>
                <a:latin typeface="arial" panose="020B0604020202020204" pitchFamily="34" charset="0"/>
              </a:rPr>
              <a:t>Test Closure.</a:t>
            </a:r>
          </a:p>
          <a:p>
            <a:pPr marL="0" indent="0">
              <a:buNone/>
            </a:pPr>
            <a:endParaRPr lang="en-IN" dirty="0"/>
          </a:p>
        </p:txBody>
      </p:sp>
      <p:pic>
        <p:nvPicPr>
          <p:cNvPr id="11266" name="Picture 2" descr="Fundamental Test Process">
            <a:extLst>
              <a:ext uri="{FF2B5EF4-FFF2-40B4-BE49-F238E27FC236}">
                <a16:creationId xmlns:a16="http://schemas.microsoft.com/office/drawing/2014/main" id="{9E273902-A422-AAC5-3BD4-5DD1024FAF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9120" y="1099840"/>
            <a:ext cx="5057280" cy="300479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9FE2240-7767-EE89-617D-C74802D06228}"/>
              </a:ext>
            </a:extLst>
          </p:cNvPr>
          <p:cNvSpPr txBox="1"/>
          <p:nvPr/>
        </p:nvSpPr>
        <p:spPr>
          <a:xfrm>
            <a:off x="205600" y="3154662"/>
            <a:ext cx="6096000" cy="369332"/>
          </a:xfrm>
          <a:prstGeom prst="rect">
            <a:avLst/>
          </a:prstGeom>
          <a:noFill/>
        </p:spPr>
        <p:txBody>
          <a:bodyPr wrap="square">
            <a:spAutoFit/>
          </a:bodyPr>
          <a:lstStyle/>
          <a:p>
            <a:pPr algn="l" fontAlgn="base"/>
            <a:r>
              <a:rPr lang="en-IN" b="1" i="0" u="sng" dirty="0">
                <a:solidFill>
                  <a:schemeClr val="accent5"/>
                </a:solidFill>
                <a:effectLst/>
                <a:latin typeface="Work Sans" pitchFamily="2" charset="0"/>
              </a:rPr>
              <a:t>Planning :</a:t>
            </a:r>
            <a:endParaRPr lang="en-IN" b="0" i="0" dirty="0">
              <a:solidFill>
                <a:schemeClr val="accent5"/>
              </a:solidFill>
              <a:effectLst/>
              <a:latin typeface="Work Sans" pitchFamily="2" charset="0"/>
            </a:endParaRPr>
          </a:p>
        </p:txBody>
      </p:sp>
      <p:sp>
        <p:nvSpPr>
          <p:cNvPr id="8" name="TextBox 7">
            <a:extLst>
              <a:ext uri="{FF2B5EF4-FFF2-40B4-BE49-F238E27FC236}">
                <a16:creationId xmlns:a16="http://schemas.microsoft.com/office/drawing/2014/main" id="{1FD32C45-2D01-200D-B283-FDC1D29582FE}"/>
              </a:ext>
            </a:extLst>
          </p:cNvPr>
          <p:cNvSpPr txBox="1"/>
          <p:nvPr/>
        </p:nvSpPr>
        <p:spPr>
          <a:xfrm>
            <a:off x="205600" y="3598243"/>
            <a:ext cx="6633350" cy="1469057"/>
          </a:xfrm>
          <a:prstGeom prst="rect">
            <a:avLst/>
          </a:prstGeom>
          <a:noFill/>
        </p:spPr>
        <p:txBody>
          <a:bodyPr wrap="square">
            <a:spAutoFit/>
          </a:bodyPr>
          <a:lstStyle/>
          <a:p>
            <a:pPr algn="l" fontAlgn="base">
              <a:buFont typeface="Arial" panose="020B0604020202020204" pitchFamily="34" charset="0"/>
              <a:buChar char="•"/>
            </a:pPr>
            <a:r>
              <a:rPr lang="en-US" b="0" i="0" dirty="0">
                <a:solidFill>
                  <a:schemeClr val="tx2">
                    <a:lumMod val="75000"/>
                  </a:schemeClr>
                </a:solidFill>
                <a:effectLst/>
                <a:latin typeface="Work Sans" pitchFamily="2" charset="0"/>
              </a:rPr>
              <a:t>Defining testing objectives</a:t>
            </a:r>
          </a:p>
          <a:p>
            <a:pPr algn="l" fontAlgn="base">
              <a:buFont typeface="Arial" panose="020B0604020202020204" pitchFamily="34" charset="0"/>
              <a:buChar char="•"/>
            </a:pPr>
            <a:r>
              <a:rPr lang="en-US" b="0" i="0" dirty="0">
                <a:solidFill>
                  <a:schemeClr val="tx2">
                    <a:lumMod val="75000"/>
                  </a:schemeClr>
                </a:solidFill>
                <a:effectLst/>
                <a:latin typeface="Work Sans" pitchFamily="2" charset="0"/>
              </a:rPr>
              <a:t>Test activities specified to meet the objectives and goals</a:t>
            </a:r>
          </a:p>
          <a:p>
            <a:pPr algn="l" fontAlgn="base">
              <a:buFont typeface="Arial" panose="020B0604020202020204" pitchFamily="34" charset="0"/>
              <a:buChar char="•"/>
            </a:pPr>
            <a:r>
              <a:rPr lang="en-US" b="0" i="0" dirty="0">
                <a:solidFill>
                  <a:schemeClr val="tx2">
                    <a:lumMod val="75000"/>
                  </a:schemeClr>
                </a:solidFill>
                <a:effectLst/>
                <a:latin typeface="Work Sans" pitchFamily="2" charset="0"/>
              </a:rPr>
              <a:t>Planning determines scope, risks, test approach, </a:t>
            </a:r>
            <a:r>
              <a:rPr lang="en-US" b="0" i="0" u="none" strike="noStrike" dirty="0">
                <a:solidFill>
                  <a:schemeClr val="tx2">
                    <a:lumMod val="75000"/>
                  </a:schemeClr>
                </a:solidFill>
                <a:effectLst/>
                <a:latin typeface="Work Sans" pitchFamily="2" charset="0"/>
                <a:hlinkClick r:id="rId3">
                  <a:extLst>
                    <a:ext uri="{A12FA001-AC4F-418D-AE19-62706E023703}">
                      <ahyp:hlinkClr xmlns:ahyp="http://schemas.microsoft.com/office/drawing/2018/hyperlinkcolor" val="tx"/>
                    </a:ext>
                  </a:extLst>
                </a:hlinkClick>
              </a:rPr>
              <a:t>test strategy.</a:t>
            </a:r>
            <a:endParaRPr lang="en-US" b="0" i="0" dirty="0">
              <a:solidFill>
                <a:schemeClr val="tx2">
                  <a:lumMod val="75000"/>
                </a:schemeClr>
              </a:solidFill>
              <a:effectLst/>
              <a:latin typeface="Work Sans" pitchFamily="2" charset="0"/>
            </a:endParaRPr>
          </a:p>
        </p:txBody>
      </p:sp>
      <p:sp>
        <p:nvSpPr>
          <p:cNvPr id="10" name="TextBox 9">
            <a:extLst>
              <a:ext uri="{FF2B5EF4-FFF2-40B4-BE49-F238E27FC236}">
                <a16:creationId xmlns:a16="http://schemas.microsoft.com/office/drawing/2014/main" id="{A19D96DB-B00C-ECB0-9C91-4A95E7FB0A3B}"/>
              </a:ext>
            </a:extLst>
          </p:cNvPr>
          <p:cNvSpPr txBox="1"/>
          <p:nvPr/>
        </p:nvSpPr>
        <p:spPr>
          <a:xfrm>
            <a:off x="205600" y="4988689"/>
            <a:ext cx="11780800" cy="1754326"/>
          </a:xfrm>
          <a:prstGeom prst="rect">
            <a:avLst/>
          </a:prstGeom>
          <a:noFill/>
        </p:spPr>
        <p:txBody>
          <a:bodyPr wrap="square">
            <a:spAutoFit/>
          </a:bodyPr>
          <a:lstStyle/>
          <a:p>
            <a:pPr algn="l" fontAlgn="base"/>
            <a:r>
              <a:rPr lang="en-US" b="1" i="0" u="sng" dirty="0">
                <a:solidFill>
                  <a:srgbClr val="000000"/>
                </a:solidFill>
                <a:effectLst/>
                <a:highlight>
                  <a:srgbClr val="FFFF00"/>
                </a:highlight>
                <a:latin typeface="Work Sans" pitchFamily="2" charset="0"/>
              </a:rPr>
              <a:t>Control</a:t>
            </a:r>
            <a:r>
              <a:rPr lang="en-US" b="0" i="0" u="sng" dirty="0">
                <a:solidFill>
                  <a:srgbClr val="000000"/>
                </a:solidFill>
                <a:effectLst/>
                <a:highlight>
                  <a:srgbClr val="FFFF00"/>
                </a:highlight>
                <a:latin typeface="Work Sans" pitchFamily="2" charset="0"/>
              </a:rPr>
              <a:t> :</a:t>
            </a:r>
            <a:endParaRPr lang="en-US" b="0" i="0" dirty="0">
              <a:solidFill>
                <a:srgbClr val="000000"/>
              </a:solidFill>
              <a:effectLst/>
              <a:highlight>
                <a:srgbClr val="FFFF00"/>
              </a:highlight>
              <a:latin typeface="Work Sans" pitchFamily="2" charset="0"/>
            </a:endParaRPr>
          </a:p>
          <a:p>
            <a:pPr marL="1143000" lvl="2" indent="-228600" algn="l" fontAlgn="base">
              <a:buFont typeface="Arial" panose="020B0604020202020204" pitchFamily="34" charset="0"/>
              <a:buChar char="•"/>
            </a:pPr>
            <a:r>
              <a:rPr lang="en-US" b="0" i="0" dirty="0">
                <a:solidFill>
                  <a:schemeClr val="tx2">
                    <a:lumMod val="75000"/>
                  </a:schemeClr>
                </a:solidFill>
                <a:effectLst/>
                <a:latin typeface="Work Sans" pitchFamily="2" charset="0"/>
              </a:rPr>
              <a:t>Continuous ongoing activity to compare actual progress with plan </a:t>
            </a:r>
          </a:p>
          <a:p>
            <a:pPr marL="1143000" lvl="2" indent="-228600" algn="l" fontAlgn="base">
              <a:buFont typeface="Arial" panose="020B0604020202020204" pitchFamily="34" charset="0"/>
              <a:buChar char="•"/>
            </a:pPr>
            <a:r>
              <a:rPr lang="en-US" b="0" i="0" dirty="0">
                <a:solidFill>
                  <a:schemeClr val="tx2">
                    <a:lumMod val="75000"/>
                  </a:schemeClr>
                </a:solidFill>
                <a:effectLst/>
                <a:latin typeface="Work Sans" pitchFamily="2" charset="0"/>
              </a:rPr>
              <a:t>Measure , </a:t>
            </a:r>
            <a:r>
              <a:rPr lang="en-US" b="0" i="0" dirty="0" err="1">
                <a:solidFill>
                  <a:schemeClr val="tx2">
                    <a:lumMod val="75000"/>
                  </a:schemeClr>
                </a:solidFill>
                <a:effectLst/>
                <a:latin typeface="Work Sans" pitchFamily="2" charset="0"/>
              </a:rPr>
              <a:t>analyse</a:t>
            </a:r>
            <a:r>
              <a:rPr lang="en-US" b="0" i="0" dirty="0">
                <a:solidFill>
                  <a:schemeClr val="tx2">
                    <a:lumMod val="75000"/>
                  </a:schemeClr>
                </a:solidFill>
                <a:effectLst/>
                <a:latin typeface="Work Sans" pitchFamily="2" charset="0"/>
              </a:rPr>
              <a:t> and report the status, including deviations from plan  </a:t>
            </a:r>
          </a:p>
          <a:p>
            <a:pPr marL="1143000" lvl="2" indent="-228600" algn="l" fontAlgn="base">
              <a:buFont typeface="Arial" panose="020B0604020202020204" pitchFamily="34" charset="0"/>
              <a:buChar char="•"/>
            </a:pPr>
            <a:r>
              <a:rPr lang="en-US" b="0" i="0" dirty="0">
                <a:solidFill>
                  <a:schemeClr val="tx2">
                    <a:lumMod val="75000"/>
                  </a:schemeClr>
                </a:solidFill>
                <a:effectLst/>
                <a:latin typeface="Work Sans" pitchFamily="2" charset="0"/>
              </a:rPr>
              <a:t>Initiate necessary actions to meet objectives  </a:t>
            </a:r>
          </a:p>
          <a:p>
            <a:pPr marL="1143000" lvl="2" indent="-228600" algn="l" fontAlgn="base">
              <a:buFont typeface="Arial" panose="020B0604020202020204" pitchFamily="34" charset="0"/>
              <a:buChar char="•"/>
            </a:pPr>
            <a:r>
              <a:rPr lang="en-US" b="0" i="0" dirty="0">
                <a:solidFill>
                  <a:schemeClr val="tx2">
                    <a:lumMod val="75000"/>
                  </a:schemeClr>
                </a:solidFill>
                <a:effectLst/>
                <a:latin typeface="Work Sans" pitchFamily="2" charset="0"/>
              </a:rPr>
              <a:t>You can’t control testing without </a:t>
            </a:r>
            <a:r>
              <a:rPr lang="en-US" b="0" i="0" dirty="0" err="1">
                <a:solidFill>
                  <a:schemeClr val="tx2">
                    <a:lumMod val="75000"/>
                  </a:schemeClr>
                </a:solidFill>
                <a:effectLst/>
                <a:latin typeface="Work Sans" pitchFamily="2" charset="0"/>
              </a:rPr>
              <a:t>monitoring.Planning</a:t>
            </a:r>
            <a:r>
              <a:rPr lang="en-US" b="0" i="0" dirty="0">
                <a:solidFill>
                  <a:schemeClr val="tx2">
                    <a:lumMod val="75000"/>
                  </a:schemeClr>
                </a:solidFill>
                <a:effectLst/>
                <a:latin typeface="Work Sans" pitchFamily="2" charset="0"/>
              </a:rPr>
              <a:t> takes into account feedback from monitoring and control</a:t>
            </a:r>
          </a:p>
        </p:txBody>
      </p:sp>
    </p:spTree>
    <p:extLst>
      <p:ext uri="{BB962C8B-B14F-4D97-AF65-F5344CB8AC3E}">
        <p14:creationId xmlns:p14="http://schemas.microsoft.com/office/powerpoint/2010/main" val="1415325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437C27-7BD8-5D45-F180-1F803CB13885}"/>
              </a:ext>
            </a:extLst>
          </p:cNvPr>
          <p:cNvSpPr txBox="1"/>
          <p:nvPr/>
        </p:nvSpPr>
        <p:spPr>
          <a:xfrm>
            <a:off x="76200" y="101084"/>
            <a:ext cx="6096000" cy="369332"/>
          </a:xfrm>
          <a:prstGeom prst="rect">
            <a:avLst/>
          </a:prstGeom>
          <a:noFill/>
        </p:spPr>
        <p:txBody>
          <a:bodyPr wrap="square">
            <a:spAutoFit/>
          </a:bodyPr>
          <a:lstStyle/>
          <a:p>
            <a:pPr algn="l" fontAlgn="base"/>
            <a:r>
              <a:rPr lang="en-IN" b="1" i="0" u="sng" dirty="0">
                <a:solidFill>
                  <a:schemeClr val="accent5"/>
                </a:solidFill>
                <a:effectLst/>
                <a:latin typeface="Work Sans" pitchFamily="2" charset="0"/>
              </a:rPr>
              <a:t>Analysis and Design:</a:t>
            </a:r>
            <a:endParaRPr lang="en-IN" b="0" i="0" dirty="0">
              <a:solidFill>
                <a:schemeClr val="accent5"/>
              </a:solidFill>
              <a:effectLst/>
              <a:latin typeface="Work Sans" pitchFamily="2" charset="0"/>
            </a:endParaRPr>
          </a:p>
        </p:txBody>
      </p:sp>
      <p:sp>
        <p:nvSpPr>
          <p:cNvPr id="7" name="TextBox 6">
            <a:extLst>
              <a:ext uri="{FF2B5EF4-FFF2-40B4-BE49-F238E27FC236}">
                <a16:creationId xmlns:a16="http://schemas.microsoft.com/office/drawing/2014/main" id="{D2338DA8-5AC5-4D8A-AF07-08951EBA3A89}"/>
              </a:ext>
            </a:extLst>
          </p:cNvPr>
          <p:cNvSpPr txBox="1"/>
          <p:nvPr/>
        </p:nvSpPr>
        <p:spPr>
          <a:xfrm>
            <a:off x="76199" y="470417"/>
            <a:ext cx="8696325" cy="2862322"/>
          </a:xfrm>
          <a:prstGeom prst="rect">
            <a:avLst/>
          </a:prstGeom>
          <a:noFill/>
        </p:spPr>
        <p:txBody>
          <a:bodyPr wrap="square">
            <a:spAutoFit/>
          </a:bodyPr>
          <a:lstStyle/>
          <a:p>
            <a:pPr algn="l" fontAlgn="base">
              <a:buFont typeface="Arial" panose="020B0604020202020204" pitchFamily="34" charset="0"/>
              <a:buChar char="•"/>
            </a:pPr>
            <a:r>
              <a:rPr lang="en-US" b="0" i="0" dirty="0">
                <a:solidFill>
                  <a:schemeClr val="tx2">
                    <a:lumMod val="75000"/>
                  </a:schemeClr>
                </a:solidFill>
                <a:effectLst/>
                <a:latin typeface="Work Sans" pitchFamily="2" charset="0"/>
              </a:rPr>
              <a:t>Review the test basis and understand the software specifications  (such as requirements, architecture, design and interface)  </a:t>
            </a:r>
          </a:p>
          <a:p>
            <a:pPr algn="l" fontAlgn="base">
              <a:buFont typeface="Arial" panose="020B0604020202020204" pitchFamily="34" charset="0"/>
              <a:buChar char="•"/>
            </a:pPr>
            <a:r>
              <a:rPr lang="en-US" b="0" i="0" dirty="0">
                <a:solidFill>
                  <a:schemeClr val="tx2">
                    <a:lumMod val="75000"/>
                  </a:schemeClr>
                </a:solidFill>
                <a:effectLst/>
                <a:latin typeface="Work Sans" pitchFamily="2" charset="0"/>
              </a:rPr>
              <a:t>Evaluate test-ability of requirements to specify expected results and make sure requirements can be verified.</a:t>
            </a:r>
          </a:p>
          <a:p>
            <a:pPr algn="l" fontAlgn="base">
              <a:buFont typeface="Arial" panose="020B0604020202020204" pitchFamily="34" charset="0"/>
              <a:buChar char="•"/>
            </a:pPr>
            <a:r>
              <a:rPr lang="en-US" b="0" i="0" dirty="0">
                <a:solidFill>
                  <a:schemeClr val="tx2">
                    <a:lumMod val="75000"/>
                  </a:schemeClr>
                </a:solidFill>
                <a:effectLst/>
                <a:latin typeface="Work Sans" pitchFamily="2" charset="0"/>
              </a:rPr>
              <a:t>Identify and prioritize Test conditions </a:t>
            </a:r>
          </a:p>
          <a:p>
            <a:pPr algn="l" fontAlgn="base">
              <a:buFont typeface="Arial" panose="020B0604020202020204" pitchFamily="34" charset="0"/>
              <a:buChar char="•"/>
            </a:pPr>
            <a:r>
              <a:rPr lang="en-US" b="0" i="0" dirty="0">
                <a:solidFill>
                  <a:schemeClr val="tx2">
                    <a:lumMod val="75000"/>
                  </a:schemeClr>
                </a:solidFill>
                <a:effectLst/>
                <a:latin typeface="Work Sans" pitchFamily="2" charset="0"/>
              </a:rPr>
              <a:t>Design high level test cases and prioritize  </a:t>
            </a:r>
          </a:p>
          <a:p>
            <a:pPr algn="l" fontAlgn="base">
              <a:buFont typeface="Arial" panose="020B0604020202020204" pitchFamily="34" charset="0"/>
              <a:buChar char="•"/>
            </a:pPr>
            <a:r>
              <a:rPr lang="en-US" b="0" i="0" dirty="0">
                <a:solidFill>
                  <a:schemeClr val="tx2">
                    <a:lumMod val="75000"/>
                  </a:schemeClr>
                </a:solidFill>
                <a:effectLst/>
                <a:latin typeface="Work Sans" pitchFamily="2" charset="0"/>
              </a:rPr>
              <a:t>Identify test data  </a:t>
            </a:r>
          </a:p>
          <a:p>
            <a:pPr algn="l" fontAlgn="base">
              <a:buFont typeface="Arial" panose="020B0604020202020204" pitchFamily="34" charset="0"/>
              <a:buChar char="•"/>
            </a:pPr>
            <a:r>
              <a:rPr lang="en-US" b="0" i="0" dirty="0">
                <a:solidFill>
                  <a:schemeClr val="tx2">
                    <a:lumMod val="75000"/>
                  </a:schemeClr>
                </a:solidFill>
                <a:effectLst/>
                <a:latin typeface="Work Sans" pitchFamily="2" charset="0"/>
              </a:rPr>
              <a:t>Design test environment and identify any tool or infrastructure required for testing the software.</a:t>
            </a:r>
          </a:p>
          <a:p>
            <a:pPr algn="l" fontAlgn="base">
              <a:buFont typeface="Arial" panose="020B0604020202020204" pitchFamily="34" charset="0"/>
              <a:buChar char="•"/>
            </a:pPr>
            <a:r>
              <a:rPr lang="en-US" b="0" i="0" dirty="0">
                <a:solidFill>
                  <a:schemeClr val="tx2">
                    <a:lumMod val="75000"/>
                  </a:schemeClr>
                </a:solidFill>
                <a:effectLst/>
                <a:latin typeface="Work Sans" pitchFamily="2" charset="0"/>
              </a:rPr>
              <a:t>Create bi-directional traceability between test basis and test cases </a:t>
            </a:r>
          </a:p>
        </p:txBody>
      </p:sp>
      <p:sp>
        <p:nvSpPr>
          <p:cNvPr id="9" name="TextBox 8">
            <a:extLst>
              <a:ext uri="{FF2B5EF4-FFF2-40B4-BE49-F238E27FC236}">
                <a16:creationId xmlns:a16="http://schemas.microsoft.com/office/drawing/2014/main" id="{24389524-DAFE-5FC4-1CBC-D23C27E2ACFE}"/>
              </a:ext>
            </a:extLst>
          </p:cNvPr>
          <p:cNvSpPr txBox="1"/>
          <p:nvPr/>
        </p:nvSpPr>
        <p:spPr>
          <a:xfrm>
            <a:off x="76198" y="3244334"/>
            <a:ext cx="6096000" cy="369332"/>
          </a:xfrm>
          <a:prstGeom prst="rect">
            <a:avLst/>
          </a:prstGeom>
          <a:noFill/>
        </p:spPr>
        <p:txBody>
          <a:bodyPr wrap="square">
            <a:spAutoFit/>
          </a:bodyPr>
          <a:lstStyle/>
          <a:p>
            <a:pPr algn="l" fontAlgn="base"/>
            <a:r>
              <a:rPr lang="en-IN" b="1" i="0" u="sng" dirty="0">
                <a:solidFill>
                  <a:schemeClr val="accent5"/>
                </a:solidFill>
                <a:effectLst/>
                <a:latin typeface="Work Sans" pitchFamily="2" charset="0"/>
              </a:rPr>
              <a:t>Test Implementation and Execution:</a:t>
            </a:r>
            <a:endParaRPr lang="en-IN" b="0" i="0" dirty="0">
              <a:solidFill>
                <a:schemeClr val="accent5"/>
              </a:solidFill>
              <a:effectLst/>
              <a:latin typeface="Work Sans" pitchFamily="2" charset="0"/>
            </a:endParaRPr>
          </a:p>
        </p:txBody>
      </p:sp>
      <p:sp>
        <p:nvSpPr>
          <p:cNvPr id="11" name="TextBox 10">
            <a:extLst>
              <a:ext uri="{FF2B5EF4-FFF2-40B4-BE49-F238E27FC236}">
                <a16:creationId xmlns:a16="http://schemas.microsoft.com/office/drawing/2014/main" id="{707ECC08-4E30-66CE-5717-86DE20C3BE2B}"/>
              </a:ext>
            </a:extLst>
          </p:cNvPr>
          <p:cNvSpPr txBox="1"/>
          <p:nvPr/>
        </p:nvSpPr>
        <p:spPr>
          <a:xfrm>
            <a:off x="152399" y="3782437"/>
            <a:ext cx="8543925" cy="2862322"/>
          </a:xfrm>
          <a:prstGeom prst="rect">
            <a:avLst/>
          </a:prstGeom>
          <a:noFill/>
        </p:spPr>
        <p:txBody>
          <a:bodyPr wrap="square">
            <a:spAutoFit/>
          </a:bodyPr>
          <a:lstStyle/>
          <a:p>
            <a:pPr algn="l" fontAlgn="base">
              <a:buFont typeface="Arial" panose="020B0604020202020204" pitchFamily="34" charset="0"/>
              <a:buChar char="•"/>
            </a:pPr>
            <a:r>
              <a:rPr lang="en-US" b="0" i="0" dirty="0">
                <a:solidFill>
                  <a:schemeClr val="tx2">
                    <a:lumMod val="75000"/>
                  </a:schemeClr>
                </a:solidFill>
                <a:effectLst/>
                <a:latin typeface="Work Sans" pitchFamily="2" charset="0"/>
              </a:rPr>
              <a:t>Develop and prioritize tests cases</a:t>
            </a:r>
          </a:p>
          <a:p>
            <a:pPr algn="l" fontAlgn="base">
              <a:buFont typeface="Arial" panose="020B0604020202020204" pitchFamily="34" charset="0"/>
              <a:buChar char="•"/>
            </a:pPr>
            <a:r>
              <a:rPr lang="en-US" b="0" i="0" dirty="0">
                <a:solidFill>
                  <a:schemeClr val="tx2">
                    <a:lumMod val="75000"/>
                  </a:schemeClr>
                </a:solidFill>
                <a:effectLst/>
                <a:latin typeface="Work Sans" pitchFamily="2" charset="0"/>
              </a:rPr>
              <a:t>Develop test procedures , test suites( logical collection of test cases)</a:t>
            </a:r>
          </a:p>
          <a:p>
            <a:pPr algn="l" fontAlgn="base">
              <a:buFont typeface="Arial" panose="020B0604020202020204" pitchFamily="34" charset="0"/>
              <a:buChar char="•"/>
            </a:pPr>
            <a:r>
              <a:rPr lang="en-US" b="0" i="0" dirty="0">
                <a:solidFill>
                  <a:schemeClr val="tx2">
                    <a:lumMod val="75000"/>
                  </a:schemeClr>
                </a:solidFill>
                <a:effectLst/>
                <a:latin typeface="Work Sans" pitchFamily="2" charset="0"/>
              </a:rPr>
              <a:t>Create test data</a:t>
            </a:r>
          </a:p>
          <a:p>
            <a:pPr algn="l" fontAlgn="base">
              <a:buFont typeface="Arial" panose="020B0604020202020204" pitchFamily="34" charset="0"/>
              <a:buChar char="•"/>
            </a:pPr>
            <a:r>
              <a:rPr lang="en-US" b="0" i="0" dirty="0">
                <a:solidFill>
                  <a:schemeClr val="tx2">
                    <a:lumMod val="75000"/>
                  </a:schemeClr>
                </a:solidFill>
                <a:effectLst/>
                <a:latin typeface="Work Sans" pitchFamily="2" charset="0"/>
              </a:rPr>
              <a:t>Set up test environment and verify that it is ready for test execution </a:t>
            </a:r>
          </a:p>
          <a:p>
            <a:pPr algn="l" fontAlgn="base">
              <a:buFont typeface="Arial" panose="020B0604020202020204" pitchFamily="34" charset="0"/>
              <a:buChar char="•"/>
            </a:pPr>
            <a:r>
              <a:rPr lang="en-US" b="0" i="0" dirty="0">
                <a:solidFill>
                  <a:schemeClr val="tx2">
                    <a:lumMod val="75000"/>
                  </a:schemeClr>
                </a:solidFill>
                <a:effectLst/>
                <a:latin typeface="Work Sans" pitchFamily="2" charset="0"/>
              </a:rPr>
              <a:t>Verify and update traceability  </a:t>
            </a:r>
          </a:p>
          <a:p>
            <a:pPr algn="l" fontAlgn="base">
              <a:buFont typeface="Arial" panose="020B0604020202020204" pitchFamily="34" charset="0"/>
              <a:buChar char="•"/>
            </a:pPr>
            <a:r>
              <a:rPr lang="en-US" b="0" i="0" dirty="0">
                <a:solidFill>
                  <a:schemeClr val="tx2">
                    <a:lumMod val="75000"/>
                  </a:schemeClr>
                </a:solidFill>
                <a:effectLst/>
                <a:latin typeface="Work Sans" pitchFamily="2" charset="0"/>
              </a:rPr>
              <a:t>Execute test procedures</a:t>
            </a:r>
          </a:p>
          <a:p>
            <a:pPr algn="l" fontAlgn="base">
              <a:buFont typeface="Arial" panose="020B0604020202020204" pitchFamily="34" charset="0"/>
              <a:buChar char="•"/>
            </a:pPr>
            <a:r>
              <a:rPr lang="en-US" b="0" i="0" dirty="0">
                <a:solidFill>
                  <a:schemeClr val="tx2">
                    <a:lumMod val="75000"/>
                  </a:schemeClr>
                </a:solidFill>
                <a:effectLst/>
                <a:latin typeface="Work Sans" pitchFamily="2" charset="0"/>
              </a:rPr>
              <a:t>Log the outcome of each execution and compare actual with expected results  </a:t>
            </a:r>
          </a:p>
          <a:p>
            <a:pPr algn="l" fontAlgn="base">
              <a:buFont typeface="Arial" panose="020B0604020202020204" pitchFamily="34" charset="0"/>
              <a:buChar char="•"/>
            </a:pPr>
            <a:r>
              <a:rPr lang="en-US" b="0" i="0" dirty="0">
                <a:solidFill>
                  <a:schemeClr val="tx2">
                    <a:lumMod val="75000"/>
                  </a:schemeClr>
                </a:solidFill>
                <a:effectLst/>
                <a:latin typeface="Work Sans" pitchFamily="2" charset="0"/>
              </a:rPr>
              <a:t>Report discrepancies  and provide additional information to establish if likely cause is defect in code, test data, test document</a:t>
            </a:r>
          </a:p>
        </p:txBody>
      </p:sp>
      <p:pic>
        <p:nvPicPr>
          <p:cNvPr id="13314" name="Picture 2" descr="Testing for Developers- Fundamental Test Process">
            <a:extLst>
              <a:ext uri="{FF2B5EF4-FFF2-40B4-BE49-F238E27FC236}">
                <a16:creationId xmlns:a16="http://schemas.microsoft.com/office/drawing/2014/main" id="{83C6B5D3-5733-569F-388C-1D97CD8EEA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2960" y="213242"/>
            <a:ext cx="3672839" cy="2397878"/>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7 Reasons Why Software Testing is Important">
            <a:extLst>
              <a:ext uri="{FF2B5EF4-FFF2-40B4-BE49-F238E27FC236}">
                <a16:creationId xmlns:a16="http://schemas.microsoft.com/office/drawing/2014/main" id="{E8187ADE-8137-C6E8-AEE9-24A5EA0D0B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8765345" y="3294304"/>
            <a:ext cx="3930650" cy="2770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0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143FDF-98BF-2219-855B-AA9E5553CD15}"/>
              </a:ext>
            </a:extLst>
          </p:cNvPr>
          <p:cNvSpPr txBox="1"/>
          <p:nvPr/>
        </p:nvSpPr>
        <p:spPr>
          <a:xfrm>
            <a:off x="0" y="72509"/>
            <a:ext cx="6096000" cy="369332"/>
          </a:xfrm>
          <a:prstGeom prst="rect">
            <a:avLst/>
          </a:prstGeom>
          <a:noFill/>
        </p:spPr>
        <p:txBody>
          <a:bodyPr wrap="square">
            <a:spAutoFit/>
          </a:bodyPr>
          <a:lstStyle/>
          <a:p>
            <a:pPr algn="l" fontAlgn="base"/>
            <a:r>
              <a:rPr lang="en-US" b="1" i="0" u="sng" dirty="0">
                <a:solidFill>
                  <a:schemeClr val="accent5"/>
                </a:solidFill>
                <a:effectLst/>
                <a:latin typeface="Work Sans" pitchFamily="2" charset="0"/>
              </a:rPr>
              <a:t>Evaluating test exit criteria and Reporting:</a:t>
            </a:r>
            <a:endParaRPr lang="en-US" b="0" i="0" dirty="0">
              <a:solidFill>
                <a:schemeClr val="accent5"/>
              </a:solidFill>
              <a:effectLst/>
              <a:latin typeface="Work Sans" pitchFamily="2" charset="0"/>
            </a:endParaRPr>
          </a:p>
        </p:txBody>
      </p:sp>
      <p:sp>
        <p:nvSpPr>
          <p:cNvPr id="7" name="TextBox 6">
            <a:extLst>
              <a:ext uri="{FF2B5EF4-FFF2-40B4-BE49-F238E27FC236}">
                <a16:creationId xmlns:a16="http://schemas.microsoft.com/office/drawing/2014/main" id="{423665F7-4246-91B5-C1EF-5237911D2401}"/>
              </a:ext>
            </a:extLst>
          </p:cNvPr>
          <p:cNvSpPr txBox="1"/>
          <p:nvPr/>
        </p:nvSpPr>
        <p:spPr>
          <a:xfrm>
            <a:off x="107156" y="441840"/>
            <a:ext cx="9093994" cy="1477328"/>
          </a:xfrm>
          <a:prstGeom prst="rect">
            <a:avLst/>
          </a:prstGeom>
          <a:noFill/>
        </p:spPr>
        <p:txBody>
          <a:bodyPr wrap="square">
            <a:spAutoFit/>
          </a:bodyPr>
          <a:lstStyle/>
          <a:p>
            <a:pPr algn="l" fontAlgn="base">
              <a:buFont typeface="Arial" panose="020B0604020202020204" pitchFamily="34" charset="0"/>
              <a:buChar char="•"/>
            </a:pPr>
            <a:r>
              <a:rPr lang="en-US" b="0" i="0" dirty="0">
                <a:solidFill>
                  <a:schemeClr val="tx2">
                    <a:lumMod val="75000"/>
                  </a:schemeClr>
                </a:solidFill>
                <a:effectLst/>
                <a:latin typeface="Work Sans" pitchFamily="2" charset="0"/>
              </a:rPr>
              <a:t>Check test logs against exit criteria in test planning and identify what is remaining to test or fix</a:t>
            </a:r>
          </a:p>
          <a:p>
            <a:pPr algn="l" fontAlgn="base">
              <a:buFont typeface="Arial" panose="020B0604020202020204" pitchFamily="34" charset="0"/>
              <a:buChar char="•"/>
            </a:pPr>
            <a:r>
              <a:rPr lang="en-US" b="0" i="0" dirty="0">
                <a:solidFill>
                  <a:schemeClr val="tx2">
                    <a:lumMod val="75000"/>
                  </a:schemeClr>
                </a:solidFill>
                <a:effectLst/>
                <a:latin typeface="Work Sans" pitchFamily="2" charset="0"/>
              </a:rPr>
              <a:t> Assess if more tests are needed or if the initial exit criteria needs to be modified</a:t>
            </a:r>
          </a:p>
          <a:p>
            <a:pPr algn="l" fontAlgn="base">
              <a:buFont typeface="Arial" panose="020B0604020202020204" pitchFamily="34" charset="0"/>
              <a:buChar char="•"/>
            </a:pPr>
            <a:r>
              <a:rPr lang="en-US" b="0" i="0" dirty="0">
                <a:solidFill>
                  <a:schemeClr val="tx2">
                    <a:lumMod val="75000"/>
                  </a:schemeClr>
                </a:solidFill>
                <a:effectLst/>
                <a:latin typeface="Work Sans" pitchFamily="2" charset="0"/>
              </a:rPr>
              <a:t> Write a test summary report for stakeholders</a:t>
            </a:r>
          </a:p>
        </p:txBody>
      </p:sp>
      <p:sp>
        <p:nvSpPr>
          <p:cNvPr id="9" name="TextBox 8">
            <a:extLst>
              <a:ext uri="{FF2B5EF4-FFF2-40B4-BE49-F238E27FC236}">
                <a16:creationId xmlns:a16="http://schemas.microsoft.com/office/drawing/2014/main" id="{34173FC3-680B-7A6A-3D89-0DE4288804BD}"/>
              </a:ext>
            </a:extLst>
          </p:cNvPr>
          <p:cNvSpPr txBox="1"/>
          <p:nvPr/>
        </p:nvSpPr>
        <p:spPr>
          <a:xfrm>
            <a:off x="38099" y="1951672"/>
            <a:ext cx="6119812" cy="369332"/>
          </a:xfrm>
          <a:prstGeom prst="rect">
            <a:avLst/>
          </a:prstGeom>
          <a:noFill/>
        </p:spPr>
        <p:txBody>
          <a:bodyPr wrap="square">
            <a:spAutoFit/>
          </a:bodyPr>
          <a:lstStyle/>
          <a:p>
            <a:pPr algn="l" fontAlgn="base"/>
            <a:r>
              <a:rPr lang="en-IN" b="1" i="0" u="sng" dirty="0">
                <a:solidFill>
                  <a:schemeClr val="accent5"/>
                </a:solidFill>
                <a:effectLst/>
                <a:latin typeface="Work Sans" pitchFamily="2" charset="0"/>
              </a:rPr>
              <a:t>Test Closure Activities:</a:t>
            </a:r>
            <a:endParaRPr lang="en-IN" b="0" i="0" dirty="0">
              <a:solidFill>
                <a:schemeClr val="accent5"/>
              </a:solidFill>
              <a:effectLst/>
              <a:latin typeface="Work Sans" pitchFamily="2" charset="0"/>
            </a:endParaRPr>
          </a:p>
        </p:txBody>
      </p:sp>
      <p:sp>
        <p:nvSpPr>
          <p:cNvPr id="11" name="TextBox 10">
            <a:extLst>
              <a:ext uri="{FF2B5EF4-FFF2-40B4-BE49-F238E27FC236}">
                <a16:creationId xmlns:a16="http://schemas.microsoft.com/office/drawing/2014/main" id="{0B29FEB4-B678-675E-D816-56A0569C8936}"/>
              </a:ext>
            </a:extLst>
          </p:cNvPr>
          <p:cNvSpPr txBox="1"/>
          <p:nvPr/>
        </p:nvSpPr>
        <p:spPr>
          <a:xfrm>
            <a:off x="107156" y="2261174"/>
            <a:ext cx="8598694" cy="2308324"/>
          </a:xfrm>
          <a:prstGeom prst="rect">
            <a:avLst/>
          </a:prstGeom>
          <a:noFill/>
        </p:spPr>
        <p:txBody>
          <a:bodyPr wrap="square">
            <a:spAutoFit/>
          </a:bodyPr>
          <a:lstStyle/>
          <a:p>
            <a:pPr algn="l" fontAlgn="base">
              <a:buFont typeface="Arial" panose="020B0604020202020204" pitchFamily="34" charset="0"/>
              <a:buChar char="•"/>
            </a:pPr>
            <a:r>
              <a:rPr lang="en-US" b="0" i="0" dirty="0">
                <a:solidFill>
                  <a:schemeClr val="tx2">
                    <a:lumMod val="75000"/>
                  </a:schemeClr>
                </a:solidFill>
                <a:effectLst/>
                <a:latin typeface="Work Sans" pitchFamily="2" charset="0"/>
              </a:rPr>
              <a:t>Ensure that planned deliverable has been delivered. </a:t>
            </a:r>
          </a:p>
          <a:p>
            <a:pPr algn="l" fontAlgn="base">
              <a:buFont typeface="Arial" panose="020B0604020202020204" pitchFamily="34" charset="0"/>
              <a:buChar char="•"/>
            </a:pPr>
            <a:r>
              <a:rPr lang="en-US" b="0" i="0" dirty="0">
                <a:solidFill>
                  <a:schemeClr val="tx2">
                    <a:lumMod val="75000"/>
                  </a:schemeClr>
                </a:solidFill>
                <a:effectLst/>
                <a:latin typeface="Work Sans" pitchFamily="2" charset="0"/>
              </a:rPr>
              <a:t>Ensure Incident reports are resolved or marked deferred  </a:t>
            </a:r>
          </a:p>
          <a:p>
            <a:pPr algn="l" fontAlgn="base">
              <a:buFont typeface="Arial" panose="020B0604020202020204" pitchFamily="34" charset="0"/>
              <a:buChar char="•"/>
            </a:pPr>
            <a:r>
              <a:rPr lang="en-US" b="0" i="0" dirty="0">
                <a:solidFill>
                  <a:schemeClr val="tx2">
                    <a:lumMod val="75000"/>
                  </a:schemeClr>
                </a:solidFill>
                <a:effectLst/>
                <a:latin typeface="Work Sans" pitchFamily="2" charset="0"/>
              </a:rPr>
              <a:t>Documenting acceptance of the system  </a:t>
            </a:r>
          </a:p>
          <a:p>
            <a:pPr algn="l" fontAlgn="base">
              <a:buFont typeface="Arial" panose="020B0604020202020204" pitchFamily="34" charset="0"/>
              <a:buChar char="•"/>
            </a:pPr>
            <a:r>
              <a:rPr lang="en-US" b="0" i="0" dirty="0">
                <a:solidFill>
                  <a:schemeClr val="tx2">
                    <a:lumMod val="75000"/>
                  </a:schemeClr>
                </a:solidFill>
                <a:effectLst/>
                <a:latin typeface="Work Sans" pitchFamily="2" charset="0"/>
              </a:rPr>
              <a:t>Finalize and archive test ware, test environment and infrastructure for reuse </a:t>
            </a:r>
          </a:p>
          <a:p>
            <a:pPr algn="l" fontAlgn="base">
              <a:buFont typeface="Arial" panose="020B0604020202020204" pitchFamily="34" charset="0"/>
              <a:buChar char="•"/>
            </a:pPr>
            <a:r>
              <a:rPr lang="en-US" b="0" i="0" dirty="0">
                <a:solidFill>
                  <a:schemeClr val="tx2">
                    <a:lumMod val="75000"/>
                  </a:schemeClr>
                </a:solidFill>
                <a:effectLst/>
                <a:latin typeface="Work Sans" pitchFamily="2" charset="0"/>
              </a:rPr>
              <a:t>Hand over test ware to maintenance team  </a:t>
            </a:r>
          </a:p>
          <a:p>
            <a:pPr algn="l" fontAlgn="base">
              <a:buFont typeface="Arial" panose="020B0604020202020204" pitchFamily="34" charset="0"/>
              <a:buChar char="•"/>
            </a:pPr>
            <a:r>
              <a:rPr lang="en-US" b="0" i="0" dirty="0">
                <a:solidFill>
                  <a:schemeClr val="tx2">
                    <a:lumMod val="75000"/>
                  </a:schemeClr>
                </a:solidFill>
                <a:effectLst/>
                <a:latin typeface="Work Sans" pitchFamily="2" charset="0"/>
              </a:rPr>
              <a:t>Evaluate lessons learnt to determine changes needed for future releases and projects  Use information gathered to improve test maturity</a:t>
            </a:r>
          </a:p>
        </p:txBody>
      </p:sp>
      <p:pic>
        <p:nvPicPr>
          <p:cNvPr id="12290" name="Picture 2" descr="Fundamental Test Process - Letzdotesting">
            <a:extLst>
              <a:ext uri="{FF2B5EF4-FFF2-40B4-BE49-F238E27FC236}">
                <a16:creationId xmlns:a16="http://schemas.microsoft.com/office/drawing/2014/main" id="{0730A6CC-F4B4-8FFB-D6A9-F32A6F4CB2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3663" y="4613791"/>
            <a:ext cx="6657975" cy="217170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Levels of software Testing - DataWider">
            <a:extLst>
              <a:ext uri="{FF2B5EF4-FFF2-40B4-BE49-F238E27FC236}">
                <a16:creationId xmlns:a16="http://schemas.microsoft.com/office/drawing/2014/main" id="{FE3BEB7C-640C-0AF3-C3E2-40A0E31E88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2471" y="1401131"/>
            <a:ext cx="3821430" cy="1839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904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4A861-B46E-FA6D-21F6-032E7F848430}"/>
              </a:ext>
            </a:extLst>
          </p:cNvPr>
          <p:cNvSpPr>
            <a:spLocks noGrp="1"/>
          </p:cNvSpPr>
          <p:nvPr>
            <p:ph type="title"/>
          </p:nvPr>
        </p:nvSpPr>
        <p:spPr>
          <a:xfrm>
            <a:off x="1539240" y="100965"/>
            <a:ext cx="10515600" cy="1325563"/>
          </a:xfrm>
        </p:spPr>
        <p:txBody>
          <a:bodyPr>
            <a:normAutofit fontScale="90000"/>
          </a:bodyPr>
          <a:lstStyle/>
          <a:p>
            <a:r>
              <a:rPr lang="en-IN" dirty="0"/>
              <a:t>Attributes Of A Good Software Tester</a:t>
            </a:r>
          </a:p>
        </p:txBody>
      </p:sp>
      <p:sp>
        <p:nvSpPr>
          <p:cNvPr id="5" name="TextBox 4">
            <a:extLst>
              <a:ext uri="{FF2B5EF4-FFF2-40B4-BE49-F238E27FC236}">
                <a16:creationId xmlns:a16="http://schemas.microsoft.com/office/drawing/2014/main" id="{14248F2E-5D86-52F9-808D-F0374B2C0E9F}"/>
              </a:ext>
            </a:extLst>
          </p:cNvPr>
          <p:cNvSpPr txBox="1"/>
          <p:nvPr/>
        </p:nvSpPr>
        <p:spPr>
          <a:xfrm>
            <a:off x="138112" y="2549018"/>
            <a:ext cx="6096000" cy="2308324"/>
          </a:xfrm>
          <a:prstGeom prst="rect">
            <a:avLst/>
          </a:prstGeom>
          <a:noFill/>
        </p:spPr>
        <p:txBody>
          <a:bodyPr wrap="square">
            <a:spAutoFit/>
          </a:bodyPr>
          <a:lstStyle/>
          <a:p>
            <a:pPr algn="l"/>
            <a:r>
              <a:rPr lang="en-US" dirty="0">
                <a:solidFill>
                  <a:schemeClr val="tx2">
                    <a:lumMod val="75000"/>
                  </a:schemeClr>
                </a:solidFill>
                <a:latin typeface="arial" panose="020B0604020202020204" pitchFamily="34" charset="0"/>
              </a:rPr>
              <a:t>1.</a:t>
            </a:r>
            <a:r>
              <a:rPr lang="en-US" b="0" i="0" dirty="0">
                <a:solidFill>
                  <a:schemeClr val="tx2">
                    <a:lumMod val="75000"/>
                  </a:schemeClr>
                </a:solidFill>
                <a:effectLst/>
                <a:latin typeface="arial" panose="020B0604020202020204" pitchFamily="34" charset="0"/>
              </a:rPr>
              <a:t> Be Skeptical. </a:t>
            </a:r>
          </a:p>
          <a:p>
            <a:pPr algn="l"/>
            <a:r>
              <a:rPr lang="en-US" dirty="0">
                <a:solidFill>
                  <a:schemeClr val="tx2">
                    <a:lumMod val="75000"/>
                  </a:schemeClr>
                </a:solidFill>
                <a:latin typeface="arial" panose="020B0604020202020204" pitchFamily="34" charset="0"/>
              </a:rPr>
              <a:t>2.</a:t>
            </a:r>
            <a:r>
              <a:rPr lang="en-US" b="0" i="0" dirty="0">
                <a:solidFill>
                  <a:schemeClr val="tx2">
                    <a:lumMod val="75000"/>
                  </a:schemeClr>
                </a:solidFill>
                <a:effectLst/>
                <a:latin typeface="arial" panose="020B0604020202020204" pitchFamily="34" charset="0"/>
              </a:rPr>
              <a:t> Don't Compromise On Quality. </a:t>
            </a:r>
          </a:p>
          <a:p>
            <a:pPr algn="l"/>
            <a:r>
              <a:rPr lang="en-US" dirty="0">
                <a:solidFill>
                  <a:schemeClr val="tx2">
                    <a:lumMod val="75000"/>
                  </a:schemeClr>
                </a:solidFill>
                <a:latin typeface="arial" panose="020B0604020202020204" pitchFamily="34" charset="0"/>
              </a:rPr>
              <a:t>3.</a:t>
            </a:r>
            <a:r>
              <a:rPr lang="en-US" b="0" i="0" dirty="0">
                <a:solidFill>
                  <a:schemeClr val="tx2">
                    <a:lumMod val="75000"/>
                  </a:schemeClr>
                </a:solidFill>
                <a:effectLst/>
                <a:latin typeface="arial" panose="020B0604020202020204" pitchFamily="34" charset="0"/>
              </a:rPr>
              <a:t> Ensure End-User Satisfaction. </a:t>
            </a:r>
          </a:p>
          <a:p>
            <a:pPr algn="l"/>
            <a:r>
              <a:rPr lang="en-US" dirty="0">
                <a:solidFill>
                  <a:schemeClr val="tx2">
                    <a:lumMod val="75000"/>
                  </a:schemeClr>
                </a:solidFill>
                <a:latin typeface="arial" panose="020B0604020202020204" pitchFamily="34" charset="0"/>
              </a:rPr>
              <a:t>4.</a:t>
            </a:r>
            <a:r>
              <a:rPr lang="en-US" b="0" i="0" dirty="0">
                <a:solidFill>
                  <a:schemeClr val="tx2">
                    <a:lumMod val="75000"/>
                  </a:schemeClr>
                </a:solidFill>
                <a:effectLst/>
                <a:latin typeface="arial" panose="020B0604020202020204" pitchFamily="34" charset="0"/>
              </a:rPr>
              <a:t> Think from the Users Perspective. </a:t>
            </a:r>
          </a:p>
          <a:p>
            <a:pPr algn="l"/>
            <a:r>
              <a:rPr lang="en-US" dirty="0">
                <a:solidFill>
                  <a:schemeClr val="tx2">
                    <a:lumMod val="75000"/>
                  </a:schemeClr>
                </a:solidFill>
                <a:latin typeface="arial" panose="020B0604020202020204" pitchFamily="34" charset="0"/>
              </a:rPr>
              <a:t>5. </a:t>
            </a:r>
            <a:r>
              <a:rPr lang="en-US" b="0" i="0" dirty="0">
                <a:solidFill>
                  <a:schemeClr val="tx2">
                    <a:lumMod val="75000"/>
                  </a:schemeClr>
                </a:solidFill>
                <a:effectLst/>
                <a:latin typeface="arial" panose="020B0604020202020204" pitchFamily="34" charset="0"/>
              </a:rPr>
              <a:t>Prioritize Tests. </a:t>
            </a:r>
          </a:p>
          <a:p>
            <a:pPr algn="l"/>
            <a:r>
              <a:rPr lang="en-US" dirty="0">
                <a:solidFill>
                  <a:schemeClr val="tx2">
                    <a:lumMod val="75000"/>
                  </a:schemeClr>
                </a:solidFill>
                <a:latin typeface="arial" panose="020B0604020202020204" pitchFamily="34" charset="0"/>
              </a:rPr>
              <a:t>6.</a:t>
            </a:r>
            <a:r>
              <a:rPr lang="en-US" b="0" i="0" dirty="0">
                <a:solidFill>
                  <a:schemeClr val="tx2">
                    <a:lumMod val="75000"/>
                  </a:schemeClr>
                </a:solidFill>
                <a:effectLst/>
                <a:latin typeface="arial" panose="020B0604020202020204" pitchFamily="34" charset="0"/>
              </a:rPr>
              <a:t> Never Promise 100% Coverage. </a:t>
            </a:r>
          </a:p>
          <a:p>
            <a:pPr algn="l"/>
            <a:r>
              <a:rPr lang="en-US" dirty="0">
                <a:solidFill>
                  <a:schemeClr val="tx2">
                    <a:lumMod val="75000"/>
                  </a:schemeClr>
                </a:solidFill>
                <a:latin typeface="arial" panose="020B0604020202020204" pitchFamily="34" charset="0"/>
              </a:rPr>
              <a:t>7.</a:t>
            </a:r>
            <a:r>
              <a:rPr lang="en-US" b="0" i="0" dirty="0">
                <a:solidFill>
                  <a:schemeClr val="tx2">
                    <a:lumMod val="75000"/>
                  </a:schemeClr>
                </a:solidFill>
                <a:effectLst/>
                <a:latin typeface="arial" panose="020B0604020202020204" pitchFamily="34" charset="0"/>
              </a:rPr>
              <a:t> Be Open to Suggestions. </a:t>
            </a:r>
          </a:p>
          <a:p>
            <a:pPr algn="l"/>
            <a:r>
              <a:rPr lang="en-US" dirty="0">
                <a:solidFill>
                  <a:schemeClr val="tx2">
                    <a:lumMod val="75000"/>
                  </a:schemeClr>
                </a:solidFill>
                <a:latin typeface="arial" panose="020B0604020202020204" pitchFamily="34" charset="0"/>
              </a:rPr>
              <a:t>8.</a:t>
            </a:r>
            <a:r>
              <a:rPr lang="en-US" b="0" i="0" dirty="0">
                <a:solidFill>
                  <a:schemeClr val="tx2">
                    <a:lumMod val="75000"/>
                  </a:schemeClr>
                </a:solidFill>
                <a:effectLst/>
                <a:latin typeface="arial" panose="020B0604020202020204" pitchFamily="34" charset="0"/>
              </a:rPr>
              <a:t> Start Early.</a:t>
            </a:r>
          </a:p>
        </p:txBody>
      </p:sp>
      <p:sp>
        <p:nvSpPr>
          <p:cNvPr id="7" name="TextBox 6">
            <a:extLst>
              <a:ext uri="{FF2B5EF4-FFF2-40B4-BE49-F238E27FC236}">
                <a16:creationId xmlns:a16="http://schemas.microsoft.com/office/drawing/2014/main" id="{531686C5-9332-BB73-9879-A325CE3E619A}"/>
              </a:ext>
            </a:extLst>
          </p:cNvPr>
          <p:cNvSpPr txBox="1"/>
          <p:nvPr/>
        </p:nvSpPr>
        <p:spPr>
          <a:xfrm>
            <a:off x="219074" y="997912"/>
            <a:ext cx="11544300" cy="1200329"/>
          </a:xfrm>
          <a:prstGeom prst="rect">
            <a:avLst/>
          </a:prstGeom>
          <a:noFill/>
        </p:spPr>
        <p:txBody>
          <a:bodyPr wrap="square">
            <a:spAutoFit/>
          </a:bodyPr>
          <a:lstStyle/>
          <a:p>
            <a:pPr algn="l"/>
            <a:r>
              <a:rPr lang="en-US" b="0" i="0" dirty="0">
                <a:solidFill>
                  <a:schemeClr val="accent2">
                    <a:lumMod val="75000"/>
                  </a:schemeClr>
                </a:solidFill>
                <a:effectLst/>
                <a:latin typeface="Work Sans" pitchFamily="2" charset="0"/>
                <a:sym typeface="Wingdings" panose="05000000000000000000" pitchFamily="2" charset="2"/>
              </a:rPr>
              <a:t></a:t>
            </a:r>
            <a:r>
              <a:rPr lang="en-US" b="0" i="0" dirty="0">
                <a:solidFill>
                  <a:schemeClr val="accent2">
                    <a:lumMod val="75000"/>
                  </a:schemeClr>
                </a:solidFill>
                <a:effectLst/>
                <a:latin typeface="Work Sans" pitchFamily="2" charset="0"/>
              </a:rPr>
              <a:t>Testers are the backbone of any IT company as they are the ones who can give the quality outcome and they are most responsible for releasing a project too.</a:t>
            </a:r>
          </a:p>
          <a:p>
            <a:pPr algn="l"/>
            <a:r>
              <a:rPr lang="en-US" b="0" i="0" dirty="0">
                <a:solidFill>
                  <a:schemeClr val="accent2">
                    <a:lumMod val="75000"/>
                  </a:schemeClr>
                </a:solidFill>
                <a:effectLst/>
                <a:latin typeface="Work Sans" pitchFamily="2" charset="0"/>
                <a:sym typeface="Wingdings" panose="05000000000000000000" pitchFamily="2" charset="2"/>
              </a:rPr>
              <a:t></a:t>
            </a:r>
            <a:r>
              <a:rPr lang="en-US" b="0" i="0" dirty="0">
                <a:solidFill>
                  <a:schemeClr val="accent2">
                    <a:lumMod val="75000"/>
                  </a:schemeClr>
                </a:solidFill>
                <a:effectLst/>
                <a:latin typeface="Work Sans" pitchFamily="2" charset="0"/>
              </a:rPr>
              <a:t>This tutorial explains the most important characteristic features that a great Software Tester must possess.</a:t>
            </a:r>
          </a:p>
        </p:txBody>
      </p:sp>
      <p:sp>
        <p:nvSpPr>
          <p:cNvPr id="9" name="TextBox 8">
            <a:extLst>
              <a:ext uri="{FF2B5EF4-FFF2-40B4-BE49-F238E27FC236}">
                <a16:creationId xmlns:a16="http://schemas.microsoft.com/office/drawing/2014/main" id="{2CA7AB0C-F99A-6EDF-E92C-E879BCA0437F}"/>
              </a:ext>
            </a:extLst>
          </p:cNvPr>
          <p:cNvSpPr txBox="1"/>
          <p:nvPr/>
        </p:nvSpPr>
        <p:spPr>
          <a:xfrm>
            <a:off x="-66675" y="2180580"/>
            <a:ext cx="6096000" cy="400110"/>
          </a:xfrm>
          <a:prstGeom prst="rect">
            <a:avLst/>
          </a:prstGeom>
          <a:noFill/>
        </p:spPr>
        <p:txBody>
          <a:bodyPr wrap="square">
            <a:spAutoFit/>
          </a:bodyPr>
          <a:lstStyle/>
          <a:p>
            <a:pPr algn="l"/>
            <a:r>
              <a:rPr lang="en-US" sz="2000" b="1" i="0" dirty="0">
                <a:solidFill>
                  <a:srgbClr val="FFC000"/>
                </a:solidFill>
                <a:effectLst/>
                <a:latin typeface="Work Sans" pitchFamily="2" charset="0"/>
              </a:rPr>
              <a:t>Characteristics Of A Great Software Tester:</a:t>
            </a:r>
          </a:p>
        </p:txBody>
      </p:sp>
      <p:sp>
        <p:nvSpPr>
          <p:cNvPr id="11" name="TextBox 10">
            <a:extLst>
              <a:ext uri="{FF2B5EF4-FFF2-40B4-BE49-F238E27FC236}">
                <a16:creationId xmlns:a16="http://schemas.microsoft.com/office/drawing/2014/main" id="{742F6DD6-CAA6-D021-D7AE-994B77B20833}"/>
              </a:ext>
            </a:extLst>
          </p:cNvPr>
          <p:cNvSpPr txBox="1"/>
          <p:nvPr/>
        </p:nvSpPr>
        <p:spPr>
          <a:xfrm>
            <a:off x="219074" y="4979520"/>
            <a:ext cx="11915776" cy="2308324"/>
          </a:xfrm>
          <a:prstGeom prst="rect">
            <a:avLst/>
          </a:prstGeom>
          <a:noFill/>
        </p:spPr>
        <p:txBody>
          <a:bodyPr wrap="square">
            <a:spAutoFit/>
          </a:bodyPr>
          <a:lstStyle/>
          <a:p>
            <a:pPr algn="l"/>
            <a:r>
              <a:rPr lang="en-US" b="0" i="0" dirty="0">
                <a:solidFill>
                  <a:srgbClr val="FF0000"/>
                </a:solidFill>
                <a:effectLst/>
                <a:latin typeface="Work Sans" pitchFamily="2" charset="0"/>
              </a:rPr>
              <a:t>Finally, Be a Good Observer</a:t>
            </a:r>
            <a:r>
              <a:rPr lang="en-US" b="0" i="0" dirty="0">
                <a:solidFill>
                  <a:srgbClr val="3A3A3A"/>
                </a:solidFill>
                <a:effectLst/>
                <a:latin typeface="Work Sans" pitchFamily="2" charset="0"/>
              </a:rPr>
              <a:t>:</a:t>
            </a:r>
          </a:p>
          <a:p>
            <a:pPr algn="l"/>
            <a:r>
              <a:rPr lang="en-US" b="0" i="0" dirty="0">
                <a:solidFill>
                  <a:srgbClr val="00B0F0"/>
                </a:solidFill>
                <a:effectLst/>
                <a:latin typeface="Work Sans" pitchFamily="2" charset="0"/>
              </a:rPr>
              <a:t>Observe things happening around you. Keep track of all major and minor things in your project. Observe the way of developing the code, types of testing and its objectives. Observe and understand the test progress and make the necessary changes if it is off track in terms of schedule or testing activities.</a:t>
            </a:r>
          </a:p>
          <a:p>
            <a:pPr algn="l"/>
            <a:r>
              <a:rPr lang="en-US" b="0" i="0" dirty="0">
                <a:solidFill>
                  <a:srgbClr val="00B0F0"/>
                </a:solidFill>
                <a:effectLst/>
                <a:latin typeface="Work Sans" pitchFamily="2" charset="0"/>
              </a:rPr>
              <a:t>This skill will essentially help you to keep yourself updated and get ready for the course of action for any situation.</a:t>
            </a:r>
          </a:p>
          <a:p>
            <a:br>
              <a:rPr lang="en-US" dirty="0"/>
            </a:br>
            <a:endParaRPr lang="en-IN" dirty="0"/>
          </a:p>
        </p:txBody>
      </p:sp>
      <p:pic>
        <p:nvPicPr>
          <p:cNvPr id="14338" name="Picture 2" descr="6 Traits of An Excellent Software Tester - ImpactQA">
            <a:extLst>
              <a:ext uri="{FF2B5EF4-FFF2-40B4-BE49-F238E27FC236}">
                <a16:creationId xmlns:a16="http://schemas.microsoft.com/office/drawing/2014/main" id="{1786B727-FBF4-0A45-FFFE-EA8FAA67F1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5216" y="1948419"/>
            <a:ext cx="3518316" cy="3044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321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D5368-1D6A-8E22-A5EF-5029C0D0F3DC}"/>
              </a:ext>
            </a:extLst>
          </p:cNvPr>
          <p:cNvSpPr>
            <a:spLocks noGrp="1"/>
          </p:cNvSpPr>
          <p:nvPr>
            <p:ph type="title"/>
          </p:nvPr>
        </p:nvSpPr>
        <p:spPr>
          <a:xfrm>
            <a:off x="1120000" y="212725"/>
            <a:ext cx="10515600" cy="1325563"/>
          </a:xfrm>
        </p:spPr>
        <p:txBody>
          <a:bodyPr>
            <a:normAutofit fontScale="90000"/>
          </a:bodyPr>
          <a:lstStyle/>
          <a:p>
            <a:r>
              <a:rPr lang="en-IN" b="1" i="0" dirty="0">
                <a:solidFill>
                  <a:schemeClr val="tx1"/>
                </a:solidFill>
                <a:effectLst/>
                <a:latin typeface="sohne"/>
              </a:rPr>
              <a:t>Psychological Of Software Testing</a:t>
            </a:r>
            <a:br>
              <a:rPr lang="en-IN" b="1" i="0" dirty="0">
                <a:solidFill>
                  <a:srgbClr val="292929"/>
                </a:solidFill>
                <a:effectLst/>
                <a:latin typeface="sohne"/>
              </a:rPr>
            </a:br>
            <a:endParaRPr lang="en-IN" dirty="0"/>
          </a:p>
        </p:txBody>
      </p:sp>
      <p:sp>
        <p:nvSpPr>
          <p:cNvPr id="5" name="TextBox 4">
            <a:extLst>
              <a:ext uri="{FF2B5EF4-FFF2-40B4-BE49-F238E27FC236}">
                <a16:creationId xmlns:a16="http://schemas.microsoft.com/office/drawing/2014/main" id="{9C573B75-4BA6-BB53-37F4-76950BEF025E}"/>
              </a:ext>
            </a:extLst>
          </p:cNvPr>
          <p:cNvSpPr txBox="1"/>
          <p:nvPr/>
        </p:nvSpPr>
        <p:spPr>
          <a:xfrm>
            <a:off x="142874" y="1028223"/>
            <a:ext cx="11591925" cy="1200329"/>
          </a:xfrm>
          <a:prstGeom prst="rect">
            <a:avLst/>
          </a:prstGeom>
          <a:noFill/>
        </p:spPr>
        <p:txBody>
          <a:bodyPr wrap="square">
            <a:spAutoFit/>
          </a:bodyPr>
          <a:lstStyle/>
          <a:p>
            <a:pPr algn="l"/>
            <a:r>
              <a:rPr lang="en-US" b="0" i="0" dirty="0">
                <a:solidFill>
                  <a:schemeClr val="tx2">
                    <a:lumMod val="75000"/>
                  </a:schemeClr>
                </a:solidFill>
                <a:effectLst/>
                <a:latin typeface="charter"/>
              </a:rPr>
              <a:t>Software development, including software testing, involves human beings. Therefore, human psychology has important effect on software testing.</a:t>
            </a:r>
          </a:p>
          <a:p>
            <a:br>
              <a:rPr lang="en-US" dirty="0"/>
            </a:br>
            <a:endParaRPr lang="en-IN" dirty="0"/>
          </a:p>
        </p:txBody>
      </p:sp>
      <p:sp>
        <p:nvSpPr>
          <p:cNvPr id="7" name="TextBox 6">
            <a:extLst>
              <a:ext uri="{FF2B5EF4-FFF2-40B4-BE49-F238E27FC236}">
                <a16:creationId xmlns:a16="http://schemas.microsoft.com/office/drawing/2014/main" id="{0F2251A5-7360-FDA4-F935-B6C6DD9DD1C0}"/>
              </a:ext>
            </a:extLst>
          </p:cNvPr>
          <p:cNvSpPr txBox="1"/>
          <p:nvPr/>
        </p:nvSpPr>
        <p:spPr>
          <a:xfrm>
            <a:off x="142874" y="1751389"/>
            <a:ext cx="11906252" cy="1477328"/>
          </a:xfrm>
          <a:prstGeom prst="rect">
            <a:avLst/>
          </a:prstGeom>
          <a:noFill/>
        </p:spPr>
        <p:txBody>
          <a:bodyPr wrap="square">
            <a:spAutoFit/>
          </a:bodyPr>
          <a:lstStyle/>
          <a:p>
            <a:r>
              <a:rPr lang="en-US" b="0" i="0" dirty="0">
                <a:solidFill>
                  <a:schemeClr val="tx2">
                    <a:lumMod val="75000"/>
                  </a:schemeClr>
                </a:solidFill>
                <a:effectLst/>
                <a:latin typeface="charter"/>
                <a:sym typeface="Wingdings" panose="05000000000000000000" pitchFamily="2" charset="2"/>
              </a:rPr>
              <a:t> </a:t>
            </a:r>
            <a:r>
              <a:rPr lang="en-US" b="0" i="0" dirty="0">
                <a:solidFill>
                  <a:schemeClr val="tx2">
                    <a:lumMod val="75000"/>
                  </a:schemeClr>
                </a:solidFill>
                <a:effectLst/>
                <a:latin typeface="charter"/>
              </a:rPr>
              <a:t>In software testing, psychology plays an extremely important role. It is one of those factors that stay behind the scene, but has a great impact on the end result. Categorized into three sections, the psychology of testing enables smooth testing as well as makes the process hassle-free. It is mainly dependent on the mindset of the developers and testers, as well as the quality of communication between them. Moreover, the psychology of testing improves mutual understanding among team members and helps them work towards a common goal.</a:t>
            </a:r>
            <a:endParaRPr lang="en-IN" dirty="0">
              <a:solidFill>
                <a:schemeClr val="tx2">
                  <a:lumMod val="75000"/>
                </a:schemeClr>
              </a:solidFill>
            </a:endParaRPr>
          </a:p>
        </p:txBody>
      </p:sp>
      <p:pic>
        <p:nvPicPr>
          <p:cNvPr id="15362" name="Picture 2">
            <a:extLst>
              <a:ext uri="{FF2B5EF4-FFF2-40B4-BE49-F238E27FC236}">
                <a16:creationId xmlns:a16="http://schemas.microsoft.com/office/drawing/2014/main" id="{2CA6D458-2452-FFB4-A60F-5382B15AF5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1036" y="3280948"/>
            <a:ext cx="3529014" cy="336432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C28CBA1-5E19-6F11-E66C-D7F6048C60DB}"/>
              </a:ext>
            </a:extLst>
          </p:cNvPr>
          <p:cNvSpPr txBox="1"/>
          <p:nvPr/>
        </p:nvSpPr>
        <p:spPr>
          <a:xfrm>
            <a:off x="142874" y="3429000"/>
            <a:ext cx="6791325" cy="1846659"/>
          </a:xfrm>
          <a:prstGeom prst="rect">
            <a:avLst/>
          </a:prstGeom>
          <a:noFill/>
        </p:spPr>
        <p:txBody>
          <a:bodyPr wrap="square">
            <a:spAutoFit/>
          </a:bodyPr>
          <a:lstStyle/>
          <a:p>
            <a:pPr algn="l"/>
            <a:r>
              <a:rPr lang="en-US" sz="2400" b="0" i="0" dirty="0">
                <a:solidFill>
                  <a:srgbClr val="FF0000"/>
                </a:solidFill>
                <a:effectLst/>
                <a:latin typeface="charter"/>
              </a:rPr>
              <a:t>The three sections of the psychology of testing are:</a:t>
            </a:r>
          </a:p>
          <a:p>
            <a:pPr algn="l">
              <a:buFont typeface="Arial" panose="020B0604020202020204" pitchFamily="34" charset="0"/>
              <a:buChar char="•"/>
            </a:pPr>
            <a:r>
              <a:rPr lang="en-US" b="0" i="0" dirty="0">
                <a:solidFill>
                  <a:schemeClr val="tx2">
                    <a:lumMod val="75000"/>
                  </a:schemeClr>
                </a:solidFill>
                <a:effectLst/>
                <a:latin typeface="charter"/>
              </a:rPr>
              <a:t>The mindset of Developers and Testers.</a:t>
            </a:r>
          </a:p>
          <a:p>
            <a:pPr algn="l">
              <a:buFont typeface="Arial" panose="020B0604020202020204" pitchFamily="34" charset="0"/>
              <a:buChar char="•"/>
            </a:pPr>
            <a:r>
              <a:rPr lang="en-US" b="0" i="0" dirty="0">
                <a:solidFill>
                  <a:schemeClr val="tx2">
                    <a:lumMod val="75000"/>
                  </a:schemeClr>
                </a:solidFill>
                <a:effectLst/>
                <a:latin typeface="charter"/>
              </a:rPr>
              <a:t>Communication in a Constructive Manner.</a:t>
            </a:r>
          </a:p>
          <a:p>
            <a:pPr algn="l">
              <a:buFont typeface="Arial" panose="020B0604020202020204" pitchFamily="34" charset="0"/>
              <a:buChar char="•"/>
            </a:pPr>
            <a:r>
              <a:rPr lang="en-US" b="0" i="0" dirty="0">
                <a:solidFill>
                  <a:schemeClr val="tx2">
                    <a:lumMod val="75000"/>
                  </a:schemeClr>
                </a:solidFill>
                <a:effectLst/>
                <a:latin typeface="charter"/>
              </a:rPr>
              <a:t>Test Independence.</a:t>
            </a:r>
          </a:p>
          <a:p>
            <a:br>
              <a:rPr lang="en-US" dirty="0">
                <a:solidFill>
                  <a:schemeClr val="tx2">
                    <a:lumMod val="75000"/>
                  </a:schemeClr>
                </a:solidFill>
              </a:rPr>
            </a:br>
            <a:endParaRPr lang="en-IN" dirty="0">
              <a:solidFill>
                <a:schemeClr val="tx2">
                  <a:lumMod val="75000"/>
                </a:schemeClr>
              </a:solidFill>
            </a:endParaRPr>
          </a:p>
        </p:txBody>
      </p:sp>
      <p:pic>
        <p:nvPicPr>
          <p:cNvPr id="15364" name="Picture 4">
            <a:extLst>
              <a:ext uri="{FF2B5EF4-FFF2-40B4-BE49-F238E27FC236}">
                <a16:creationId xmlns:a16="http://schemas.microsoft.com/office/drawing/2014/main" id="{37012A05-DA55-86CF-02F6-71095F8C46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4650" y="4423429"/>
            <a:ext cx="4171950" cy="2307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567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FE580-8E00-422D-A796-3835668EBCD7}"/>
              </a:ext>
            </a:extLst>
          </p:cNvPr>
          <p:cNvSpPr>
            <a:spLocks noGrp="1"/>
          </p:cNvSpPr>
          <p:nvPr>
            <p:ph type="title"/>
          </p:nvPr>
        </p:nvSpPr>
        <p:spPr/>
        <p:txBody>
          <a:bodyPr/>
          <a:lstStyle/>
          <a:p>
            <a:r>
              <a:rPr lang="en-IN" b="0" i="0" dirty="0">
                <a:solidFill>
                  <a:srgbClr val="FFC000"/>
                </a:solidFill>
                <a:effectLst/>
                <a:latin typeface="Helvetica Neue"/>
              </a:rPr>
              <a:t>Economics of Software Testing</a:t>
            </a:r>
            <a:endParaRPr lang="en-IN" dirty="0"/>
          </a:p>
        </p:txBody>
      </p:sp>
      <p:sp>
        <p:nvSpPr>
          <p:cNvPr id="3" name="Content Placeholder 2">
            <a:extLst>
              <a:ext uri="{FF2B5EF4-FFF2-40B4-BE49-F238E27FC236}">
                <a16:creationId xmlns:a16="http://schemas.microsoft.com/office/drawing/2014/main" id="{350DBC24-4437-0533-7B33-A52FB8829F72}"/>
              </a:ext>
            </a:extLst>
          </p:cNvPr>
          <p:cNvSpPr>
            <a:spLocks noGrp="1"/>
          </p:cNvSpPr>
          <p:nvPr>
            <p:ph idx="1"/>
          </p:nvPr>
        </p:nvSpPr>
        <p:spPr>
          <a:xfrm>
            <a:off x="1119999" y="1825625"/>
            <a:ext cx="10719575" cy="2346325"/>
          </a:xfrm>
        </p:spPr>
        <p:txBody>
          <a:bodyPr>
            <a:normAutofit lnSpcReduction="10000"/>
          </a:bodyPr>
          <a:lstStyle/>
          <a:p>
            <a:r>
              <a:rPr lang="en-US" b="1" i="0" dirty="0">
                <a:solidFill>
                  <a:schemeClr val="accent2"/>
                </a:solidFill>
                <a:effectLst/>
                <a:latin typeface="Arial" panose="020B0604020202020204" pitchFamily="34" charset="0"/>
              </a:rPr>
              <a:t>The challenge facing any software development manager is how to balance the natural tension that exists between time, cost and quality. On top of this,  </a:t>
            </a:r>
            <a:r>
              <a:rPr lang="en-US" b="1" i="0" dirty="0" err="1">
                <a:solidFill>
                  <a:schemeClr val="accent2"/>
                </a:solidFill>
                <a:effectLst/>
                <a:latin typeface="Arial" panose="020B0604020202020204" pitchFamily="34" charset="0"/>
              </a:rPr>
              <a:t>Programes</a:t>
            </a:r>
            <a:r>
              <a:rPr lang="en-US" b="1" i="0" dirty="0">
                <a:solidFill>
                  <a:schemeClr val="accent2"/>
                </a:solidFill>
                <a:effectLst/>
                <a:latin typeface="Arial" panose="020B0604020202020204" pitchFamily="34" charset="0"/>
              </a:rPr>
              <a:t> also have  to balance the three    </a:t>
            </a:r>
            <a:r>
              <a:rPr lang="en-US" b="1" i="0" dirty="0" err="1">
                <a:solidFill>
                  <a:schemeClr val="accent2"/>
                </a:solidFill>
                <a:effectLst/>
                <a:latin typeface="Arial" panose="020B0604020202020204" pitchFamily="34" charset="0"/>
              </a:rPr>
              <a:t>Organisational</a:t>
            </a:r>
            <a:r>
              <a:rPr lang="en-US" b="1" i="0" dirty="0">
                <a:solidFill>
                  <a:schemeClr val="accent2"/>
                </a:solidFill>
                <a:effectLst/>
                <a:latin typeface="Arial" panose="020B0604020202020204" pitchFamily="34" charset="0"/>
              </a:rPr>
              <a:t>  elements of corporate strategy, delivery mechanisms for change and the business-as-usual environment. Quite a balancing act.</a:t>
            </a:r>
          </a:p>
          <a:p>
            <a:endParaRPr lang="en-IN" dirty="0"/>
          </a:p>
        </p:txBody>
      </p:sp>
      <p:sp>
        <p:nvSpPr>
          <p:cNvPr id="5" name="TextBox 4">
            <a:extLst>
              <a:ext uri="{FF2B5EF4-FFF2-40B4-BE49-F238E27FC236}">
                <a16:creationId xmlns:a16="http://schemas.microsoft.com/office/drawing/2014/main" id="{45CBE176-EF82-D8A8-302C-D150A66D4A34}"/>
              </a:ext>
            </a:extLst>
          </p:cNvPr>
          <p:cNvSpPr txBox="1"/>
          <p:nvPr/>
        </p:nvSpPr>
        <p:spPr>
          <a:xfrm>
            <a:off x="1009650" y="4171950"/>
            <a:ext cx="6096000" cy="369332"/>
          </a:xfrm>
          <a:prstGeom prst="rect">
            <a:avLst/>
          </a:prstGeom>
          <a:noFill/>
        </p:spPr>
        <p:txBody>
          <a:bodyPr wrap="square">
            <a:spAutoFit/>
          </a:bodyPr>
          <a:lstStyle/>
          <a:p>
            <a:r>
              <a:rPr lang="en-IN" b="1" i="0" dirty="0">
                <a:solidFill>
                  <a:srgbClr val="FFFF00"/>
                </a:solidFill>
                <a:effectLst/>
                <a:latin typeface="Arial" panose="020B0604020202020204" pitchFamily="34" charset="0"/>
              </a:rPr>
              <a:t>Relative cost of defects:</a:t>
            </a:r>
            <a:endParaRPr lang="en-IN" dirty="0">
              <a:solidFill>
                <a:srgbClr val="FFFF00"/>
              </a:solidFill>
            </a:endParaRPr>
          </a:p>
        </p:txBody>
      </p:sp>
      <p:sp>
        <p:nvSpPr>
          <p:cNvPr id="7" name="TextBox 6">
            <a:extLst>
              <a:ext uri="{FF2B5EF4-FFF2-40B4-BE49-F238E27FC236}">
                <a16:creationId xmlns:a16="http://schemas.microsoft.com/office/drawing/2014/main" id="{20C3B9BD-6A48-0E85-248E-9F48A3B9781A}"/>
              </a:ext>
            </a:extLst>
          </p:cNvPr>
          <p:cNvSpPr txBox="1"/>
          <p:nvPr/>
        </p:nvSpPr>
        <p:spPr>
          <a:xfrm>
            <a:off x="942975" y="4541282"/>
            <a:ext cx="6096000" cy="2031325"/>
          </a:xfrm>
          <a:prstGeom prst="rect">
            <a:avLst/>
          </a:prstGeom>
          <a:noFill/>
        </p:spPr>
        <p:txBody>
          <a:bodyPr wrap="square">
            <a:spAutoFit/>
          </a:bodyPr>
          <a:lstStyle/>
          <a:p>
            <a:pPr algn="l"/>
            <a:r>
              <a:rPr lang="en-US" b="0" i="0" dirty="0">
                <a:solidFill>
                  <a:schemeClr val="tx1">
                    <a:lumMod val="95000"/>
                  </a:schemeClr>
                </a:solidFill>
                <a:effectLst/>
                <a:latin typeface="Arial" panose="020B0604020202020204" pitchFamily="34" charset="0"/>
              </a:rPr>
              <a:t>The following chart is a summary of the relative cost of fixing defects detected at various stages in the software development lifecycle process in a typical project. The cost of defect removal increases exponentially as the development lifecycle progresses. In addition, the later defects are found and fixed, the greater the risk to the business they pose.</a:t>
            </a:r>
          </a:p>
        </p:txBody>
      </p:sp>
      <p:pic>
        <p:nvPicPr>
          <p:cNvPr id="8" name="Picture 2" descr="Relative cost of defects">
            <a:extLst>
              <a:ext uri="{FF2B5EF4-FFF2-40B4-BE49-F238E27FC236}">
                <a16:creationId xmlns:a16="http://schemas.microsoft.com/office/drawing/2014/main" id="{66278932-8FF4-EB94-095A-81B1D48999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7525" y="3972762"/>
            <a:ext cx="4897437" cy="2761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847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F50FD-FC03-CE87-3589-DD6709D8665C}"/>
              </a:ext>
            </a:extLst>
          </p:cNvPr>
          <p:cNvSpPr>
            <a:spLocks noGrp="1"/>
          </p:cNvSpPr>
          <p:nvPr>
            <p:ph type="title"/>
          </p:nvPr>
        </p:nvSpPr>
        <p:spPr/>
        <p:txBody>
          <a:bodyPr>
            <a:normAutofit fontScale="90000"/>
          </a:bodyPr>
          <a:lstStyle/>
          <a:p>
            <a:r>
              <a:rPr lang="en-IN" b="0" i="0" dirty="0">
                <a:solidFill>
                  <a:schemeClr val="tx1"/>
                </a:solidFill>
                <a:effectLst/>
                <a:latin typeface="Raleway" panose="020B0604020202020204" pitchFamily="2" charset="0"/>
              </a:rPr>
              <a:t>                Code Of Ethics</a:t>
            </a:r>
            <a:br>
              <a:rPr lang="en-IN" b="0" i="0" dirty="0">
                <a:solidFill>
                  <a:srgbClr val="073E60"/>
                </a:solidFill>
                <a:effectLst/>
                <a:latin typeface="Raleway" panose="020B0604020202020204" pitchFamily="2" charset="0"/>
              </a:rPr>
            </a:br>
            <a:endParaRPr lang="en-IN" dirty="0"/>
          </a:p>
        </p:txBody>
      </p:sp>
      <p:sp>
        <p:nvSpPr>
          <p:cNvPr id="5" name="TextBox 4">
            <a:extLst>
              <a:ext uri="{FF2B5EF4-FFF2-40B4-BE49-F238E27FC236}">
                <a16:creationId xmlns:a16="http://schemas.microsoft.com/office/drawing/2014/main" id="{69626565-1980-2201-519E-16FBC1AB5548}"/>
              </a:ext>
            </a:extLst>
          </p:cNvPr>
          <p:cNvSpPr txBox="1"/>
          <p:nvPr/>
        </p:nvSpPr>
        <p:spPr>
          <a:xfrm>
            <a:off x="200024" y="1027906"/>
            <a:ext cx="11458575" cy="953294"/>
          </a:xfrm>
          <a:prstGeom prst="rect">
            <a:avLst/>
          </a:prstGeom>
          <a:noFill/>
        </p:spPr>
        <p:txBody>
          <a:bodyPr wrap="square">
            <a:spAutoFit/>
          </a:bodyPr>
          <a:lstStyle/>
          <a:p>
            <a:r>
              <a:rPr lang="en-US" b="0" i="0" dirty="0">
                <a:solidFill>
                  <a:schemeClr val="tx2">
                    <a:lumMod val="75000"/>
                  </a:schemeClr>
                </a:solidFill>
                <a:effectLst/>
                <a:latin typeface="Raleway" pitchFamily="2" charset="0"/>
              </a:rPr>
              <a:t>In software testing there are numerous rules and regulations that ought to be followed by software engineers to maintain the credibility of the software as well as to make it suitable according the universal standards.</a:t>
            </a:r>
            <a:endParaRPr lang="en-IN" dirty="0">
              <a:solidFill>
                <a:schemeClr val="tx2">
                  <a:lumMod val="75000"/>
                </a:schemeClr>
              </a:solidFill>
            </a:endParaRPr>
          </a:p>
        </p:txBody>
      </p:sp>
      <p:sp>
        <p:nvSpPr>
          <p:cNvPr id="7" name="TextBox 6">
            <a:extLst>
              <a:ext uri="{FF2B5EF4-FFF2-40B4-BE49-F238E27FC236}">
                <a16:creationId xmlns:a16="http://schemas.microsoft.com/office/drawing/2014/main" id="{E4228943-6DEE-4345-99D9-59912BE2A6F1}"/>
              </a:ext>
            </a:extLst>
          </p:cNvPr>
          <p:cNvSpPr txBox="1"/>
          <p:nvPr/>
        </p:nvSpPr>
        <p:spPr>
          <a:xfrm>
            <a:off x="123825" y="1984137"/>
            <a:ext cx="6096000" cy="369332"/>
          </a:xfrm>
          <a:prstGeom prst="rect">
            <a:avLst/>
          </a:prstGeom>
          <a:noFill/>
        </p:spPr>
        <p:txBody>
          <a:bodyPr wrap="square">
            <a:spAutoFit/>
          </a:bodyPr>
          <a:lstStyle/>
          <a:p>
            <a:pPr algn="l"/>
            <a:r>
              <a:rPr lang="en-US" b="0" i="0" u="sng" dirty="0">
                <a:solidFill>
                  <a:srgbClr val="FF0000"/>
                </a:solidFill>
                <a:effectLst/>
                <a:latin typeface="Raleway" pitchFamily="2" charset="0"/>
              </a:rPr>
              <a:t>Types of Code of Ethics in Testing:</a:t>
            </a:r>
          </a:p>
        </p:txBody>
      </p:sp>
      <p:sp>
        <p:nvSpPr>
          <p:cNvPr id="9" name="TextBox 8">
            <a:extLst>
              <a:ext uri="{FF2B5EF4-FFF2-40B4-BE49-F238E27FC236}">
                <a16:creationId xmlns:a16="http://schemas.microsoft.com/office/drawing/2014/main" id="{E402E971-A6BB-2A40-EBD2-44C8EEA263B2}"/>
              </a:ext>
            </a:extLst>
          </p:cNvPr>
          <p:cNvSpPr txBox="1"/>
          <p:nvPr/>
        </p:nvSpPr>
        <p:spPr>
          <a:xfrm>
            <a:off x="200023" y="2353469"/>
            <a:ext cx="11658601" cy="953294"/>
          </a:xfrm>
          <a:prstGeom prst="rect">
            <a:avLst/>
          </a:prstGeom>
          <a:noFill/>
        </p:spPr>
        <p:txBody>
          <a:bodyPr wrap="square">
            <a:spAutoFit/>
          </a:bodyPr>
          <a:lstStyle/>
          <a:p>
            <a:r>
              <a:rPr lang="en-US" b="0" i="0" dirty="0">
                <a:solidFill>
                  <a:schemeClr val="tx2">
                    <a:lumMod val="75000"/>
                  </a:schemeClr>
                </a:solidFill>
                <a:effectLst/>
                <a:latin typeface="Raleway" pitchFamily="2" charset="0"/>
              </a:rPr>
              <a:t>While performing software testing, testers should commit themselves in making analysis, finding defects, monitoring the process of testing, reporting defects &amp; bugs, maintaining the software, among other things in a respected and beneficial manner.</a:t>
            </a:r>
            <a:endParaRPr lang="en-IN" dirty="0">
              <a:solidFill>
                <a:schemeClr val="tx2">
                  <a:lumMod val="75000"/>
                </a:schemeClr>
              </a:solidFill>
            </a:endParaRPr>
          </a:p>
        </p:txBody>
      </p:sp>
      <p:pic>
        <p:nvPicPr>
          <p:cNvPr id="16386" name="Picture 2" descr="Code of Ethics Case Studies">
            <a:extLst>
              <a:ext uri="{FF2B5EF4-FFF2-40B4-BE49-F238E27FC236}">
                <a16:creationId xmlns:a16="http://schemas.microsoft.com/office/drawing/2014/main" id="{5CE77D64-4717-7433-83D0-7FFC1E701A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76" y="3306763"/>
            <a:ext cx="10515600" cy="3361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513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5B962CB-0DAA-C969-799B-9DC52D7A18EE}"/>
              </a:ext>
            </a:extLst>
          </p:cNvPr>
          <p:cNvSpPr txBox="1"/>
          <p:nvPr/>
        </p:nvSpPr>
        <p:spPr>
          <a:xfrm>
            <a:off x="390524" y="143024"/>
            <a:ext cx="11677651" cy="6186309"/>
          </a:xfrm>
          <a:prstGeom prst="rect">
            <a:avLst/>
          </a:prstGeom>
          <a:noFill/>
        </p:spPr>
        <p:txBody>
          <a:bodyPr wrap="square">
            <a:spAutoFit/>
          </a:bodyPr>
          <a:lstStyle/>
          <a:p>
            <a:pPr algn="l">
              <a:buFont typeface="+mj-lt"/>
              <a:buAutoNum type="arabicPeriod"/>
            </a:pPr>
            <a:r>
              <a:rPr lang="en-US" b="1" i="0" dirty="0">
                <a:solidFill>
                  <a:srgbClr val="FF0000"/>
                </a:solidFill>
                <a:effectLst/>
                <a:latin typeface="Raleway" pitchFamily="2" charset="0"/>
              </a:rPr>
              <a:t>Public:</a:t>
            </a:r>
            <a:r>
              <a:rPr lang="en-US" b="0" i="0" dirty="0">
                <a:solidFill>
                  <a:srgbClr val="FF0000"/>
                </a:solidFill>
                <a:effectLst/>
                <a:latin typeface="Raleway" pitchFamily="2" charset="0"/>
              </a:rPr>
              <a:t> </a:t>
            </a:r>
          </a:p>
          <a:p>
            <a:pPr algn="l"/>
            <a:r>
              <a:rPr lang="en-US" b="0" i="0" dirty="0">
                <a:solidFill>
                  <a:srgbClr val="212529"/>
                </a:solidFill>
                <a:effectLst/>
                <a:latin typeface="Raleway" pitchFamily="2" charset="0"/>
              </a:rPr>
              <a:t>    </a:t>
            </a:r>
            <a:r>
              <a:rPr lang="en-US" b="0" i="0" dirty="0">
                <a:solidFill>
                  <a:schemeClr val="tx2">
                    <a:lumMod val="75000"/>
                  </a:schemeClr>
                </a:solidFill>
                <a:effectLst/>
                <a:latin typeface="Raleway" pitchFamily="2" charset="0"/>
              </a:rPr>
              <a:t>During the process of software development and testing, the public interest and benefit should be considered before corporate and personal gain. They should consistently act in the interest of the public</a:t>
            </a:r>
            <a:r>
              <a:rPr lang="en-US" b="0" i="0" dirty="0">
                <a:solidFill>
                  <a:srgbClr val="212529"/>
                </a:solidFill>
                <a:effectLst/>
                <a:latin typeface="Raleway" pitchFamily="2" charset="0"/>
              </a:rPr>
              <a:t>.</a:t>
            </a:r>
          </a:p>
          <a:p>
            <a:pPr algn="l"/>
            <a:r>
              <a:rPr lang="en-US" b="1" i="0" dirty="0">
                <a:solidFill>
                  <a:srgbClr val="FF0000"/>
                </a:solidFill>
                <a:effectLst/>
                <a:latin typeface="Raleway" pitchFamily="2" charset="0"/>
              </a:rPr>
              <a:t>2.Client &amp; Employer:</a:t>
            </a:r>
            <a:r>
              <a:rPr lang="en-US" b="0" i="0" dirty="0">
                <a:solidFill>
                  <a:srgbClr val="FF0000"/>
                </a:solidFill>
                <a:effectLst/>
                <a:latin typeface="Raleway" pitchFamily="2" charset="0"/>
              </a:rPr>
              <a:t> </a:t>
            </a:r>
          </a:p>
          <a:p>
            <a:pPr algn="l"/>
            <a:r>
              <a:rPr lang="en-US" b="0" i="0" dirty="0">
                <a:solidFill>
                  <a:srgbClr val="212529"/>
                </a:solidFill>
                <a:effectLst/>
                <a:latin typeface="Raleway" pitchFamily="2" charset="0"/>
              </a:rPr>
              <a:t>  </a:t>
            </a:r>
            <a:r>
              <a:rPr lang="en-US" b="0" i="0" dirty="0">
                <a:solidFill>
                  <a:schemeClr val="tx2">
                    <a:lumMod val="75000"/>
                  </a:schemeClr>
                </a:solidFill>
                <a:effectLst/>
                <a:latin typeface="Raleway" pitchFamily="2" charset="0"/>
              </a:rPr>
              <a:t>Apart from public interest, the testers should consider the interest of their client and employer while conducting tests on the software. They should act according to the requirements of their clients and should fulfill all their needs.</a:t>
            </a:r>
          </a:p>
          <a:p>
            <a:pPr algn="l"/>
            <a:r>
              <a:rPr lang="en-US" b="1" i="0" dirty="0">
                <a:solidFill>
                  <a:srgbClr val="FF0000"/>
                </a:solidFill>
                <a:effectLst/>
                <a:latin typeface="Raleway" pitchFamily="2" charset="0"/>
              </a:rPr>
              <a:t>3.Product:</a:t>
            </a:r>
            <a:r>
              <a:rPr lang="en-US" b="0" i="0" dirty="0">
                <a:solidFill>
                  <a:srgbClr val="FF0000"/>
                </a:solidFill>
                <a:effectLst/>
                <a:latin typeface="Raleway" pitchFamily="2" charset="0"/>
              </a:rPr>
              <a:t> </a:t>
            </a:r>
          </a:p>
          <a:p>
            <a:pPr algn="l"/>
            <a:r>
              <a:rPr lang="en-US" b="0" i="0" dirty="0">
                <a:solidFill>
                  <a:srgbClr val="212529"/>
                </a:solidFill>
                <a:effectLst/>
                <a:latin typeface="Raleway" pitchFamily="2" charset="0"/>
              </a:rPr>
              <a:t>   </a:t>
            </a:r>
            <a:r>
              <a:rPr lang="en-US" b="0" i="0" dirty="0">
                <a:solidFill>
                  <a:schemeClr val="tx2">
                    <a:lumMod val="75000"/>
                  </a:schemeClr>
                </a:solidFill>
                <a:effectLst/>
                <a:latin typeface="Raleway" pitchFamily="2" charset="0"/>
              </a:rPr>
              <a:t>The most important factor that needs consideration during the process of software testing is the product itself. The testers should perform their tasks while ensuring that the deliverable is of best quality and has exceptional effectiveness. Also, make sure that all deliverables on the product are in compliance the stated standards</a:t>
            </a:r>
            <a:r>
              <a:rPr lang="en-US" b="0" i="0" dirty="0">
                <a:solidFill>
                  <a:srgbClr val="212529"/>
                </a:solidFill>
                <a:effectLst/>
                <a:latin typeface="Raleway" pitchFamily="2" charset="0"/>
              </a:rPr>
              <a:t>.</a:t>
            </a:r>
          </a:p>
          <a:p>
            <a:pPr algn="l"/>
            <a:r>
              <a:rPr lang="en-US" b="1" i="0" dirty="0">
                <a:solidFill>
                  <a:srgbClr val="FF0000"/>
                </a:solidFill>
                <a:effectLst/>
                <a:latin typeface="Raleway" pitchFamily="2" charset="0"/>
              </a:rPr>
              <a:t>4.Judgement:</a:t>
            </a:r>
            <a:r>
              <a:rPr lang="en-US" b="0" i="0" dirty="0">
                <a:solidFill>
                  <a:srgbClr val="FF0000"/>
                </a:solidFill>
                <a:effectLst/>
                <a:latin typeface="Raleway" pitchFamily="2" charset="0"/>
              </a:rPr>
              <a:t> </a:t>
            </a:r>
          </a:p>
          <a:p>
            <a:pPr algn="l"/>
            <a:r>
              <a:rPr lang="en-US" b="0" i="0" dirty="0">
                <a:solidFill>
                  <a:srgbClr val="212529"/>
                </a:solidFill>
                <a:effectLst/>
                <a:latin typeface="Raleway" pitchFamily="2" charset="0"/>
              </a:rPr>
              <a:t>    </a:t>
            </a:r>
            <a:r>
              <a:rPr lang="en-US" b="0" i="0" dirty="0">
                <a:solidFill>
                  <a:schemeClr val="tx2">
                    <a:lumMod val="75000"/>
                  </a:schemeClr>
                </a:solidFill>
                <a:effectLst/>
                <a:latin typeface="Raleway" pitchFamily="2" charset="0"/>
              </a:rPr>
              <a:t>The testes should maintain integrity and independence while making judgments regarding the process of testing or any other aspects related to it.</a:t>
            </a:r>
          </a:p>
          <a:p>
            <a:pPr algn="l"/>
            <a:r>
              <a:rPr lang="en-US" b="1" i="0" dirty="0">
                <a:solidFill>
                  <a:srgbClr val="FF0000"/>
                </a:solidFill>
                <a:effectLst/>
                <a:latin typeface="Raleway" pitchFamily="2" charset="0"/>
              </a:rPr>
              <a:t>5.Management:</a:t>
            </a:r>
            <a:r>
              <a:rPr lang="en-US" b="0" i="0" dirty="0">
                <a:solidFill>
                  <a:srgbClr val="FF0000"/>
                </a:solidFill>
                <a:effectLst/>
                <a:latin typeface="Raleway" pitchFamily="2" charset="0"/>
              </a:rPr>
              <a:t> </a:t>
            </a:r>
          </a:p>
          <a:p>
            <a:pPr algn="l"/>
            <a:r>
              <a:rPr lang="en-US" b="0" i="0" dirty="0">
                <a:solidFill>
                  <a:srgbClr val="212529"/>
                </a:solidFill>
                <a:effectLst/>
                <a:latin typeface="Raleway" pitchFamily="2" charset="0"/>
              </a:rPr>
              <a:t>   </a:t>
            </a:r>
            <a:r>
              <a:rPr lang="en-US" b="0" i="0" dirty="0">
                <a:solidFill>
                  <a:schemeClr val="tx2">
                    <a:lumMod val="75000"/>
                  </a:schemeClr>
                </a:solidFill>
                <a:effectLst/>
                <a:latin typeface="Raleway" pitchFamily="2" charset="0"/>
              </a:rPr>
              <a:t>Here, the team managers and leads should take the responsibility and ethical steps to manage the process of software testing, development, and maintenance. This will help them avoid any confusion as well as allow them to test each component of the software accurately</a:t>
            </a:r>
            <a:r>
              <a:rPr lang="en-US" b="0" i="0" dirty="0">
                <a:solidFill>
                  <a:srgbClr val="212529"/>
                </a:solidFill>
                <a:effectLst/>
                <a:latin typeface="Raleway" pitchFamily="2" charset="0"/>
              </a:rPr>
              <a:t>.</a:t>
            </a:r>
          </a:p>
          <a:p>
            <a:pPr algn="l"/>
            <a:r>
              <a:rPr lang="en-US" b="1" i="0" dirty="0">
                <a:solidFill>
                  <a:srgbClr val="FF0000"/>
                </a:solidFill>
                <a:effectLst/>
                <a:latin typeface="Raleway" pitchFamily="2" charset="0"/>
              </a:rPr>
              <a:t>6.Profession:</a:t>
            </a:r>
            <a:r>
              <a:rPr lang="en-US" b="0" i="0" dirty="0">
                <a:solidFill>
                  <a:srgbClr val="FF0000"/>
                </a:solidFill>
                <a:effectLst/>
                <a:latin typeface="Raleway" pitchFamily="2" charset="0"/>
              </a:rPr>
              <a:t> </a:t>
            </a:r>
          </a:p>
          <a:p>
            <a:pPr algn="l"/>
            <a:r>
              <a:rPr lang="en-US" dirty="0">
                <a:solidFill>
                  <a:srgbClr val="212529"/>
                </a:solidFill>
                <a:latin typeface="Raleway" pitchFamily="2" charset="0"/>
              </a:rPr>
              <a:t>   </a:t>
            </a:r>
            <a:r>
              <a:rPr lang="en-US" b="0" i="0" dirty="0">
                <a:solidFill>
                  <a:schemeClr val="tx2">
                    <a:lumMod val="75000"/>
                  </a:schemeClr>
                </a:solidFill>
                <a:effectLst/>
                <a:latin typeface="Raleway" pitchFamily="2" charset="0"/>
              </a:rPr>
              <a:t>The team of testers should follow the set f values, principles, and standards and advance the integrity of their profession.</a:t>
            </a:r>
          </a:p>
        </p:txBody>
      </p:sp>
    </p:spTree>
    <p:extLst>
      <p:ext uri="{BB962C8B-B14F-4D97-AF65-F5344CB8AC3E}">
        <p14:creationId xmlns:p14="http://schemas.microsoft.com/office/powerpoint/2010/main" val="1171033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CB7EA-8ECA-3703-3B0E-695C94E02FDD}"/>
              </a:ext>
            </a:extLst>
          </p:cNvPr>
          <p:cNvSpPr>
            <a:spLocks noGrp="1"/>
          </p:cNvSpPr>
          <p:nvPr>
            <p:ph type="title"/>
          </p:nvPr>
        </p:nvSpPr>
        <p:spPr>
          <a:xfrm>
            <a:off x="838200" y="107950"/>
            <a:ext cx="10515600" cy="1325563"/>
          </a:xfrm>
        </p:spPr>
        <p:txBody>
          <a:bodyPr>
            <a:normAutofit fontScale="90000"/>
          </a:bodyPr>
          <a:lstStyle/>
          <a:p>
            <a:r>
              <a:rPr lang="en-IN" b="0" i="0" dirty="0">
                <a:effectLst/>
                <a:latin typeface="Open Sans" panose="020B0606030504020204" pitchFamily="34" charset="0"/>
              </a:rPr>
              <a:t>      Testing Limitations In Testing</a:t>
            </a:r>
            <a:br>
              <a:rPr lang="en-IN" b="0" i="0" dirty="0">
                <a:effectLst/>
                <a:latin typeface="Open Sans" panose="020B0606030504020204" pitchFamily="34" charset="0"/>
              </a:rPr>
            </a:br>
            <a:endParaRPr lang="en-IN" dirty="0"/>
          </a:p>
        </p:txBody>
      </p:sp>
      <p:sp>
        <p:nvSpPr>
          <p:cNvPr id="8" name="TextBox 7">
            <a:extLst>
              <a:ext uri="{FF2B5EF4-FFF2-40B4-BE49-F238E27FC236}">
                <a16:creationId xmlns:a16="http://schemas.microsoft.com/office/drawing/2014/main" id="{2D4ECF41-6752-F6C0-B43F-EF268CD0F526}"/>
              </a:ext>
            </a:extLst>
          </p:cNvPr>
          <p:cNvSpPr txBox="1"/>
          <p:nvPr/>
        </p:nvSpPr>
        <p:spPr>
          <a:xfrm>
            <a:off x="295274" y="770731"/>
            <a:ext cx="8239126" cy="3693319"/>
          </a:xfrm>
          <a:prstGeom prst="rect">
            <a:avLst/>
          </a:prstGeom>
          <a:noFill/>
        </p:spPr>
        <p:txBody>
          <a:bodyPr wrap="square">
            <a:spAutoFit/>
          </a:bodyPr>
          <a:lstStyle/>
          <a:p>
            <a:pPr algn="l" fontAlgn="base">
              <a:buFont typeface="Arial" panose="020B0604020202020204" pitchFamily="34" charset="0"/>
              <a:buChar char="•"/>
            </a:pPr>
            <a:r>
              <a:rPr lang="en-US" b="0" i="0" dirty="0">
                <a:solidFill>
                  <a:schemeClr val="tx2">
                    <a:lumMod val="75000"/>
                  </a:schemeClr>
                </a:solidFill>
                <a:effectLst/>
                <a:latin typeface="Open Sans" panose="020B0606030504020204" pitchFamily="34" charset="0"/>
              </a:rPr>
              <a:t>Exhaustive (total) testing is impossible in present scenario.</a:t>
            </a:r>
          </a:p>
          <a:p>
            <a:pPr algn="l" fontAlgn="base">
              <a:buFont typeface="Arial" panose="020B0604020202020204" pitchFamily="34" charset="0"/>
              <a:buChar char="•"/>
            </a:pPr>
            <a:r>
              <a:rPr lang="en-US" b="0" i="0" dirty="0">
                <a:solidFill>
                  <a:schemeClr val="tx2">
                    <a:lumMod val="75000"/>
                  </a:schemeClr>
                </a:solidFill>
                <a:effectLst/>
                <a:latin typeface="Open Sans" panose="020B0606030504020204" pitchFamily="34" charset="0"/>
              </a:rPr>
              <a:t>Time and budget constraints normally require very careful planning of the testing effort.</a:t>
            </a:r>
          </a:p>
          <a:p>
            <a:pPr algn="l" fontAlgn="base">
              <a:buFont typeface="Arial" panose="020B0604020202020204" pitchFamily="34" charset="0"/>
              <a:buChar char="•"/>
            </a:pPr>
            <a:r>
              <a:rPr lang="en-US" b="0" i="0" dirty="0">
                <a:solidFill>
                  <a:schemeClr val="tx2">
                    <a:lumMod val="75000"/>
                  </a:schemeClr>
                </a:solidFill>
                <a:effectLst/>
                <a:latin typeface="Open Sans" panose="020B0606030504020204" pitchFamily="34" charset="0"/>
              </a:rPr>
              <a:t>Compromise between thoroughness and budget.</a:t>
            </a:r>
          </a:p>
          <a:p>
            <a:pPr algn="l" fontAlgn="base">
              <a:buFont typeface="Arial" panose="020B0604020202020204" pitchFamily="34" charset="0"/>
              <a:buChar char="•"/>
            </a:pPr>
            <a:r>
              <a:rPr lang="en-US" b="0" i="0" dirty="0">
                <a:solidFill>
                  <a:schemeClr val="tx2">
                    <a:lumMod val="75000"/>
                  </a:schemeClr>
                </a:solidFill>
                <a:effectLst/>
                <a:latin typeface="Open Sans" panose="020B0606030504020204" pitchFamily="34" charset="0"/>
              </a:rPr>
              <a:t>Test results are used to make business decisions for release dates.</a:t>
            </a:r>
          </a:p>
          <a:p>
            <a:pPr algn="l" fontAlgn="base">
              <a:buFont typeface="Arial" panose="020B0604020202020204" pitchFamily="34" charset="0"/>
              <a:buChar char="•"/>
            </a:pPr>
            <a:r>
              <a:rPr lang="en-US" b="0" i="0" dirty="0">
                <a:solidFill>
                  <a:schemeClr val="tx2">
                    <a:lumMod val="75000"/>
                  </a:schemeClr>
                </a:solidFill>
                <a:effectLst/>
                <a:latin typeface="Open Sans" panose="020B0606030504020204" pitchFamily="34" charset="0"/>
              </a:rPr>
              <a:t>Even if you do find the last bug, you’ll never know it</a:t>
            </a:r>
          </a:p>
          <a:p>
            <a:pPr algn="l" fontAlgn="base">
              <a:buFont typeface="Arial" panose="020B0604020202020204" pitchFamily="34" charset="0"/>
              <a:buChar char="•"/>
            </a:pPr>
            <a:r>
              <a:rPr lang="en-US" b="0" i="0" dirty="0">
                <a:solidFill>
                  <a:schemeClr val="tx2">
                    <a:lumMod val="75000"/>
                  </a:schemeClr>
                </a:solidFill>
                <a:effectLst/>
                <a:latin typeface="Open Sans" panose="020B0606030504020204" pitchFamily="34" charset="0"/>
              </a:rPr>
              <a:t>You will run out of time before you run out of test cases</a:t>
            </a:r>
          </a:p>
          <a:p>
            <a:pPr algn="l" fontAlgn="base">
              <a:buFont typeface="Arial" panose="020B0604020202020204" pitchFamily="34" charset="0"/>
              <a:buChar char="•"/>
            </a:pPr>
            <a:r>
              <a:rPr lang="en-US" b="0" i="0" dirty="0">
                <a:solidFill>
                  <a:schemeClr val="tx2">
                    <a:lumMod val="75000"/>
                  </a:schemeClr>
                </a:solidFill>
                <a:effectLst/>
                <a:latin typeface="Open Sans" panose="020B0606030504020204" pitchFamily="34" charset="0"/>
              </a:rPr>
              <a:t>You cannot test every path</a:t>
            </a:r>
          </a:p>
          <a:p>
            <a:pPr algn="l" fontAlgn="base">
              <a:buFont typeface="Arial" panose="020B0604020202020204" pitchFamily="34" charset="0"/>
              <a:buChar char="•"/>
            </a:pPr>
            <a:r>
              <a:rPr lang="en-US" b="0" i="0" dirty="0">
                <a:solidFill>
                  <a:schemeClr val="tx2">
                    <a:lumMod val="75000"/>
                  </a:schemeClr>
                </a:solidFill>
                <a:effectLst/>
                <a:latin typeface="Open Sans" panose="020B0606030504020204" pitchFamily="34" charset="0"/>
              </a:rPr>
              <a:t>You cannot test every valid input</a:t>
            </a:r>
          </a:p>
          <a:p>
            <a:pPr algn="l" fontAlgn="base">
              <a:buFont typeface="Arial" panose="020B0604020202020204" pitchFamily="34" charset="0"/>
              <a:buChar char="•"/>
            </a:pPr>
            <a:r>
              <a:rPr lang="en-US" b="0" i="0" dirty="0">
                <a:solidFill>
                  <a:schemeClr val="tx2">
                    <a:lumMod val="75000"/>
                  </a:schemeClr>
                </a:solidFill>
                <a:effectLst/>
                <a:latin typeface="Open Sans" panose="020B0606030504020204" pitchFamily="34" charset="0"/>
              </a:rPr>
              <a:t>You cannot test every invalid input</a:t>
            </a:r>
          </a:p>
          <a:p>
            <a:pPr algn="l" fontAlgn="base">
              <a:buFont typeface="Arial" panose="020B0604020202020204" pitchFamily="34" charset="0"/>
              <a:buChar char="•"/>
            </a:pPr>
            <a:r>
              <a:rPr lang="en-US" b="0" i="0" dirty="0">
                <a:solidFill>
                  <a:schemeClr val="tx2">
                    <a:lumMod val="75000"/>
                  </a:schemeClr>
                </a:solidFill>
                <a:effectLst/>
                <a:latin typeface="Open Sans" panose="020B0606030504020204" pitchFamily="34" charset="0"/>
              </a:rPr>
              <a:t>You cannot test a program completely</a:t>
            </a:r>
          </a:p>
          <a:p>
            <a:pPr algn="l" fontAlgn="base">
              <a:buFont typeface="Arial" panose="020B0604020202020204" pitchFamily="34" charset="0"/>
              <a:buChar char="•"/>
            </a:pPr>
            <a:r>
              <a:rPr lang="en-US" b="0" i="0" dirty="0">
                <a:solidFill>
                  <a:schemeClr val="tx2">
                    <a:lumMod val="75000"/>
                  </a:schemeClr>
                </a:solidFill>
                <a:effectLst/>
                <a:latin typeface="Open Sans" panose="020B0606030504020204" pitchFamily="34" charset="0"/>
              </a:rPr>
              <a:t>We can only test against system requirements</a:t>
            </a:r>
          </a:p>
          <a:p>
            <a:pPr algn="l" fontAlgn="base"/>
            <a:endParaRPr lang="en-US" b="0" i="0" dirty="0">
              <a:solidFill>
                <a:srgbClr val="0A0A0A"/>
              </a:solidFill>
              <a:effectLst/>
              <a:latin typeface="Open Sans" panose="020B0606030504020204" pitchFamily="34" charset="0"/>
            </a:endParaRPr>
          </a:p>
        </p:txBody>
      </p:sp>
      <p:pic>
        <p:nvPicPr>
          <p:cNvPr id="18435" name="Picture 3" descr="Ultimate Guide to the Advantages and Disadvantages of Software Testing">
            <a:extLst>
              <a:ext uri="{FF2B5EF4-FFF2-40B4-BE49-F238E27FC236}">
                <a16:creationId xmlns:a16="http://schemas.microsoft.com/office/drawing/2014/main" id="{0D5F5812-C946-F172-FC18-2EBED392E2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7617" y="2172969"/>
            <a:ext cx="4391343" cy="407094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0B7AE69-5438-73C5-E138-59B1F996DA07}"/>
              </a:ext>
            </a:extLst>
          </p:cNvPr>
          <p:cNvSpPr txBox="1"/>
          <p:nvPr/>
        </p:nvSpPr>
        <p:spPr>
          <a:xfrm>
            <a:off x="466725" y="4208441"/>
            <a:ext cx="6858000" cy="2308324"/>
          </a:xfrm>
          <a:prstGeom prst="rect">
            <a:avLst/>
          </a:prstGeom>
          <a:noFill/>
        </p:spPr>
        <p:txBody>
          <a:bodyPr wrap="square">
            <a:spAutoFit/>
          </a:bodyPr>
          <a:lstStyle/>
          <a:p>
            <a:pPr algn="l">
              <a:buFont typeface="+mj-lt"/>
              <a:buAutoNum type="arabicPeriod"/>
            </a:pPr>
            <a:r>
              <a:rPr lang="en-US" b="0" i="0" dirty="0">
                <a:solidFill>
                  <a:srgbClr val="FFC000"/>
                </a:solidFill>
                <a:effectLst/>
                <a:latin typeface="Raleway" pitchFamily="2" charset="0"/>
              </a:rPr>
              <a:t>Testing cannot be done against system requirements. We also cannot detect any errors in requirements or ambiguous requirement leads the complete testing process to inadequate testing.</a:t>
            </a:r>
          </a:p>
          <a:p>
            <a:pPr algn="l">
              <a:buFont typeface="+mj-lt"/>
              <a:buAutoNum type="arabicPeriod"/>
            </a:pPr>
            <a:r>
              <a:rPr lang="en-US" b="0" i="0" dirty="0">
                <a:solidFill>
                  <a:srgbClr val="FFC000"/>
                </a:solidFill>
                <a:effectLst/>
                <a:latin typeface="Raleway" pitchFamily="2" charset="0"/>
              </a:rPr>
              <a:t>When it comes to major constraints like Time &amp; Budget, it requires attentive planning of test effort. Mostly, we compromise in between thoroughness and budget at the time of testing.</a:t>
            </a:r>
          </a:p>
        </p:txBody>
      </p:sp>
    </p:spTree>
    <p:extLst>
      <p:ext uri="{BB962C8B-B14F-4D97-AF65-F5344CB8AC3E}">
        <p14:creationId xmlns:p14="http://schemas.microsoft.com/office/powerpoint/2010/main" val="1667429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0" name="Picture 4" descr="4 words and phrases to use instead of 'thank you' - Education Today News">
            <a:extLst>
              <a:ext uri="{FF2B5EF4-FFF2-40B4-BE49-F238E27FC236}">
                <a16:creationId xmlns:a16="http://schemas.microsoft.com/office/drawing/2014/main" id="{5FFE4F90-3099-D320-DF54-CBCE1744C9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1997"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929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330EC-13EB-B26B-F9CF-A7E33C895F8A}"/>
              </a:ext>
            </a:extLst>
          </p:cNvPr>
          <p:cNvSpPr>
            <a:spLocks noGrp="1"/>
          </p:cNvSpPr>
          <p:nvPr>
            <p:ph type="title"/>
          </p:nvPr>
        </p:nvSpPr>
        <p:spPr/>
        <p:txBody>
          <a:bodyPr>
            <a:normAutofit/>
          </a:bodyPr>
          <a:lstStyle/>
          <a:p>
            <a:r>
              <a:rPr lang="en-US" sz="2000" b="1" i="0" dirty="0">
                <a:solidFill>
                  <a:schemeClr val="accent1">
                    <a:lumMod val="40000"/>
                    <a:lumOff val="60000"/>
                  </a:schemeClr>
                </a:solidFill>
                <a:effectLst/>
                <a:latin typeface="Arial" panose="020B0604020202020204" pitchFamily="34" charset="0"/>
              </a:rPr>
              <a:t>Defect insertion and detection points:</a:t>
            </a:r>
            <a:br>
              <a:rPr lang="en-IN" dirty="0">
                <a:solidFill>
                  <a:schemeClr val="accent1">
                    <a:lumMod val="40000"/>
                    <a:lumOff val="60000"/>
                  </a:schemeClr>
                </a:solidFill>
              </a:rPr>
            </a:br>
            <a:endParaRPr lang="en-IN" dirty="0"/>
          </a:p>
        </p:txBody>
      </p:sp>
      <p:sp>
        <p:nvSpPr>
          <p:cNvPr id="3" name="Content Placeholder 2">
            <a:extLst>
              <a:ext uri="{FF2B5EF4-FFF2-40B4-BE49-F238E27FC236}">
                <a16:creationId xmlns:a16="http://schemas.microsoft.com/office/drawing/2014/main" id="{60548C23-3F1F-47F5-4ABA-E3F840C98D9F}"/>
              </a:ext>
            </a:extLst>
          </p:cNvPr>
          <p:cNvSpPr>
            <a:spLocks noGrp="1"/>
          </p:cNvSpPr>
          <p:nvPr>
            <p:ph idx="1"/>
          </p:nvPr>
        </p:nvSpPr>
        <p:spPr>
          <a:xfrm>
            <a:off x="558025" y="873126"/>
            <a:ext cx="6881000" cy="1479550"/>
          </a:xfrm>
        </p:spPr>
        <p:txBody>
          <a:bodyPr/>
          <a:lstStyle/>
          <a:p>
            <a:r>
              <a:rPr lang="en-US" sz="2000" b="0" i="0" dirty="0">
                <a:solidFill>
                  <a:schemeClr val="accent5"/>
                </a:solidFill>
                <a:effectLst/>
                <a:latin typeface="Arial" panose="020B0604020202020204" pitchFamily="34" charset="0"/>
              </a:rPr>
              <a:t>Defects are introduced to a system at a number of points during the software development lifecycle. The following chart is a model of a typical development lifecycle that illustrates the usual points of defect insertion and detection. </a:t>
            </a:r>
            <a:endParaRPr lang="en-IN" sz="2000" dirty="0">
              <a:solidFill>
                <a:schemeClr val="accent5"/>
              </a:solidFill>
            </a:endParaRPr>
          </a:p>
          <a:p>
            <a:endParaRPr lang="en-IN" dirty="0"/>
          </a:p>
        </p:txBody>
      </p:sp>
      <p:pic>
        <p:nvPicPr>
          <p:cNvPr id="4" name="Picture 4" descr="Detection and insertion points">
            <a:extLst>
              <a:ext uri="{FF2B5EF4-FFF2-40B4-BE49-F238E27FC236}">
                <a16:creationId xmlns:a16="http://schemas.microsoft.com/office/drawing/2014/main" id="{57137F5B-9251-19E5-87C8-637322910C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2349" y="0"/>
            <a:ext cx="4897437" cy="27613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58F72C5-CE02-C4A2-0F96-1753CCCF8F0D}"/>
              </a:ext>
            </a:extLst>
          </p:cNvPr>
          <p:cNvSpPr txBox="1"/>
          <p:nvPr/>
        </p:nvSpPr>
        <p:spPr>
          <a:xfrm>
            <a:off x="558025" y="2582466"/>
            <a:ext cx="6134100" cy="3693319"/>
          </a:xfrm>
          <a:prstGeom prst="rect">
            <a:avLst/>
          </a:prstGeom>
          <a:noFill/>
        </p:spPr>
        <p:txBody>
          <a:bodyPr wrap="square">
            <a:spAutoFit/>
          </a:bodyPr>
          <a:lstStyle/>
          <a:p>
            <a:pPr algn="l"/>
            <a:r>
              <a:rPr lang="en-US" b="0" i="0" dirty="0">
                <a:solidFill>
                  <a:schemeClr val="accent1">
                    <a:lumMod val="40000"/>
                    <a:lumOff val="60000"/>
                  </a:schemeClr>
                </a:solidFill>
                <a:effectLst/>
                <a:latin typeface="Arial" panose="020B0604020202020204" pitchFamily="34" charset="0"/>
              </a:rPr>
              <a:t>void quality shortcuts </a:t>
            </a:r>
          </a:p>
          <a:p>
            <a:pPr algn="l"/>
            <a:r>
              <a:rPr lang="en-US" b="0" i="0" dirty="0">
                <a:solidFill>
                  <a:schemeClr val="accent1">
                    <a:lumMod val="40000"/>
                    <a:lumOff val="60000"/>
                  </a:schemeClr>
                </a:solidFill>
                <a:effectLst/>
                <a:latin typeface="Arial" panose="020B0604020202020204" pitchFamily="34" charset="0"/>
              </a:rPr>
              <a:t>- reduce rework and business impact costs</a:t>
            </a:r>
          </a:p>
          <a:p>
            <a:pPr algn="l"/>
            <a:r>
              <a:rPr lang="en-US" b="0" i="0" dirty="0">
                <a:solidFill>
                  <a:schemeClr val="accent1">
                    <a:lumMod val="40000"/>
                    <a:lumOff val="60000"/>
                  </a:schemeClr>
                </a:solidFill>
                <a:effectLst/>
                <a:latin typeface="Arial" panose="020B0604020202020204" pitchFamily="34" charset="0"/>
              </a:rPr>
              <a:t>- Be realistic with scope within the constraints of cost and time tolerances</a:t>
            </a:r>
          </a:p>
          <a:p>
            <a:pPr algn="l"/>
            <a:r>
              <a:rPr lang="en-US" b="0" i="0" dirty="0">
                <a:solidFill>
                  <a:schemeClr val="accent1">
                    <a:lumMod val="40000"/>
                    <a:lumOff val="60000"/>
                  </a:schemeClr>
                </a:solidFill>
                <a:effectLst/>
                <a:latin typeface="Arial" panose="020B0604020202020204" pitchFamily="34" charset="0"/>
              </a:rPr>
              <a:t>- </a:t>
            </a:r>
            <a:r>
              <a:rPr lang="en-US" b="0" i="0" dirty="0" err="1">
                <a:solidFill>
                  <a:schemeClr val="accent1">
                    <a:lumMod val="40000"/>
                    <a:lumOff val="60000"/>
                  </a:schemeClr>
                </a:solidFill>
                <a:effectLst/>
                <a:latin typeface="Arial" panose="020B0604020202020204" pitchFamily="34" charset="0"/>
              </a:rPr>
              <a:t>Prioritise</a:t>
            </a:r>
            <a:r>
              <a:rPr lang="en-US" b="0" i="0" dirty="0">
                <a:solidFill>
                  <a:schemeClr val="accent1">
                    <a:lumMod val="40000"/>
                    <a:lumOff val="60000"/>
                  </a:schemeClr>
                </a:solidFill>
                <a:effectLst/>
                <a:latin typeface="Arial" panose="020B0604020202020204" pitchFamily="34" charset="0"/>
              </a:rPr>
              <a:t> desired features and anticipated benefits</a:t>
            </a:r>
          </a:p>
          <a:p>
            <a:pPr algn="l"/>
            <a:r>
              <a:rPr lang="en-US" b="0" i="0" dirty="0">
                <a:solidFill>
                  <a:schemeClr val="accent1">
                    <a:lumMod val="40000"/>
                    <a:lumOff val="60000"/>
                  </a:schemeClr>
                </a:solidFill>
                <a:effectLst/>
                <a:latin typeface="Arial" panose="020B0604020202020204" pitchFamily="34" charset="0"/>
              </a:rPr>
              <a:t>- Exercise </a:t>
            </a:r>
            <a:r>
              <a:rPr lang="en-US" b="0" i="0" dirty="0" err="1">
                <a:solidFill>
                  <a:schemeClr val="accent1">
                    <a:lumMod val="40000"/>
                    <a:lumOff val="60000"/>
                  </a:schemeClr>
                </a:solidFill>
                <a:effectLst/>
                <a:latin typeface="Arial" panose="020B0604020202020204" pitchFamily="34" charset="0"/>
              </a:rPr>
              <a:t>rigour</a:t>
            </a:r>
            <a:r>
              <a:rPr lang="en-US" b="0" i="0" dirty="0">
                <a:solidFill>
                  <a:schemeClr val="accent1">
                    <a:lumMod val="40000"/>
                    <a:lumOff val="60000"/>
                  </a:schemeClr>
                </a:solidFill>
                <a:effectLst/>
                <a:latin typeface="Arial" panose="020B0604020202020204" pitchFamily="34" charset="0"/>
              </a:rPr>
              <a:t> with requirements quality and clarity before committing to development</a:t>
            </a:r>
          </a:p>
          <a:p>
            <a:pPr algn="l"/>
            <a:r>
              <a:rPr lang="en-US" b="0" i="0" dirty="0">
                <a:solidFill>
                  <a:schemeClr val="accent1">
                    <a:lumMod val="40000"/>
                    <a:lumOff val="60000"/>
                  </a:schemeClr>
                </a:solidFill>
                <a:effectLst/>
                <a:latin typeface="Arial" panose="020B0604020202020204" pitchFamily="34" charset="0"/>
              </a:rPr>
              <a:t>- Use risk-based </a:t>
            </a:r>
            <a:r>
              <a:rPr lang="en-US" b="0" i="0" dirty="0" err="1">
                <a:solidFill>
                  <a:schemeClr val="accent1">
                    <a:lumMod val="40000"/>
                    <a:lumOff val="60000"/>
                  </a:schemeClr>
                </a:solidFill>
                <a:effectLst/>
                <a:latin typeface="Arial" panose="020B0604020202020204" pitchFamily="34" charset="0"/>
              </a:rPr>
              <a:t>prioritisation</a:t>
            </a:r>
            <a:r>
              <a:rPr lang="en-US" b="0" i="0" dirty="0">
                <a:solidFill>
                  <a:schemeClr val="accent1">
                    <a:lumMod val="40000"/>
                    <a:lumOff val="60000"/>
                  </a:schemeClr>
                </a:solidFill>
                <a:effectLst/>
                <a:latin typeface="Arial" panose="020B0604020202020204" pitchFamily="34" charset="0"/>
              </a:rPr>
              <a:t> to focus efforts - work smart</a:t>
            </a:r>
          </a:p>
          <a:p>
            <a:pPr algn="l"/>
            <a:r>
              <a:rPr lang="en-US" b="0" i="0" dirty="0">
                <a:solidFill>
                  <a:schemeClr val="accent1">
                    <a:lumMod val="40000"/>
                    <a:lumOff val="60000"/>
                  </a:schemeClr>
                </a:solidFill>
                <a:effectLst/>
                <a:latin typeface="Arial" panose="020B0604020202020204" pitchFamily="34" charset="0"/>
              </a:rPr>
              <a:t>- Ensure regular stakeholder engagement and feedback</a:t>
            </a:r>
          </a:p>
          <a:p>
            <a:pPr algn="l"/>
            <a:r>
              <a:rPr lang="en-US" b="0" i="0" dirty="0">
                <a:solidFill>
                  <a:schemeClr val="accent1">
                    <a:lumMod val="40000"/>
                    <a:lumOff val="60000"/>
                  </a:schemeClr>
                </a:solidFill>
                <a:effectLst/>
                <a:latin typeface="Arial" panose="020B0604020202020204" pitchFamily="34" charset="0"/>
              </a:rPr>
              <a:t>- Enforce acceptance criteria and phase containment between test phases</a:t>
            </a:r>
          </a:p>
          <a:p>
            <a:pPr algn="l"/>
            <a:r>
              <a:rPr lang="en-US" b="0" i="0" dirty="0">
                <a:solidFill>
                  <a:schemeClr val="accent1">
                    <a:lumMod val="40000"/>
                    <a:lumOff val="60000"/>
                  </a:schemeClr>
                </a:solidFill>
                <a:effectLst/>
                <a:latin typeface="Arial" panose="020B0604020202020204" pitchFamily="34" charset="0"/>
              </a:rPr>
              <a:t>- Adopt best </a:t>
            </a:r>
            <a:r>
              <a:rPr lang="en-US" b="0" i="0" dirty="0" err="1">
                <a:solidFill>
                  <a:schemeClr val="accent1">
                    <a:lumMod val="40000"/>
                    <a:lumOff val="60000"/>
                  </a:schemeClr>
                </a:solidFill>
                <a:effectLst/>
                <a:latin typeface="Arial" panose="020B0604020202020204" pitchFamily="34" charset="0"/>
              </a:rPr>
              <a:t>practise</a:t>
            </a:r>
            <a:r>
              <a:rPr lang="en-US" b="0" i="0" dirty="0">
                <a:solidFill>
                  <a:schemeClr val="accent1">
                    <a:lumMod val="40000"/>
                    <a:lumOff val="60000"/>
                  </a:schemeClr>
                </a:solidFill>
                <a:effectLst/>
                <a:latin typeface="Arial" panose="020B0604020202020204" pitchFamily="34" charset="0"/>
              </a:rPr>
              <a:t> testing methodology such as the SQS Vicars model</a:t>
            </a:r>
          </a:p>
        </p:txBody>
      </p:sp>
      <p:pic>
        <p:nvPicPr>
          <p:cNvPr id="7" name="Picture 2" descr="Software Quality Assurance Chip Ene, February 14, ppt download">
            <a:extLst>
              <a:ext uri="{FF2B5EF4-FFF2-40B4-BE49-F238E27FC236}">
                <a16:creationId xmlns:a16="http://schemas.microsoft.com/office/drawing/2014/main" id="{47682841-B9FA-DDD2-4833-6810398FF3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9737" y="3581400"/>
            <a:ext cx="5290947" cy="2403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70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298AC-28B1-0BB3-CD03-B4647612AEE7}"/>
              </a:ext>
            </a:extLst>
          </p:cNvPr>
          <p:cNvSpPr>
            <a:spLocks noGrp="1"/>
          </p:cNvSpPr>
          <p:nvPr>
            <p:ph type="title"/>
          </p:nvPr>
        </p:nvSpPr>
        <p:spPr>
          <a:xfrm>
            <a:off x="838200" y="107950"/>
            <a:ext cx="10515600" cy="1325563"/>
          </a:xfrm>
        </p:spPr>
        <p:txBody>
          <a:bodyPr>
            <a:normAutofit/>
          </a:bodyPr>
          <a:lstStyle/>
          <a:p>
            <a:r>
              <a:rPr lang="en-IN" dirty="0"/>
              <a:t>How Testing Is Conducted</a:t>
            </a:r>
          </a:p>
        </p:txBody>
      </p:sp>
      <p:sp>
        <p:nvSpPr>
          <p:cNvPr id="3" name="Content Placeholder 2">
            <a:extLst>
              <a:ext uri="{FF2B5EF4-FFF2-40B4-BE49-F238E27FC236}">
                <a16:creationId xmlns:a16="http://schemas.microsoft.com/office/drawing/2014/main" id="{08B34F16-ACCB-3683-EF38-CE75C53EBF62}"/>
              </a:ext>
            </a:extLst>
          </p:cNvPr>
          <p:cNvSpPr>
            <a:spLocks noGrp="1"/>
          </p:cNvSpPr>
          <p:nvPr>
            <p:ph idx="1"/>
          </p:nvPr>
        </p:nvSpPr>
        <p:spPr>
          <a:xfrm>
            <a:off x="910450" y="1225550"/>
            <a:ext cx="11110100" cy="1325563"/>
          </a:xfrm>
        </p:spPr>
        <p:txBody>
          <a:bodyPr>
            <a:normAutofit/>
          </a:bodyPr>
          <a:lstStyle/>
          <a:p>
            <a:r>
              <a:rPr lang="en-US" sz="2000" b="0" i="0" dirty="0">
                <a:solidFill>
                  <a:schemeClr val="accent2">
                    <a:lumMod val="75000"/>
                  </a:schemeClr>
                </a:solidFill>
                <a:effectLst/>
                <a:latin typeface="arial" panose="020B0604020202020204" pitchFamily="34" charset="0"/>
              </a:rPr>
              <a:t>Testing is based on external expectations - Internal behavior of the application is unknown. Testing is done </a:t>
            </a:r>
            <a:r>
              <a:rPr lang="en-US" sz="2000" b="1" i="0" dirty="0">
                <a:solidFill>
                  <a:schemeClr val="accent2">
                    <a:lumMod val="75000"/>
                  </a:schemeClr>
                </a:solidFill>
                <a:effectLst/>
                <a:latin typeface="arial" panose="020B0604020202020204" pitchFamily="34" charset="0"/>
              </a:rPr>
              <a:t>on the basis of high-level database diagrams and data flow diagrams</a:t>
            </a:r>
            <a:r>
              <a:rPr lang="en-US" sz="2000" b="0" i="0" dirty="0">
                <a:solidFill>
                  <a:schemeClr val="accent2">
                    <a:lumMod val="75000"/>
                  </a:schemeClr>
                </a:solidFill>
                <a:effectLst/>
                <a:latin typeface="arial" panose="020B0604020202020204" pitchFamily="34" charset="0"/>
              </a:rPr>
              <a:t>. Internal workings are fully known and the tester can design test data accordingly.</a:t>
            </a:r>
            <a:endParaRPr lang="en-IN" sz="2000" dirty="0">
              <a:solidFill>
                <a:schemeClr val="accent2">
                  <a:lumMod val="75000"/>
                </a:schemeClr>
              </a:solidFill>
            </a:endParaRPr>
          </a:p>
        </p:txBody>
      </p:sp>
      <p:sp>
        <p:nvSpPr>
          <p:cNvPr id="5" name="TextBox 4">
            <a:extLst>
              <a:ext uri="{FF2B5EF4-FFF2-40B4-BE49-F238E27FC236}">
                <a16:creationId xmlns:a16="http://schemas.microsoft.com/office/drawing/2014/main" id="{64B8950C-2247-0327-825E-CC4FC515C461}"/>
              </a:ext>
            </a:extLst>
          </p:cNvPr>
          <p:cNvSpPr txBox="1"/>
          <p:nvPr/>
        </p:nvSpPr>
        <p:spPr>
          <a:xfrm>
            <a:off x="910450" y="3221415"/>
            <a:ext cx="5614175" cy="3436560"/>
          </a:xfrm>
          <a:prstGeom prst="rect">
            <a:avLst/>
          </a:prstGeom>
          <a:noFill/>
        </p:spPr>
        <p:txBody>
          <a:bodyPr wrap="square">
            <a:spAutoFit/>
          </a:bodyPr>
          <a:lstStyle/>
          <a:p>
            <a:r>
              <a:rPr lang="en-US" b="0" i="0" dirty="0">
                <a:solidFill>
                  <a:schemeClr val="accent2">
                    <a:lumMod val="75000"/>
                  </a:schemeClr>
                </a:solidFill>
                <a:effectLst/>
                <a:latin typeface="urw-din"/>
              </a:rPr>
              <a:t>(</a:t>
            </a:r>
            <a:r>
              <a:rPr lang="en-US" b="0" i="0" dirty="0" err="1">
                <a:solidFill>
                  <a:schemeClr val="accent2">
                    <a:lumMod val="75000"/>
                  </a:schemeClr>
                </a:solidFill>
                <a:effectLst/>
                <a:latin typeface="urw-din"/>
              </a:rPr>
              <a:t>i</a:t>
            </a:r>
            <a:r>
              <a:rPr lang="en-US" b="0" i="0" dirty="0">
                <a:solidFill>
                  <a:schemeClr val="accent2">
                    <a:lumMod val="75000"/>
                  </a:schemeClr>
                </a:solidFill>
                <a:effectLst/>
                <a:latin typeface="urw-din"/>
              </a:rPr>
              <a:t>) All the tests should meet the customer requirements.</a:t>
            </a:r>
            <a:br>
              <a:rPr lang="en-US" dirty="0">
                <a:solidFill>
                  <a:schemeClr val="accent2">
                    <a:lumMod val="75000"/>
                  </a:schemeClr>
                </a:solidFill>
              </a:rPr>
            </a:br>
            <a:r>
              <a:rPr lang="en-US" b="0" i="0" dirty="0">
                <a:solidFill>
                  <a:schemeClr val="accent2">
                    <a:lumMod val="75000"/>
                  </a:schemeClr>
                </a:solidFill>
                <a:effectLst/>
                <a:latin typeface="urw-din"/>
              </a:rPr>
              <a:t>(ii) To make our software testing should be performed by a third party.</a:t>
            </a:r>
            <a:br>
              <a:rPr lang="en-US" dirty="0">
                <a:solidFill>
                  <a:schemeClr val="accent2">
                    <a:lumMod val="75000"/>
                  </a:schemeClr>
                </a:solidFill>
              </a:rPr>
            </a:br>
            <a:r>
              <a:rPr lang="en-US" b="0" i="0" dirty="0">
                <a:solidFill>
                  <a:schemeClr val="accent2">
                    <a:lumMod val="75000"/>
                  </a:schemeClr>
                </a:solidFill>
                <a:effectLst/>
                <a:latin typeface="urw-din"/>
              </a:rPr>
              <a:t>(iii) Exhaustive testing is not possible. As we need the optimal amount of testing based on the risk assessment of the application. </a:t>
            </a:r>
            <a:br>
              <a:rPr lang="en-US" dirty="0">
                <a:solidFill>
                  <a:schemeClr val="accent2">
                    <a:lumMod val="75000"/>
                  </a:schemeClr>
                </a:solidFill>
              </a:rPr>
            </a:br>
            <a:r>
              <a:rPr lang="en-US" b="0" i="0" dirty="0">
                <a:solidFill>
                  <a:schemeClr val="accent2">
                    <a:lumMod val="75000"/>
                  </a:schemeClr>
                </a:solidFill>
                <a:effectLst/>
                <a:latin typeface="urw-din"/>
              </a:rPr>
              <a:t>(iv) All the tests to be conducted should be planned before implementing it </a:t>
            </a:r>
            <a:br>
              <a:rPr lang="en-US" dirty="0">
                <a:solidFill>
                  <a:schemeClr val="accent2">
                    <a:lumMod val="75000"/>
                  </a:schemeClr>
                </a:solidFill>
              </a:rPr>
            </a:br>
            <a:r>
              <a:rPr lang="en-US" b="0" i="0" dirty="0">
                <a:solidFill>
                  <a:schemeClr val="accent2">
                    <a:lumMod val="75000"/>
                  </a:schemeClr>
                </a:solidFill>
                <a:effectLst/>
                <a:latin typeface="urw-din"/>
              </a:rPr>
              <a:t>(v) It follows the Pareto rule(80/20 rule) which states that 80% of errors come from 20% of program components. </a:t>
            </a:r>
            <a:br>
              <a:rPr lang="en-US" dirty="0">
                <a:solidFill>
                  <a:schemeClr val="accent2">
                    <a:lumMod val="75000"/>
                  </a:schemeClr>
                </a:solidFill>
              </a:rPr>
            </a:br>
            <a:r>
              <a:rPr lang="en-US" b="0" i="0" dirty="0">
                <a:solidFill>
                  <a:schemeClr val="accent2">
                    <a:lumMod val="75000"/>
                  </a:schemeClr>
                </a:solidFill>
                <a:effectLst/>
                <a:latin typeface="urw-din"/>
              </a:rPr>
              <a:t>(vi) Start testing with small parts and extend it to large parts. </a:t>
            </a:r>
            <a:endParaRPr lang="en-IN" dirty="0">
              <a:solidFill>
                <a:schemeClr val="accent2">
                  <a:lumMod val="75000"/>
                </a:schemeClr>
              </a:solidFill>
            </a:endParaRPr>
          </a:p>
        </p:txBody>
      </p:sp>
      <p:sp>
        <p:nvSpPr>
          <p:cNvPr id="7" name="TextBox 6">
            <a:extLst>
              <a:ext uri="{FF2B5EF4-FFF2-40B4-BE49-F238E27FC236}">
                <a16:creationId xmlns:a16="http://schemas.microsoft.com/office/drawing/2014/main" id="{B6B1A510-787B-538B-9823-7874C734052B}"/>
              </a:ext>
            </a:extLst>
          </p:cNvPr>
          <p:cNvSpPr txBox="1"/>
          <p:nvPr/>
        </p:nvSpPr>
        <p:spPr>
          <a:xfrm>
            <a:off x="910450" y="2694038"/>
            <a:ext cx="6096000" cy="369332"/>
          </a:xfrm>
          <a:prstGeom prst="rect">
            <a:avLst/>
          </a:prstGeom>
          <a:noFill/>
        </p:spPr>
        <p:txBody>
          <a:bodyPr wrap="square">
            <a:spAutoFit/>
          </a:bodyPr>
          <a:lstStyle/>
          <a:p>
            <a:pPr algn="l" fontAlgn="base"/>
            <a:r>
              <a:rPr lang="en-IN" b="1" i="0" dirty="0">
                <a:solidFill>
                  <a:srgbClr val="FFFFFF"/>
                </a:solidFill>
                <a:effectLst/>
                <a:latin typeface="urw-din"/>
              </a:rPr>
              <a:t>Principles of Testing:-</a:t>
            </a:r>
          </a:p>
        </p:txBody>
      </p:sp>
      <p:pic>
        <p:nvPicPr>
          <p:cNvPr id="2050" name="Picture 2" descr="How software testing is done: A summary - eTestware">
            <a:extLst>
              <a:ext uri="{FF2B5EF4-FFF2-40B4-BE49-F238E27FC236}">
                <a16:creationId xmlns:a16="http://schemas.microsoft.com/office/drawing/2014/main" id="{079EE555-BC60-6B51-1EB4-273CF80CB7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4663" y="3668713"/>
            <a:ext cx="4851522" cy="234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186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00B9C-3034-9C7D-E5A6-5E31DF07742E}"/>
              </a:ext>
            </a:extLst>
          </p:cNvPr>
          <p:cNvSpPr>
            <a:spLocks noGrp="1"/>
          </p:cNvSpPr>
          <p:nvPr>
            <p:ph type="title"/>
          </p:nvPr>
        </p:nvSpPr>
        <p:spPr/>
        <p:txBody>
          <a:bodyPr/>
          <a:lstStyle/>
          <a:p>
            <a:r>
              <a:rPr lang="en-IN" dirty="0"/>
              <a:t>Steps To Complete Testing</a:t>
            </a:r>
          </a:p>
        </p:txBody>
      </p:sp>
      <p:sp>
        <p:nvSpPr>
          <p:cNvPr id="3" name="Content Placeholder 2">
            <a:extLst>
              <a:ext uri="{FF2B5EF4-FFF2-40B4-BE49-F238E27FC236}">
                <a16:creationId xmlns:a16="http://schemas.microsoft.com/office/drawing/2014/main" id="{9D6803D9-38E9-9955-F930-D759AAACEE80}"/>
              </a:ext>
            </a:extLst>
          </p:cNvPr>
          <p:cNvSpPr>
            <a:spLocks noGrp="1"/>
          </p:cNvSpPr>
          <p:nvPr>
            <p:ph idx="1"/>
          </p:nvPr>
        </p:nvSpPr>
        <p:spPr/>
        <p:txBody>
          <a:bodyPr>
            <a:normAutofit fontScale="85000" lnSpcReduction="20000"/>
          </a:bodyPr>
          <a:lstStyle/>
          <a:p>
            <a:r>
              <a:rPr lang="en-US" dirty="0">
                <a:solidFill>
                  <a:schemeClr val="accent2">
                    <a:lumMod val="75000"/>
                  </a:schemeClr>
                </a:solidFill>
              </a:rPr>
              <a:t>1: Assess Development Plan and Status</a:t>
            </a:r>
          </a:p>
          <a:p>
            <a:r>
              <a:rPr lang="en-US" dirty="0">
                <a:solidFill>
                  <a:schemeClr val="accent2">
                    <a:lumMod val="75000"/>
                  </a:schemeClr>
                </a:solidFill>
              </a:rPr>
              <a:t>2: Develop the Test Plan</a:t>
            </a:r>
          </a:p>
          <a:p>
            <a:r>
              <a:rPr lang="en-US" dirty="0">
                <a:solidFill>
                  <a:schemeClr val="accent2">
                    <a:lumMod val="75000"/>
                  </a:schemeClr>
                </a:solidFill>
              </a:rPr>
              <a:t>3: Test Software Requirements</a:t>
            </a:r>
          </a:p>
          <a:p>
            <a:r>
              <a:rPr lang="en-US" dirty="0">
                <a:solidFill>
                  <a:schemeClr val="accent2">
                    <a:lumMod val="75000"/>
                  </a:schemeClr>
                </a:solidFill>
              </a:rPr>
              <a:t>4: Test Software Design</a:t>
            </a:r>
          </a:p>
          <a:p>
            <a:r>
              <a:rPr lang="en-US" dirty="0">
                <a:solidFill>
                  <a:schemeClr val="accent2">
                    <a:lumMod val="75000"/>
                  </a:schemeClr>
                </a:solidFill>
              </a:rPr>
              <a:t>5: Build Phase Testing</a:t>
            </a:r>
          </a:p>
          <a:p>
            <a:r>
              <a:rPr lang="en-US" dirty="0">
                <a:solidFill>
                  <a:schemeClr val="accent2">
                    <a:lumMod val="75000"/>
                  </a:schemeClr>
                </a:solidFill>
              </a:rPr>
              <a:t>6: Execute and Record Result</a:t>
            </a:r>
          </a:p>
          <a:p>
            <a:r>
              <a:rPr lang="en-US" dirty="0">
                <a:solidFill>
                  <a:schemeClr val="accent2">
                    <a:lumMod val="75000"/>
                  </a:schemeClr>
                </a:solidFill>
              </a:rPr>
              <a:t>7: Acceptance Test </a:t>
            </a:r>
          </a:p>
          <a:p>
            <a:r>
              <a:rPr lang="en-US" dirty="0">
                <a:solidFill>
                  <a:schemeClr val="accent2">
                    <a:lumMod val="75000"/>
                  </a:schemeClr>
                </a:solidFill>
              </a:rPr>
              <a:t>8: Report Test Results</a:t>
            </a:r>
          </a:p>
          <a:p>
            <a:r>
              <a:rPr lang="en-US" dirty="0">
                <a:solidFill>
                  <a:schemeClr val="accent2">
                    <a:lumMod val="75000"/>
                  </a:schemeClr>
                </a:solidFill>
              </a:rPr>
              <a:t>9: The Software Installation</a:t>
            </a:r>
          </a:p>
          <a:p>
            <a:r>
              <a:rPr lang="en-US" dirty="0">
                <a:solidFill>
                  <a:schemeClr val="accent2">
                    <a:lumMod val="75000"/>
                  </a:schemeClr>
                </a:solidFill>
              </a:rPr>
              <a:t>10: Test Software Changes</a:t>
            </a:r>
          </a:p>
          <a:p>
            <a:r>
              <a:rPr lang="en-US" dirty="0">
                <a:solidFill>
                  <a:schemeClr val="accent2">
                    <a:lumMod val="75000"/>
                  </a:schemeClr>
                </a:solidFill>
              </a:rPr>
              <a:t>11: Evaluate Test Effectiveness</a:t>
            </a:r>
            <a:endParaRPr lang="en-IN" dirty="0">
              <a:solidFill>
                <a:schemeClr val="accent2">
                  <a:lumMod val="75000"/>
                </a:schemeClr>
              </a:solidFill>
            </a:endParaRPr>
          </a:p>
        </p:txBody>
      </p:sp>
      <p:pic>
        <p:nvPicPr>
          <p:cNvPr id="1026" name="Picture 2" descr="Levels of Software Testing - GeeksforGeeks">
            <a:extLst>
              <a:ext uri="{FF2B5EF4-FFF2-40B4-BE49-F238E27FC236}">
                <a16:creationId xmlns:a16="http://schemas.microsoft.com/office/drawing/2014/main" id="{11BD533C-CCE3-C37C-EEE8-A1307E29B7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6900" y="2254250"/>
            <a:ext cx="5581650" cy="423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6089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4B50B-B395-5B5A-2C2B-D477B0C2EE93}"/>
              </a:ext>
            </a:extLst>
          </p:cNvPr>
          <p:cNvSpPr>
            <a:spLocks noGrp="1"/>
          </p:cNvSpPr>
          <p:nvPr>
            <p:ph type="title"/>
          </p:nvPr>
        </p:nvSpPr>
        <p:spPr>
          <a:xfrm>
            <a:off x="1676400" y="98425"/>
            <a:ext cx="10515600" cy="1325563"/>
          </a:xfrm>
        </p:spPr>
        <p:txBody>
          <a:bodyPr/>
          <a:lstStyle/>
          <a:p>
            <a:r>
              <a:rPr lang="en-IN" dirty="0"/>
              <a:t>Software Testing In Past</a:t>
            </a:r>
          </a:p>
        </p:txBody>
      </p:sp>
      <p:sp>
        <p:nvSpPr>
          <p:cNvPr id="3" name="Content Placeholder 2">
            <a:extLst>
              <a:ext uri="{FF2B5EF4-FFF2-40B4-BE49-F238E27FC236}">
                <a16:creationId xmlns:a16="http://schemas.microsoft.com/office/drawing/2014/main" id="{AE1251AB-D8FB-6E14-8023-FEA61DA2D8FE}"/>
              </a:ext>
            </a:extLst>
          </p:cNvPr>
          <p:cNvSpPr>
            <a:spLocks noGrp="1"/>
          </p:cNvSpPr>
          <p:nvPr>
            <p:ph idx="1"/>
          </p:nvPr>
        </p:nvSpPr>
        <p:spPr>
          <a:xfrm>
            <a:off x="745737" y="1139825"/>
            <a:ext cx="10700525" cy="1193800"/>
          </a:xfrm>
        </p:spPr>
        <p:txBody>
          <a:bodyPr>
            <a:normAutofit/>
          </a:bodyPr>
          <a:lstStyle/>
          <a:p>
            <a:r>
              <a:rPr lang="en-US" sz="2000" b="0" i="0" dirty="0">
                <a:solidFill>
                  <a:schemeClr val="accent2">
                    <a:lumMod val="75000"/>
                  </a:schemeClr>
                </a:solidFill>
                <a:effectLst/>
                <a:latin typeface="arial" panose="020B0604020202020204" pitchFamily="34" charset="0"/>
              </a:rPr>
              <a:t>Developers used to write code, and when faced with an error would </a:t>
            </a:r>
            <a:r>
              <a:rPr lang="en-US" sz="2000" b="0" i="0" dirty="0" err="1">
                <a:solidFill>
                  <a:schemeClr val="accent2">
                    <a:lumMod val="75000"/>
                  </a:schemeClr>
                </a:solidFill>
                <a:effectLst/>
                <a:latin typeface="arial" panose="020B0604020202020204" pitchFamily="34" charset="0"/>
              </a:rPr>
              <a:t>analyse</a:t>
            </a:r>
            <a:r>
              <a:rPr lang="en-US" sz="2000" b="0" i="0" dirty="0">
                <a:solidFill>
                  <a:schemeClr val="accent2">
                    <a:lumMod val="75000"/>
                  </a:schemeClr>
                </a:solidFill>
                <a:effectLst/>
                <a:latin typeface="arial" panose="020B0604020202020204" pitchFamily="34" charset="0"/>
              </a:rPr>
              <a:t> and debug the issues. There was no concept of testing or testers. (However, </a:t>
            </a:r>
            <a:r>
              <a:rPr lang="en-US" sz="2000" b="1" i="0" dirty="0">
                <a:solidFill>
                  <a:schemeClr val="accent2">
                    <a:lumMod val="75000"/>
                  </a:schemeClr>
                </a:solidFill>
                <a:effectLst/>
                <a:latin typeface="arial" panose="020B0604020202020204" pitchFamily="34" charset="0"/>
              </a:rPr>
              <a:t>in 1957, Charles L Baker distinguished program testing from debugging in his review of the book Digital Computer Programming by Dan McCracken</a:t>
            </a:r>
            <a:r>
              <a:rPr lang="en-US" sz="2000" b="0" i="0" dirty="0">
                <a:solidFill>
                  <a:schemeClr val="accent2">
                    <a:lumMod val="75000"/>
                  </a:schemeClr>
                </a:solidFill>
                <a:effectLst/>
                <a:latin typeface="arial" panose="020B0604020202020204" pitchFamily="34" charset="0"/>
              </a:rPr>
              <a:t>.)</a:t>
            </a:r>
            <a:endParaRPr lang="en-IN" sz="2000" dirty="0">
              <a:solidFill>
                <a:schemeClr val="accent2">
                  <a:lumMod val="75000"/>
                </a:schemeClr>
              </a:solidFill>
            </a:endParaRPr>
          </a:p>
        </p:txBody>
      </p:sp>
      <p:sp>
        <p:nvSpPr>
          <p:cNvPr id="5" name="TextBox 4">
            <a:extLst>
              <a:ext uri="{FF2B5EF4-FFF2-40B4-BE49-F238E27FC236}">
                <a16:creationId xmlns:a16="http://schemas.microsoft.com/office/drawing/2014/main" id="{F1DC8C5A-BDA6-25EC-EA81-FD40EFBCD488}"/>
              </a:ext>
            </a:extLst>
          </p:cNvPr>
          <p:cNvSpPr txBox="1"/>
          <p:nvPr/>
        </p:nvSpPr>
        <p:spPr>
          <a:xfrm>
            <a:off x="981075" y="2465388"/>
            <a:ext cx="10629900" cy="4524315"/>
          </a:xfrm>
          <a:prstGeom prst="rect">
            <a:avLst/>
          </a:prstGeom>
          <a:noFill/>
        </p:spPr>
        <p:txBody>
          <a:bodyPr wrap="square">
            <a:spAutoFit/>
          </a:bodyPr>
          <a:lstStyle/>
          <a:p>
            <a:pPr algn="l"/>
            <a:r>
              <a:rPr lang="en-US" b="0" i="0" dirty="0">
                <a:solidFill>
                  <a:schemeClr val="accent5">
                    <a:lumMod val="75000"/>
                  </a:schemeClr>
                </a:solidFill>
                <a:effectLst/>
                <a:latin typeface="Point-Book"/>
              </a:rPr>
              <a:t>Software testing didn’t evolve in a single day; it took time and sweat to get it where it is today. Testing gurus like Hetzel and Dave </a:t>
            </a:r>
            <a:r>
              <a:rPr lang="en-US" b="0" i="0" dirty="0" err="1">
                <a:solidFill>
                  <a:schemeClr val="accent5">
                    <a:lumMod val="75000"/>
                  </a:schemeClr>
                </a:solidFill>
                <a:effectLst/>
                <a:latin typeface="Point-Book"/>
              </a:rPr>
              <a:t>Gelprin</a:t>
            </a:r>
            <a:r>
              <a:rPr lang="en-US" b="0" i="0" dirty="0">
                <a:solidFill>
                  <a:schemeClr val="accent5">
                    <a:lumMod val="75000"/>
                  </a:schemeClr>
                </a:solidFill>
                <a:effectLst/>
                <a:latin typeface="Point-Book"/>
              </a:rPr>
              <a:t> divide testing into five significant eras:</a:t>
            </a:r>
          </a:p>
          <a:p>
            <a:pPr algn="l"/>
            <a:endParaRPr lang="en-US" b="0" i="0" dirty="0">
              <a:solidFill>
                <a:schemeClr val="accent5">
                  <a:lumMod val="75000"/>
                </a:schemeClr>
              </a:solidFill>
              <a:effectLst/>
              <a:latin typeface="Point-Book"/>
            </a:endParaRPr>
          </a:p>
          <a:p>
            <a:pPr algn="l">
              <a:buFont typeface="+mj-lt"/>
              <a:buAutoNum type="arabicPeriod"/>
            </a:pPr>
            <a:r>
              <a:rPr lang="en-US" b="1" i="0" dirty="0">
                <a:solidFill>
                  <a:schemeClr val="accent5">
                    <a:lumMod val="75000"/>
                  </a:schemeClr>
                </a:solidFill>
                <a:effectLst/>
                <a:latin typeface="Point-Book"/>
              </a:rPr>
              <a:t>Debugging-oriented era</a:t>
            </a:r>
            <a:r>
              <a:rPr lang="en-US" b="0" i="0" dirty="0">
                <a:solidFill>
                  <a:schemeClr val="accent5">
                    <a:lumMod val="75000"/>
                  </a:schemeClr>
                </a:solidFill>
                <a:effectLst/>
                <a:latin typeface="Point-Book"/>
              </a:rPr>
              <a:t>: </a:t>
            </a:r>
          </a:p>
          <a:p>
            <a:pPr algn="l"/>
            <a:r>
              <a:rPr lang="en-US" dirty="0">
                <a:solidFill>
                  <a:schemeClr val="accent5">
                    <a:lumMod val="75000"/>
                  </a:schemeClr>
                </a:solidFill>
                <a:latin typeface="Point-Book"/>
              </a:rPr>
              <a:t>     </a:t>
            </a:r>
            <a:r>
              <a:rPr lang="en-US" b="0" i="0" dirty="0">
                <a:solidFill>
                  <a:schemeClr val="accent5">
                    <a:lumMod val="75000"/>
                  </a:schemeClr>
                </a:solidFill>
                <a:effectLst/>
                <a:latin typeface="Point-Book"/>
              </a:rPr>
              <a:t>This phase was during the early 1950s, when there was no distinction between testing and debugging. The focus was on fixing bugs. Developers used to write code, and when faced with an error would </a:t>
            </a:r>
            <a:r>
              <a:rPr lang="en-US" b="0" i="0" dirty="0" err="1">
                <a:solidFill>
                  <a:schemeClr val="accent5">
                    <a:lumMod val="75000"/>
                  </a:schemeClr>
                </a:solidFill>
                <a:effectLst/>
                <a:latin typeface="Point-Book"/>
              </a:rPr>
              <a:t>analyse</a:t>
            </a:r>
            <a:r>
              <a:rPr lang="en-US" b="0" i="0" dirty="0">
                <a:solidFill>
                  <a:schemeClr val="accent5">
                    <a:lumMod val="75000"/>
                  </a:schemeClr>
                </a:solidFill>
                <a:effectLst/>
                <a:latin typeface="Point-Book"/>
              </a:rPr>
              <a:t> and debug the issues. There was no concept of testing or testers. (However, in 1957, Charles L Baker distinguished program testing from debugging in his review of the book Digital Computer Programming by Dan McCracken.)</a:t>
            </a:r>
          </a:p>
          <a:p>
            <a:pPr algn="l">
              <a:buFont typeface="+mj-lt"/>
              <a:buAutoNum type="arabicPeriod" startAt="2"/>
            </a:pPr>
            <a:r>
              <a:rPr lang="en-US" b="1" i="0" dirty="0">
                <a:solidFill>
                  <a:schemeClr val="accent5">
                    <a:lumMod val="75000"/>
                  </a:schemeClr>
                </a:solidFill>
                <a:effectLst/>
                <a:latin typeface="Point-Book"/>
              </a:rPr>
              <a:t>Demonstration-oriented era</a:t>
            </a:r>
            <a:r>
              <a:rPr lang="en-US" b="0" i="0" dirty="0">
                <a:solidFill>
                  <a:schemeClr val="accent5">
                    <a:lumMod val="75000"/>
                  </a:schemeClr>
                </a:solidFill>
                <a:effectLst/>
                <a:latin typeface="Point-Book"/>
              </a:rPr>
              <a:t>: </a:t>
            </a:r>
          </a:p>
          <a:p>
            <a:pPr algn="l"/>
            <a:r>
              <a:rPr lang="en-US" dirty="0">
                <a:solidFill>
                  <a:schemeClr val="accent5">
                    <a:lumMod val="75000"/>
                  </a:schemeClr>
                </a:solidFill>
                <a:latin typeface="Point-Book"/>
              </a:rPr>
              <a:t>     </a:t>
            </a:r>
            <a:r>
              <a:rPr lang="en-US" b="0" i="0" dirty="0">
                <a:solidFill>
                  <a:schemeClr val="accent5">
                    <a:lumMod val="75000"/>
                  </a:schemeClr>
                </a:solidFill>
                <a:effectLst/>
                <a:latin typeface="Point-Book"/>
              </a:rPr>
              <a:t>From 1957 to 1978, the distinction between debugging and testing was made and testing was carried out as a separate activity. During this era, the major goal of software testing was to make sure that software requirements were satisfied. As an example, the requirement might have been ‘We need a web application that displays a list of 10 products only’. Testers used to make sure that only 10 products were displayed. This failed because of the probability that a software’s function decreases as testing increases, i.e. the more you test, the more likely you'll find a bug. The concept of negative testing (or breaking the application) was not practiced in this era.</a:t>
            </a:r>
          </a:p>
        </p:txBody>
      </p:sp>
    </p:spTree>
    <p:extLst>
      <p:ext uri="{BB962C8B-B14F-4D97-AF65-F5344CB8AC3E}">
        <p14:creationId xmlns:p14="http://schemas.microsoft.com/office/powerpoint/2010/main" val="1795461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07C73E-0827-8967-FFB7-C6461AB2CB7B}"/>
              </a:ext>
            </a:extLst>
          </p:cNvPr>
          <p:cNvSpPr>
            <a:spLocks noGrp="1"/>
          </p:cNvSpPr>
          <p:nvPr>
            <p:ph idx="1"/>
          </p:nvPr>
        </p:nvSpPr>
        <p:spPr>
          <a:xfrm>
            <a:off x="662800" y="320675"/>
            <a:ext cx="10233800" cy="4351338"/>
          </a:xfrm>
        </p:spPr>
        <p:txBody>
          <a:bodyPr>
            <a:normAutofit fontScale="47500" lnSpcReduction="20000"/>
          </a:bodyPr>
          <a:lstStyle/>
          <a:p>
            <a:pPr marL="0" indent="0" algn="l">
              <a:buNone/>
            </a:pPr>
            <a:r>
              <a:rPr lang="en-US" sz="3300" b="1" i="0" dirty="0">
                <a:solidFill>
                  <a:schemeClr val="accent5">
                    <a:lumMod val="75000"/>
                  </a:schemeClr>
                </a:solidFill>
                <a:effectLst/>
                <a:latin typeface="Point-Book"/>
              </a:rPr>
              <a:t>3.Destruction-oriented era</a:t>
            </a:r>
            <a:r>
              <a:rPr lang="en-US" sz="3300" b="0" i="0" dirty="0">
                <a:solidFill>
                  <a:schemeClr val="accent5">
                    <a:lumMod val="75000"/>
                  </a:schemeClr>
                </a:solidFill>
                <a:effectLst/>
                <a:latin typeface="Point-Book"/>
              </a:rPr>
              <a:t>:</a:t>
            </a:r>
          </a:p>
          <a:p>
            <a:pPr marL="0" indent="0" algn="l">
              <a:buNone/>
            </a:pPr>
            <a:r>
              <a:rPr lang="en-US" sz="3300" dirty="0">
                <a:solidFill>
                  <a:schemeClr val="accent5">
                    <a:lumMod val="75000"/>
                  </a:schemeClr>
                </a:solidFill>
                <a:latin typeface="Point-Book"/>
              </a:rPr>
              <a:t>     </a:t>
            </a:r>
            <a:r>
              <a:rPr lang="en-US" sz="3300" b="0" i="0" dirty="0">
                <a:solidFill>
                  <a:schemeClr val="accent5">
                    <a:lumMod val="75000"/>
                  </a:schemeClr>
                </a:solidFill>
                <a:effectLst/>
                <a:latin typeface="Point-Book"/>
              </a:rPr>
              <a:t> From 1979 to 1982, the focus was on breaking the code and finding the errors in it. It was </a:t>
            </a:r>
            <a:r>
              <a:rPr lang="en-US" sz="3300" b="0" i="0" dirty="0" err="1">
                <a:solidFill>
                  <a:schemeClr val="accent5">
                    <a:lumMod val="75000"/>
                  </a:schemeClr>
                </a:solidFill>
                <a:effectLst/>
                <a:latin typeface="Point-Book"/>
              </a:rPr>
              <a:t>Glenford</a:t>
            </a:r>
            <a:r>
              <a:rPr lang="en-US" sz="3300" b="0" i="0" dirty="0">
                <a:solidFill>
                  <a:schemeClr val="accent5">
                    <a:lumMod val="75000"/>
                  </a:schemeClr>
                </a:solidFill>
                <a:effectLst/>
                <a:latin typeface="Point-Book"/>
              </a:rPr>
              <a:t> J. Myers who initially introduced the separation of debugging from testing in 1979 although his attention was on breakage testing. (‘A successful test case is one that detects an as-yet-undiscovered error.’) It illustrated the software engineering community’s desire to separate fundamental development activities, such as debugging, from verification. As an example, a tester would test software in such a way that it would break (e.g. entering letters in a field that should only accept numbers). There was no defect prevention approach during this phase. However, the destruction-oriented approach also failed because software would never get released because you could find one bug after another. Also, fixing a bug could also lead to another bug.</a:t>
            </a:r>
          </a:p>
          <a:p>
            <a:pPr marL="0" indent="0" algn="l">
              <a:buNone/>
            </a:pPr>
            <a:r>
              <a:rPr lang="en-US" sz="3300" b="1" i="0" dirty="0">
                <a:solidFill>
                  <a:schemeClr val="accent5">
                    <a:lumMod val="75000"/>
                  </a:schemeClr>
                </a:solidFill>
                <a:effectLst/>
                <a:latin typeface="Point-Book"/>
              </a:rPr>
              <a:t>4.Evaluation-oriented era</a:t>
            </a:r>
            <a:r>
              <a:rPr lang="en-US" sz="3300" b="0" i="0" dirty="0">
                <a:solidFill>
                  <a:schemeClr val="accent5">
                    <a:lumMod val="75000"/>
                  </a:schemeClr>
                </a:solidFill>
                <a:effectLst/>
                <a:latin typeface="Point-Book"/>
              </a:rPr>
              <a:t>:</a:t>
            </a:r>
          </a:p>
          <a:p>
            <a:pPr marL="0" indent="0" algn="l">
              <a:buNone/>
            </a:pPr>
            <a:r>
              <a:rPr lang="en-US" sz="3300" dirty="0">
                <a:solidFill>
                  <a:schemeClr val="accent5">
                    <a:lumMod val="75000"/>
                  </a:schemeClr>
                </a:solidFill>
                <a:latin typeface="Point-Book"/>
              </a:rPr>
              <a:t>    </a:t>
            </a:r>
            <a:r>
              <a:rPr lang="en-US" sz="3300" b="0" i="0" dirty="0">
                <a:solidFill>
                  <a:schemeClr val="accent5">
                    <a:lumMod val="75000"/>
                  </a:schemeClr>
                </a:solidFill>
                <a:effectLst/>
                <a:latin typeface="Point-Book"/>
              </a:rPr>
              <a:t> From 1983 to 1987, the focus was on evaluating and measuring the quality of software. Testing improved the confidence index on how the software was working. Testers tested until they reached an acceptable point, where the number of bugs detected was reduced. This was mainly applicable to large software.</a:t>
            </a:r>
          </a:p>
          <a:p>
            <a:pPr marL="0" indent="0" algn="l">
              <a:buNone/>
            </a:pPr>
            <a:r>
              <a:rPr lang="en-US" sz="3300" b="1" i="0" dirty="0">
                <a:solidFill>
                  <a:schemeClr val="accent5">
                    <a:lumMod val="75000"/>
                  </a:schemeClr>
                </a:solidFill>
                <a:effectLst/>
                <a:latin typeface="Point-Book"/>
              </a:rPr>
              <a:t>5.Prevention-oriented era</a:t>
            </a:r>
            <a:r>
              <a:rPr lang="en-US" sz="3300" b="0" i="0" dirty="0">
                <a:solidFill>
                  <a:schemeClr val="accent5">
                    <a:lumMod val="75000"/>
                  </a:schemeClr>
                </a:solidFill>
                <a:effectLst/>
                <a:latin typeface="Point-Book"/>
              </a:rPr>
              <a:t>: </a:t>
            </a:r>
          </a:p>
          <a:p>
            <a:pPr marL="0" indent="0" algn="l">
              <a:buNone/>
            </a:pPr>
            <a:r>
              <a:rPr lang="en-US" sz="3300" b="0" i="0" dirty="0">
                <a:solidFill>
                  <a:schemeClr val="accent5">
                    <a:lumMod val="75000"/>
                  </a:schemeClr>
                </a:solidFill>
                <a:effectLst/>
                <a:latin typeface="Point-Book"/>
              </a:rPr>
              <a:t>       1988 to 2000 saw a new approach, with tests focusing on demonstrating that software met its specification, detecting faults and preventing defects. Code was divided into testable and non-testable. Testable code had fewer bugs than code that was hard to test. In this era, identifying the testing techniques was the key. The last decade of the 20th Century also saw exploratory testing, where a tester explored and deeply understood the software in an attempt to find more bugs.</a:t>
            </a:r>
          </a:p>
          <a:p>
            <a:endParaRPr lang="en-IN" dirty="0"/>
          </a:p>
        </p:txBody>
      </p:sp>
      <p:sp>
        <p:nvSpPr>
          <p:cNvPr id="5" name="TextBox 4">
            <a:extLst>
              <a:ext uri="{FF2B5EF4-FFF2-40B4-BE49-F238E27FC236}">
                <a16:creationId xmlns:a16="http://schemas.microsoft.com/office/drawing/2014/main" id="{5EBCE891-28C2-E297-F02B-2AF10738A4C4}"/>
              </a:ext>
            </a:extLst>
          </p:cNvPr>
          <p:cNvSpPr txBox="1"/>
          <p:nvPr/>
        </p:nvSpPr>
        <p:spPr>
          <a:xfrm>
            <a:off x="742950" y="4165164"/>
            <a:ext cx="6096000" cy="2585323"/>
          </a:xfrm>
          <a:prstGeom prst="rect">
            <a:avLst/>
          </a:prstGeom>
          <a:noFill/>
        </p:spPr>
        <p:txBody>
          <a:bodyPr wrap="square">
            <a:spAutoFit/>
          </a:bodyPr>
          <a:lstStyle/>
          <a:p>
            <a:pPr algn="l"/>
            <a:r>
              <a:rPr lang="en-US" b="0" i="0" dirty="0">
                <a:solidFill>
                  <a:srgbClr val="00B0F0"/>
                </a:solidFill>
                <a:effectLst/>
                <a:latin typeface="Point-Book"/>
              </a:rPr>
              <a:t>***The early 2000s saw the rise of new concepts of testing like test-driven development (TDD) and </a:t>
            </a:r>
            <a:r>
              <a:rPr lang="en-US" b="0" i="0" dirty="0" err="1">
                <a:solidFill>
                  <a:srgbClr val="00B0F0"/>
                </a:solidFill>
                <a:effectLst/>
                <a:latin typeface="Point-Book"/>
              </a:rPr>
              <a:t>behavioural</a:t>
            </a:r>
            <a:r>
              <a:rPr lang="en-US" b="0" i="0" dirty="0">
                <a:solidFill>
                  <a:srgbClr val="00B0F0"/>
                </a:solidFill>
                <a:effectLst/>
                <a:latin typeface="Point-Book"/>
              </a:rPr>
              <a:t>-driven development (BDD). We’ll be highlighting these in upcoming articles.</a:t>
            </a:r>
          </a:p>
          <a:p>
            <a:pPr algn="l"/>
            <a:r>
              <a:rPr lang="en-US" b="0" i="0" dirty="0">
                <a:solidFill>
                  <a:srgbClr val="00B0F0"/>
                </a:solidFill>
                <a:effectLst/>
                <a:latin typeface="Point-Book"/>
              </a:rPr>
              <a:t>****The year 2004 saw a major revolution in testing, with the advent of automation testing tools like Selenium. Likewise, API testing using tools like SOAP UI marked another turning point in the history of testing. These will be examined in detail in upcoming blogs.</a:t>
            </a:r>
          </a:p>
        </p:txBody>
      </p:sp>
      <p:pic>
        <p:nvPicPr>
          <p:cNvPr id="3074" name="Picture 2" descr="Software Testing Evolution &amp; Methodologies – Webomates">
            <a:extLst>
              <a:ext uri="{FF2B5EF4-FFF2-40B4-BE49-F238E27FC236}">
                <a16:creationId xmlns:a16="http://schemas.microsoft.com/office/drawing/2014/main" id="{27B945FB-A866-EDDA-0E40-C6EDF58386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4224" y="4329113"/>
            <a:ext cx="4563781" cy="2128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595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0BA6E-5B11-3C8E-1EF5-A62D6AF4AF42}"/>
              </a:ext>
            </a:extLst>
          </p:cNvPr>
          <p:cNvSpPr>
            <a:spLocks noGrp="1"/>
          </p:cNvSpPr>
          <p:nvPr>
            <p:ph type="title"/>
          </p:nvPr>
        </p:nvSpPr>
        <p:spPr>
          <a:xfrm>
            <a:off x="1552575" y="18255"/>
            <a:ext cx="10515600" cy="1325563"/>
          </a:xfrm>
        </p:spPr>
        <p:txBody>
          <a:bodyPr/>
          <a:lstStyle/>
          <a:p>
            <a:r>
              <a:rPr lang="en-IN" dirty="0"/>
              <a:t>Software Testing In Present</a:t>
            </a:r>
          </a:p>
        </p:txBody>
      </p:sp>
      <p:sp>
        <p:nvSpPr>
          <p:cNvPr id="3" name="Content Placeholder 2">
            <a:extLst>
              <a:ext uri="{FF2B5EF4-FFF2-40B4-BE49-F238E27FC236}">
                <a16:creationId xmlns:a16="http://schemas.microsoft.com/office/drawing/2014/main" id="{B8F4C7A4-5116-37B9-2139-01698D31B2D5}"/>
              </a:ext>
            </a:extLst>
          </p:cNvPr>
          <p:cNvSpPr>
            <a:spLocks noGrp="1"/>
          </p:cNvSpPr>
          <p:nvPr>
            <p:ph idx="1"/>
          </p:nvPr>
        </p:nvSpPr>
        <p:spPr>
          <a:xfrm>
            <a:off x="748525" y="1235075"/>
            <a:ext cx="11443475" cy="1325563"/>
          </a:xfrm>
        </p:spPr>
        <p:txBody>
          <a:bodyPr>
            <a:normAutofit lnSpcReduction="10000"/>
          </a:bodyPr>
          <a:lstStyle/>
          <a:p>
            <a:pPr marL="0" indent="0">
              <a:buNone/>
            </a:pPr>
            <a:r>
              <a:rPr lang="en-US" sz="1800" b="0" i="0" dirty="0">
                <a:solidFill>
                  <a:schemeClr val="accent5">
                    <a:lumMod val="60000"/>
                    <a:lumOff val="40000"/>
                  </a:schemeClr>
                </a:solidFill>
                <a:effectLst/>
                <a:latin typeface="Open Sans" panose="020B0604020202020204" pitchFamily="34" charset="0"/>
              </a:rPr>
              <a:t>** In recent years, there has been a great evolution in the field of software testing with new trends coming into IT industry services. The introduction of new technologies has brought the latest updates in software design, development, testing, and delivery. The top priority of businesses across the globe is cost optimization. In doing so, most of the IT leaders believe in the integration of the latest IT techniques for their organization.</a:t>
            </a:r>
            <a:endParaRPr lang="en-IN" sz="1800" dirty="0">
              <a:solidFill>
                <a:schemeClr val="accent5">
                  <a:lumMod val="60000"/>
                  <a:lumOff val="40000"/>
                </a:schemeClr>
              </a:solidFill>
            </a:endParaRPr>
          </a:p>
        </p:txBody>
      </p:sp>
      <p:sp>
        <p:nvSpPr>
          <p:cNvPr id="5" name="TextBox 4">
            <a:extLst>
              <a:ext uri="{FF2B5EF4-FFF2-40B4-BE49-F238E27FC236}">
                <a16:creationId xmlns:a16="http://schemas.microsoft.com/office/drawing/2014/main" id="{8A4E98DD-1D09-16B2-7562-5B687E6169C4}"/>
              </a:ext>
            </a:extLst>
          </p:cNvPr>
          <p:cNvSpPr txBox="1"/>
          <p:nvPr/>
        </p:nvSpPr>
        <p:spPr>
          <a:xfrm>
            <a:off x="748525" y="2560638"/>
            <a:ext cx="11319650" cy="1200329"/>
          </a:xfrm>
          <a:prstGeom prst="rect">
            <a:avLst/>
          </a:prstGeom>
          <a:noFill/>
        </p:spPr>
        <p:txBody>
          <a:bodyPr wrap="square">
            <a:spAutoFit/>
          </a:bodyPr>
          <a:lstStyle/>
          <a:p>
            <a:r>
              <a:rPr lang="en-US" b="1" i="0" dirty="0">
                <a:solidFill>
                  <a:schemeClr val="accent5">
                    <a:lumMod val="60000"/>
                    <a:lumOff val="40000"/>
                  </a:schemeClr>
                </a:solidFill>
                <a:effectLst/>
                <a:latin typeface="Open Sans" panose="020B0606030504020204" pitchFamily="34" charset="0"/>
              </a:rPr>
              <a:t>** Digital transformation</a:t>
            </a:r>
            <a:r>
              <a:rPr lang="en-US" b="0" i="0" dirty="0">
                <a:solidFill>
                  <a:schemeClr val="accent5">
                    <a:lumMod val="60000"/>
                    <a:lumOff val="40000"/>
                  </a:schemeClr>
                </a:solidFill>
                <a:effectLst/>
                <a:latin typeface="Open Sans" panose="020B0606030504020204" pitchFamily="34" charset="0"/>
              </a:rPr>
              <a:t> is another important point of focus for the industries and the businesses that are ranking high on cloud computing and business </a:t>
            </a:r>
            <a:r>
              <a:rPr lang="en-US" b="0" i="0" dirty="0" err="1">
                <a:solidFill>
                  <a:schemeClr val="accent5">
                    <a:lumMod val="60000"/>
                    <a:lumOff val="40000"/>
                  </a:schemeClr>
                </a:solidFill>
                <a:effectLst/>
                <a:latin typeface="Open Sans" panose="020B0606030504020204" pitchFamily="34" charset="0"/>
              </a:rPr>
              <a:t>analytics.Factors</a:t>
            </a:r>
            <a:r>
              <a:rPr lang="en-US" b="0" i="0" dirty="0">
                <a:solidFill>
                  <a:schemeClr val="accent5">
                    <a:lumMod val="60000"/>
                    <a:lumOff val="40000"/>
                  </a:schemeClr>
                </a:solidFill>
                <a:effectLst/>
                <a:latin typeface="Open Sans" panose="020B0606030504020204" pitchFamily="34" charset="0"/>
              </a:rPr>
              <a:t> like quality and reliability are being given major attention, which results in the reduction of software application errors, improving the security and application performance.</a:t>
            </a:r>
            <a:endParaRPr lang="en-IN" dirty="0">
              <a:solidFill>
                <a:schemeClr val="accent5">
                  <a:lumMod val="60000"/>
                  <a:lumOff val="40000"/>
                </a:schemeClr>
              </a:solidFill>
            </a:endParaRPr>
          </a:p>
        </p:txBody>
      </p:sp>
      <p:sp>
        <p:nvSpPr>
          <p:cNvPr id="7" name="TextBox 6">
            <a:extLst>
              <a:ext uri="{FF2B5EF4-FFF2-40B4-BE49-F238E27FC236}">
                <a16:creationId xmlns:a16="http://schemas.microsoft.com/office/drawing/2014/main" id="{86E401DF-A57F-5903-A1BA-A80C6AA75D7B}"/>
              </a:ext>
            </a:extLst>
          </p:cNvPr>
          <p:cNvSpPr txBox="1"/>
          <p:nvPr/>
        </p:nvSpPr>
        <p:spPr>
          <a:xfrm>
            <a:off x="748525" y="3777459"/>
            <a:ext cx="9890900" cy="369332"/>
          </a:xfrm>
          <a:prstGeom prst="rect">
            <a:avLst/>
          </a:prstGeom>
          <a:noFill/>
        </p:spPr>
        <p:txBody>
          <a:bodyPr wrap="square">
            <a:spAutoFit/>
          </a:bodyPr>
          <a:lstStyle/>
          <a:p>
            <a:r>
              <a:rPr lang="en-US" b="1" i="0">
                <a:solidFill>
                  <a:srgbClr val="106BF0"/>
                </a:solidFill>
                <a:effectLst/>
                <a:latin typeface="Open Sans" panose="020B0606030504020204" pitchFamily="34" charset="0"/>
              </a:rPr>
              <a:t>Here are major trends for 2022 that are changing the face of software testing:</a:t>
            </a:r>
            <a:endParaRPr lang="en-IN" dirty="0"/>
          </a:p>
        </p:txBody>
      </p:sp>
      <p:sp>
        <p:nvSpPr>
          <p:cNvPr id="9" name="TextBox 8">
            <a:extLst>
              <a:ext uri="{FF2B5EF4-FFF2-40B4-BE49-F238E27FC236}">
                <a16:creationId xmlns:a16="http://schemas.microsoft.com/office/drawing/2014/main" id="{F13F2CAE-BFD2-88EE-8F17-EB47284E79E2}"/>
              </a:ext>
            </a:extLst>
          </p:cNvPr>
          <p:cNvSpPr txBox="1"/>
          <p:nvPr/>
        </p:nvSpPr>
        <p:spPr>
          <a:xfrm>
            <a:off x="562182" y="4070867"/>
            <a:ext cx="9890900" cy="2031325"/>
          </a:xfrm>
          <a:prstGeom prst="rect">
            <a:avLst/>
          </a:prstGeom>
          <a:noFill/>
        </p:spPr>
        <p:txBody>
          <a:bodyPr wrap="square">
            <a:spAutoFit/>
          </a:bodyPr>
          <a:lstStyle/>
          <a:p>
            <a:r>
              <a:rPr lang="en-IN" dirty="0"/>
              <a:t>1. UAT (Acceptance Testing)</a:t>
            </a:r>
          </a:p>
          <a:p>
            <a:r>
              <a:rPr lang="en-IN" dirty="0"/>
              <a:t>2. DevOps</a:t>
            </a:r>
          </a:p>
          <a:p>
            <a:r>
              <a:rPr lang="en-IN" dirty="0"/>
              <a:t>3. Regression Testing</a:t>
            </a:r>
          </a:p>
          <a:p>
            <a:r>
              <a:rPr lang="en-IN" dirty="0"/>
              <a:t>4. Automation Testing</a:t>
            </a:r>
          </a:p>
          <a:p>
            <a:r>
              <a:rPr lang="en-IN" dirty="0"/>
              <a:t>5. Integration Testing</a:t>
            </a:r>
          </a:p>
          <a:p>
            <a:r>
              <a:rPr lang="en-IN" dirty="0"/>
              <a:t>6. User Testing</a:t>
            </a:r>
          </a:p>
          <a:p>
            <a:r>
              <a:rPr lang="en-IN" dirty="0"/>
              <a:t>7. Accessibility Testing</a:t>
            </a:r>
          </a:p>
        </p:txBody>
      </p:sp>
      <p:sp>
        <p:nvSpPr>
          <p:cNvPr id="10" name="TextBox 9">
            <a:extLst>
              <a:ext uri="{FF2B5EF4-FFF2-40B4-BE49-F238E27FC236}">
                <a16:creationId xmlns:a16="http://schemas.microsoft.com/office/drawing/2014/main" id="{81794616-5E8D-DF76-58A4-DDB7C5252749}"/>
              </a:ext>
            </a:extLst>
          </p:cNvPr>
          <p:cNvSpPr txBox="1"/>
          <p:nvPr/>
        </p:nvSpPr>
        <p:spPr>
          <a:xfrm>
            <a:off x="7843838" y="4250841"/>
            <a:ext cx="9890900" cy="1754326"/>
          </a:xfrm>
          <a:prstGeom prst="rect">
            <a:avLst/>
          </a:prstGeom>
          <a:noFill/>
        </p:spPr>
        <p:txBody>
          <a:bodyPr wrap="square">
            <a:spAutoFit/>
          </a:bodyPr>
          <a:lstStyle/>
          <a:p>
            <a:r>
              <a:rPr lang="en-IN" dirty="0"/>
              <a:t>8. Performance Testing</a:t>
            </a:r>
          </a:p>
          <a:p>
            <a:r>
              <a:rPr lang="en-IN" dirty="0"/>
              <a:t>9. Selenium Testing</a:t>
            </a:r>
          </a:p>
          <a:p>
            <a:r>
              <a:rPr lang="en-IN" dirty="0"/>
              <a:t>10. </a:t>
            </a:r>
            <a:r>
              <a:rPr lang="en-IN" dirty="0" err="1"/>
              <a:t>Scriptless</a:t>
            </a:r>
            <a:r>
              <a:rPr lang="en-IN" dirty="0"/>
              <a:t> Test Automation:</a:t>
            </a:r>
          </a:p>
          <a:p>
            <a:r>
              <a:rPr lang="en-IN" dirty="0"/>
              <a:t>11. Artificial Intelligence:</a:t>
            </a:r>
          </a:p>
          <a:p>
            <a:r>
              <a:rPr lang="en-IN" dirty="0"/>
              <a:t>12. Robotic Process Automation (RPA):</a:t>
            </a:r>
          </a:p>
          <a:p>
            <a:r>
              <a:rPr lang="en-IN" dirty="0"/>
              <a:t>13. Infrastructure as Code (</a:t>
            </a:r>
            <a:r>
              <a:rPr lang="en-IN" dirty="0" err="1"/>
              <a:t>IaC</a:t>
            </a:r>
            <a:r>
              <a:rPr lang="en-IN" dirty="0"/>
              <a:t>):</a:t>
            </a:r>
          </a:p>
        </p:txBody>
      </p:sp>
      <p:pic>
        <p:nvPicPr>
          <p:cNvPr id="4098" name="Picture 2" descr="Latest trends in software testing - UAT Testing">
            <a:extLst>
              <a:ext uri="{FF2B5EF4-FFF2-40B4-BE49-F238E27FC236}">
                <a16:creationId xmlns:a16="http://schemas.microsoft.com/office/drawing/2014/main" id="{51D03AD3-2202-A1F2-60AE-8693F7E238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7990" y="4163283"/>
            <a:ext cx="2460253" cy="2460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391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E875B97-392F-95F0-DB21-5CBE71350B68}"/>
              </a:ext>
            </a:extLst>
          </p:cNvPr>
          <p:cNvSpPr txBox="1"/>
          <p:nvPr/>
        </p:nvSpPr>
        <p:spPr>
          <a:xfrm>
            <a:off x="0" y="0"/>
            <a:ext cx="6096000" cy="369332"/>
          </a:xfrm>
          <a:prstGeom prst="rect">
            <a:avLst/>
          </a:prstGeom>
          <a:noFill/>
        </p:spPr>
        <p:txBody>
          <a:bodyPr wrap="square">
            <a:spAutoFit/>
          </a:bodyPr>
          <a:lstStyle/>
          <a:p>
            <a:pPr algn="l"/>
            <a:r>
              <a:rPr lang="en-IN" b="1" i="0" dirty="0">
                <a:solidFill>
                  <a:schemeClr val="tx1">
                    <a:lumMod val="95000"/>
                  </a:schemeClr>
                </a:solidFill>
                <a:effectLst/>
                <a:latin typeface="Open Sans" panose="020B0606030504020204" pitchFamily="34" charset="0"/>
              </a:rPr>
              <a:t>1. UAT (Acceptance Testing):</a:t>
            </a:r>
            <a:endParaRPr lang="en-IN" b="0" i="0" dirty="0">
              <a:solidFill>
                <a:schemeClr val="tx1">
                  <a:lumMod val="95000"/>
                </a:schemeClr>
              </a:solidFill>
              <a:effectLst/>
              <a:latin typeface="Open Sans" panose="020B0606030504020204" pitchFamily="34" charset="0"/>
            </a:endParaRPr>
          </a:p>
        </p:txBody>
      </p:sp>
      <p:sp>
        <p:nvSpPr>
          <p:cNvPr id="9" name="TextBox 8">
            <a:extLst>
              <a:ext uri="{FF2B5EF4-FFF2-40B4-BE49-F238E27FC236}">
                <a16:creationId xmlns:a16="http://schemas.microsoft.com/office/drawing/2014/main" id="{A2CE6572-E94D-6614-D279-01161DE10550}"/>
              </a:ext>
            </a:extLst>
          </p:cNvPr>
          <p:cNvSpPr txBox="1"/>
          <p:nvPr/>
        </p:nvSpPr>
        <p:spPr>
          <a:xfrm>
            <a:off x="0" y="378055"/>
            <a:ext cx="6877050" cy="957352"/>
          </a:xfrm>
          <a:prstGeom prst="rect">
            <a:avLst/>
          </a:prstGeom>
          <a:noFill/>
        </p:spPr>
        <p:txBody>
          <a:bodyPr wrap="square">
            <a:spAutoFit/>
          </a:bodyPr>
          <a:lstStyle/>
          <a:p>
            <a:r>
              <a:rPr lang="en-US" b="0" i="0" dirty="0">
                <a:solidFill>
                  <a:schemeClr val="accent2">
                    <a:lumMod val="50000"/>
                  </a:schemeClr>
                </a:solidFill>
                <a:effectLst/>
                <a:latin typeface="Open Sans" panose="020B0606030504020204" pitchFamily="34" charset="0"/>
              </a:rPr>
              <a:t>As soon as a product is developed, even before it is moved to production, the product owner will check its functionality and usability by performing the User acceptance testing.</a:t>
            </a:r>
            <a:endParaRPr lang="en-IN" dirty="0">
              <a:solidFill>
                <a:schemeClr val="accent2">
                  <a:lumMod val="50000"/>
                </a:schemeClr>
              </a:solidFill>
            </a:endParaRPr>
          </a:p>
        </p:txBody>
      </p:sp>
      <p:sp>
        <p:nvSpPr>
          <p:cNvPr id="11" name="TextBox 10">
            <a:extLst>
              <a:ext uri="{FF2B5EF4-FFF2-40B4-BE49-F238E27FC236}">
                <a16:creationId xmlns:a16="http://schemas.microsoft.com/office/drawing/2014/main" id="{C7A0D8A8-86DB-27B7-3A01-677F93D2EC83}"/>
              </a:ext>
            </a:extLst>
          </p:cNvPr>
          <p:cNvSpPr txBox="1"/>
          <p:nvPr/>
        </p:nvSpPr>
        <p:spPr>
          <a:xfrm>
            <a:off x="83344" y="1438276"/>
            <a:ext cx="6119812" cy="369332"/>
          </a:xfrm>
          <a:prstGeom prst="rect">
            <a:avLst/>
          </a:prstGeom>
          <a:noFill/>
        </p:spPr>
        <p:txBody>
          <a:bodyPr wrap="square">
            <a:spAutoFit/>
          </a:bodyPr>
          <a:lstStyle/>
          <a:p>
            <a:pPr algn="l"/>
            <a:r>
              <a:rPr lang="en-IN" b="1" i="0" dirty="0">
                <a:effectLst/>
                <a:latin typeface="Open Sans" panose="020B0606030504020204" pitchFamily="34" charset="0"/>
              </a:rPr>
              <a:t>2. DevOps:</a:t>
            </a:r>
            <a:endParaRPr lang="en-IN" b="0" i="0" dirty="0">
              <a:effectLst/>
              <a:latin typeface="Open Sans" panose="020B0606030504020204" pitchFamily="34" charset="0"/>
            </a:endParaRPr>
          </a:p>
        </p:txBody>
      </p:sp>
      <p:sp>
        <p:nvSpPr>
          <p:cNvPr id="13" name="TextBox 12">
            <a:extLst>
              <a:ext uri="{FF2B5EF4-FFF2-40B4-BE49-F238E27FC236}">
                <a16:creationId xmlns:a16="http://schemas.microsoft.com/office/drawing/2014/main" id="{61547ECB-D4F8-3523-DA6C-8A94E871D9B3}"/>
              </a:ext>
            </a:extLst>
          </p:cNvPr>
          <p:cNvSpPr txBox="1"/>
          <p:nvPr/>
        </p:nvSpPr>
        <p:spPr>
          <a:xfrm>
            <a:off x="0" y="1795463"/>
            <a:ext cx="6793706" cy="1200329"/>
          </a:xfrm>
          <a:prstGeom prst="rect">
            <a:avLst/>
          </a:prstGeom>
          <a:noFill/>
        </p:spPr>
        <p:txBody>
          <a:bodyPr wrap="square">
            <a:spAutoFit/>
          </a:bodyPr>
          <a:lstStyle/>
          <a:p>
            <a:r>
              <a:rPr lang="en-US" b="0" i="0" dirty="0">
                <a:solidFill>
                  <a:schemeClr val="accent2">
                    <a:lumMod val="50000"/>
                  </a:schemeClr>
                </a:solidFill>
                <a:effectLst/>
                <a:latin typeface="Open Sans" panose="020B0606030504020204" pitchFamily="34" charset="0"/>
              </a:rPr>
              <a:t>DevOps is a widely known </a:t>
            </a:r>
            <a:r>
              <a:rPr lang="en-US" b="0" i="0" dirty="0" err="1">
                <a:solidFill>
                  <a:schemeClr val="accent2">
                    <a:lumMod val="50000"/>
                  </a:schemeClr>
                </a:solidFill>
                <a:effectLst/>
                <a:latin typeface="Open Sans" panose="020B0606030504020204" pitchFamily="34" charset="0"/>
              </a:rPr>
              <a:t>practise</a:t>
            </a:r>
            <a:r>
              <a:rPr lang="en-US" b="0" i="0" dirty="0">
                <a:solidFill>
                  <a:schemeClr val="accent2">
                    <a:lumMod val="50000"/>
                  </a:schemeClr>
                </a:solidFill>
                <a:effectLst/>
                <a:latin typeface="Open Sans" panose="020B0606030504020204" pitchFamily="34" charset="0"/>
              </a:rPr>
              <a:t> of bringing development and operations teams together to bring an effective DevOps culture. This DevOps culture is about a shared collaboration between the development (Dev) and operation (Ops) teams.</a:t>
            </a:r>
            <a:endParaRPr lang="en-IN" dirty="0">
              <a:solidFill>
                <a:schemeClr val="accent2">
                  <a:lumMod val="50000"/>
                </a:schemeClr>
              </a:solidFill>
            </a:endParaRPr>
          </a:p>
        </p:txBody>
      </p:sp>
      <p:pic>
        <p:nvPicPr>
          <p:cNvPr id="5124" name="Picture 4" descr="Latest trends in software testing - DevOps">
            <a:extLst>
              <a:ext uri="{FF2B5EF4-FFF2-40B4-BE49-F238E27FC236}">
                <a16:creationId xmlns:a16="http://schemas.microsoft.com/office/drawing/2014/main" id="{BAA7E2C9-7B39-2623-0A04-AD22EDC43D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0870" y="165617"/>
            <a:ext cx="1897856" cy="189785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Latest trends in software testing - Regression testing">
            <a:extLst>
              <a:ext uri="{FF2B5EF4-FFF2-40B4-BE49-F238E27FC236}">
                <a16:creationId xmlns:a16="http://schemas.microsoft.com/office/drawing/2014/main" id="{1F6B863C-473B-AFB1-5911-D34C814C2F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5890" y="184666"/>
            <a:ext cx="1897857" cy="1897857"/>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Latest trends in software testing - automation testing">
            <a:extLst>
              <a:ext uri="{FF2B5EF4-FFF2-40B4-BE49-F238E27FC236}">
                <a16:creationId xmlns:a16="http://schemas.microsoft.com/office/drawing/2014/main" id="{59F3A750-D405-4241-F07F-6A9E9DB782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3010" y="2165867"/>
            <a:ext cx="1915716" cy="1915716"/>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Latest trends in software testing - Integration Testing">
            <a:extLst>
              <a:ext uri="{FF2B5EF4-FFF2-40B4-BE49-F238E27FC236}">
                <a16:creationId xmlns:a16="http://schemas.microsoft.com/office/drawing/2014/main" id="{14695D92-D9E9-0E52-399D-D6EACC0E9D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5890" y="2148007"/>
            <a:ext cx="1897857" cy="189785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A44D20A3-7144-12F0-3942-88CFEFE3253A}"/>
              </a:ext>
            </a:extLst>
          </p:cNvPr>
          <p:cNvSpPr txBox="1"/>
          <p:nvPr/>
        </p:nvSpPr>
        <p:spPr>
          <a:xfrm>
            <a:off x="83344" y="3988563"/>
            <a:ext cx="8046244" cy="2862322"/>
          </a:xfrm>
          <a:prstGeom prst="rect">
            <a:avLst/>
          </a:prstGeom>
          <a:noFill/>
        </p:spPr>
        <p:txBody>
          <a:bodyPr wrap="square">
            <a:spAutoFit/>
          </a:bodyPr>
          <a:lstStyle/>
          <a:p>
            <a:pPr algn="just"/>
            <a:r>
              <a:rPr lang="en-US" b="0" i="0" dirty="0">
                <a:solidFill>
                  <a:schemeClr val="accent2">
                    <a:lumMod val="50000"/>
                  </a:schemeClr>
                </a:solidFill>
                <a:effectLst/>
                <a:latin typeface="Open Sans" panose="020B0606030504020204" pitchFamily="34" charset="0"/>
                <a:sym typeface="Wingdings" panose="05000000000000000000" pitchFamily="2" charset="2"/>
              </a:rPr>
              <a:t></a:t>
            </a:r>
            <a:r>
              <a:rPr lang="en-US" b="0" i="0" dirty="0">
                <a:solidFill>
                  <a:schemeClr val="accent2">
                    <a:lumMod val="50000"/>
                  </a:schemeClr>
                </a:solidFill>
                <a:effectLst/>
                <a:latin typeface="Open Sans" panose="020B0606030504020204" pitchFamily="34" charset="0"/>
              </a:rPr>
              <a:t>In Software testing, it is important that every system component gets integrated with the different application modules to ensure smooth working of the entire system. Enterprises following agile and DevOps should take up integration testing to ensure that the application modules function effectively when they are grouped together.</a:t>
            </a:r>
          </a:p>
          <a:p>
            <a:pPr algn="just"/>
            <a:r>
              <a:rPr lang="en-US" b="0" i="0" dirty="0">
                <a:solidFill>
                  <a:schemeClr val="accent2">
                    <a:lumMod val="50000"/>
                  </a:schemeClr>
                </a:solidFill>
                <a:effectLst/>
                <a:latin typeface="Open Sans" panose="020B0606030504020204" pitchFamily="34" charset="0"/>
                <a:sym typeface="Wingdings" panose="05000000000000000000" pitchFamily="2" charset="2"/>
              </a:rPr>
              <a:t></a:t>
            </a:r>
            <a:r>
              <a:rPr lang="en-US" b="0" i="0" dirty="0">
                <a:solidFill>
                  <a:schemeClr val="accent2">
                    <a:lumMod val="50000"/>
                  </a:schemeClr>
                </a:solidFill>
                <a:effectLst/>
                <a:latin typeface="Open Sans" panose="020B0606030504020204" pitchFamily="34" charset="0"/>
              </a:rPr>
              <a:t>Thus, Integration testing should be leveraged by businesses as there are numerous benefits with it such as the process helps to identify system-level issues such as module integration issues, broken databases, etc. and helps to identify them while developers resolve them at the earliest. Explore the benefits businesses get with </a:t>
            </a:r>
            <a:r>
              <a:rPr lang="en-US" b="0" i="0" u="none" strike="noStrike" dirty="0">
                <a:solidFill>
                  <a:schemeClr val="accent2">
                    <a:lumMod val="50000"/>
                  </a:schemeClr>
                </a:solidFill>
                <a:effectLst/>
                <a:latin typeface="Open Sans" panose="020B0606030504020204" pitchFamily="34" charset="0"/>
                <a:hlinkClick r:id="rId6">
                  <a:extLst>
                    <a:ext uri="{A12FA001-AC4F-418D-AE19-62706E023703}">
                      <ahyp:hlinkClr xmlns:ahyp="http://schemas.microsoft.com/office/drawing/2018/hyperlinkcolor" val="tx"/>
                    </a:ext>
                  </a:extLst>
                </a:hlinkClick>
              </a:rPr>
              <a:t>Integration Testing</a:t>
            </a:r>
            <a:r>
              <a:rPr lang="en-US" b="0" i="0" dirty="0">
                <a:solidFill>
                  <a:schemeClr val="accent2">
                    <a:lumMod val="50000"/>
                  </a:schemeClr>
                </a:solidFill>
                <a:effectLst/>
                <a:latin typeface="Open Sans" panose="020B0606030504020204" pitchFamily="34" charset="0"/>
              </a:rPr>
              <a:t>.</a:t>
            </a:r>
          </a:p>
        </p:txBody>
      </p:sp>
      <p:pic>
        <p:nvPicPr>
          <p:cNvPr id="5132" name="Picture 12" descr="Latest trends in software testing - Accessibility Testing">
            <a:extLst>
              <a:ext uri="{FF2B5EF4-FFF2-40B4-BE49-F238E27FC236}">
                <a16:creationId xmlns:a16="http://schemas.microsoft.com/office/drawing/2014/main" id="{4D924431-518C-02C0-C2BD-C9D27603F96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58251" y="4412574"/>
            <a:ext cx="2193134" cy="2193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638639"/>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Metadata/LabelInfo.xml><?xml version="1.0" encoding="utf-8"?>
<clbl:labelList xmlns:clbl="http://schemas.microsoft.com/office/2020/mipLabelMetadata">
  <clbl:label id="{13085c86-4bcb-460a-a6f0-b373421c6323}" enabled="0" method="" siteId="{13085c86-4bcb-460a-a6f0-b373421c6323}" removed="1"/>
</clbl:labelList>
</file>

<file path=docProps/app.xml><?xml version="1.0" encoding="utf-8"?>
<Properties xmlns="http://schemas.openxmlformats.org/officeDocument/2006/extended-properties" xmlns:vt="http://schemas.openxmlformats.org/officeDocument/2006/docPropsVTypes">
  <Template>TM04033923[[fn=Depth]]</Template>
  <TotalTime>352</TotalTime>
  <Words>3389</Words>
  <Application>Microsoft Office PowerPoint</Application>
  <PresentationFormat>Widescreen</PresentationFormat>
  <Paragraphs>217</Paragraphs>
  <Slides>23</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23</vt:i4>
      </vt:variant>
    </vt:vector>
  </HeadingPairs>
  <TitlesOfParts>
    <vt:vector size="41" baseType="lpstr">
      <vt:lpstr>Arial</vt:lpstr>
      <vt:lpstr>Arial</vt:lpstr>
      <vt:lpstr>charter</vt:lpstr>
      <vt:lpstr>Corbel</vt:lpstr>
      <vt:lpstr>Heebo</vt:lpstr>
      <vt:lpstr>Helvetica Neue</vt:lpstr>
      <vt:lpstr>inter-regular</vt:lpstr>
      <vt:lpstr>Nunito</vt:lpstr>
      <vt:lpstr>Open Sans</vt:lpstr>
      <vt:lpstr>Open Sans</vt:lpstr>
      <vt:lpstr>Point-Book</vt:lpstr>
      <vt:lpstr>Raleway</vt:lpstr>
      <vt:lpstr>sohne</vt:lpstr>
      <vt:lpstr>UniversalSans450</vt:lpstr>
      <vt:lpstr>UniversalSans450-Italic</vt:lpstr>
      <vt:lpstr>urw-din</vt:lpstr>
      <vt:lpstr>Work Sans</vt:lpstr>
      <vt:lpstr>Depth</vt:lpstr>
      <vt:lpstr>Software Testing </vt:lpstr>
      <vt:lpstr>Economics of Software Testing</vt:lpstr>
      <vt:lpstr>Defect insertion and detection points: </vt:lpstr>
      <vt:lpstr>How Testing Is Conducted</vt:lpstr>
      <vt:lpstr>Steps To Complete Testing</vt:lpstr>
      <vt:lpstr>Software Testing In Past</vt:lpstr>
      <vt:lpstr>PowerPoint Presentation</vt:lpstr>
      <vt:lpstr>Software Testing In Present</vt:lpstr>
      <vt:lpstr>PowerPoint Presentation</vt:lpstr>
      <vt:lpstr>Factors Influencing The Scope Of Software Testing</vt:lpstr>
      <vt:lpstr>              Risks In Software Testing</vt:lpstr>
      <vt:lpstr>                        Project  Risks</vt:lpstr>
      <vt:lpstr>                        Product  Risks</vt:lpstr>
      <vt:lpstr>Need Of Independent Software Testing</vt:lpstr>
      <vt:lpstr>Activities In Fundamental Test Process</vt:lpstr>
      <vt:lpstr>PowerPoint Presentation</vt:lpstr>
      <vt:lpstr>PowerPoint Presentation</vt:lpstr>
      <vt:lpstr>Attributes Of A Good Software Tester</vt:lpstr>
      <vt:lpstr>Psychological Of Software Testing </vt:lpstr>
      <vt:lpstr>                Code Of Ethics </vt:lpstr>
      <vt:lpstr>PowerPoint Presentation</vt:lpstr>
      <vt:lpstr>      Testing Limitations In Testing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 </dc:title>
  <dc:creator>Gudivada Laxman</dc:creator>
  <cp:lastModifiedBy>Gudivada Laxman</cp:lastModifiedBy>
  <cp:revision>1</cp:revision>
  <dcterms:created xsi:type="dcterms:W3CDTF">2022-06-29T06:18:33Z</dcterms:created>
  <dcterms:modified xsi:type="dcterms:W3CDTF">2022-06-29T12:11:02Z</dcterms:modified>
</cp:coreProperties>
</file>