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www.javatpoint.com/test-scenario"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hyperlink" Target="https://www.javatpoint.com/test-scenario" TargetMode="External"/><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7064B-F849-4996-B1B6-209EB1A5D29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23C0D8-E571-4C23-9A07-129C5FA86E70}">
      <dgm:prSet custT="1"/>
      <dgm:spPr/>
      <dgm:t>
        <a:bodyPr/>
        <a:lstStyle/>
        <a:p>
          <a:r>
            <a:rPr lang="en-US" sz="1200" b="0" i="0" dirty="0"/>
            <a:t>The test case is a detailed document, which provides information about the testing strategy, testing process, preconditions, and expected output. The test scenarios are those derived from the use case and give the one-line information about what to test</a:t>
          </a:r>
          <a:r>
            <a:rPr lang="en-US" sz="1100" b="0" i="0" dirty="0"/>
            <a:t>.</a:t>
          </a:r>
          <a:endParaRPr lang="en-US" sz="1100" dirty="0"/>
        </a:p>
      </dgm:t>
    </dgm:pt>
    <dgm:pt modelId="{2B18950D-8D54-4ED4-B079-D5D502524B45}" type="parTrans" cxnId="{03DF323D-D7B3-41D2-A661-C896F542C72B}">
      <dgm:prSet/>
      <dgm:spPr/>
      <dgm:t>
        <a:bodyPr/>
        <a:lstStyle/>
        <a:p>
          <a:endParaRPr lang="en-US"/>
        </a:p>
      </dgm:t>
    </dgm:pt>
    <dgm:pt modelId="{C8D8F490-2025-4737-A7B7-43846D96E824}" type="sibTrans" cxnId="{03DF323D-D7B3-41D2-A661-C896F542C72B}">
      <dgm:prSet/>
      <dgm:spPr/>
      <dgm:t>
        <a:bodyPr/>
        <a:lstStyle/>
        <a:p>
          <a:endParaRPr lang="en-US"/>
        </a:p>
      </dgm:t>
    </dgm:pt>
    <dgm:pt modelId="{75B9D73A-A6BF-4C06-B5FD-B67A63D236FF}">
      <dgm:prSet/>
      <dgm:spPr/>
      <dgm:t>
        <a:bodyPr/>
        <a:lstStyle/>
        <a:p>
          <a:r>
            <a:rPr lang="en-US" b="0" i="0"/>
            <a:t>It is a detailed document of test cases that cover </a:t>
          </a:r>
          <a:r>
            <a:rPr lang="en-US" b="1" i="0"/>
            <a:t>end to end functionality</a:t>
          </a:r>
          <a:r>
            <a:rPr lang="en-US" b="0" i="0"/>
            <a:t> of a software application in liner statements. The </a:t>
          </a:r>
          <a:r>
            <a:rPr lang="en-US" b="0" i="0">
              <a:hlinkClick xmlns:r="http://schemas.openxmlformats.org/officeDocument/2006/relationships" r:id="rId1"/>
            </a:rPr>
            <a:t>test scenario</a:t>
          </a:r>
          <a:r>
            <a:rPr lang="en-US" b="0" i="0"/>
            <a:t> is a high-level classification of testable requirements. Before performing the test scenario, the test engineer needs to consider the test cases for each scenario.</a:t>
          </a:r>
          <a:endParaRPr lang="en-US"/>
        </a:p>
      </dgm:t>
    </dgm:pt>
    <dgm:pt modelId="{FA414DAF-5FBA-414C-BE6A-1D4DCEAE1049}" type="parTrans" cxnId="{929F631F-088E-49F8-A1A9-542E467EB1D2}">
      <dgm:prSet/>
      <dgm:spPr/>
      <dgm:t>
        <a:bodyPr/>
        <a:lstStyle/>
        <a:p>
          <a:endParaRPr lang="en-US"/>
        </a:p>
      </dgm:t>
    </dgm:pt>
    <dgm:pt modelId="{3AFF0205-DFF7-4E76-AF76-E109CF5BD912}" type="sibTrans" cxnId="{929F631F-088E-49F8-A1A9-542E467EB1D2}">
      <dgm:prSet/>
      <dgm:spPr/>
      <dgm:t>
        <a:bodyPr/>
        <a:lstStyle/>
        <a:p>
          <a:endParaRPr lang="en-US"/>
        </a:p>
      </dgm:t>
    </dgm:pt>
    <dgm:pt modelId="{1F494D9E-37CE-4AB7-A889-7AB302F751E5}" type="pres">
      <dgm:prSet presAssocID="{BE27064B-F849-4996-B1B6-209EB1A5D29E}" presName="root" presStyleCnt="0">
        <dgm:presLayoutVars>
          <dgm:dir/>
          <dgm:resizeHandles val="exact"/>
        </dgm:presLayoutVars>
      </dgm:prSet>
      <dgm:spPr/>
    </dgm:pt>
    <dgm:pt modelId="{C7F42041-D3FA-4A4A-8AD9-7120DCE0F056}" type="pres">
      <dgm:prSet presAssocID="{DF23C0D8-E571-4C23-9A07-129C5FA86E70}" presName="compNode" presStyleCnt="0"/>
      <dgm:spPr/>
    </dgm:pt>
    <dgm:pt modelId="{2D11C26E-41FE-447E-9FE0-3A3A93F28285}" type="pres">
      <dgm:prSet presAssocID="{DF23C0D8-E571-4C23-9A07-129C5FA86E70}" presName="iconRect" presStyleLbl="node1" presStyleIdx="0" presStyleCnt="2" custScaleY="9634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 List"/>
        </a:ext>
      </dgm:extLst>
    </dgm:pt>
    <dgm:pt modelId="{8456D2DE-6B56-4C0B-B2C6-E9C0F9E3F68C}" type="pres">
      <dgm:prSet presAssocID="{DF23C0D8-E571-4C23-9A07-129C5FA86E70}" presName="spaceRect" presStyleCnt="0"/>
      <dgm:spPr/>
    </dgm:pt>
    <dgm:pt modelId="{2ACB9ABA-50EC-4A26-8B06-F530DB74E8F4}" type="pres">
      <dgm:prSet presAssocID="{DF23C0D8-E571-4C23-9A07-129C5FA86E70}" presName="textRect" presStyleLbl="revTx" presStyleIdx="0" presStyleCnt="2" custScaleY="226993">
        <dgm:presLayoutVars>
          <dgm:chMax val="1"/>
          <dgm:chPref val="1"/>
        </dgm:presLayoutVars>
      </dgm:prSet>
      <dgm:spPr/>
    </dgm:pt>
    <dgm:pt modelId="{E83351F5-C7C5-4903-885D-8635CF38B7AB}" type="pres">
      <dgm:prSet presAssocID="{C8D8F490-2025-4737-A7B7-43846D96E824}" presName="sibTrans" presStyleCnt="0"/>
      <dgm:spPr/>
    </dgm:pt>
    <dgm:pt modelId="{B14EC500-022B-4D00-86B6-1C559FE74DAD}" type="pres">
      <dgm:prSet presAssocID="{75B9D73A-A6BF-4C06-B5FD-B67A63D236FF}" presName="compNode" presStyleCnt="0"/>
      <dgm:spPr/>
    </dgm:pt>
    <dgm:pt modelId="{B03ADEFC-C681-4E7F-8C8D-0F8CB4ED399A}" type="pres">
      <dgm:prSet presAssocID="{75B9D73A-A6BF-4C06-B5FD-B67A63D236FF}"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ument"/>
        </a:ext>
      </dgm:extLst>
    </dgm:pt>
    <dgm:pt modelId="{1D87968B-F674-4737-AB53-074FD1A53D80}" type="pres">
      <dgm:prSet presAssocID="{75B9D73A-A6BF-4C06-B5FD-B67A63D236FF}" presName="spaceRect" presStyleCnt="0"/>
      <dgm:spPr/>
    </dgm:pt>
    <dgm:pt modelId="{E7870D39-F4DE-40A6-89EA-C0B573749F9E}" type="pres">
      <dgm:prSet presAssocID="{75B9D73A-A6BF-4C06-B5FD-B67A63D236FF}" presName="textRect" presStyleLbl="revTx" presStyleIdx="1" presStyleCnt="2">
        <dgm:presLayoutVars>
          <dgm:chMax val="1"/>
          <dgm:chPref val="1"/>
        </dgm:presLayoutVars>
      </dgm:prSet>
      <dgm:spPr/>
    </dgm:pt>
  </dgm:ptLst>
  <dgm:cxnLst>
    <dgm:cxn modelId="{929F631F-088E-49F8-A1A9-542E467EB1D2}" srcId="{BE27064B-F849-4996-B1B6-209EB1A5D29E}" destId="{75B9D73A-A6BF-4C06-B5FD-B67A63D236FF}" srcOrd="1" destOrd="0" parTransId="{FA414DAF-5FBA-414C-BE6A-1D4DCEAE1049}" sibTransId="{3AFF0205-DFF7-4E76-AF76-E109CF5BD912}"/>
    <dgm:cxn modelId="{41BD1F37-71AE-495A-A13D-7A9AC564AC1E}" type="presOf" srcId="{BE27064B-F849-4996-B1B6-209EB1A5D29E}" destId="{1F494D9E-37CE-4AB7-A889-7AB302F751E5}" srcOrd="0" destOrd="0" presId="urn:microsoft.com/office/officeart/2018/2/layout/IconLabelList"/>
    <dgm:cxn modelId="{03DF323D-D7B3-41D2-A661-C896F542C72B}" srcId="{BE27064B-F849-4996-B1B6-209EB1A5D29E}" destId="{DF23C0D8-E571-4C23-9A07-129C5FA86E70}" srcOrd="0" destOrd="0" parTransId="{2B18950D-8D54-4ED4-B079-D5D502524B45}" sibTransId="{C8D8F490-2025-4737-A7B7-43846D96E824}"/>
    <dgm:cxn modelId="{00702C43-243E-4BCF-AF66-555B7232BA80}" type="presOf" srcId="{75B9D73A-A6BF-4C06-B5FD-B67A63D236FF}" destId="{E7870D39-F4DE-40A6-89EA-C0B573749F9E}" srcOrd="0" destOrd="0" presId="urn:microsoft.com/office/officeart/2018/2/layout/IconLabelList"/>
    <dgm:cxn modelId="{8104BFD6-D59C-4B7F-A66C-2595A921694E}" type="presOf" srcId="{DF23C0D8-E571-4C23-9A07-129C5FA86E70}" destId="{2ACB9ABA-50EC-4A26-8B06-F530DB74E8F4}" srcOrd="0" destOrd="0" presId="urn:microsoft.com/office/officeart/2018/2/layout/IconLabelList"/>
    <dgm:cxn modelId="{CDB2ECBF-6935-48A1-9956-0A10EBFCCC70}" type="presParOf" srcId="{1F494D9E-37CE-4AB7-A889-7AB302F751E5}" destId="{C7F42041-D3FA-4A4A-8AD9-7120DCE0F056}" srcOrd="0" destOrd="0" presId="urn:microsoft.com/office/officeart/2018/2/layout/IconLabelList"/>
    <dgm:cxn modelId="{B3A7E213-40D6-4D96-8AEA-4E62511E696C}" type="presParOf" srcId="{C7F42041-D3FA-4A4A-8AD9-7120DCE0F056}" destId="{2D11C26E-41FE-447E-9FE0-3A3A93F28285}" srcOrd="0" destOrd="0" presId="urn:microsoft.com/office/officeart/2018/2/layout/IconLabelList"/>
    <dgm:cxn modelId="{862655DB-B2F5-4AF6-A0BF-75849149BE0A}" type="presParOf" srcId="{C7F42041-D3FA-4A4A-8AD9-7120DCE0F056}" destId="{8456D2DE-6B56-4C0B-B2C6-E9C0F9E3F68C}" srcOrd="1" destOrd="0" presId="urn:microsoft.com/office/officeart/2018/2/layout/IconLabelList"/>
    <dgm:cxn modelId="{FE8DF353-2C8E-480C-BD6A-A03C990CF68F}" type="presParOf" srcId="{C7F42041-D3FA-4A4A-8AD9-7120DCE0F056}" destId="{2ACB9ABA-50EC-4A26-8B06-F530DB74E8F4}" srcOrd="2" destOrd="0" presId="urn:microsoft.com/office/officeart/2018/2/layout/IconLabelList"/>
    <dgm:cxn modelId="{E2BBDC90-A868-459D-A5F3-FCF4B5A31D7C}" type="presParOf" srcId="{1F494D9E-37CE-4AB7-A889-7AB302F751E5}" destId="{E83351F5-C7C5-4903-885D-8635CF38B7AB}" srcOrd="1" destOrd="0" presId="urn:microsoft.com/office/officeart/2018/2/layout/IconLabelList"/>
    <dgm:cxn modelId="{A13A98B1-07D5-4B9D-880C-E18C28A3275D}" type="presParOf" srcId="{1F494D9E-37CE-4AB7-A889-7AB302F751E5}" destId="{B14EC500-022B-4D00-86B6-1C559FE74DAD}" srcOrd="2" destOrd="0" presId="urn:microsoft.com/office/officeart/2018/2/layout/IconLabelList"/>
    <dgm:cxn modelId="{175887C0-331B-415A-8618-B78538FF815F}" type="presParOf" srcId="{B14EC500-022B-4D00-86B6-1C559FE74DAD}" destId="{B03ADEFC-C681-4E7F-8C8D-0F8CB4ED399A}" srcOrd="0" destOrd="0" presId="urn:microsoft.com/office/officeart/2018/2/layout/IconLabelList"/>
    <dgm:cxn modelId="{CF9E9BB7-E2F4-422F-9F96-6FD142C29CC9}" type="presParOf" srcId="{B14EC500-022B-4D00-86B6-1C559FE74DAD}" destId="{1D87968B-F674-4737-AB53-074FD1A53D80}" srcOrd="1" destOrd="0" presId="urn:microsoft.com/office/officeart/2018/2/layout/IconLabelList"/>
    <dgm:cxn modelId="{C5B54AAD-B766-491D-BECA-F5FCD7BD33BF}" type="presParOf" srcId="{B14EC500-022B-4D00-86B6-1C559FE74DAD}" destId="{E7870D39-F4DE-40A6-89EA-C0B573749F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9BD4A8-22CE-4837-995F-2115A80D025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9818FE6-1A0D-457D-B8F1-595824DE162F}">
      <dgm:prSet/>
      <dgm:spPr/>
      <dgm:t>
        <a:bodyPr/>
        <a:lstStyle/>
        <a:p>
          <a:r>
            <a:rPr lang="en-IN" b="0" i="0"/>
            <a:t>Selenium provides basic and advanced concepts of Selenium. Our Selenium tutorial is designed for beginners and professionals.</a:t>
          </a:r>
          <a:endParaRPr lang="en-US"/>
        </a:p>
      </dgm:t>
    </dgm:pt>
    <dgm:pt modelId="{8A296378-3D1F-4F73-A4E6-88A4ABD9ED81}" type="parTrans" cxnId="{D40E8EDB-2BA8-4721-BC2E-8E4D32287B09}">
      <dgm:prSet/>
      <dgm:spPr/>
      <dgm:t>
        <a:bodyPr/>
        <a:lstStyle/>
        <a:p>
          <a:endParaRPr lang="en-US"/>
        </a:p>
      </dgm:t>
    </dgm:pt>
    <dgm:pt modelId="{98D64655-70AF-4700-AD57-E1A409FB79ED}" type="sibTrans" cxnId="{D40E8EDB-2BA8-4721-BC2E-8E4D32287B09}">
      <dgm:prSet/>
      <dgm:spPr/>
      <dgm:t>
        <a:bodyPr/>
        <a:lstStyle/>
        <a:p>
          <a:endParaRPr lang="en-US"/>
        </a:p>
      </dgm:t>
    </dgm:pt>
    <dgm:pt modelId="{28CAD109-0C81-4428-96E9-8B4EB6CDE219}">
      <dgm:prSet/>
      <dgm:spPr/>
      <dgm:t>
        <a:bodyPr/>
        <a:lstStyle/>
        <a:p>
          <a:r>
            <a:rPr lang="en-IN" b="0" i="0"/>
            <a:t>Selenium is one of the most widely used open source Web UI (User Interface) automation testing suite.</a:t>
          </a:r>
          <a:endParaRPr lang="en-US"/>
        </a:p>
      </dgm:t>
    </dgm:pt>
    <dgm:pt modelId="{4E16E0B5-86AD-44C4-9339-411D43B95299}" type="parTrans" cxnId="{444CAF37-0C78-43FF-9DC7-FE57DB2D8E06}">
      <dgm:prSet/>
      <dgm:spPr/>
      <dgm:t>
        <a:bodyPr/>
        <a:lstStyle/>
        <a:p>
          <a:endParaRPr lang="en-US"/>
        </a:p>
      </dgm:t>
    </dgm:pt>
    <dgm:pt modelId="{39734BF3-9E4C-4E9E-86A6-9214D30A1228}" type="sibTrans" cxnId="{444CAF37-0C78-43FF-9DC7-FE57DB2D8E06}">
      <dgm:prSet/>
      <dgm:spPr/>
      <dgm:t>
        <a:bodyPr/>
        <a:lstStyle/>
        <a:p>
          <a:endParaRPr lang="en-US"/>
        </a:p>
      </dgm:t>
    </dgm:pt>
    <dgm:pt modelId="{E1EF2B0F-16B2-4048-9B5A-7C25CE1F678B}">
      <dgm:prSet/>
      <dgm:spPr/>
      <dgm:t>
        <a:bodyPr/>
        <a:lstStyle/>
        <a:p>
          <a:r>
            <a:rPr lang="en-IN" b="0" i="0"/>
            <a:t>Our Selenium includes all topics of Selenium such as Features, Selenium vs QTP, Selenium Tool Suits, Selenium IDE, Selenium IDE Locating Strategies, Selenium WebDriver, WebDriver Features, WebDriver vs RC, WebDriver Installation, etc.</a:t>
          </a:r>
          <a:endParaRPr lang="en-US"/>
        </a:p>
      </dgm:t>
    </dgm:pt>
    <dgm:pt modelId="{18CEA944-E130-490B-8BE8-101A5F74CFCC}" type="parTrans" cxnId="{B68521DB-F773-4645-AF7C-AB2CECC0BE0A}">
      <dgm:prSet/>
      <dgm:spPr/>
      <dgm:t>
        <a:bodyPr/>
        <a:lstStyle/>
        <a:p>
          <a:endParaRPr lang="en-US"/>
        </a:p>
      </dgm:t>
    </dgm:pt>
    <dgm:pt modelId="{3FAE21AD-B86F-4D6B-85C5-95C29C3C1335}" type="sibTrans" cxnId="{B68521DB-F773-4645-AF7C-AB2CECC0BE0A}">
      <dgm:prSet/>
      <dgm:spPr/>
      <dgm:t>
        <a:bodyPr/>
        <a:lstStyle/>
        <a:p>
          <a:endParaRPr lang="en-US"/>
        </a:p>
      </dgm:t>
    </dgm:pt>
    <dgm:pt modelId="{9FB9F98D-123D-4193-A6DB-370E971349A2}" type="pres">
      <dgm:prSet presAssocID="{CE9BD4A8-22CE-4837-995F-2115A80D025C}" presName="hierChild1" presStyleCnt="0">
        <dgm:presLayoutVars>
          <dgm:chPref val="1"/>
          <dgm:dir/>
          <dgm:animOne val="branch"/>
          <dgm:animLvl val="lvl"/>
          <dgm:resizeHandles/>
        </dgm:presLayoutVars>
      </dgm:prSet>
      <dgm:spPr/>
    </dgm:pt>
    <dgm:pt modelId="{B9CB5124-867B-402A-A4DB-7D1BE42CA748}" type="pres">
      <dgm:prSet presAssocID="{09818FE6-1A0D-457D-B8F1-595824DE162F}" presName="hierRoot1" presStyleCnt="0"/>
      <dgm:spPr/>
    </dgm:pt>
    <dgm:pt modelId="{A61180E0-C109-4269-B32C-ACA0F1FADAD5}" type="pres">
      <dgm:prSet presAssocID="{09818FE6-1A0D-457D-B8F1-595824DE162F}" presName="composite" presStyleCnt="0"/>
      <dgm:spPr/>
    </dgm:pt>
    <dgm:pt modelId="{9E21DA06-961F-46E2-B723-B2BF3B111F10}" type="pres">
      <dgm:prSet presAssocID="{09818FE6-1A0D-457D-B8F1-595824DE162F}" presName="background" presStyleLbl="node0" presStyleIdx="0" presStyleCnt="3"/>
      <dgm:spPr/>
    </dgm:pt>
    <dgm:pt modelId="{F4C616F3-47EE-41B5-A1F7-4B868974F547}" type="pres">
      <dgm:prSet presAssocID="{09818FE6-1A0D-457D-B8F1-595824DE162F}" presName="text" presStyleLbl="fgAcc0" presStyleIdx="0" presStyleCnt="3">
        <dgm:presLayoutVars>
          <dgm:chPref val="3"/>
        </dgm:presLayoutVars>
      </dgm:prSet>
      <dgm:spPr/>
    </dgm:pt>
    <dgm:pt modelId="{DB51B81F-5582-4B66-840A-712915C46568}" type="pres">
      <dgm:prSet presAssocID="{09818FE6-1A0D-457D-B8F1-595824DE162F}" presName="hierChild2" presStyleCnt="0"/>
      <dgm:spPr/>
    </dgm:pt>
    <dgm:pt modelId="{1467498D-3ADF-4525-AE0E-BC2B13B224BD}" type="pres">
      <dgm:prSet presAssocID="{28CAD109-0C81-4428-96E9-8B4EB6CDE219}" presName="hierRoot1" presStyleCnt="0"/>
      <dgm:spPr/>
    </dgm:pt>
    <dgm:pt modelId="{D0159FDA-5A53-445A-BD3F-3CD8FB1A1765}" type="pres">
      <dgm:prSet presAssocID="{28CAD109-0C81-4428-96E9-8B4EB6CDE219}" presName="composite" presStyleCnt="0"/>
      <dgm:spPr/>
    </dgm:pt>
    <dgm:pt modelId="{7D0B80E5-2053-4435-B699-088994B3B45E}" type="pres">
      <dgm:prSet presAssocID="{28CAD109-0C81-4428-96E9-8B4EB6CDE219}" presName="background" presStyleLbl="node0" presStyleIdx="1" presStyleCnt="3"/>
      <dgm:spPr/>
    </dgm:pt>
    <dgm:pt modelId="{4444E3A1-FD93-4924-A551-797744EACAD3}" type="pres">
      <dgm:prSet presAssocID="{28CAD109-0C81-4428-96E9-8B4EB6CDE219}" presName="text" presStyleLbl="fgAcc0" presStyleIdx="1" presStyleCnt="3">
        <dgm:presLayoutVars>
          <dgm:chPref val="3"/>
        </dgm:presLayoutVars>
      </dgm:prSet>
      <dgm:spPr/>
    </dgm:pt>
    <dgm:pt modelId="{591F4289-8DE0-4EEA-AC92-6FF037F78DF3}" type="pres">
      <dgm:prSet presAssocID="{28CAD109-0C81-4428-96E9-8B4EB6CDE219}" presName="hierChild2" presStyleCnt="0"/>
      <dgm:spPr/>
    </dgm:pt>
    <dgm:pt modelId="{2D47C231-C7A9-4558-9911-E4C906276192}" type="pres">
      <dgm:prSet presAssocID="{E1EF2B0F-16B2-4048-9B5A-7C25CE1F678B}" presName="hierRoot1" presStyleCnt="0"/>
      <dgm:spPr/>
    </dgm:pt>
    <dgm:pt modelId="{8AEB9A8A-271F-4923-90C8-E7DAAAB0E280}" type="pres">
      <dgm:prSet presAssocID="{E1EF2B0F-16B2-4048-9B5A-7C25CE1F678B}" presName="composite" presStyleCnt="0"/>
      <dgm:spPr/>
    </dgm:pt>
    <dgm:pt modelId="{A8DED8F4-FF90-4900-A1CC-DECFF7295C8D}" type="pres">
      <dgm:prSet presAssocID="{E1EF2B0F-16B2-4048-9B5A-7C25CE1F678B}" presName="background" presStyleLbl="node0" presStyleIdx="2" presStyleCnt="3"/>
      <dgm:spPr/>
    </dgm:pt>
    <dgm:pt modelId="{272DEF2C-C368-4D00-9FFE-A668F1304EF2}" type="pres">
      <dgm:prSet presAssocID="{E1EF2B0F-16B2-4048-9B5A-7C25CE1F678B}" presName="text" presStyleLbl="fgAcc0" presStyleIdx="2" presStyleCnt="3">
        <dgm:presLayoutVars>
          <dgm:chPref val="3"/>
        </dgm:presLayoutVars>
      </dgm:prSet>
      <dgm:spPr/>
    </dgm:pt>
    <dgm:pt modelId="{9D05A263-B7EA-4196-B547-632E9C33CDA3}" type="pres">
      <dgm:prSet presAssocID="{E1EF2B0F-16B2-4048-9B5A-7C25CE1F678B}" presName="hierChild2" presStyleCnt="0"/>
      <dgm:spPr/>
    </dgm:pt>
  </dgm:ptLst>
  <dgm:cxnLst>
    <dgm:cxn modelId="{9EABA204-050A-4225-860F-DD668C828313}" type="presOf" srcId="{28CAD109-0C81-4428-96E9-8B4EB6CDE219}" destId="{4444E3A1-FD93-4924-A551-797744EACAD3}" srcOrd="0" destOrd="0" presId="urn:microsoft.com/office/officeart/2005/8/layout/hierarchy1"/>
    <dgm:cxn modelId="{CDC13813-5C9A-4C6F-BF60-3939092CF864}" type="presOf" srcId="{E1EF2B0F-16B2-4048-9B5A-7C25CE1F678B}" destId="{272DEF2C-C368-4D00-9FFE-A668F1304EF2}" srcOrd="0" destOrd="0" presId="urn:microsoft.com/office/officeart/2005/8/layout/hierarchy1"/>
    <dgm:cxn modelId="{A2E75D2A-EBCD-488A-9C2C-10BA083E427A}" type="presOf" srcId="{CE9BD4A8-22CE-4837-995F-2115A80D025C}" destId="{9FB9F98D-123D-4193-A6DB-370E971349A2}" srcOrd="0" destOrd="0" presId="urn:microsoft.com/office/officeart/2005/8/layout/hierarchy1"/>
    <dgm:cxn modelId="{444CAF37-0C78-43FF-9DC7-FE57DB2D8E06}" srcId="{CE9BD4A8-22CE-4837-995F-2115A80D025C}" destId="{28CAD109-0C81-4428-96E9-8B4EB6CDE219}" srcOrd="1" destOrd="0" parTransId="{4E16E0B5-86AD-44C4-9339-411D43B95299}" sibTransId="{39734BF3-9E4C-4E9E-86A6-9214D30A1228}"/>
    <dgm:cxn modelId="{ABD10CA6-11E6-40C8-B504-89FEAA8AF217}" type="presOf" srcId="{09818FE6-1A0D-457D-B8F1-595824DE162F}" destId="{F4C616F3-47EE-41B5-A1F7-4B868974F547}" srcOrd="0" destOrd="0" presId="urn:microsoft.com/office/officeart/2005/8/layout/hierarchy1"/>
    <dgm:cxn modelId="{B68521DB-F773-4645-AF7C-AB2CECC0BE0A}" srcId="{CE9BD4A8-22CE-4837-995F-2115A80D025C}" destId="{E1EF2B0F-16B2-4048-9B5A-7C25CE1F678B}" srcOrd="2" destOrd="0" parTransId="{18CEA944-E130-490B-8BE8-101A5F74CFCC}" sibTransId="{3FAE21AD-B86F-4D6B-85C5-95C29C3C1335}"/>
    <dgm:cxn modelId="{D40E8EDB-2BA8-4721-BC2E-8E4D32287B09}" srcId="{CE9BD4A8-22CE-4837-995F-2115A80D025C}" destId="{09818FE6-1A0D-457D-B8F1-595824DE162F}" srcOrd="0" destOrd="0" parTransId="{8A296378-3D1F-4F73-A4E6-88A4ABD9ED81}" sibTransId="{98D64655-70AF-4700-AD57-E1A409FB79ED}"/>
    <dgm:cxn modelId="{BE514FF7-DB4E-423D-85F3-2BB01A04653C}" type="presParOf" srcId="{9FB9F98D-123D-4193-A6DB-370E971349A2}" destId="{B9CB5124-867B-402A-A4DB-7D1BE42CA748}" srcOrd="0" destOrd="0" presId="urn:microsoft.com/office/officeart/2005/8/layout/hierarchy1"/>
    <dgm:cxn modelId="{6A68AAB0-B5D6-43DD-B7C8-07E9BC148FD4}" type="presParOf" srcId="{B9CB5124-867B-402A-A4DB-7D1BE42CA748}" destId="{A61180E0-C109-4269-B32C-ACA0F1FADAD5}" srcOrd="0" destOrd="0" presId="urn:microsoft.com/office/officeart/2005/8/layout/hierarchy1"/>
    <dgm:cxn modelId="{7A36D24F-F5BB-4E3B-AD02-4F14AD310E80}" type="presParOf" srcId="{A61180E0-C109-4269-B32C-ACA0F1FADAD5}" destId="{9E21DA06-961F-46E2-B723-B2BF3B111F10}" srcOrd="0" destOrd="0" presId="urn:microsoft.com/office/officeart/2005/8/layout/hierarchy1"/>
    <dgm:cxn modelId="{646B1777-16D1-47F8-B8AF-92DAD3229630}" type="presParOf" srcId="{A61180E0-C109-4269-B32C-ACA0F1FADAD5}" destId="{F4C616F3-47EE-41B5-A1F7-4B868974F547}" srcOrd="1" destOrd="0" presId="urn:microsoft.com/office/officeart/2005/8/layout/hierarchy1"/>
    <dgm:cxn modelId="{3A48B96A-B128-4AFB-9AB9-BB57FB74018F}" type="presParOf" srcId="{B9CB5124-867B-402A-A4DB-7D1BE42CA748}" destId="{DB51B81F-5582-4B66-840A-712915C46568}" srcOrd="1" destOrd="0" presId="urn:microsoft.com/office/officeart/2005/8/layout/hierarchy1"/>
    <dgm:cxn modelId="{D4495497-A6E7-4DEE-A1E5-A6776242E486}" type="presParOf" srcId="{9FB9F98D-123D-4193-A6DB-370E971349A2}" destId="{1467498D-3ADF-4525-AE0E-BC2B13B224BD}" srcOrd="1" destOrd="0" presId="urn:microsoft.com/office/officeart/2005/8/layout/hierarchy1"/>
    <dgm:cxn modelId="{1019BF72-BB0C-4925-B15A-6DCB21FA20CD}" type="presParOf" srcId="{1467498D-3ADF-4525-AE0E-BC2B13B224BD}" destId="{D0159FDA-5A53-445A-BD3F-3CD8FB1A1765}" srcOrd="0" destOrd="0" presId="urn:microsoft.com/office/officeart/2005/8/layout/hierarchy1"/>
    <dgm:cxn modelId="{DF360B63-AB24-4ABF-A633-F82AC7659D0D}" type="presParOf" srcId="{D0159FDA-5A53-445A-BD3F-3CD8FB1A1765}" destId="{7D0B80E5-2053-4435-B699-088994B3B45E}" srcOrd="0" destOrd="0" presId="urn:microsoft.com/office/officeart/2005/8/layout/hierarchy1"/>
    <dgm:cxn modelId="{26B08F5D-ACE5-4F46-B02E-F03B08D0F357}" type="presParOf" srcId="{D0159FDA-5A53-445A-BD3F-3CD8FB1A1765}" destId="{4444E3A1-FD93-4924-A551-797744EACAD3}" srcOrd="1" destOrd="0" presId="urn:microsoft.com/office/officeart/2005/8/layout/hierarchy1"/>
    <dgm:cxn modelId="{D60337FD-5AE3-421B-BE62-AD02FC36E2E8}" type="presParOf" srcId="{1467498D-3ADF-4525-AE0E-BC2B13B224BD}" destId="{591F4289-8DE0-4EEA-AC92-6FF037F78DF3}" srcOrd="1" destOrd="0" presId="urn:microsoft.com/office/officeart/2005/8/layout/hierarchy1"/>
    <dgm:cxn modelId="{494461EE-9DF1-4421-9F0A-F7AA26E1DAF0}" type="presParOf" srcId="{9FB9F98D-123D-4193-A6DB-370E971349A2}" destId="{2D47C231-C7A9-4558-9911-E4C906276192}" srcOrd="2" destOrd="0" presId="urn:microsoft.com/office/officeart/2005/8/layout/hierarchy1"/>
    <dgm:cxn modelId="{10913953-AB70-48D3-B0EE-65D96A8B4F3E}" type="presParOf" srcId="{2D47C231-C7A9-4558-9911-E4C906276192}" destId="{8AEB9A8A-271F-4923-90C8-E7DAAAB0E280}" srcOrd="0" destOrd="0" presId="urn:microsoft.com/office/officeart/2005/8/layout/hierarchy1"/>
    <dgm:cxn modelId="{38DA8267-9461-4AFA-A58E-2D71AB953768}" type="presParOf" srcId="{8AEB9A8A-271F-4923-90C8-E7DAAAB0E280}" destId="{A8DED8F4-FF90-4900-A1CC-DECFF7295C8D}" srcOrd="0" destOrd="0" presId="urn:microsoft.com/office/officeart/2005/8/layout/hierarchy1"/>
    <dgm:cxn modelId="{81B557CB-9DD0-4FAA-9DBF-1CCFA3B5F504}" type="presParOf" srcId="{8AEB9A8A-271F-4923-90C8-E7DAAAB0E280}" destId="{272DEF2C-C368-4D00-9FFE-A668F1304EF2}" srcOrd="1" destOrd="0" presId="urn:microsoft.com/office/officeart/2005/8/layout/hierarchy1"/>
    <dgm:cxn modelId="{02AE7E29-03D4-4546-84B2-ED1E4D92ED47}" type="presParOf" srcId="{2D47C231-C7A9-4558-9911-E4C906276192}" destId="{9D05A263-B7EA-4196-B547-632E9C33CDA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1C26E-41FE-447E-9FE0-3A3A93F28285}">
      <dsp:nvSpPr>
        <dsp:cNvPr id="0" name=""/>
        <dsp:cNvSpPr/>
      </dsp:nvSpPr>
      <dsp:spPr>
        <a:xfrm>
          <a:off x="1747800" y="313457"/>
          <a:ext cx="1944000" cy="18044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B9ABA-50EC-4A26-8B06-F530DB74E8F4}">
      <dsp:nvSpPr>
        <dsp:cNvPr id="0" name=""/>
        <dsp:cNvSpPr/>
      </dsp:nvSpPr>
      <dsp:spPr>
        <a:xfrm>
          <a:off x="559800" y="2103275"/>
          <a:ext cx="4320000" cy="194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t>The test case is a detailed document, which provides information about the testing strategy, testing process, preconditions, and expected output. The test scenarios are those derived from the use case and give the one-line information about what to test</a:t>
          </a:r>
          <a:r>
            <a:rPr lang="en-US" sz="1100" b="0" i="0" kern="1200" dirty="0"/>
            <a:t>.</a:t>
          </a:r>
          <a:endParaRPr lang="en-US" sz="1100" kern="1200" dirty="0"/>
        </a:p>
      </dsp:txBody>
      <dsp:txXfrm>
        <a:off x="559800" y="2103275"/>
        <a:ext cx="4320000" cy="1940790"/>
      </dsp:txXfrm>
    </dsp:sp>
    <dsp:sp modelId="{B03ADEFC-C681-4E7F-8C8D-0F8CB4ED399A}">
      <dsp:nvSpPr>
        <dsp:cNvPr id="0" name=""/>
        <dsp:cNvSpPr/>
      </dsp:nvSpPr>
      <dsp:spPr>
        <a:xfrm>
          <a:off x="6823800" y="53223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70D39-F4DE-40A6-89EA-C0B573749F9E}">
      <dsp:nvSpPr>
        <dsp:cNvPr id="0" name=""/>
        <dsp:cNvSpPr/>
      </dsp:nvSpPr>
      <dsp:spPr>
        <a:xfrm>
          <a:off x="5635800" y="2970287"/>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It is a detailed document of test cases that cover </a:t>
          </a:r>
          <a:r>
            <a:rPr lang="en-US" sz="1200" b="1" i="0" kern="1200"/>
            <a:t>end to end functionality</a:t>
          </a:r>
          <a:r>
            <a:rPr lang="en-US" sz="1200" b="0" i="0" kern="1200"/>
            <a:t> of a software application in liner statements. The </a:t>
          </a:r>
          <a:r>
            <a:rPr lang="en-US" sz="1200" b="0" i="0" kern="1200">
              <a:hlinkClick xmlns:r="http://schemas.openxmlformats.org/officeDocument/2006/relationships" r:id="rId5"/>
            </a:rPr>
            <a:t>test scenario</a:t>
          </a:r>
          <a:r>
            <a:rPr lang="en-US" sz="1200" b="0" i="0" kern="1200"/>
            <a:t> is a high-level classification of testable requirements. Before performing the test scenario, the test engineer needs to consider the test cases for each scenario.</a:t>
          </a:r>
          <a:endParaRPr lang="en-US" sz="1200" kern="1200"/>
        </a:p>
      </dsp:txBody>
      <dsp:txXfrm>
        <a:off x="5635800" y="2970287"/>
        <a:ext cx="4320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1DA06-961F-46E2-B723-B2BF3B111F10}">
      <dsp:nvSpPr>
        <dsp:cNvPr id="0" name=""/>
        <dsp:cNvSpPr/>
      </dsp:nvSpPr>
      <dsp:spPr>
        <a:xfrm>
          <a:off x="0"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616F3-47EE-41B5-A1F7-4B868974F547}">
      <dsp:nvSpPr>
        <dsp:cNvPr id="0" name=""/>
        <dsp:cNvSpPr/>
      </dsp:nvSpPr>
      <dsp:spPr>
        <a:xfrm>
          <a:off x="328612"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Selenium provides basic and advanced concepts of Selenium. Our Selenium tutorial is designed for beginners and professionals.</a:t>
          </a:r>
          <a:endParaRPr lang="en-US" sz="1400" kern="1200"/>
        </a:p>
      </dsp:txBody>
      <dsp:txXfrm>
        <a:off x="383617" y="1450847"/>
        <a:ext cx="2847502" cy="1768010"/>
      </dsp:txXfrm>
    </dsp:sp>
    <dsp:sp modelId="{7D0B80E5-2053-4435-B699-088994B3B45E}">
      <dsp:nvSpPr>
        <dsp:cNvPr id="0" name=""/>
        <dsp:cNvSpPr/>
      </dsp:nvSpPr>
      <dsp:spPr>
        <a:xfrm>
          <a:off x="3614737"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4E3A1-FD93-4924-A551-797744EACAD3}">
      <dsp:nvSpPr>
        <dsp:cNvPr id="0" name=""/>
        <dsp:cNvSpPr/>
      </dsp:nvSpPr>
      <dsp:spPr>
        <a:xfrm>
          <a:off x="3943350"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Selenium is one of the most widely used open source Web UI (User Interface) automation testing suite.</a:t>
          </a:r>
          <a:endParaRPr lang="en-US" sz="1400" kern="1200"/>
        </a:p>
      </dsp:txBody>
      <dsp:txXfrm>
        <a:off x="3998355" y="1450847"/>
        <a:ext cx="2847502" cy="1768010"/>
      </dsp:txXfrm>
    </dsp:sp>
    <dsp:sp modelId="{A8DED8F4-FF90-4900-A1CC-DECFF7295C8D}">
      <dsp:nvSpPr>
        <dsp:cNvPr id="0" name=""/>
        <dsp:cNvSpPr/>
      </dsp:nvSpPr>
      <dsp:spPr>
        <a:xfrm>
          <a:off x="7229475"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DEF2C-C368-4D00-9FFE-A668F1304EF2}">
      <dsp:nvSpPr>
        <dsp:cNvPr id="0" name=""/>
        <dsp:cNvSpPr/>
      </dsp:nvSpPr>
      <dsp:spPr>
        <a:xfrm>
          <a:off x="7558087"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Our Selenium includes all topics of Selenium such as Features, Selenium vs QTP, Selenium Tool Suits, Selenium IDE, Selenium IDE Locating Strategies, Selenium WebDriver, WebDriver Features, WebDriver vs RC, WebDriver Installation, etc.</a:t>
          </a:r>
          <a:endParaRPr lang="en-US" sz="1400" kern="1200"/>
        </a:p>
      </dsp:txBody>
      <dsp:txXfrm>
        <a:off x="7613092" y="1450847"/>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7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647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879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967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816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124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115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437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025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292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748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582381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a:extLst>
              <a:ext uri="{FF2B5EF4-FFF2-40B4-BE49-F238E27FC236}">
                <a16:creationId xmlns:a16="http://schemas.microsoft.com/office/drawing/2014/main" id="{4CC1B6F8-4C5F-CBC6-F20B-2706B15B8C9D}"/>
              </a:ext>
            </a:extLst>
          </p:cNvPr>
          <p:cNvPicPr>
            <a:picLocks noChangeAspect="1"/>
          </p:cNvPicPr>
          <p:nvPr/>
        </p:nvPicPr>
        <p:blipFill rotWithShape="1">
          <a:blip r:embed="rId2"/>
          <a:srcRect t="19643"/>
          <a:stretch/>
        </p:blipFill>
        <p:spPr>
          <a:xfrm>
            <a:off x="20" y="10"/>
            <a:ext cx="12191981" cy="6857990"/>
          </a:xfrm>
          <a:prstGeom prst="rect">
            <a:avLst/>
          </a:prstGeom>
        </p:spPr>
      </p:pic>
      <p:sp>
        <p:nvSpPr>
          <p:cNvPr id="37"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2013A5-B696-7B6C-3AB7-ACECA256012E}"/>
              </a:ext>
            </a:extLst>
          </p:cNvPr>
          <p:cNvSpPr>
            <a:spLocks noGrp="1"/>
          </p:cNvSpPr>
          <p:nvPr>
            <p:ph type="ctrTitle"/>
          </p:nvPr>
        </p:nvSpPr>
        <p:spPr>
          <a:xfrm>
            <a:off x="404553" y="3091928"/>
            <a:ext cx="9078562" cy="2387600"/>
          </a:xfrm>
        </p:spPr>
        <p:txBody>
          <a:bodyPr>
            <a:normAutofit/>
          </a:bodyPr>
          <a:lstStyle/>
          <a:p>
            <a:r>
              <a:rPr lang="en-US" sz="6600"/>
              <a:t>Project on Mini Mart Website</a:t>
            </a:r>
            <a:endParaRPr lang="en-IN" sz="6600"/>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A1BA6A1-D7B1-9891-615B-8D8132E9639B}"/>
              </a:ext>
            </a:extLst>
          </p:cNvPr>
          <p:cNvSpPr>
            <a:spLocks noGrp="1"/>
          </p:cNvSpPr>
          <p:nvPr>
            <p:ph type="subTitle" idx="1"/>
          </p:nvPr>
        </p:nvSpPr>
        <p:spPr>
          <a:xfrm>
            <a:off x="404553" y="5624945"/>
            <a:ext cx="9078562" cy="592975"/>
          </a:xfrm>
        </p:spPr>
        <p:txBody>
          <a:bodyPr anchor="ctr">
            <a:normAutofit/>
          </a:bodyPr>
          <a:lstStyle/>
          <a:p>
            <a:r>
              <a:rPr lang="en-US" dirty="0"/>
              <a:t>.</a:t>
            </a:r>
            <a:endParaRPr lang="en-IN" dirty="0"/>
          </a:p>
        </p:txBody>
      </p:sp>
    </p:spTree>
    <p:extLst>
      <p:ext uri="{BB962C8B-B14F-4D97-AF65-F5344CB8AC3E}">
        <p14:creationId xmlns:p14="http://schemas.microsoft.com/office/powerpoint/2010/main" val="29066033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969DF4-D7A0-7064-7861-6AC055CC37E8}"/>
              </a:ext>
            </a:extLst>
          </p:cNvPr>
          <p:cNvSpPr>
            <a:spLocks noGrp="1"/>
          </p:cNvSpPr>
          <p:nvPr>
            <p:ph type="title"/>
          </p:nvPr>
        </p:nvSpPr>
        <p:spPr>
          <a:xfrm>
            <a:off x="1206347" y="506351"/>
            <a:ext cx="6430414" cy="1371600"/>
          </a:xfrm>
        </p:spPr>
        <p:txBody>
          <a:bodyPr vert="horz" lIns="91440" tIns="45720" rIns="91440" bIns="45720" rtlCol="0" anchor="ctr">
            <a:normAutofit/>
          </a:bodyPr>
          <a:lstStyle/>
          <a:p>
            <a:r>
              <a:rPr lang="en-US" sz="800" dirty="0"/>
              <a:t>.</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78121E1C-47E2-FB37-41F1-8FE8130C3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732" y="2091095"/>
            <a:ext cx="8128001" cy="4206240"/>
          </a:xfrm>
          <a:prstGeom prst="rect">
            <a:avLst/>
          </a:prstGeom>
        </p:spPr>
      </p:pic>
    </p:spTree>
    <p:extLst>
      <p:ext uri="{BB962C8B-B14F-4D97-AF65-F5344CB8AC3E}">
        <p14:creationId xmlns:p14="http://schemas.microsoft.com/office/powerpoint/2010/main" val="131510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2A2322-3E81-0FD2-B928-53FBF63139C6}"/>
              </a:ext>
            </a:extLst>
          </p:cNvPr>
          <p:cNvSpPr>
            <a:spLocks noGrp="1"/>
          </p:cNvSpPr>
          <p:nvPr>
            <p:ph type="title"/>
          </p:nvPr>
        </p:nvSpPr>
        <p:spPr>
          <a:xfrm>
            <a:off x="621792" y="1161288"/>
            <a:ext cx="3602736" cy="4526280"/>
          </a:xfrm>
        </p:spPr>
        <p:txBody>
          <a:bodyPr>
            <a:normAutofit/>
          </a:bodyPr>
          <a:lstStyle/>
          <a:p>
            <a:r>
              <a:rPr lang="en-US" dirty="0"/>
              <a:t>Using java to test the website using </a:t>
            </a:r>
            <a:r>
              <a:rPr lang="en-US"/>
              <a:t>webdrivers</a:t>
            </a:r>
            <a:r>
              <a:rPr lang="en-US" dirty="0"/>
              <a:t> in Eclipse IDE</a:t>
            </a:r>
            <a:endParaRPr lang="en-IN"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8FDD7C-CA64-0AEF-DBF7-F9BEAE0CAB35}"/>
              </a:ext>
            </a:extLst>
          </p:cNvPr>
          <p:cNvSpPr>
            <a:spLocks noGrp="1"/>
          </p:cNvSpPr>
          <p:nvPr>
            <p:ph idx="1"/>
          </p:nvPr>
        </p:nvSpPr>
        <p:spPr>
          <a:xfrm>
            <a:off x="5434149" y="932688"/>
            <a:ext cx="5916603" cy="4992624"/>
          </a:xfrm>
        </p:spPr>
        <p:txBody>
          <a:bodyPr anchor="ctr">
            <a:normAutofit/>
          </a:bodyPr>
          <a:lstStyle/>
          <a:p>
            <a:r>
              <a:rPr lang="en-US" sz="2000" b="0" i="0" dirty="0">
                <a:effectLst/>
                <a:latin typeface="arial" panose="020B0604020202020204" pitchFamily="34" charset="0"/>
              </a:rPr>
              <a:t>Eclipse is the most popular Open Source Java IDE. More developers use Eclipse than any other tool for Java Programming. </a:t>
            </a:r>
            <a:r>
              <a:rPr lang="en-US" sz="2000" b="1" i="0" dirty="0">
                <a:effectLst/>
                <a:latin typeface="arial" panose="020B0604020202020204" pitchFamily="34" charset="0"/>
              </a:rPr>
              <a:t>In this course, we take you on a fun ride with Eclipse</a:t>
            </a:r>
            <a:r>
              <a:rPr lang="en-US" sz="2000" b="0" i="0" dirty="0">
                <a:effectLst/>
                <a:latin typeface="arial" panose="020B0604020202020204" pitchFamily="34" charset="0"/>
              </a:rPr>
              <a:t>.</a:t>
            </a:r>
          </a:p>
          <a:p>
            <a:r>
              <a:rPr lang="en-US" sz="2000" b="0" i="0" dirty="0">
                <a:effectLst/>
                <a:latin typeface="arial" panose="020B0604020202020204" pitchFamily="34" charset="0"/>
              </a:rPr>
              <a:t>Developed using Java, the Eclipse platform can be used </a:t>
            </a:r>
            <a:r>
              <a:rPr lang="en-US" sz="2000" b="1" i="0" dirty="0">
                <a:effectLst/>
                <a:latin typeface="arial" panose="020B0604020202020204" pitchFamily="34" charset="0"/>
              </a:rPr>
              <a:t>to develop rich client applications, integrated development environments and other tools</a:t>
            </a:r>
            <a:r>
              <a:rPr lang="en-US" sz="2000" b="0" i="0" dirty="0">
                <a:effectLst/>
                <a:latin typeface="arial" panose="020B0604020202020204" pitchFamily="34" charset="0"/>
              </a:rPr>
              <a:t>. Eclipse can be used as an IDE for any programming language for which a plug-in is available.</a:t>
            </a:r>
          </a:p>
          <a:p>
            <a:endParaRPr lang="en-US" sz="2000" b="0" i="0" dirty="0">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380421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1DC9B9-EF39-761D-0605-721E8F1CE201}"/>
              </a:ext>
            </a:extLst>
          </p:cNvPr>
          <p:cNvSpPr>
            <a:spLocks noGrp="1"/>
          </p:cNvSpPr>
          <p:nvPr>
            <p:ph type="title"/>
          </p:nvPr>
        </p:nvSpPr>
        <p:spPr>
          <a:xfrm>
            <a:off x="621792" y="1161288"/>
            <a:ext cx="3602736" cy="4526280"/>
          </a:xfrm>
        </p:spPr>
        <p:txBody>
          <a:bodyPr>
            <a:normAutofit/>
          </a:bodyPr>
          <a:lstStyle/>
          <a:p>
            <a:r>
              <a:rPr lang="en-US" dirty="0"/>
              <a:t>This is the java code I have written for testing the website</a:t>
            </a:r>
            <a:endParaRPr lang="en-IN"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2329F6-CCC7-D6A3-76EF-4026937AC129}"/>
              </a:ext>
            </a:extLst>
          </p:cNvPr>
          <p:cNvSpPr>
            <a:spLocks noGrp="1"/>
          </p:cNvSpPr>
          <p:nvPr>
            <p:ph idx="1"/>
          </p:nvPr>
        </p:nvSpPr>
        <p:spPr>
          <a:xfrm>
            <a:off x="5434149" y="365760"/>
            <a:ext cx="5916603" cy="6268720"/>
          </a:xfrm>
        </p:spPr>
        <p:txBody>
          <a:bodyPr anchor="ctr">
            <a:normAutofit fontScale="92500"/>
          </a:bodyPr>
          <a:lstStyle/>
          <a:p>
            <a:pPr>
              <a:lnSpc>
                <a:spcPct val="100000"/>
              </a:lnSpc>
            </a:pPr>
            <a:r>
              <a:rPr lang="en-IN" sz="1000" dirty="0"/>
              <a:t>package </a:t>
            </a:r>
            <a:r>
              <a:rPr lang="en-IN" sz="1000" dirty="0" err="1"/>
              <a:t>BrowserCommands</a:t>
            </a:r>
            <a:r>
              <a:rPr lang="en-IN" sz="1000" dirty="0"/>
              <a:t>;</a:t>
            </a:r>
          </a:p>
          <a:p>
            <a:pPr>
              <a:lnSpc>
                <a:spcPct val="100000"/>
              </a:lnSpc>
            </a:pPr>
            <a:r>
              <a:rPr lang="en-IN" sz="1100" dirty="0" err="1"/>
              <a:t>mport</a:t>
            </a:r>
            <a:r>
              <a:rPr lang="en-IN" sz="1100" dirty="0"/>
              <a:t> </a:t>
            </a:r>
            <a:r>
              <a:rPr lang="en-IN" sz="1100" dirty="0" err="1"/>
              <a:t>org.openqa.selenium.By</a:t>
            </a:r>
            <a:r>
              <a:rPr lang="en-IN" sz="1100" dirty="0"/>
              <a:t>;</a:t>
            </a:r>
          </a:p>
          <a:p>
            <a:pPr>
              <a:lnSpc>
                <a:spcPct val="100000"/>
              </a:lnSpc>
            </a:pPr>
            <a:r>
              <a:rPr lang="en-IN" sz="1100" dirty="0"/>
              <a:t>import </a:t>
            </a:r>
            <a:r>
              <a:rPr lang="en-IN" sz="1100" dirty="0" err="1"/>
              <a:t>org.openqa.selenium.WebDriver</a:t>
            </a:r>
            <a:r>
              <a:rPr lang="en-IN" sz="1100" dirty="0"/>
              <a:t>;</a:t>
            </a:r>
          </a:p>
          <a:p>
            <a:pPr>
              <a:lnSpc>
                <a:spcPct val="100000"/>
              </a:lnSpc>
            </a:pPr>
            <a:r>
              <a:rPr lang="en-IN" sz="1100" dirty="0"/>
              <a:t>import </a:t>
            </a:r>
            <a:r>
              <a:rPr lang="en-IN" sz="1100" dirty="0" err="1"/>
              <a:t>org.openqa.selenium.chrome.ChromeDriver</a:t>
            </a:r>
            <a:r>
              <a:rPr lang="en-IN" sz="1100" dirty="0"/>
              <a:t>;</a:t>
            </a:r>
          </a:p>
          <a:p>
            <a:pPr>
              <a:lnSpc>
                <a:spcPct val="100000"/>
              </a:lnSpc>
            </a:pPr>
            <a:r>
              <a:rPr lang="en-IN" sz="1100" dirty="0"/>
              <a:t>public class </a:t>
            </a:r>
            <a:r>
              <a:rPr lang="en-IN" sz="1100" dirty="0" err="1"/>
              <a:t>BrowseCommands</a:t>
            </a:r>
            <a:r>
              <a:rPr lang="en-IN" sz="1100" dirty="0"/>
              <a:t> {public static void main(String[] </a:t>
            </a:r>
            <a:r>
              <a:rPr lang="en-IN" sz="1100" dirty="0" err="1"/>
              <a:t>args</a:t>
            </a:r>
            <a:r>
              <a:rPr lang="en-IN" sz="1100" dirty="0"/>
              <a:t>) {</a:t>
            </a:r>
          </a:p>
          <a:p>
            <a:pPr>
              <a:lnSpc>
                <a:spcPct val="100000"/>
              </a:lnSpc>
            </a:pPr>
            <a:r>
              <a:rPr lang="en-IN" sz="1100" dirty="0"/>
              <a:t>		// TODO Auto-generated method stub</a:t>
            </a:r>
          </a:p>
          <a:p>
            <a:pPr>
              <a:lnSpc>
                <a:spcPct val="100000"/>
              </a:lnSpc>
            </a:pPr>
            <a:r>
              <a:rPr lang="en-IN" sz="1100" dirty="0"/>
              <a:t>		</a:t>
            </a:r>
            <a:r>
              <a:rPr lang="en-IN" sz="1100" dirty="0" err="1"/>
              <a:t>System.setProperty</a:t>
            </a:r>
            <a:r>
              <a:rPr lang="en-IN" sz="1100" dirty="0"/>
              <a:t>("</a:t>
            </a:r>
            <a:r>
              <a:rPr lang="en-IN" sz="1100" dirty="0" err="1"/>
              <a:t>webdriver.chrome.driver","C</a:t>
            </a:r>
            <a:r>
              <a:rPr lang="en-IN" sz="1100" dirty="0"/>
              <a:t>:\\Users\\SushmithaGonnabathul\\OneDrive - </a:t>
            </a:r>
            <a:r>
              <a:rPr lang="en-IN" sz="1100" dirty="0" err="1"/>
              <a:t>ValueMomentum</a:t>
            </a:r>
            <a:r>
              <a:rPr lang="en-IN" sz="1100" dirty="0"/>
              <a:t>, Inc\\Documents\\chromedriver_win32\\chromedriver.exe");</a:t>
            </a:r>
          </a:p>
          <a:p>
            <a:pPr>
              <a:lnSpc>
                <a:spcPct val="100000"/>
              </a:lnSpc>
            </a:pPr>
            <a:r>
              <a:rPr lang="en-IN" sz="1100" dirty="0"/>
              <a:t>		WebDriver driver=new </a:t>
            </a:r>
            <a:r>
              <a:rPr lang="en-IN" sz="1100" dirty="0" err="1"/>
              <a:t>ChromeDriver</a:t>
            </a:r>
            <a:r>
              <a:rPr lang="en-IN" sz="1100" dirty="0"/>
              <a:t>();</a:t>
            </a:r>
          </a:p>
          <a:p>
            <a:pPr>
              <a:lnSpc>
                <a:spcPct val="100000"/>
              </a:lnSpc>
            </a:pPr>
            <a:r>
              <a:rPr lang="en-IN" sz="1100" dirty="0"/>
              <a:t>		</a:t>
            </a:r>
            <a:r>
              <a:rPr lang="en-IN" sz="1100" dirty="0" err="1"/>
              <a:t>driver.get</a:t>
            </a:r>
            <a:r>
              <a:rPr lang="en-IN" sz="1100" dirty="0"/>
              <a:t>("file:///C:/Users/SushmithaGonnabathul/OneDrive%20-%20ValueMomentum,%20Inc/Documents/Web%20application/Mini%20Project/website.html");</a:t>
            </a:r>
          </a:p>
          <a:p>
            <a:pPr>
              <a:lnSpc>
                <a:spcPct val="100000"/>
              </a:lnSpc>
            </a:pPr>
            <a:r>
              <a:rPr lang="en-IN" sz="1100" dirty="0"/>
              <a:t>		</a:t>
            </a:r>
            <a:r>
              <a:rPr lang="en-IN" sz="1100" dirty="0" err="1"/>
              <a:t>driver.manage</a:t>
            </a:r>
            <a:r>
              <a:rPr lang="en-IN" sz="1100" dirty="0"/>
              <a:t>().window().maximize();</a:t>
            </a:r>
          </a:p>
          <a:p>
            <a:pPr>
              <a:lnSpc>
                <a:spcPct val="100000"/>
              </a:lnSpc>
            </a:pPr>
            <a:r>
              <a:rPr lang="en-IN" sz="1100" dirty="0"/>
              <a:t>		</a:t>
            </a:r>
            <a:r>
              <a:rPr lang="en-IN" sz="1100" dirty="0" err="1"/>
              <a:t>driver.findElement</a:t>
            </a:r>
            <a:r>
              <a:rPr lang="en-IN" sz="1100" dirty="0"/>
              <a:t>(By.name("email")).</a:t>
            </a:r>
            <a:r>
              <a:rPr lang="en-IN" sz="1100" dirty="0" err="1"/>
              <a:t>sendKeys</a:t>
            </a:r>
            <a:r>
              <a:rPr lang="en-IN" sz="1100" dirty="0"/>
              <a:t>("Sushmitha.Gonnabathula@valuemomentum.com");</a:t>
            </a:r>
          </a:p>
          <a:p>
            <a:pPr>
              <a:lnSpc>
                <a:spcPct val="100000"/>
              </a:lnSpc>
            </a:pPr>
            <a:r>
              <a:rPr lang="en-IN" sz="1100" dirty="0"/>
              <a:t>		</a:t>
            </a:r>
            <a:r>
              <a:rPr lang="en-IN" sz="1100" dirty="0" err="1"/>
              <a:t>driver.findElement</a:t>
            </a:r>
            <a:r>
              <a:rPr lang="en-IN" sz="1100" dirty="0"/>
              <a:t>(By.id("</a:t>
            </a:r>
            <a:r>
              <a:rPr lang="en-IN" sz="1100" dirty="0" err="1"/>
              <a:t>psw</a:t>
            </a:r>
            <a:r>
              <a:rPr lang="en-IN" sz="1100" dirty="0"/>
              <a:t>")).</a:t>
            </a:r>
            <a:r>
              <a:rPr lang="en-IN" sz="1100" dirty="0" err="1"/>
              <a:t>sendKeys</a:t>
            </a:r>
            <a:r>
              <a:rPr lang="en-IN" sz="1100" dirty="0"/>
              <a:t>("Sushmitha");</a:t>
            </a:r>
          </a:p>
          <a:p>
            <a:pPr>
              <a:lnSpc>
                <a:spcPct val="100000"/>
              </a:lnSpc>
            </a:pPr>
            <a:r>
              <a:rPr lang="en-IN" sz="1100" dirty="0"/>
              <a:t>		</a:t>
            </a:r>
            <a:r>
              <a:rPr lang="en-IN" sz="1100" dirty="0" err="1"/>
              <a:t>driver.findElement</a:t>
            </a:r>
            <a:r>
              <a:rPr lang="en-IN" sz="1100" dirty="0"/>
              <a:t>(By.name("</a:t>
            </a:r>
            <a:r>
              <a:rPr lang="en-IN" sz="1100" dirty="0" err="1"/>
              <a:t>psw</a:t>
            </a:r>
            <a:r>
              <a:rPr lang="en-IN" sz="1100" dirty="0"/>
              <a:t>-repeat")).</a:t>
            </a:r>
            <a:r>
              <a:rPr lang="en-IN" sz="1100" dirty="0" err="1"/>
              <a:t>sendKeys</a:t>
            </a:r>
            <a:r>
              <a:rPr lang="en-IN" sz="1100" dirty="0"/>
              <a:t>("Sushmitha");</a:t>
            </a:r>
          </a:p>
          <a:p>
            <a:pPr>
              <a:lnSpc>
                <a:spcPct val="100000"/>
              </a:lnSpc>
            </a:pPr>
            <a:r>
              <a:rPr lang="en-IN" sz="1100" dirty="0"/>
              <a:t>	    </a:t>
            </a:r>
            <a:r>
              <a:rPr lang="en-IN" sz="1100" dirty="0" err="1"/>
              <a:t>driver.findElement</a:t>
            </a:r>
            <a:r>
              <a:rPr lang="en-IN" sz="1100" dirty="0"/>
              <a:t>(</a:t>
            </a:r>
            <a:r>
              <a:rPr lang="en-IN" sz="1100" dirty="0" err="1"/>
              <a:t>By.xpath</a:t>
            </a:r>
            <a:r>
              <a:rPr lang="en-IN" sz="1100" dirty="0"/>
              <a:t>("/html/body/form[1]/div[1]/button/a")).click();</a:t>
            </a:r>
          </a:p>
          <a:p>
            <a:pPr>
              <a:lnSpc>
                <a:spcPct val="100000"/>
              </a:lnSpc>
            </a:pPr>
            <a:r>
              <a:rPr lang="en-IN" sz="1100" dirty="0"/>
              <a:t>	    </a:t>
            </a:r>
            <a:r>
              <a:rPr lang="en-IN" sz="1100" dirty="0" err="1"/>
              <a:t>driver.switchTo</a:t>
            </a:r>
            <a:r>
              <a:rPr lang="en-IN" sz="1100" dirty="0"/>
              <a:t>().alert().accept();</a:t>
            </a:r>
          </a:p>
          <a:p>
            <a:pPr>
              <a:lnSpc>
                <a:spcPct val="100000"/>
              </a:lnSpc>
            </a:pPr>
            <a:r>
              <a:rPr lang="en-IN" sz="1100" dirty="0"/>
              <a:t>	    </a:t>
            </a:r>
            <a:r>
              <a:rPr lang="en-IN" sz="1100" dirty="0" err="1"/>
              <a:t>driver.quit</a:t>
            </a:r>
            <a:r>
              <a:rPr lang="en-IN" sz="1100" dirty="0"/>
              <a:t>();</a:t>
            </a:r>
          </a:p>
          <a:p>
            <a:pPr>
              <a:lnSpc>
                <a:spcPct val="100000"/>
              </a:lnSpc>
            </a:pPr>
            <a:r>
              <a:rPr lang="en-IN" sz="1100" dirty="0"/>
              <a:t>	}</a:t>
            </a:r>
          </a:p>
          <a:p>
            <a:pPr>
              <a:lnSpc>
                <a:spcPct val="100000"/>
              </a:lnSpc>
            </a:pPr>
            <a:r>
              <a:rPr lang="en-IN" sz="800" dirty="0"/>
              <a:t>}</a:t>
            </a:r>
          </a:p>
          <a:p>
            <a:pPr>
              <a:lnSpc>
                <a:spcPct val="100000"/>
              </a:lnSpc>
            </a:pPr>
            <a:endParaRPr lang="en-IN" sz="800" dirty="0"/>
          </a:p>
          <a:p>
            <a:pPr>
              <a:lnSpc>
                <a:spcPct val="100000"/>
              </a:lnSpc>
            </a:pPr>
            <a:endParaRPr lang="en-IN" sz="800" dirty="0"/>
          </a:p>
          <a:p>
            <a:pPr>
              <a:lnSpc>
                <a:spcPct val="100000"/>
              </a:lnSpc>
            </a:pPr>
            <a:endParaRPr lang="en-IN" sz="800" dirty="0"/>
          </a:p>
        </p:txBody>
      </p:sp>
    </p:spTree>
    <p:extLst>
      <p:ext uri="{BB962C8B-B14F-4D97-AF65-F5344CB8AC3E}">
        <p14:creationId xmlns:p14="http://schemas.microsoft.com/office/powerpoint/2010/main" val="267952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0295EE-CD75-3A69-06E9-7ADAB02B257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800" dirty="0"/>
              <a:t>.</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1E91739F-C92F-DF12-4501-26841BCA6B3C}"/>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Thank you</a:t>
            </a:r>
          </a:p>
        </p:txBody>
      </p:sp>
      <p:pic>
        <p:nvPicPr>
          <p:cNvPr id="7" name="Graphic 6" descr="Smiling Face with No Fill">
            <a:extLst>
              <a:ext uri="{FF2B5EF4-FFF2-40B4-BE49-F238E27FC236}">
                <a16:creationId xmlns:a16="http://schemas.microsoft.com/office/drawing/2014/main" id="{26CEAF4C-0671-3613-6F48-6DAD415A7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2139484"/>
            <a:ext cx="4096512" cy="4096512"/>
          </a:xfrm>
          <a:prstGeom prst="rect">
            <a:avLst/>
          </a:prstGeom>
        </p:spPr>
      </p:pic>
    </p:spTree>
    <p:extLst>
      <p:ext uri="{BB962C8B-B14F-4D97-AF65-F5344CB8AC3E}">
        <p14:creationId xmlns:p14="http://schemas.microsoft.com/office/powerpoint/2010/main" val="186333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874936-3204-8EA0-002D-306496B71AD3}"/>
              </a:ext>
            </a:extLst>
          </p:cNvPr>
          <p:cNvSpPr>
            <a:spLocks noGrp="1"/>
          </p:cNvSpPr>
          <p:nvPr>
            <p:ph type="title"/>
          </p:nvPr>
        </p:nvSpPr>
        <p:spPr>
          <a:xfrm>
            <a:off x="841246" y="978619"/>
            <a:ext cx="5991244" cy="1106424"/>
          </a:xfrm>
        </p:spPr>
        <p:txBody>
          <a:bodyPr>
            <a:normAutofit/>
          </a:bodyPr>
          <a:lstStyle/>
          <a:p>
            <a:r>
              <a:rPr lang="en-US" sz="3200"/>
              <a:t>Html, CSS and Java Script code on Mini Mart Website </a:t>
            </a:r>
            <a:endParaRPr lang="en-IN" sz="32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18CCF0-EC55-C0A5-B2E1-06AADA66F278}"/>
              </a:ext>
            </a:extLst>
          </p:cNvPr>
          <p:cNvSpPr>
            <a:spLocks noGrp="1"/>
          </p:cNvSpPr>
          <p:nvPr>
            <p:ph idx="1"/>
          </p:nvPr>
        </p:nvSpPr>
        <p:spPr>
          <a:xfrm>
            <a:off x="841248" y="2252870"/>
            <a:ext cx="5993892" cy="3560251"/>
          </a:xfrm>
        </p:spPr>
        <p:txBody>
          <a:bodyPr>
            <a:normAutofit/>
          </a:bodyPr>
          <a:lstStyle/>
          <a:p>
            <a:pPr marL="0" indent="0">
              <a:lnSpc>
                <a:spcPct val="100000"/>
              </a:lnSpc>
              <a:buNone/>
            </a:pPr>
            <a:r>
              <a:rPr lang="en-US" sz="1300" b="1" i="0" dirty="0">
                <a:effectLst/>
                <a:latin typeface="Nunito" pitchFamily="2" charset="0"/>
              </a:rPr>
              <a:t>HTML</a:t>
            </a:r>
            <a:r>
              <a:rPr lang="en-US" sz="1300" b="0" i="0" dirty="0">
                <a:effectLst/>
                <a:latin typeface="Nunito" pitchFamily="2" charset="0"/>
              </a:rPr>
              <a:t> stands for </a:t>
            </a:r>
            <a:r>
              <a:rPr lang="en-US" sz="1300" b="1" i="0" dirty="0">
                <a:effectLst/>
                <a:latin typeface="Nunito" pitchFamily="2" charset="0"/>
              </a:rPr>
              <a:t>Hyper Text Markup Language</a:t>
            </a:r>
            <a:r>
              <a:rPr lang="en-US" sz="1300" b="0" i="0" dirty="0">
                <a:effectLst/>
                <a:latin typeface="Nunito" pitchFamily="2" charset="0"/>
              </a:rPr>
              <a:t>, which is the most widely used language on Web to develop web pages. </a:t>
            </a:r>
            <a:r>
              <a:rPr lang="en-US" sz="1300" b="1" i="0" dirty="0">
                <a:effectLst/>
                <a:latin typeface="Nunito" pitchFamily="2" charset="0"/>
              </a:rPr>
              <a:t>HTML</a:t>
            </a:r>
            <a:r>
              <a:rPr lang="en-US" sz="1300" b="0" i="0" dirty="0">
                <a:effectLst/>
                <a:latin typeface="Nunito" pitchFamily="2" charset="0"/>
              </a:rPr>
              <a:t>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a:p>
            <a:pPr>
              <a:lnSpc>
                <a:spcPct val="100000"/>
              </a:lnSpc>
            </a:pPr>
            <a:r>
              <a:rPr lang="en-US" sz="1300" b="1" i="0" dirty="0">
                <a:effectLst/>
                <a:latin typeface="Nunito" pitchFamily="2" charset="0"/>
              </a:rPr>
              <a:t>HTML</a:t>
            </a:r>
            <a:r>
              <a:rPr lang="en-US" sz="1300" b="0" i="0" dirty="0">
                <a:effectLst/>
                <a:latin typeface="Nunito" pitchFamily="2" charset="0"/>
              </a:rPr>
              <a:t> was developed with the intent of defining the structure of documents like headings, paragraphs, lists, and so forth to facilitate the sharing of scientific information between researchers. Now, HTML is being widely used to format web pages with the help of different tags available in HTML language.</a:t>
            </a:r>
          </a:p>
          <a:p>
            <a:pPr>
              <a:lnSpc>
                <a:spcPct val="100000"/>
              </a:lnSpc>
            </a:pPr>
            <a:r>
              <a:rPr lang="en-US" sz="1300" b="1" i="0" dirty="0">
                <a:effectLst/>
                <a:latin typeface="Nunito" pitchFamily="2" charset="0"/>
              </a:rPr>
              <a:t>HTML</a:t>
            </a:r>
            <a:r>
              <a:rPr lang="en-US" sz="1300" b="0" i="0" dirty="0">
                <a:effectLst/>
                <a:latin typeface="Nunito" pitchFamily="2" charset="0"/>
              </a:rPr>
              <a:t> is a MUST for students and working professionals to become a great Software Engineer specially when they are working in Web Development Domain</a:t>
            </a:r>
          </a:p>
          <a:p>
            <a:pPr marL="0" indent="0">
              <a:lnSpc>
                <a:spcPct val="100000"/>
              </a:lnSpc>
              <a:buNone/>
            </a:pPr>
            <a:endParaRPr lang="en-US" sz="1300" b="0" i="0" dirty="0">
              <a:effectLst/>
              <a:latin typeface="Nunito" pitchFamily="2" charset="0"/>
            </a:endParaRPr>
          </a:p>
          <a:p>
            <a:pPr marL="0" indent="0">
              <a:lnSpc>
                <a:spcPct val="100000"/>
              </a:lnSpc>
              <a:buNone/>
            </a:pPr>
            <a:endParaRPr lang="en-IN" sz="1300" dirty="0"/>
          </a:p>
        </p:txBody>
      </p:sp>
      <p:pic>
        <p:nvPicPr>
          <p:cNvPr id="7" name="Graphic 6" descr="File HTML">
            <a:extLst>
              <a:ext uri="{FF2B5EF4-FFF2-40B4-BE49-F238E27FC236}">
                <a16:creationId xmlns:a16="http://schemas.microsoft.com/office/drawing/2014/main" id="{42A9BCFD-A847-A0A7-22B7-D331EACA1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409897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62D3F5-4B79-CA19-9377-13D6791E004E}"/>
              </a:ext>
            </a:extLst>
          </p:cNvPr>
          <p:cNvSpPr>
            <a:spLocks noGrp="1"/>
          </p:cNvSpPr>
          <p:nvPr>
            <p:ph type="title"/>
          </p:nvPr>
        </p:nvSpPr>
        <p:spPr>
          <a:xfrm>
            <a:off x="841246" y="978619"/>
            <a:ext cx="5991244" cy="1106424"/>
          </a:xfrm>
        </p:spPr>
        <p:txBody>
          <a:bodyPr>
            <a:normAutofit/>
          </a:bodyPr>
          <a:lstStyle/>
          <a:p>
            <a:r>
              <a:rPr lang="en-US" sz="3200"/>
              <a:t>CSS</a:t>
            </a:r>
            <a:endParaRPr lang="en-IN" sz="3200"/>
          </a:p>
        </p:txBody>
      </p:sp>
      <p:sp>
        <p:nvSpPr>
          <p:cNvPr id="20"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CB6009-93E9-AEA7-D661-13156E818939}"/>
              </a:ext>
            </a:extLst>
          </p:cNvPr>
          <p:cNvSpPr>
            <a:spLocks noGrp="1"/>
          </p:cNvSpPr>
          <p:nvPr>
            <p:ph idx="1"/>
          </p:nvPr>
        </p:nvSpPr>
        <p:spPr>
          <a:xfrm>
            <a:off x="841248" y="2252870"/>
            <a:ext cx="5993892" cy="3560251"/>
          </a:xfrm>
        </p:spPr>
        <p:txBody>
          <a:bodyPr>
            <a:normAutofit/>
          </a:bodyPr>
          <a:lstStyle/>
          <a:p>
            <a:pPr>
              <a:lnSpc>
                <a:spcPct val="100000"/>
              </a:lnSpc>
            </a:pPr>
            <a:r>
              <a:rPr lang="en-US" sz="1500" b="1" i="0" dirty="0">
                <a:effectLst/>
                <a:latin typeface="Nunito" pitchFamily="2" charset="0"/>
              </a:rPr>
              <a:t>Cascading Style Sheets</a:t>
            </a:r>
            <a:r>
              <a:rPr lang="en-US" sz="1500" b="0" i="0" dirty="0">
                <a:effectLst/>
                <a:latin typeface="Nunito" pitchFamily="2" charset="0"/>
              </a:rPr>
              <a:t>, fondly referred to as </a:t>
            </a:r>
            <a:r>
              <a:rPr lang="en-US" sz="1500" b="1" i="0" dirty="0">
                <a:effectLst/>
                <a:latin typeface="Nunito" pitchFamily="2" charset="0"/>
              </a:rPr>
              <a:t>CSS</a:t>
            </a:r>
            <a:r>
              <a:rPr lang="en-US" sz="1500" b="0" i="0" dirty="0">
                <a:effectLst/>
                <a:latin typeface="Nunito" pitchFamily="2" charset="0"/>
              </a:rPr>
              <a:t>, is a simple design language intended to simplify the process of making web pages presentable.</a:t>
            </a:r>
          </a:p>
          <a:p>
            <a:pPr>
              <a:lnSpc>
                <a:spcPct val="100000"/>
              </a:lnSpc>
            </a:pPr>
            <a:r>
              <a:rPr lang="en-US" sz="1500" b="1" i="0" dirty="0">
                <a:effectLst/>
                <a:latin typeface="Nunito" pitchFamily="2" charset="0"/>
              </a:rPr>
              <a:t>CSS</a:t>
            </a:r>
            <a:r>
              <a:rPr lang="en-US" sz="1500" b="0" i="0" dirty="0">
                <a:effectLst/>
                <a:latin typeface="Nunito" pitchFamily="2" charset="0"/>
              </a:rPr>
              <a:t> is a MUST for students and working professionals to become a great Software Engineer specially when they are working in Web Development Domain</a:t>
            </a:r>
          </a:p>
          <a:p>
            <a:pPr>
              <a:lnSpc>
                <a:spcPct val="100000"/>
              </a:lnSpc>
            </a:pPr>
            <a:r>
              <a:rPr lang="en-US" sz="1500" b="1" i="0" dirty="0">
                <a:effectLst/>
                <a:latin typeface="Nunito" pitchFamily="2" charset="0"/>
              </a:rPr>
              <a:t>CSS</a:t>
            </a:r>
            <a:r>
              <a:rPr lang="en-US" sz="1500" b="0" i="0" dirty="0">
                <a:effectLst/>
                <a:latin typeface="Nunito" pitchFamily="2" charset="0"/>
              </a:rPr>
              <a:t> is used to control the style of a web document in a simple and easy way.</a:t>
            </a:r>
          </a:p>
          <a:p>
            <a:pPr>
              <a:lnSpc>
                <a:spcPct val="100000"/>
              </a:lnSpc>
            </a:pPr>
            <a:r>
              <a:rPr lang="en-US" sz="1500" b="1" i="0" dirty="0">
                <a:effectLst/>
                <a:latin typeface="Nunito" pitchFamily="2" charset="0"/>
              </a:rPr>
              <a:t>CSS</a:t>
            </a:r>
            <a:r>
              <a:rPr lang="en-US" sz="1500" b="0" i="0" dirty="0">
                <a:effectLst/>
                <a:latin typeface="Nunito" pitchFamily="2" charset="0"/>
              </a:rPr>
              <a:t> is the acronym for </a:t>
            </a:r>
            <a:r>
              <a:rPr lang="en-US" sz="1500" b="1" i="0" dirty="0">
                <a:effectLst/>
                <a:latin typeface="Nunito" pitchFamily="2" charset="0"/>
              </a:rPr>
              <a:t>"Cascading Style Sheet"</a:t>
            </a:r>
            <a:r>
              <a:rPr lang="en-US" sz="1500" b="0" i="0" dirty="0">
                <a:effectLst/>
                <a:latin typeface="Nunito" pitchFamily="2" charset="0"/>
              </a:rPr>
              <a:t>. This tutorial covers both the versions CSS1,CSS2 and CSS3, and gives a complete understanding of CSS, starting from its basics to advanced concepts.</a:t>
            </a:r>
          </a:p>
          <a:p>
            <a:pPr>
              <a:lnSpc>
                <a:spcPct val="100000"/>
              </a:lnSpc>
            </a:pPr>
            <a:endParaRPr lang="en-US" sz="1500" b="0" i="0" dirty="0">
              <a:effectLst/>
              <a:latin typeface="Nunito" pitchFamily="2" charset="0"/>
            </a:endParaRPr>
          </a:p>
          <a:p>
            <a:pPr>
              <a:lnSpc>
                <a:spcPct val="100000"/>
              </a:lnSpc>
            </a:pPr>
            <a:endParaRPr lang="en-IN" sz="1500" dirty="0"/>
          </a:p>
        </p:txBody>
      </p:sp>
      <p:pic>
        <p:nvPicPr>
          <p:cNvPr id="22" name="Graphic 6" descr="Web Design">
            <a:extLst>
              <a:ext uri="{FF2B5EF4-FFF2-40B4-BE49-F238E27FC236}">
                <a16:creationId xmlns:a16="http://schemas.microsoft.com/office/drawing/2014/main" id="{33148DEC-3750-224E-5B97-19557066F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70637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C3E8EC-F863-0256-4D6B-E8C889D830E1}"/>
              </a:ext>
            </a:extLst>
          </p:cNvPr>
          <p:cNvSpPr>
            <a:spLocks noGrp="1"/>
          </p:cNvSpPr>
          <p:nvPr>
            <p:ph type="title"/>
          </p:nvPr>
        </p:nvSpPr>
        <p:spPr>
          <a:xfrm>
            <a:off x="621792" y="1161288"/>
            <a:ext cx="1745488" cy="4526280"/>
          </a:xfrm>
        </p:spPr>
        <p:txBody>
          <a:bodyPr>
            <a:normAutofit/>
          </a:bodyPr>
          <a:lstStyle/>
          <a:p>
            <a:r>
              <a:rPr lang="en-US" dirty="0"/>
              <a:t>Java</a:t>
            </a:r>
            <a:br>
              <a:rPr lang="en-US" dirty="0"/>
            </a:br>
            <a:r>
              <a:rPr lang="en-US" dirty="0"/>
              <a:t>Script</a:t>
            </a:r>
            <a:endParaRPr lang="en-IN" dirty="0"/>
          </a:p>
        </p:txBody>
      </p:sp>
      <p:sp>
        <p:nvSpPr>
          <p:cNvPr id="19"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EDAF55-3AC8-2BE4-D667-4238FAAAC061}"/>
              </a:ext>
            </a:extLst>
          </p:cNvPr>
          <p:cNvSpPr>
            <a:spLocks noGrp="1"/>
          </p:cNvSpPr>
          <p:nvPr>
            <p:ph idx="1"/>
          </p:nvPr>
        </p:nvSpPr>
        <p:spPr>
          <a:xfrm>
            <a:off x="2763521" y="182880"/>
            <a:ext cx="8587232" cy="6471920"/>
          </a:xfrm>
        </p:spPr>
        <p:txBody>
          <a:bodyPr anchor="ctr">
            <a:normAutofit/>
          </a:bodyPr>
          <a:lstStyle/>
          <a:p>
            <a:pPr>
              <a:lnSpc>
                <a:spcPct val="100000"/>
              </a:lnSpc>
              <a:buFont typeface="Arial" panose="020B0604020202020204" pitchFamily="34" charset="0"/>
              <a:buChar char="•"/>
            </a:pPr>
            <a:r>
              <a:rPr lang="en-US" sz="1600" b="1" i="0" dirty="0">
                <a:effectLst/>
                <a:latin typeface="Nunito" pitchFamily="2" charset="0"/>
              </a:rPr>
              <a:t>JavaScript</a:t>
            </a:r>
            <a:r>
              <a:rPr lang="en-US" sz="1600" b="0" i="0" dirty="0">
                <a:effectLst/>
                <a:latin typeface="Nunito" pitchFamily="2" charset="0"/>
              </a:rPr>
              <a:t> is a lightweight, interpreted </a:t>
            </a:r>
            <a:r>
              <a:rPr lang="en-US" sz="1600" b="1" i="0" dirty="0">
                <a:effectLst/>
                <a:latin typeface="Nunito" pitchFamily="2" charset="0"/>
              </a:rPr>
              <a:t>programming</a:t>
            </a:r>
            <a:r>
              <a:rPr lang="en-US" sz="1600" b="0" i="0" dirty="0">
                <a:effectLst/>
                <a:latin typeface="Nunito" pitchFamily="2" charset="0"/>
              </a:rPr>
              <a:t> language. It is designed for creating network-centric applications. It is complimentary to and integrated with Java. </a:t>
            </a:r>
            <a:r>
              <a:rPr lang="en-US" sz="1600" b="1" i="0" dirty="0">
                <a:effectLst/>
                <a:latin typeface="Nunito" pitchFamily="2" charset="0"/>
              </a:rPr>
              <a:t>JavaScript</a:t>
            </a:r>
            <a:r>
              <a:rPr lang="en-US" sz="1600" b="0" i="0" dirty="0">
                <a:effectLst/>
                <a:latin typeface="Nunito" pitchFamily="2" charset="0"/>
              </a:rPr>
              <a:t> is very easy to implement because it is integrated with HTML. It is open and cross-platform. </a:t>
            </a:r>
            <a:r>
              <a:rPr lang="en-US" sz="1600" b="0" i="0" dirty="0" err="1">
                <a:effectLst/>
                <a:latin typeface="Nunito" pitchFamily="2" charset="0"/>
              </a:rPr>
              <a:t>Javascript</a:t>
            </a:r>
            <a:r>
              <a:rPr lang="en-US" sz="1600" b="0" i="0" dirty="0">
                <a:effectLst/>
                <a:latin typeface="Nunito" pitchFamily="2" charset="0"/>
              </a:rPr>
              <a:t> is the most popular </a:t>
            </a:r>
            <a:r>
              <a:rPr lang="en-US" sz="1600" b="1" i="0" dirty="0">
                <a:effectLst/>
                <a:latin typeface="Nunito" pitchFamily="2" charset="0"/>
              </a:rPr>
              <a:t>programming language</a:t>
            </a:r>
            <a:r>
              <a:rPr lang="en-US" sz="1600" b="0" i="0" dirty="0">
                <a:effectLst/>
                <a:latin typeface="Nunito" pitchFamily="2" charset="0"/>
              </a:rPr>
              <a:t> in the world and that makes it a programmer’s great choice. Once you learnt </a:t>
            </a:r>
            <a:r>
              <a:rPr lang="en-US" sz="1600" b="0" i="0" dirty="0" err="1">
                <a:effectLst/>
                <a:latin typeface="Nunito" pitchFamily="2" charset="0"/>
              </a:rPr>
              <a:t>Javascript</a:t>
            </a:r>
            <a:r>
              <a:rPr lang="en-US" sz="1600" b="0" i="0" dirty="0">
                <a:effectLst/>
                <a:latin typeface="Nunito" pitchFamily="2" charset="0"/>
              </a:rPr>
              <a:t>, it helps you developing great front-end as well as back-end </a:t>
            </a:r>
            <a:r>
              <a:rPr lang="en-US" sz="1600" b="0" i="0" dirty="0" err="1">
                <a:effectLst/>
                <a:latin typeface="Nunito" pitchFamily="2" charset="0"/>
              </a:rPr>
              <a:t>softwares</a:t>
            </a:r>
            <a:r>
              <a:rPr lang="en-US" sz="1600" b="0" i="0" dirty="0">
                <a:effectLst/>
                <a:latin typeface="Nunito" pitchFamily="2" charset="0"/>
              </a:rPr>
              <a:t> using different </a:t>
            </a:r>
            <a:r>
              <a:rPr lang="en-US" sz="1600" b="0" i="0" dirty="0" err="1">
                <a:effectLst/>
                <a:latin typeface="Nunito" pitchFamily="2" charset="0"/>
              </a:rPr>
              <a:t>Javascript</a:t>
            </a:r>
            <a:r>
              <a:rPr lang="en-US" sz="1600" b="0" i="0" dirty="0">
                <a:effectLst/>
                <a:latin typeface="Nunito" pitchFamily="2" charset="0"/>
              </a:rPr>
              <a:t> based frameworks like jQuery, Node.JS etc.</a:t>
            </a:r>
          </a:p>
          <a:p>
            <a:pPr>
              <a:lnSpc>
                <a:spcPct val="100000"/>
              </a:lnSpc>
              <a:buFont typeface="Arial" panose="020B0604020202020204" pitchFamily="34" charset="0"/>
              <a:buChar char="•"/>
            </a:pPr>
            <a:r>
              <a:rPr lang="en-US" sz="1600" b="0" i="0" dirty="0" err="1">
                <a:effectLst/>
                <a:latin typeface="Nunito" pitchFamily="2" charset="0"/>
              </a:rPr>
              <a:t>Javascript</a:t>
            </a:r>
            <a:r>
              <a:rPr lang="en-US" sz="1600" b="0" i="0" dirty="0">
                <a:effectLst/>
                <a:latin typeface="Nunito" pitchFamily="2" charset="0"/>
              </a:rPr>
              <a:t> is everywhere, it comes installed on every modern web browser and so to learn </a:t>
            </a:r>
            <a:r>
              <a:rPr lang="en-US" sz="1600" b="0" i="0" dirty="0" err="1">
                <a:effectLst/>
                <a:latin typeface="Nunito" pitchFamily="2" charset="0"/>
              </a:rPr>
              <a:t>Javascript</a:t>
            </a:r>
            <a:r>
              <a:rPr lang="en-US" sz="1600" b="0" i="0" dirty="0">
                <a:effectLst/>
                <a:latin typeface="Nunito" pitchFamily="2" charset="0"/>
              </a:rPr>
              <a:t> you really do not need any special environment setup. For example Chrome, Mozilla Firefox , Safari and every browser you know as of today, supports </a:t>
            </a:r>
            <a:r>
              <a:rPr lang="en-US" sz="1600" b="0" i="0" dirty="0" err="1">
                <a:effectLst/>
                <a:latin typeface="Nunito" pitchFamily="2" charset="0"/>
              </a:rPr>
              <a:t>Javascript</a:t>
            </a:r>
            <a:r>
              <a:rPr lang="en-US" sz="1600" b="0" i="0" dirty="0">
                <a:effectLst/>
                <a:latin typeface="Nunito" pitchFamily="2" charset="0"/>
              </a:rPr>
              <a:t>.</a:t>
            </a:r>
          </a:p>
          <a:p>
            <a:pPr>
              <a:lnSpc>
                <a:spcPct val="100000"/>
              </a:lnSpc>
              <a:buFont typeface="Arial" panose="020B0604020202020204" pitchFamily="34" charset="0"/>
              <a:buChar char="•"/>
            </a:pPr>
            <a:r>
              <a:rPr lang="en-US" sz="1600" b="0" i="0" dirty="0" err="1">
                <a:effectLst/>
                <a:latin typeface="Nunito" pitchFamily="2" charset="0"/>
              </a:rPr>
              <a:t>Javascript</a:t>
            </a:r>
            <a:r>
              <a:rPr lang="en-US" sz="1600" b="0" i="0" dirty="0">
                <a:effectLst/>
                <a:latin typeface="Nunito" pitchFamily="2" charset="0"/>
              </a:rPr>
              <a:t> helps you create really beautiful and crazy fast websites. You can develop your website with a console like look and feel and give your users the best Graphical User Experience.</a:t>
            </a:r>
          </a:p>
          <a:p>
            <a:pPr>
              <a:lnSpc>
                <a:spcPct val="100000"/>
              </a:lnSpc>
              <a:buFont typeface="Arial" panose="020B0604020202020204" pitchFamily="34" charset="0"/>
              <a:buChar char="•"/>
            </a:pPr>
            <a:r>
              <a:rPr lang="en-US" sz="1600" b="0" i="0" dirty="0">
                <a:effectLst/>
                <a:latin typeface="Nunito" pitchFamily="2" charset="0"/>
              </a:rPr>
              <a:t>JavaScript usage has now extended to mobile app development, desktop app development, and game development. This opens many opportunities for you as </a:t>
            </a:r>
            <a:r>
              <a:rPr lang="en-US" sz="1600" b="0" i="0" dirty="0" err="1">
                <a:effectLst/>
                <a:latin typeface="Nunito" pitchFamily="2" charset="0"/>
              </a:rPr>
              <a:t>Javascript</a:t>
            </a:r>
            <a:r>
              <a:rPr lang="en-US" sz="1600" b="0" i="0" dirty="0">
                <a:effectLst/>
                <a:latin typeface="Nunito" pitchFamily="2" charset="0"/>
              </a:rPr>
              <a:t> Programmer.</a:t>
            </a:r>
          </a:p>
          <a:p>
            <a:pPr>
              <a:lnSpc>
                <a:spcPct val="100000"/>
              </a:lnSpc>
              <a:buFont typeface="Arial" panose="020B0604020202020204" pitchFamily="34" charset="0"/>
              <a:buChar char="•"/>
            </a:pPr>
            <a:r>
              <a:rPr lang="en-US" sz="1600" b="0" i="0" dirty="0">
                <a:effectLst/>
                <a:latin typeface="Nunito" pitchFamily="2" charset="0"/>
              </a:rPr>
              <a:t>Due to high demand, there is tons of job growth and high pay for those who know JavaScript. You can navigate over to different job sites to see what having JavaScript skills looks like in the job market.</a:t>
            </a:r>
          </a:p>
          <a:p>
            <a:pPr>
              <a:lnSpc>
                <a:spcPct val="100000"/>
              </a:lnSpc>
              <a:buFont typeface="Arial" panose="020B0604020202020204" pitchFamily="34" charset="0"/>
              <a:buChar char="•"/>
            </a:pPr>
            <a:r>
              <a:rPr lang="en-US" sz="1600" b="0" i="0" dirty="0">
                <a:effectLst/>
                <a:latin typeface="Nunito" pitchFamily="2" charset="0"/>
              </a:rPr>
              <a:t>Great thing about </a:t>
            </a:r>
            <a:r>
              <a:rPr lang="en-US" sz="1600" b="0" i="0" dirty="0" err="1">
                <a:effectLst/>
                <a:latin typeface="Nunito" pitchFamily="2" charset="0"/>
              </a:rPr>
              <a:t>Javascript</a:t>
            </a:r>
            <a:r>
              <a:rPr lang="en-US" sz="1600" b="0" i="0" dirty="0">
                <a:effectLst/>
                <a:latin typeface="Nunito" pitchFamily="2" charset="0"/>
              </a:rPr>
              <a:t> is that you will find tons of frameworks and Libraries already developed which can be used directly in your software development to reduce your time to market.</a:t>
            </a:r>
          </a:p>
          <a:p>
            <a:pPr>
              <a:lnSpc>
                <a:spcPct val="100000"/>
              </a:lnSpc>
            </a:pPr>
            <a:endParaRPr lang="en-IN" sz="1100" dirty="0"/>
          </a:p>
        </p:txBody>
      </p:sp>
    </p:spTree>
    <p:extLst>
      <p:ext uri="{BB962C8B-B14F-4D97-AF65-F5344CB8AC3E}">
        <p14:creationId xmlns:p14="http://schemas.microsoft.com/office/powerpoint/2010/main" val="253169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0DDB-8EDB-E19D-0798-E72289FC6302}"/>
              </a:ext>
            </a:extLst>
          </p:cNvPr>
          <p:cNvSpPr>
            <a:spLocks noGrp="1"/>
          </p:cNvSpPr>
          <p:nvPr>
            <p:ph type="title"/>
          </p:nvPr>
        </p:nvSpPr>
        <p:spPr/>
        <p:txBody>
          <a:bodyPr>
            <a:normAutofit fontScale="90000"/>
          </a:bodyPr>
          <a:lstStyle/>
          <a:p>
            <a:r>
              <a:rPr lang="en-US" dirty="0"/>
              <a:t>Html </a:t>
            </a:r>
            <a:r>
              <a:rPr lang="en-US" dirty="0" err="1"/>
              <a:t>css</a:t>
            </a:r>
            <a:r>
              <a:rPr lang="en-US" dirty="0"/>
              <a:t> and java script Code for minimart </a:t>
            </a:r>
            <a:endParaRPr lang="en-IN" dirty="0"/>
          </a:p>
        </p:txBody>
      </p:sp>
      <p:sp>
        <p:nvSpPr>
          <p:cNvPr id="3" name="Content Placeholder 2">
            <a:extLst>
              <a:ext uri="{FF2B5EF4-FFF2-40B4-BE49-F238E27FC236}">
                <a16:creationId xmlns:a16="http://schemas.microsoft.com/office/drawing/2014/main" id="{9EE46045-D463-E41C-A7E7-0F92EF7A56E9}"/>
              </a:ext>
            </a:extLst>
          </p:cNvPr>
          <p:cNvSpPr>
            <a:spLocks noGrp="1"/>
          </p:cNvSpPr>
          <p:nvPr>
            <p:ph sz="half" idx="1"/>
          </p:nvPr>
        </p:nvSpPr>
        <p:spPr>
          <a:xfrm>
            <a:off x="1115568" y="2478024"/>
            <a:ext cx="4937760" cy="4379976"/>
          </a:xfrm>
        </p:spPr>
        <p:txBody>
          <a:bodyPr>
            <a:normAutofit fontScale="62500" lnSpcReduction="20000"/>
          </a:bodyPr>
          <a:lstStyle/>
          <a:p>
            <a:r>
              <a:rPr lang="en-IN" sz="1800" dirty="0">
                <a:solidFill>
                  <a:srgbClr val="212121"/>
                </a:solidFill>
                <a:effectLst/>
                <a:latin typeface="Calibri" panose="020F0502020204030204" pitchFamily="34" charset="0"/>
                <a:ea typeface="Times New Roman" panose="02020603050405020304" pitchFamily="18" charset="0"/>
              </a:rPr>
              <a:t>&lt;!DOCTYPE html&gt;</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&lt;html&gt;</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&lt;head&gt;</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&lt;meta name="viewport" content="width=device-width, initial-scale=1"&gt;</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&lt;style&gt;</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body {font-family: Arial, Helvetica, sans-serif;}</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input[type=text], input[type=password] {</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width: 100%;</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padding: 12px 20px;</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margin: 8px 0;</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display: inline-block;</a:t>
            </a:r>
            <a:endParaRPr lang="en-IN" sz="1800" dirty="0">
              <a:effectLst/>
              <a:latin typeface="Calibri" panose="020F0502020204030204" pitchFamily="34" charset="0"/>
              <a:ea typeface="Calibri" panose="020F0502020204030204" pitchFamily="34" charset="0"/>
            </a:endParaRPr>
          </a:p>
          <a:p>
            <a:r>
              <a:rPr lang="en-IN" sz="1800" dirty="0">
                <a:solidFill>
                  <a:srgbClr val="212121"/>
                </a:solidFill>
                <a:effectLst/>
                <a:latin typeface="Calibri" panose="020F0502020204030204" pitchFamily="34" charset="0"/>
                <a:ea typeface="Times New Roman" panose="02020603050405020304" pitchFamily="18" charset="0"/>
              </a:rPr>
              <a:t>  border: 1px solid #ccc;</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753DEDF7-7B81-F821-8D6E-3F6AFC05E45E}"/>
              </a:ext>
            </a:extLst>
          </p:cNvPr>
          <p:cNvSpPr>
            <a:spLocks noGrp="1"/>
          </p:cNvSpPr>
          <p:nvPr>
            <p:ph sz="half" idx="2"/>
          </p:nvPr>
        </p:nvSpPr>
        <p:spPr/>
        <p:txBody>
          <a:bodyPr>
            <a:normAutofit fontScale="62500" lnSpcReduction="20000"/>
          </a:bodyPr>
          <a:lstStyle/>
          <a:p>
            <a:r>
              <a:rPr lang="en-IN" sz="2400" dirty="0">
                <a:solidFill>
                  <a:srgbClr val="212121"/>
                </a:solidFill>
                <a:effectLst/>
                <a:latin typeface="Calibri" panose="020F0502020204030204" pitchFamily="34" charset="0"/>
                <a:ea typeface="Times New Roman" panose="02020603050405020304" pitchFamily="18" charset="0"/>
              </a:rPr>
              <a:t>  box-sizing: border-box;</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button {</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background-</a:t>
            </a:r>
            <a:r>
              <a:rPr lang="en-IN" sz="2400" dirty="0" err="1">
                <a:solidFill>
                  <a:srgbClr val="212121"/>
                </a:solidFill>
                <a:effectLst/>
                <a:latin typeface="Calibri" panose="020F0502020204030204" pitchFamily="34" charset="0"/>
                <a:ea typeface="Times New Roman" panose="02020603050405020304" pitchFamily="18" charset="0"/>
              </a:rPr>
              <a:t>color</a:t>
            </a:r>
            <a:r>
              <a:rPr lang="en-IN" sz="2400" dirty="0">
                <a:solidFill>
                  <a:srgbClr val="212121"/>
                </a:solidFill>
                <a:effectLst/>
                <a:latin typeface="Calibri" panose="020F0502020204030204" pitchFamily="34" charset="0"/>
                <a:ea typeface="Times New Roman" panose="02020603050405020304" pitchFamily="18" charset="0"/>
              </a:rPr>
              <a:t>: #e9967a;</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a:t>
            </a:r>
            <a:r>
              <a:rPr lang="en-IN" sz="2400" dirty="0" err="1">
                <a:solidFill>
                  <a:srgbClr val="212121"/>
                </a:solidFill>
                <a:effectLst/>
                <a:latin typeface="Calibri" panose="020F0502020204030204" pitchFamily="34" charset="0"/>
                <a:ea typeface="Times New Roman" panose="02020603050405020304" pitchFamily="18" charset="0"/>
              </a:rPr>
              <a:t>color</a:t>
            </a:r>
            <a:r>
              <a:rPr lang="en-IN" sz="2400" dirty="0">
                <a:solidFill>
                  <a:srgbClr val="212121"/>
                </a:solidFill>
                <a:effectLst/>
                <a:latin typeface="Calibri" panose="020F0502020204030204" pitchFamily="34" charset="0"/>
                <a:ea typeface="Times New Roman" panose="02020603050405020304" pitchFamily="18" charset="0"/>
              </a:rPr>
              <a:t>: white;</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padding: 14px 20px;</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margin: 8px 0;</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border: none;</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cursor: pointer;</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a:t>
            </a:r>
            <a:endParaRPr lang="en-IN" sz="2400" dirty="0">
              <a:effectLst/>
              <a:latin typeface="Calibri" panose="020F0502020204030204" pitchFamily="34" charset="0"/>
              <a:ea typeface="Calibri" panose="020F0502020204030204" pitchFamily="34" charset="0"/>
            </a:endParaRPr>
          </a:p>
          <a:p>
            <a:r>
              <a:rPr lang="en-IN" sz="2400" dirty="0">
                <a:solidFill>
                  <a:srgbClr val="212121"/>
                </a:solidFill>
                <a:effectLst/>
                <a:latin typeface="Calibri" panose="020F0502020204030204" pitchFamily="34" charset="0"/>
                <a:ea typeface="Times New Roman" panose="02020603050405020304" pitchFamily="18" charset="0"/>
              </a:rPr>
              <a:t> &lt;/html</a:t>
            </a:r>
            <a:endParaRPr lang="en-IN" sz="24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30695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F3BB-DD01-A9B4-8E9E-B8855C0A59E3}"/>
              </a:ext>
            </a:extLst>
          </p:cNvPr>
          <p:cNvSpPr>
            <a:spLocks noGrp="1"/>
          </p:cNvSpPr>
          <p:nvPr>
            <p:ph type="title"/>
          </p:nvPr>
        </p:nvSpPr>
        <p:spPr/>
        <p:txBody>
          <a:bodyPr/>
          <a:lstStyle/>
          <a:p>
            <a:r>
              <a:rPr lang="en-US" dirty="0"/>
              <a:t>Test Plan</a:t>
            </a:r>
            <a:endParaRPr lang="en-IN" dirty="0"/>
          </a:p>
        </p:txBody>
      </p:sp>
      <p:sp>
        <p:nvSpPr>
          <p:cNvPr id="3" name="Content Placeholder 2">
            <a:extLst>
              <a:ext uri="{FF2B5EF4-FFF2-40B4-BE49-F238E27FC236}">
                <a16:creationId xmlns:a16="http://schemas.microsoft.com/office/drawing/2014/main" id="{C498C291-0B04-6CF7-E526-0AA32E83CACD}"/>
              </a:ext>
            </a:extLst>
          </p:cNvPr>
          <p:cNvSpPr>
            <a:spLocks noGrp="1"/>
          </p:cNvSpPr>
          <p:nvPr>
            <p:ph idx="1"/>
          </p:nvPr>
        </p:nvSpPr>
        <p:spPr/>
        <p:txBody>
          <a:bodyPr>
            <a:normAutofit fontScale="55000" lnSpcReduction="20000"/>
          </a:bodyPr>
          <a:lstStyle/>
          <a:p>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Test Plan</a:t>
            </a:r>
            <a:r>
              <a:rPr lang="en-US" b="0" i="0" dirty="0">
                <a:solidFill>
                  <a:srgbClr val="222222"/>
                </a:solidFill>
                <a:effectLst/>
                <a:latin typeface="Source Sans Pro" panose="020B0503030403020204" pitchFamily="34" charset="0"/>
              </a:rPr>
              <a:t> is a detailed document that describes the test strategy, objectives, schedule, estimation, deliverables, and resources required to perform testing for a software product. Test Plan helps us determine the effort needed to validate the quality of the application under test. The test plan serves as a blueprint to conduct software testing activities as a defined process, which is minutely monitored and controlled by the test manager.</a:t>
            </a:r>
          </a:p>
          <a:p>
            <a:pPr algn="l"/>
            <a:r>
              <a:rPr lang="en-US" b="1" i="0" dirty="0">
                <a:solidFill>
                  <a:srgbClr val="202124"/>
                </a:solidFill>
                <a:effectLst/>
                <a:latin typeface="Google Sans"/>
              </a:rPr>
              <a:t>Creating a Test Plan involves the following steps:</a:t>
            </a:r>
            <a:endParaRPr lang="en-US" b="0" i="0" dirty="0">
              <a:solidFill>
                <a:srgbClr val="202124"/>
              </a:solidFill>
              <a:effectLst/>
              <a:latin typeface="Google Sans"/>
            </a:endParaRPr>
          </a:p>
          <a:p>
            <a:pPr algn="l">
              <a:buFont typeface="+mj-lt"/>
              <a:buAutoNum type="arabicPeriod"/>
            </a:pPr>
            <a:r>
              <a:rPr lang="en-US" b="0" i="0" dirty="0">
                <a:solidFill>
                  <a:srgbClr val="202124"/>
                </a:solidFill>
                <a:effectLst/>
                <a:latin typeface="arial" panose="020B0604020202020204" pitchFamily="34" charset="0"/>
              </a:rPr>
              <a:t>Product Analysis.</a:t>
            </a:r>
          </a:p>
          <a:p>
            <a:pPr algn="l">
              <a:buFont typeface="+mj-lt"/>
              <a:buAutoNum type="arabicPeriod"/>
            </a:pPr>
            <a:r>
              <a:rPr lang="en-US" b="0" i="0" dirty="0">
                <a:solidFill>
                  <a:srgbClr val="202124"/>
                </a:solidFill>
                <a:effectLst/>
                <a:latin typeface="arial" panose="020B0604020202020204" pitchFamily="34" charset="0"/>
              </a:rPr>
              <a:t>Designing Test Strategy.</a:t>
            </a:r>
          </a:p>
          <a:p>
            <a:pPr algn="l">
              <a:buFont typeface="+mj-lt"/>
              <a:buAutoNum type="arabicPeriod"/>
            </a:pPr>
            <a:r>
              <a:rPr lang="en-US" b="0" i="0" dirty="0">
                <a:solidFill>
                  <a:srgbClr val="202124"/>
                </a:solidFill>
                <a:effectLst/>
                <a:latin typeface="arial" panose="020B0604020202020204" pitchFamily="34" charset="0"/>
              </a:rPr>
              <a:t>Defining Objectives.</a:t>
            </a:r>
          </a:p>
          <a:p>
            <a:pPr algn="l">
              <a:buFont typeface="+mj-lt"/>
              <a:buAutoNum type="arabicPeriod"/>
            </a:pPr>
            <a:r>
              <a:rPr lang="en-US" b="0" i="0" dirty="0">
                <a:solidFill>
                  <a:srgbClr val="202124"/>
                </a:solidFill>
                <a:effectLst/>
                <a:latin typeface="arial" panose="020B0604020202020204" pitchFamily="34" charset="0"/>
              </a:rPr>
              <a:t>Establish Test Criteria.</a:t>
            </a:r>
          </a:p>
          <a:p>
            <a:pPr algn="l">
              <a:buFont typeface="+mj-lt"/>
              <a:buAutoNum type="arabicPeriod"/>
            </a:pPr>
            <a:r>
              <a:rPr lang="en-US" b="0" i="0" dirty="0">
                <a:solidFill>
                  <a:srgbClr val="202124"/>
                </a:solidFill>
                <a:effectLst/>
                <a:latin typeface="arial" panose="020B0604020202020204" pitchFamily="34" charset="0"/>
              </a:rPr>
              <a:t>Planning Resource Allocation.</a:t>
            </a:r>
          </a:p>
          <a:p>
            <a:pPr algn="l">
              <a:buFont typeface="+mj-lt"/>
              <a:buAutoNum type="arabicPeriod"/>
            </a:pPr>
            <a:r>
              <a:rPr lang="en-US" b="0" i="0" dirty="0">
                <a:solidFill>
                  <a:srgbClr val="202124"/>
                </a:solidFill>
                <a:effectLst/>
                <a:latin typeface="arial" panose="020B0604020202020204" pitchFamily="34" charset="0"/>
              </a:rPr>
              <a:t>Planning Setup of Test Environment.</a:t>
            </a:r>
          </a:p>
          <a:p>
            <a:pPr algn="l">
              <a:buFont typeface="+mj-lt"/>
              <a:buAutoNum type="arabicPeriod"/>
            </a:pPr>
            <a:r>
              <a:rPr lang="en-US" b="0" i="0" dirty="0">
                <a:solidFill>
                  <a:srgbClr val="202124"/>
                </a:solidFill>
                <a:effectLst/>
                <a:latin typeface="arial" panose="020B0604020202020204" pitchFamily="34" charset="0"/>
              </a:rPr>
              <a:t>Determine test schedule and estimation.</a:t>
            </a:r>
          </a:p>
          <a:p>
            <a:pPr algn="l">
              <a:buFont typeface="+mj-lt"/>
              <a:buAutoNum type="arabicPeriod"/>
            </a:pPr>
            <a:r>
              <a:rPr lang="en-US" b="0" i="0" dirty="0">
                <a:solidFill>
                  <a:srgbClr val="202124"/>
                </a:solidFill>
                <a:effectLst/>
                <a:latin typeface="arial" panose="020B0604020202020204" pitchFamily="34" charset="0"/>
              </a:rPr>
              <a:t>Establish Test Deliverables.</a:t>
            </a:r>
          </a:p>
          <a:p>
            <a:endParaRPr lang="en-IN" dirty="0"/>
          </a:p>
        </p:txBody>
      </p:sp>
    </p:spTree>
    <p:extLst>
      <p:ext uri="{BB962C8B-B14F-4D97-AF65-F5344CB8AC3E}">
        <p14:creationId xmlns:p14="http://schemas.microsoft.com/office/powerpoint/2010/main" val="286495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FEEE4-9A92-8DF4-78A5-0D4815C1B174}"/>
              </a:ext>
            </a:extLst>
          </p:cNvPr>
          <p:cNvSpPr>
            <a:spLocks noGrp="1"/>
          </p:cNvSpPr>
          <p:nvPr>
            <p:ph type="title"/>
          </p:nvPr>
        </p:nvSpPr>
        <p:spPr>
          <a:xfrm>
            <a:off x="841248" y="256032"/>
            <a:ext cx="10506456" cy="1014984"/>
          </a:xfrm>
        </p:spPr>
        <p:txBody>
          <a:bodyPr anchor="b">
            <a:normAutofit/>
          </a:bodyPr>
          <a:lstStyle/>
          <a:p>
            <a:r>
              <a:rPr lang="en-US"/>
              <a:t>Test Senarios and casses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14C50D1-64DD-4701-E28A-8328BCBEE758}"/>
              </a:ext>
            </a:extLst>
          </p:cNvPr>
          <p:cNvGraphicFramePr>
            <a:graphicFrameLocks noGrp="1"/>
          </p:cNvGraphicFramePr>
          <p:nvPr>
            <p:ph idx="1"/>
            <p:extLst>
              <p:ext uri="{D42A27DB-BD31-4B8C-83A1-F6EECF244321}">
                <p14:modId xmlns:p14="http://schemas.microsoft.com/office/powerpoint/2010/main" val="410991249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54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66387-3408-9B28-B11A-5BC2A13475C3}"/>
              </a:ext>
            </a:extLst>
          </p:cNvPr>
          <p:cNvSpPr>
            <a:spLocks noGrp="1"/>
          </p:cNvSpPr>
          <p:nvPr>
            <p:ph type="title"/>
          </p:nvPr>
        </p:nvSpPr>
        <p:spPr>
          <a:xfrm>
            <a:off x="841248" y="256032"/>
            <a:ext cx="10506456" cy="1014984"/>
          </a:xfrm>
        </p:spPr>
        <p:txBody>
          <a:bodyPr anchor="b">
            <a:normAutofit/>
          </a:bodyPr>
          <a:lstStyle/>
          <a:p>
            <a:r>
              <a:rPr lang="en-IN" b="0" i="0">
                <a:effectLst/>
                <a:latin typeface="inter-regular"/>
              </a:rPr>
              <a:t>Selenium </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0C6B15-6BDB-2A7D-D197-43CEFBBEB33B}"/>
              </a:ext>
            </a:extLst>
          </p:cNvPr>
          <p:cNvGraphicFramePr>
            <a:graphicFrameLocks noGrp="1"/>
          </p:cNvGraphicFramePr>
          <p:nvPr>
            <p:ph idx="1"/>
            <p:extLst>
              <p:ext uri="{D42A27DB-BD31-4B8C-83A1-F6EECF244321}">
                <p14:modId xmlns:p14="http://schemas.microsoft.com/office/powerpoint/2010/main" val="417153563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67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BA28-01F5-5F50-9F09-7B9A549AE0E7}"/>
              </a:ext>
            </a:extLst>
          </p:cNvPr>
          <p:cNvSpPr>
            <a:spLocks noGrp="1"/>
          </p:cNvSpPr>
          <p:nvPr>
            <p:ph type="title"/>
          </p:nvPr>
        </p:nvSpPr>
        <p:spPr/>
        <p:txBody>
          <a:bodyPr/>
          <a:lstStyle/>
          <a:p>
            <a:r>
              <a:rPr lang="en-US" dirty="0"/>
              <a:t>About the selenium</a:t>
            </a:r>
            <a:endParaRPr lang="en-IN" dirty="0"/>
          </a:p>
        </p:txBody>
      </p:sp>
      <p:sp>
        <p:nvSpPr>
          <p:cNvPr id="3" name="Content Placeholder 2">
            <a:extLst>
              <a:ext uri="{FF2B5EF4-FFF2-40B4-BE49-F238E27FC236}">
                <a16:creationId xmlns:a16="http://schemas.microsoft.com/office/drawing/2014/main" id="{97E2A679-4779-08F3-84C6-F5C7C2F9D1D1}"/>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Selenium is one of the most widely used open source Web UI (User Interface) automation testing </a:t>
            </a:r>
            <a:r>
              <a:rPr lang="en-US" b="0" i="0" dirty="0" err="1">
                <a:solidFill>
                  <a:srgbClr val="333333"/>
                </a:solidFill>
                <a:effectLst/>
                <a:latin typeface="inter-regular"/>
              </a:rPr>
              <a:t>suite.It</a:t>
            </a:r>
            <a:r>
              <a:rPr lang="en-US" b="0" i="0" dirty="0">
                <a:solidFill>
                  <a:srgbClr val="333333"/>
                </a:solidFill>
                <a:effectLst/>
                <a:latin typeface="inter-regular"/>
              </a:rPr>
              <a:t> was originally developed by Jason Huggins in 2004 as an internal tool at Thought Works. Selenium supports automation across different browsers, platforms and programming languages.</a:t>
            </a:r>
          </a:p>
          <a:p>
            <a:pPr algn="just"/>
            <a:r>
              <a:rPr lang="en-US" b="0" i="0" dirty="0">
                <a:solidFill>
                  <a:srgbClr val="333333"/>
                </a:solidFill>
                <a:effectLst/>
                <a:latin typeface="inter-regular"/>
              </a:rPr>
              <a:t>Selenium can be easily deployed on platforms such as Windows, Linux, Solaris and Macintosh. Moreover, it supports OS (Operating System) for mobile applications like iOS, windows mobile and android.</a:t>
            </a:r>
          </a:p>
          <a:p>
            <a:pPr algn="just"/>
            <a:r>
              <a:rPr lang="en-US" b="0" i="0" dirty="0">
                <a:solidFill>
                  <a:srgbClr val="333333"/>
                </a:solidFill>
                <a:effectLst/>
                <a:latin typeface="inter-regular"/>
              </a:rPr>
              <a:t>Selenium supports a variety of programming languages through the use of drivers specific to each </a:t>
            </a:r>
            <a:r>
              <a:rPr lang="en-US" b="0" i="0" dirty="0" err="1">
                <a:solidFill>
                  <a:srgbClr val="333333"/>
                </a:solidFill>
                <a:effectLst/>
                <a:latin typeface="inter-regular"/>
              </a:rPr>
              <a:t>language.Languages</a:t>
            </a:r>
            <a:r>
              <a:rPr lang="en-US" b="0" i="0" dirty="0">
                <a:solidFill>
                  <a:srgbClr val="333333"/>
                </a:solidFill>
                <a:effectLst/>
                <a:latin typeface="inter-regular"/>
              </a:rPr>
              <a:t> supported by Selenium include C#, Java, Perl, PHP, Python and </a:t>
            </a:r>
            <a:r>
              <a:rPr lang="en-US" b="0" i="0" dirty="0" err="1">
                <a:solidFill>
                  <a:srgbClr val="333333"/>
                </a:solidFill>
                <a:effectLst/>
                <a:latin typeface="inter-regular"/>
              </a:rPr>
              <a:t>Ruby.Currently</a:t>
            </a:r>
            <a:r>
              <a:rPr lang="en-US" b="0" i="0" dirty="0">
                <a:solidFill>
                  <a:srgbClr val="333333"/>
                </a:solidFill>
                <a:effectLst/>
                <a:latin typeface="inter-regular"/>
              </a:rPr>
              <a:t>, Selenium Web driver is most popular with Java and C#. Selenium test scripts can be coded in any of the supported programming languages and can be run directly in most modern web browsers. Browsers supported by Selenium include Internet Explorer, Mozilla Firefox, Google Chrome and Safari.</a:t>
            </a:r>
          </a:p>
          <a:p>
            <a:endParaRPr lang="en-IN" dirty="0"/>
          </a:p>
        </p:txBody>
      </p:sp>
    </p:spTree>
    <p:extLst>
      <p:ext uri="{BB962C8B-B14F-4D97-AF65-F5344CB8AC3E}">
        <p14:creationId xmlns:p14="http://schemas.microsoft.com/office/powerpoint/2010/main" val="3799330809"/>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338</TotalTime>
  <Words>1537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Avenir Next LT Pro</vt:lpstr>
      <vt:lpstr>Calibri</vt:lpstr>
      <vt:lpstr>Google Sans</vt:lpstr>
      <vt:lpstr>inter-regular</vt:lpstr>
      <vt:lpstr>Neue Haas Grotesk Text Pro</vt:lpstr>
      <vt:lpstr>Nunito</vt:lpstr>
      <vt:lpstr>Source Sans Pro</vt:lpstr>
      <vt:lpstr>AccentBoxVTI</vt:lpstr>
      <vt:lpstr>Project on Mini Mart Website</vt:lpstr>
      <vt:lpstr>Html, CSS and Java Script code on Mini Mart Website </vt:lpstr>
      <vt:lpstr>CSS</vt:lpstr>
      <vt:lpstr>Java Script</vt:lpstr>
      <vt:lpstr>Html css and java script Code for minimart </vt:lpstr>
      <vt:lpstr>Test Plan</vt:lpstr>
      <vt:lpstr>Test Senarios and casses</vt:lpstr>
      <vt:lpstr>Selenium </vt:lpstr>
      <vt:lpstr>About the selenium</vt:lpstr>
      <vt:lpstr>.</vt:lpstr>
      <vt:lpstr>Using java to test the website using webdrivers in Eclipse IDE</vt:lpstr>
      <vt:lpstr>This is the java code I have written for testing the website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Mini Mart Website</dc:title>
  <dc:creator>Sushmitha Gonnabathula</dc:creator>
  <cp:lastModifiedBy>Sushmitha Gonnabathula</cp:lastModifiedBy>
  <cp:revision>1</cp:revision>
  <dcterms:created xsi:type="dcterms:W3CDTF">2022-08-04T04:02:34Z</dcterms:created>
  <dcterms:modified xsi:type="dcterms:W3CDTF">2022-08-04T09:41:28Z</dcterms:modified>
</cp:coreProperties>
</file>